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66" r:id="rId2"/>
    <p:sldId id="256" r:id="rId3"/>
    <p:sldId id="258" r:id="rId4"/>
    <p:sldId id="341" r:id="rId5"/>
    <p:sldId id="348" r:id="rId6"/>
    <p:sldId id="345" r:id="rId7"/>
    <p:sldId id="344" r:id="rId8"/>
    <p:sldId id="347" r:id="rId9"/>
    <p:sldId id="346" r:id="rId10"/>
    <p:sldId id="342" r:id="rId11"/>
    <p:sldId id="343" r:id="rId12"/>
    <p:sldId id="340" r:id="rId13"/>
    <p:sldId id="338" r:id="rId14"/>
    <p:sldId id="331" r:id="rId15"/>
  </p:sldIdLst>
  <p:sldSz cx="12192000" cy="6858000"/>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2438"/>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sz="quarter" idx="1"/>
          </p:nvPr>
        </p:nvSpPr>
        <p:spPr>
          <a:xfrm>
            <a:off x="4014789" y="1"/>
            <a:ext cx="3070225" cy="452438"/>
          </a:xfrm>
          <a:prstGeom prst="rect">
            <a:avLst/>
          </a:prstGeom>
        </p:spPr>
        <p:txBody>
          <a:bodyPr vert="horz" lIns="91427" tIns="45713" rIns="91427" bIns="45713" rtlCol="0"/>
          <a:lstStyle>
            <a:lvl1pPr algn="r">
              <a:defRPr sz="1200"/>
            </a:lvl1pPr>
          </a:lstStyle>
          <a:p>
            <a:fld id="{1CE9D6D7-A58B-4270-A1F4-FC391F5F45CB}" type="datetimeFigureOut">
              <a:rPr lang="en-US" smtClean="0"/>
              <a:t>9/22/2015</a:t>
            </a:fld>
            <a:endParaRPr lang="en-US"/>
          </a:p>
        </p:txBody>
      </p:sp>
      <p:sp>
        <p:nvSpPr>
          <p:cNvPr id="4" name="Footer Placeholder 3"/>
          <p:cNvSpPr>
            <a:spLocks noGrp="1"/>
          </p:cNvSpPr>
          <p:nvPr>
            <p:ph type="ftr" sz="quarter" idx="2"/>
          </p:nvPr>
        </p:nvSpPr>
        <p:spPr>
          <a:xfrm>
            <a:off x="1" y="8572500"/>
            <a:ext cx="3070225" cy="452438"/>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4014789" y="8572500"/>
            <a:ext cx="3070225" cy="452438"/>
          </a:xfrm>
          <a:prstGeom prst="rect">
            <a:avLst/>
          </a:prstGeom>
        </p:spPr>
        <p:txBody>
          <a:bodyPr vert="horz" lIns="91427" tIns="45713" rIns="91427" bIns="45713" rtlCol="0" anchor="b"/>
          <a:lstStyle>
            <a:lvl1pPr algn="r">
              <a:defRPr sz="1200"/>
            </a:lvl1pPr>
          </a:lstStyle>
          <a:p>
            <a:fld id="{2247B259-E46D-4CD5-A31E-F18B97D15DF3}" type="slidenum">
              <a:rPr lang="en-US" smtClean="0"/>
              <a:t>‹#›</a:t>
            </a:fld>
            <a:endParaRPr lang="en-US"/>
          </a:p>
        </p:txBody>
      </p:sp>
    </p:spTree>
    <p:extLst>
      <p:ext uri="{BB962C8B-B14F-4D97-AF65-F5344CB8AC3E}">
        <p14:creationId xmlns:p14="http://schemas.microsoft.com/office/powerpoint/2010/main" val="3315479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311712-2900-42F2-BA40-0DC2CE3335DE}"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225797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11712-2900-42F2-BA40-0DC2CE3335DE}"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3019421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11712-2900-42F2-BA40-0DC2CE3335DE}"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2095946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11712-2900-42F2-BA40-0DC2CE3335DE}"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2523742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311712-2900-42F2-BA40-0DC2CE3335DE}" type="datetimeFigureOut">
              <a:rPr lang="en-US" smtClean="0"/>
              <a:t>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2174205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311712-2900-42F2-BA40-0DC2CE3335DE}"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200656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311712-2900-42F2-BA40-0DC2CE3335DE}" type="datetimeFigureOut">
              <a:rPr lang="en-US" smtClean="0"/>
              <a:t>9/22/2015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17757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311712-2900-42F2-BA40-0DC2CE3335DE}" type="datetimeFigureOut">
              <a:rPr lang="en-US" smtClean="0"/>
              <a:t>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2016214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11712-2900-42F2-BA40-0DC2CE3335DE}" type="datetimeFigureOut">
              <a:rPr lang="en-US" smtClean="0"/>
              <a:t>9/22/2015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3238203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11712-2900-42F2-BA40-0DC2CE3335DE}"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3887401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311712-2900-42F2-BA40-0DC2CE3335DE}" type="datetimeFigureOut">
              <a:rPr lang="en-US" smtClean="0"/>
              <a:t>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A8701D-A704-4AB1-9E7A-5CD3EE760453}" type="slidenum">
              <a:rPr lang="en-US" smtClean="0"/>
              <a:t>‹#›</a:t>
            </a:fld>
            <a:endParaRPr lang="en-US"/>
          </a:p>
        </p:txBody>
      </p:sp>
    </p:spTree>
    <p:extLst>
      <p:ext uri="{BB962C8B-B14F-4D97-AF65-F5344CB8AC3E}">
        <p14:creationId xmlns:p14="http://schemas.microsoft.com/office/powerpoint/2010/main" val="348369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11712-2900-42F2-BA40-0DC2CE3335DE}" type="datetimeFigureOut">
              <a:rPr lang="en-US" smtClean="0"/>
              <a:t>9/22/2015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8701D-A704-4AB1-9E7A-5CD3EE760453}" type="slidenum">
              <a:rPr lang="en-US" smtClean="0"/>
              <a:t>‹#›</a:t>
            </a:fld>
            <a:endParaRPr lang="en-US"/>
          </a:p>
        </p:txBody>
      </p:sp>
    </p:spTree>
    <p:extLst>
      <p:ext uri="{BB962C8B-B14F-4D97-AF65-F5344CB8AC3E}">
        <p14:creationId xmlns:p14="http://schemas.microsoft.com/office/powerpoint/2010/main" val="3699014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www.crossbooks.com/verse.asp?ref=2Ch+16: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rossbooks.com/verse.asp?ref=Pr+3" TargetMode="External"/><Relationship Id="rId2" Type="http://schemas.openxmlformats.org/officeDocument/2006/relationships/hyperlink" Target="http://www.crossbooks.com/verse.asp?ref=1Ki+3:9" TargetMode="External"/><Relationship Id="rId1" Type="http://schemas.openxmlformats.org/officeDocument/2006/relationships/slideLayout" Target="../slideLayouts/slideLayout2.xml"/><Relationship Id="rId6" Type="http://schemas.openxmlformats.org/officeDocument/2006/relationships/hyperlink" Target="http://www.crossbooks.com/verse.asp?ref=Dt+30:19" TargetMode="External"/><Relationship Id="rId5" Type="http://schemas.openxmlformats.org/officeDocument/2006/relationships/hyperlink" Target="http://www.crossbooks.com/verse.asp?ref=Pr+16:23" TargetMode="External"/><Relationship Id="rId4" Type="http://schemas.openxmlformats.org/officeDocument/2006/relationships/hyperlink" Target="http://www.crossbooks.com/verse.asp?ref=Pr+12:1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53163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47500" lnSpcReduction="20000"/>
          </a:bodyPr>
          <a:lstStyle/>
          <a:p>
            <a:pPr marL="0" indent="0">
              <a:lnSpc>
                <a:spcPct val="120000"/>
              </a:lnSpc>
              <a:spcBef>
                <a:spcPts val="0"/>
              </a:spcBef>
              <a:buNone/>
            </a:pPr>
            <a:r>
              <a:rPr lang="en-US" b="1" i="1" dirty="0"/>
              <a:t>How to Comfort Those Caught in the Aftermath</a:t>
            </a:r>
            <a:endParaRPr lang="en-US" dirty="0"/>
          </a:p>
          <a:p>
            <a:pPr>
              <a:lnSpc>
                <a:spcPct val="120000"/>
              </a:lnSpc>
              <a:spcBef>
                <a:spcPts val="0"/>
              </a:spcBef>
            </a:pPr>
            <a:r>
              <a:rPr lang="en-US" b="1" i="1" dirty="0" smtClean="0"/>
              <a:t>L</a:t>
            </a:r>
            <a:r>
              <a:rPr lang="en-US" b="1" i="1" dirty="0"/>
              <a:t>. How to Address Young Siblings After Suicide</a:t>
            </a:r>
            <a:endParaRPr lang="en-US" dirty="0"/>
          </a:p>
          <a:p>
            <a:pPr>
              <a:lnSpc>
                <a:spcPct val="120000"/>
              </a:lnSpc>
              <a:spcBef>
                <a:spcPts val="0"/>
              </a:spcBef>
            </a:pPr>
            <a:r>
              <a:rPr lang="en-US" i="1" dirty="0"/>
              <a:t>When a child carries out a suicide attempt, family and friends are left emotionally shattered and mentally scattered, not knowing what to do with their feelings or how to make sense of what has happened. Many loved ones feel as though they are in a dense fog with no sense of direction and no destination in sight. Just trying to survive is often seen as the task at hand, but overcoming is what the Lord has in mind for His children.</a:t>
            </a:r>
            <a:endParaRPr lang="en-US" dirty="0"/>
          </a:p>
          <a:p>
            <a:pPr>
              <a:lnSpc>
                <a:spcPct val="120000"/>
              </a:lnSpc>
              <a:spcBef>
                <a:spcPts val="0"/>
              </a:spcBef>
            </a:pPr>
            <a:r>
              <a:rPr lang="en-US" i="1" dirty="0"/>
              <a:t>The depth, degree, and duration of the impact on your remaining children and how you deal with them will vary per child based on individual temperament, age, and maturity. However, there are some common clues to look for, identify, and resolve as you seek to help your children become overcomers. Some of the feelings they may experience include ...</a:t>
            </a:r>
            <a:endParaRPr lang="en-US" dirty="0"/>
          </a:p>
          <a:p>
            <a:pPr>
              <a:lnSpc>
                <a:spcPct val="120000"/>
              </a:lnSpc>
              <a:spcBef>
                <a:spcPts val="0"/>
              </a:spcBef>
            </a:pPr>
            <a:r>
              <a:rPr lang="en-US" b="1" i="1" dirty="0"/>
              <a:t>Feelings of Siblings Left Behind</a:t>
            </a:r>
            <a:endParaRPr lang="en-US" dirty="0"/>
          </a:p>
          <a:p>
            <a:pPr lvl="0">
              <a:lnSpc>
                <a:spcPct val="120000"/>
              </a:lnSpc>
              <a:spcBef>
                <a:spcPts val="0"/>
              </a:spcBef>
            </a:pPr>
            <a:r>
              <a:rPr lang="en-US" b="1" i="1" dirty="0"/>
              <a:t>Anger</a:t>
            </a:r>
            <a:r>
              <a:rPr lang="en-US" i="1" dirty="0"/>
              <a:t> at the sibling for leaving without saying goodbye or talking with them about it before doing it, or anger at God for allowing it, or anger at a parent for causing it </a:t>
            </a:r>
            <a:endParaRPr lang="en-US" dirty="0"/>
          </a:p>
          <a:p>
            <a:pPr lvl="0">
              <a:lnSpc>
                <a:spcPct val="120000"/>
              </a:lnSpc>
              <a:spcBef>
                <a:spcPts val="0"/>
              </a:spcBef>
            </a:pPr>
            <a:r>
              <a:rPr lang="en-US" b="1" i="1" dirty="0"/>
              <a:t>Rejection</a:t>
            </a:r>
            <a:r>
              <a:rPr lang="en-US" i="1" dirty="0"/>
              <a:t> because of the sibling’s not wanting to be with them or not valuing them enough to stay alive for them </a:t>
            </a:r>
            <a:endParaRPr lang="en-US" dirty="0"/>
          </a:p>
          <a:p>
            <a:pPr lvl="0">
              <a:lnSpc>
                <a:spcPct val="120000"/>
              </a:lnSpc>
              <a:spcBef>
                <a:spcPts val="0"/>
              </a:spcBef>
            </a:pPr>
            <a:r>
              <a:rPr lang="en-US" b="1" i="1" dirty="0"/>
              <a:t>Fear</a:t>
            </a:r>
            <a:r>
              <a:rPr lang="en-US" i="1" dirty="0"/>
              <a:t> of being alone in their bedroom or playroom at night because something or someone in the darkness may hurt them, or fear that their sibling may be punished by God for all eternity </a:t>
            </a:r>
            <a:endParaRPr lang="en-US" dirty="0"/>
          </a:p>
          <a:p>
            <a:pPr lvl="0">
              <a:lnSpc>
                <a:spcPct val="120000"/>
              </a:lnSpc>
              <a:spcBef>
                <a:spcPts val="0"/>
              </a:spcBef>
            </a:pPr>
            <a:r>
              <a:rPr lang="en-US" b="1" i="1" dirty="0"/>
              <a:t>Sadness</a:t>
            </a:r>
            <a:r>
              <a:rPr lang="en-US" i="1" dirty="0"/>
              <a:t> over the loss of a cherished confidant, constant companion, or committed “cheerleader” </a:t>
            </a:r>
            <a:endParaRPr lang="en-US" dirty="0"/>
          </a:p>
          <a:p>
            <a:pPr lvl="0">
              <a:lnSpc>
                <a:spcPct val="120000"/>
              </a:lnSpc>
              <a:spcBef>
                <a:spcPts val="0"/>
              </a:spcBef>
            </a:pPr>
            <a:r>
              <a:rPr lang="en-US" b="1" i="1" dirty="0"/>
              <a:t>Confusion</a:t>
            </a:r>
            <a:r>
              <a:rPr lang="en-US" i="1" dirty="0"/>
              <a:t> about why the sibling chose suicide and whether they are destined to suicide too or actually should follow the example of the suicidal sibling </a:t>
            </a:r>
            <a:endParaRPr lang="en-US" dirty="0"/>
          </a:p>
          <a:p>
            <a:pPr lvl="0">
              <a:lnSpc>
                <a:spcPct val="120000"/>
              </a:lnSpc>
              <a:spcBef>
                <a:spcPts val="0"/>
              </a:spcBef>
            </a:pPr>
            <a:r>
              <a:rPr lang="en-US" b="1" i="1" dirty="0"/>
              <a:t>Guilt</a:t>
            </a:r>
            <a:r>
              <a:rPr lang="en-US" i="1" dirty="0"/>
              <a:t> that they may be somehow responsible for their sibling’s being unhappy and despondent enough to want to die rather than live with them </a:t>
            </a:r>
            <a:endParaRPr lang="en-US" dirty="0"/>
          </a:p>
          <a:p>
            <a:pPr lvl="0">
              <a:lnSpc>
                <a:spcPct val="120000"/>
              </a:lnSpc>
              <a:spcBef>
                <a:spcPts val="0"/>
              </a:spcBef>
            </a:pPr>
            <a:r>
              <a:rPr lang="en-US" b="1" i="1" dirty="0"/>
              <a:t>Hopeless</a:t>
            </a:r>
            <a:r>
              <a:rPr lang="en-US" i="1" dirty="0"/>
              <a:t> about facing the future without their sibling to help them, to spend time with them, to teach them the ropes, to understand them </a:t>
            </a:r>
            <a:endParaRPr lang="en-US" dirty="0"/>
          </a:p>
          <a:p>
            <a:pPr lvl="0">
              <a:lnSpc>
                <a:spcPct val="120000"/>
              </a:lnSpc>
              <a:spcBef>
                <a:spcPts val="0"/>
              </a:spcBef>
            </a:pPr>
            <a:r>
              <a:rPr lang="en-US" b="1" i="1" dirty="0"/>
              <a:t>Alone</a:t>
            </a:r>
            <a:r>
              <a:rPr lang="en-US" i="1" dirty="0"/>
              <a:t> without the only family member they can truly relate to, play with, confide in, tell secrets to, look to for security, advice, and guidance </a:t>
            </a:r>
            <a:endParaRPr lang="en-US" dirty="0"/>
          </a:p>
          <a:p>
            <a:pPr>
              <a:lnSpc>
                <a:spcPct val="120000"/>
              </a:lnSpc>
              <a:spcBef>
                <a:spcPts val="0"/>
              </a:spcBef>
            </a:pPr>
            <a:r>
              <a:rPr lang="en-US" b="1" i="1" dirty="0"/>
              <a:t>Helping Siblings Left Behind</a:t>
            </a:r>
            <a:endParaRPr lang="en-US" dirty="0"/>
          </a:p>
          <a:p>
            <a:pPr>
              <a:lnSpc>
                <a:spcPct val="120000"/>
              </a:lnSpc>
              <a:spcBef>
                <a:spcPts val="0"/>
              </a:spcBef>
            </a:pPr>
            <a:r>
              <a:rPr lang="en-US" i="1" dirty="0"/>
              <a:t>Typically, children lack the skills to clearly express their emotional reactions to traumatic events, therefore, you will need to ...</a:t>
            </a:r>
            <a:endParaRPr lang="en-US" dirty="0"/>
          </a:p>
          <a:p>
            <a:pPr lvl="0">
              <a:lnSpc>
                <a:spcPct val="120000"/>
              </a:lnSpc>
              <a:spcBef>
                <a:spcPts val="0"/>
              </a:spcBef>
            </a:pPr>
            <a:r>
              <a:rPr lang="en-US" b="1" i="1" dirty="0"/>
              <a:t>Ask questions</a:t>
            </a:r>
            <a:r>
              <a:rPr lang="en-US" i="1" dirty="0"/>
              <a:t> that will aid your children in both clarifying and communicating their feelings. </a:t>
            </a:r>
            <a:endParaRPr lang="en-US" dirty="0"/>
          </a:p>
          <a:p>
            <a:pPr lvl="0">
              <a:lnSpc>
                <a:spcPct val="120000"/>
              </a:lnSpc>
              <a:spcBef>
                <a:spcPts val="0"/>
              </a:spcBef>
            </a:pPr>
            <a:r>
              <a:rPr lang="en-US" b="1" i="1" dirty="0"/>
              <a:t>Listen intently</a:t>
            </a:r>
            <a:r>
              <a:rPr lang="en-US" i="1" dirty="0"/>
              <a:t> to them and mirror their feelings back to them, validating them, comforting them, and extending hope and encouragement to them. </a:t>
            </a:r>
            <a:endParaRPr lang="en-US" dirty="0"/>
          </a:p>
          <a:p>
            <a:pPr lvl="0">
              <a:lnSpc>
                <a:spcPct val="120000"/>
              </a:lnSpc>
              <a:spcBef>
                <a:spcPts val="0"/>
              </a:spcBef>
            </a:pPr>
            <a:r>
              <a:rPr lang="en-US" b="1" i="1" dirty="0"/>
              <a:t>Respond to their questions</a:t>
            </a:r>
            <a:r>
              <a:rPr lang="en-US" i="1" dirty="0"/>
              <a:t> and needs by attempting to answer and meet them in practical, meaningful ways. </a:t>
            </a:r>
            <a:endParaRPr lang="en-US" dirty="0"/>
          </a:p>
          <a:p>
            <a:pPr lvl="0">
              <a:lnSpc>
                <a:spcPct val="120000"/>
              </a:lnSpc>
              <a:spcBef>
                <a:spcPts val="0"/>
              </a:spcBef>
            </a:pPr>
            <a:r>
              <a:rPr lang="en-US" b="1" i="1" dirty="0"/>
              <a:t>Spend more time</a:t>
            </a:r>
            <a:r>
              <a:rPr lang="en-US" i="1" dirty="0"/>
              <a:t> with your children. Engage them in activities they enjoy and include them in some of your activities, including your work and free time. </a:t>
            </a:r>
            <a:endParaRPr lang="en-US" dirty="0"/>
          </a:p>
          <a:p>
            <a:pPr lvl="0">
              <a:lnSpc>
                <a:spcPct val="120000"/>
              </a:lnSpc>
              <a:spcBef>
                <a:spcPts val="0"/>
              </a:spcBef>
            </a:pPr>
            <a:r>
              <a:rPr lang="en-US" b="1" i="1" dirty="0"/>
              <a:t>Pay attention to any change</a:t>
            </a:r>
            <a:r>
              <a:rPr lang="en-US" i="1" dirty="0"/>
              <a:t> in their mood and in their patterns of eating and sleeping, studying and playing, socializing and relating. </a:t>
            </a:r>
            <a:endParaRPr lang="en-US" dirty="0"/>
          </a:p>
          <a:p>
            <a:pPr lvl="0">
              <a:lnSpc>
                <a:spcPct val="120000"/>
              </a:lnSpc>
              <a:spcBef>
                <a:spcPts val="0"/>
              </a:spcBef>
            </a:pPr>
            <a:r>
              <a:rPr lang="en-US" b="1" i="1" dirty="0"/>
              <a:t>Realize your children are most vulnerable</a:t>
            </a:r>
            <a:r>
              <a:rPr lang="en-US" i="1" dirty="0"/>
              <a:t> to suicide during the days and months following the death of their sibling and on future anniversary dates such as the deceased child’s birthday or the suicide date. </a:t>
            </a:r>
            <a:endParaRPr lang="en-US" dirty="0"/>
          </a:p>
          <a:p>
            <a:pPr lvl="0">
              <a:lnSpc>
                <a:spcPct val="120000"/>
              </a:lnSpc>
              <a:spcBef>
                <a:spcPts val="0"/>
              </a:spcBef>
            </a:pPr>
            <a:r>
              <a:rPr lang="en-US" b="1" i="1" dirty="0"/>
              <a:t>Provide professional counseling</a:t>
            </a:r>
            <a:r>
              <a:rPr lang="en-US" i="1" dirty="0"/>
              <a:t> for your children should they show signs that depression or stress is impairing their level of functioning. </a:t>
            </a:r>
            <a:endParaRPr lang="en-US" dirty="0"/>
          </a:p>
          <a:p>
            <a:pPr lvl="0">
              <a:lnSpc>
                <a:spcPct val="120000"/>
              </a:lnSpc>
              <a:spcBef>
                <a:spcPts val="0"/>
              </a:spcBef>
            </a:pPr>
            <a:r>
              <a:rPr lang="en-US" b="1" i="1" dirty="0"/>
              <a:t>Pray for and with your children</a:t>
            </a:r>
            <a:r>
              <a:rPr lang="en-US" i="1" dirty="0"/>
              <a:t>. Read the Bible with them and work through the daily devotional book Seeing Yourself Through God’s Eyes with them. </a:t>
            </a:r>
            <a:endParaRPr lang="en-US" dirty="0"/>
          </a:p>
          <a:p>
            <a:pPr>
              <a:lnSpc>
                <a:spcPct val="120000"/>
              </a:lnSpc>
              <a:spcBef>
                <a:spcPts val="0"/>
              </a:spcBef>
            </a:pPr>
            <a:r>
              <a:rPr lang="en-US" i="1" dirty="0"/>
              <a:t>As you seek to yield yourself and your children into the Lord’s strong, healing hands and as you keep your heart fully committed to Him, be assured that ...</a:t>
            </a:r>
            <a:endParaRPr lang="en-US" dirty="0"/>
          </a:p>
          <a:p>
            <a:pPr>
              <a:lnSpc>
                <a:spcPct val="120000"/>
              </a:lnSpc>
              <a:spcBef>
                <a:spcPts val="0"/>
              </a:spcBef>
            </a:pPr>
            <a:r>
              <a:rPr lang="en-US" i="1" dirty="0"/>
              <a:t>“The eyes of the </a:t>
            </a:r>
            <a:r>
              <a:rPr lang="en-US" i="1" cap="small" dirty="0"/>
              <a:t>Lord</a:t>
            </a:r>
            <a:r>
              <a:rPr lang="en-US" i="1" dirty="0"/>
              <a:t> range throughout the earth to strengthen those whose hearts are fully committed to him.” (</a:t>
            </a:r>
            <a:r>
              <a:rPr lang="en-US" i="1" u="sng" dirty="0">
                <a:hlinkClick r:id="rId2"/>
              </a:rPr>
              <a:t>2 Chronicles 16:9</a:t>
            </a:r>
            <a:r>
              <a:rPr lang="en-US" i="1" dirty="0" smtClean="0"/>
              <a:t>)</a:t>
            </a:r>
            <a:endParaRPr lang="en-US" dirty="0"/>
          </a:p>
        </p:txBody>
      </p:sp>
    </p:spTree>
    <p:extLst>
      <p:ext uri="{BB962C8B-B14F-4D97-AF65-F5344CB8AC3E}">
        <p14:creationId xmlns:p14="http://schemas.microsoft.com/office/powerpoint/2010/main" val="1775459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32500" lnSpcReduction="20000"/>
          </a:bodyPr>
          <a:lstStyle/>
          <a:p>
            <a:pPr marL="0" indent="0">
              <a:lnSpc>
                <a:spcPct val="120000"/>
              </a:lnSpc>
              <a:spcBef>
                <a:spcPts val="0"/>
              </a:spcBef>
              <a:buNone/>
            </a:pPr>
            <a:r>
              <a:rPr lang="en-US" b="1" i="1" dirty="0"/>
              <a:t>How to Comfort Those Caught in the Aftermath</a:t>
            </a:r>
            <a:endParaRPr lang="en-US" dirty="0"/>
          </a:p>
          <a:p>
            <a:pPr>
              <a:lnSpc>
                <a:spcPct val="120000"/>
              </a:lnSpc>
              <a:spcBef>
                <a:spcPts val="0"/>
              </a:spcBef>
            </a:pPr>
            <a:r>
              <a:rPr lang="en-US" i="1" dirty="0" smtClean="0"/>
              <a:t>King </a:t>
            </a:r>
            <a:r>
              <a:rPr lang="en-US" i="1" dirty="0"/>
              <a:t>Solomon models the kind of heart and attitude that we need to carefully and compassionately minister to other people. God told Solomon to ask for whatever he wanted and it would be granted him. But instead of asking for wealth or fame, he asked for discernment to wisely govern the people God had entrusted to him. “Give your servant a discerning heart to govern your people and to distinguish between right and wrong. For who is able to govern this great people of yours?” (</a:t>
            </a:r>
            <a:r>
              <a:rPr lang="en-US" i="1" u="sng" dirty="0">
                <a:hlinkClick r:id="rId2"/>
              </a:rPr>
              <a:t>1 Kings 3:9</a:t>
            </a:r>
            <a:r>
              <a:rPr lang="en-US" i="1" dirty="0"/>
              <a:t>).</a:t>
            </a:r>
            <a:endParaRPr lang="en-US" dirty="0"/>
          </a:p>
          <a:p>
            <a:pPr>
              <a:lnSpc>
                <a:spcPct val="120000"/>
              </a:lnSpc>
              <a:spcBef>
                <a:spcPts val="0"/>
              </a:spcBef>
            </a:pPr>
            <a:r>
              <a:rPr lang="en-US" i="1" dirty="0"/>
              <a:t>The king’s request so greatly pleased God that He not only poured out wisdom in abundance upon Solomon, He gave him riches and honor as well. Likewise, it pleases God when we ask for wisdom and discernment about ministering to suicidal people, seeking help from above to restore hope. Our desire should always be that the perfect love of Christ be manifested through us. We should also heed the wise words of Solomon. ...</a:t>
            </a:r>
            <a:endParaRPr lang="en-US" dirty="0"/>
          </a:p>
          <a:p>
            <a:pPr>
              <a:lnSpc>
                <a:spcPct val="120000"/>
              </a:lnSpc>
              <a:spcBef>
                <a:spcPts val="0"/>
              </a:spcBef>
            </a:pPr>
            <a:r>
              <a:rPr lang="en-US" i="1" dirty="0"/>
              <a:t>“Preserve sound judgment and discernment, do not let them out of your sight; they will be life for you.” (</a:t>
            </a:r>
            <a:r>
              <a:rPr lang="en-US" i="1" u="sng" dirty="0">
                <a:hlinkClick r:id="rId3"/>
              </a:rPr>
              <a:t>Proverbs 3:21–22</a:t>
            </a:r>
            <a:r>
              <a:rPr lang="en-US" i="1" dirty="0"/>
              <a:t>)</a:t>
            </a:r>
            <a:endParaRPr lang="en-US" dirty="0"/>
          </a:p>
          <a:p>
            <a:pPr>
              <a:lnSpc>
                <a:spcPct val="120000"/>
              </a:lnSpc>
              <a:spcBef>
                <a:spcPts val="0"/>
              </a:spcBef>
            </a:pPr>
            <a:r>
              <a:rPr lang="en-US" i="1" dirty="0"/>
              <a:t>Words can wound, and words can heal. Those whose hearts are heavy with thoughts of suicide need true healing. Be aware of the power of your words. ...</a:t>
            </a:r>
            <a:endParaRPr lang="en-US" dirty="0"/>
          </a:p>
          <a:p>
            <a:pPr>
              <a:lnSpc>
                <a:spcPct val="120000"/>
              </a:lnSpc>
              <a:spcBef>
                <a:spcPts val="0"/>
              </a:spcBef>
            </a:pPr>
            <a:r>
              <a:rPr lang="en-US" i="1" dirty="0"/>
              <a:t>“Reckless words pierce like a sword, but the tongue of the wise brings healing.” (</a:t>
            </a:r>
            <a:r>
              <a:rPr lang="en-US" i="1" u="sng" dirty="0">
                <a:hlinkClick r:id="rId4"/>
              </a:rPr>
              <a:t>Proverbs 12:18</a:t>
            </a:r>
            <a:r>
              <a:rPr lang="en-US" i="1" dirty="0"/>
              <a:t>)</a:t>
            </a:r>
            <a:endParaRPr lang="en-US" dirty="0"/>
          </a:p>
          <a:p>
            <a:pPr>
              <a:lnSpc>
                <a:spcPct val="120000"/>
              </a:lnSpc>
              <a:spcBef>
                <a:spcPts val="0"/>
              </a:spcBef>
            </a:pPr>
            <a:r>
              <a:rPr lang="en-US" i="1" dirty="0"/>
              <a:t>• </a:t>
            </a:r>
            <a:r>
              <a:rPr lang="en-US" b="1" i="1" dirty="0"/>
              <a:t>Don’t</a:t>
            </a:r>
            <a:r>
              <a:rPr lang="en-US" i="1" dirty="0"/>
              <a:t> trivialize talk of death by saying, “Stop talking that way.”</a:t>
            </a:r>
            <a:endParaRPr lang="en-US" dirty="0"/>
          </a:p>
          <a:p>
            <a:pPr>
              <a:lnSpc>
                <a:spcPct val="120000"/>
              </a:lnSpc>
              <a:spcBef>
                <a:spcPts val="0"/>
              </a:spcBef>
            </a:pPr>
            <a:r>
              <a:rPr lang="en-US" b="1" i="1" dirty="0"/>
              <a:t>Do</a:t>
            </a:r>
            <a:r>
              <a:rPr lang="en-US" i="1" dirty="0"/>
              <a:t> </a:t>
            </a:r>
            <a:r>
              <a:rPr lang="en-US" dirty="0"/>
              <a:t>... Be willing to listen—really listen. “I want to hear what is really going on in your heart and life.”</a:t>
            </a:r>
          </a:p>
          <a:p>
            <a:pPr>
              <a:lnSpc>
                <a:spcPct val="120000"/>
              </a:lnSpc>
              <a:spcBef>
                <a:spcPts val="0"/>
              </a:spcBef>
            </a:pPr>
            <a:r>
              <a:rPr lang="en-US" i="1" dirty="0"/>
              <a:t>• </a:t>
            </a:r>
            <a:r>
              <a:rPr lang="en-US" b="1" i="1" dirty="0"/>
              <a:t>Don’t</a:t>
            </a:r>
            <a:r>
              <a:rPr lang="en-US" i="1" dirty="0"/>
              <a:t> minimize emotional pain by saying, “It can’t be that hopeless.”</a:t>
            </a:r>
            <a:endParaRPr lang="en-US" dirty="0"/>
          </a:p>
          <a:p>
            <a:pPr>
              <a:lnSpc>
                <a:spcPct val="120000"/>
              </a:lnSpc>
              <a:spcBef>
                <a:spcPts val="0"/>
              </a:spcBef>
            </a:pPr>
            <a:r>
              <a:rPr lang="en-US" b="1" i="1" dirty="0"/>
              <a:t>Do</a:t>
            </a:r>
            <a:r>
              <a:rPr lang="en-US" i="1" dirty="0"/>
              <a:t> </a:t>
            </a:r>
            <a:r>
              <a:rPr lang="en-US" dirty="0"/>
              <a:t>... Ask questions. “When did you first feel this way?”</a:t>
            </a:r>
          </a:p>
          <a:p>
            <a:pPr>
              <a:lnSpc>
                <a:spcPct val="120000"/>
              </a:lnSpc>
              <a:spcBef>
                <a:spcPts val="0"/>
              </a:spcBef>
            </a:pPr>
            <a:r>
              <a:rPr lang="en-US" i="1" dirty="0"/>
              <a:t>• </a:t>
            </a:r>
            <a:r>
              <a:rPr lang="en-US" b="1" i="1" dirty="0"/>
              <a:t>Don’t</a:t>
            </a:r>
            <a:r>
              <a:rPr lang="en-US" i="1" dirty="0"/>
              <a:t> ignore feelings. “You shouldn’t feel that way.”</a:t>
            </a:r>
            <a:endParaRPr lang="en-US" dirty="0"/>
          </a:p>
          <a:p>
            <a:pPr>
              <a:lnSpc>
                <a:spcPct val="120000"/>
              </a:lnSpc>
              <a:spcBef>
                <a:spcPts val="0"/>
              </a:spcBef>
            </a:pPr>
            <a:r>
              <a:rPr lang="en-US" b="1" i="1" dirty="0"/>
              <a:t>Do</a:t>
            </a:r>
            <a:r>
              <a:rPr lang="en-US" i="1" dirty="0"/>
              <a:t> </a:t>
            </a:r>
            <a:r>
              <a:rPr lang="en-US" dirty="0"/>
              <a:t>... Draw out feelings. “Tell me how you really feel.”</a:t>
            </a:r>
          </a:p>
          <a:p>
            <a:pPr>
              <a:lnSpc>
                <a:spcPct val="120000"/>
              </a:lnSpc>
              <a:spcBef>
                <a:spcPts val="0"/>
              </a:spcBef>
            </a:pPr>
            <a:r>
              <a:rPr lang="en-US" i="1" dirty="0"/>
              <a:t>• </a:t>
            </a:r>
            <a:r>
              <a:rPr lang="en-US" b="1" i="1" dirty="0"/>
              <a:t>Don’t</a:t>
            </a:r>
            <a:r>
              <a:rPr lang="en-US" i="1" dirty="0"/>
              <a:t> contradict statements of low self-worth. “You can’t be that bad.”</a:t>
            </a:r>
            <a:endParaRPr lang="en-US" dirty="0"/>
          </a:p>
          <a:p>
            <a:pPr>
              <a:lnSpc>
                <a:spcPct val="120000"/>
              </a:lnSpc>
              <a:spcBef>
                <a:spcPts val="0"/>
              </a:spcBef>
            </a:pPr>
            <a:r>
              <a:rPr lang="en-US" b="1" i="1" dirty="0"/>
              <a:t>Do</a:t>
            </a:r>
            <a:r>
              <a:rPr lang="en-US" i="1" dirty="0"/>
              <a:t> </a:t>
            </a:r>
            <a:r>
              <a:rPr lang="en-US" dirty="0"/>
              <a:t>... Communicate, “All of us have failed, but that does not make us failures.”</a:t>
            </a:r>
          </a:p>
          <a:p>
            <a:pPr>
              <a:lnSpc>
                <a:spcPct val="120000"/>
              </a:lnSpc>
              <a:spcBef>
                <a:spcPts val="0"/>
              </a:spcBef>
            </a:pPr>
            <a:r>
              <a:rPr lang="en-US" i="1" dirty="0"/>
              <a:t>• </a:t>
            </a:r>
            <a:r>
              <a:rPr lang="en-US" b="1" i="1" dirty="0"/>
              <a:t>Don’t</a:t>
            </a:r>
            <a:r>
              <a:rPr lang="en-US" i="1" dirty="0"/>
              <a:t> promise, “I will never mention this to anyone.”</a:t>
            </a:r>
            <a:endParaRPr lang="en-US" dirty="0"/>
          </a:p>
          <a:p>
            <a:pPr>
              <a:lnSpc>
                <a:spcPct val="120000"/>
              </a:lnSpc>
              <a:spcBef>
                <a:spcPts val="0"/>
              </a:spcBef>
            </a:pPr>
            <a:r>
              <a:rPr lang="en-US" b="1" i="1" dirty="0"/>
              <a:t>Do</a:t>
            </a:r>
            <a:r>
              <a:rPr lang="en-US" i="1" dirty="0"/>
              <a:t> </a:t>
            </a:r>
            <a:r>
              <a:rPr lang="en-US" dirty="0"/>
              <a:t>... Explain, “Because I care, I can’t be sworn to secrecy. I love you too much.”</a:t>
            </a:r>
          </a:p>
          <a:p>
            <a:pPr>
              <a:lnSpc>
                <a:spcPct val="120000"/>
              </a:lnSpc>
              <a:spcBef>
                <a:spcPts val="0"/>
              </a:spcBef>
            </a:pPr>
            <a:r>
              <a:rPr lang="en-US" i="1" dirty="0"/>
              <a:t>• </a:t>
            </a:r>
            <a:r>
              <a:rPr lang="en-US" b="1" i="1" dirty="0"/>
              <a:t>Don’t</a:t>
            </a:r>
            <a:r>
              <a:rPr lang="en-US" i="1" dirty="0"/>
              <a:t> give a dare like, “Go ahead; kill yourself.”</a:t>
            </a:r>
            <a:endParaRPr lang="en-US" dirty="0"/>
          </a:p>
          <a:p>
            <a:pPr>
              <a:lnSpc>
                <a:spcPct val="120000"/>
              </a:lnSpc>
              <a:spcBef>
                <a:spcPts val="0"/>
              </a:spcBef>
            </a:pPr>
            <a:r>
              <a:rPr lang="en-US" b="1" i="1" dirty="0"/>
              <a:t>Do</a:t>
            </a:r>
            <a:r>
              <a:rPr lang="en-US" i="1" dirty="0"/>
              <a:t> </a:t>
            </a:r>
            <a:r>
              <a:rPr lang="en-US" dirty="0"/>
              <a:t>... Remove all impulse weapons, such as guns and poisons.</a:t>
            </a:r>
          </a:p>
          <a:p>
            <a:pPr>
              <a:lnSpc>
                <a:spcPct val="120000"/>
              </a:lnSpc>
              <a:spcBef>
                <a:spcPts val="0"/>
              </a:spcBef>
            </a:pPr>
            <a:r>
              <a:rPr lang="en-US" i="1" dirty="0"/>
              <a:t>• </a:t>
            </a:r>
            <a:r>
              <a:rPr lang="en-US" b="1" i="1" dirty="0"/>
              <a:t>Don’t</a:t>
            </a:r>
            <a:r>
              <a:rPr lang="en-US" i="1" dirty="0"/>
              <a:t> blame something or someone else. “It’s his fault that you feel this way.”</a:t>
            </a:r>
            <a:endParaRPr lang="en-US" dirty="0"/>
          </a:p>
          <a:p>
            <a:pPr>
              <a:lnSpc>
                <a:spcPct val="120000"/>
              </a:lnSpc>
              <a:spcBef>
                <a:spcPts val="0"/>
              </a:spcBef>
            </a:pPr>
            <a:r>
              <a:rPr lang="en-US" b="1" i="1" dirty="0"/>
              <a:t>Do</a:t>
            </a:r>
            <a:r>
              <a:rPr lang="en-US" i="1" dirty="0"/>
              <a:t> </a:t>
            </a:r>
            <a:r>
              <a:rPr lang="en-US" dirty="0"/>
              <a:t>... Realize that God knows the injustices, yet we all choose how we respond. Will we act responsibly or react irresponsibly?</a:t>
            </a:r>
          </a:p>
          <a:p>
            <a:pPr>
              <a:lnSpc>
                <a:spcPct val="120000"/>
              </a:lnSpc>
              <a:spcBef>
                <a:spcPts val="0"/>
              </a:spcBef>
            </a:pPr>
            <a:r>
              <a:rPr lang="en-US" i="1" dirty="0"/>
              <a:t>• </a:t>
            </a:r>
            <a:r>
              <a:rPr lang="en-US" b="1" i="1" dirty="0"/>
              <a:t>Don’t</a:t>
            </a:r>
            <a:r>
              <a:rPr lang="en-US" i="1" dirty="0"/>
              <a:t> attempt to “cheer up” with comparisons. “Many others are much worse off.”</a:t>
            </a:r>
            <a:endParaRPr lang="en-US" dirty="0"/>
          </a:p>
          <a:p>
            <a:pPr>
              <a:lnSpc>
                <a:spcPct val="120000"/>
              </a:lnSpc>
              <a:spcBef>
                <a:spcPts val="0"/>
              </a:spcBef>
            </a:pPr>
            <a:r>
              <a:rPr lang="en-US" b="1" i="1" dirty="0"/>
              <a:t>Do</a:t>
            </a:r>
            <a:r>
              <a:rPr lang="en-US" i="1" dirty="0"/>
              <a:t> </a:t>
            </a:r>
            <a:r>
              <a:rPr lang="en-US" dirty="0"/>
              <a:t>... Appeal to the heart. “Are you aware of how devastating suicide is to those left behind?</a:t>
            </a:r>
            <a:r>
              <a:rPr lang="en-US" i="1" dirty="0"/>
              <a:t> Often loved ones blame themselves for a suicide.”</a:t>
            </a:r>
            <a:endParaRPr lang="en-US" dirty="0"/>
          </a:p>
          <a:p>
            <a:pPr>
              <a:lnSpc>
                <a:spcPct val="120000"/>
              </a:lnSpc>
              <a:spcBef>
                <a:spcPts val="0"/>
              </a:spcBef>
            </a:pPr>
            <a:r>
              <a:rPr lang="en-US" i="1" dirty="0"/>
              <a:t>• </a:t>
            </a:r>
            <a:r>
              <a:rPr lang="en-US" b="1" i="1" dirty="0"/>
              <a:t>Don’t</a:t>
            </a:r>
            <a:r>
              <a:rPr lang="en-US" i="1" dirty="0"/>
              <a:t> offer quick solutions. “Just put the past behind you.”</a:t>
            </a:r>
            <a:endParaRPr lang="en-US" dirty="0"/>
          </a:p>
          <a:p>
            <a:pPr>
              <a:lnSpc>
                <a:spcPct val="120000"/>
              </a:lnSpc>
              <a:spcBef>
                <a:spcPts val="0"/>
              </a:spcBef>
            </a:pPr>
            <a:r>
              <a:rPr lang="en-US" b="1" i="1" dirty="0"/>
              <a:t>Do</a:t>
            </a:r>
            <a:r>
              <a:rPr lang="en-US" i="1" dirty="0"/>
              <a:t> </a:t>
            </a:r>
            <a:r>
              <a:rPr lang="en-US" dirty="0"/>
              <a:t>... Help initiate a medical/psychological evaluation as soon as possible. Going with the struggler can reinforce a sense of hope: “You don’t have to do this alone. Let’s make the appointment, and I’ll go with you.”</a:t>
            </a:r>
          </a:p>
          <a:p>
            <a:pPr>
              <a:lnSpc>
                <a:spcPct val="120000"/>
              </a:lnSpc>
              <a:spcBef>
                <a:spcPts val="0"/>
              </a:spcBef>
            </a:pPr>
            <a:r>
              <a:rPr lang="en-US" i="1" dirty="0"/>
              <a:t>• </a:t>
            </a:r>
            <a:r>
              <a:rPr lang="en-US" b="1" i="1" dirty="0"/>
              <a:t>Don’t</a:t>
            </a:r>
            <a:r>
              <a:rPr lang="en-US" i="1" dirty="0"/>
              <a:t> assume that you must continue with a specific doctor if you feel no positive connection and care. “You’re already seeing this doctor, you don’t want to start over.”</a:t>
            </a:r>
            <a:endParaRPr lang="en-US" dirty="0"/>
          </a:p>
          <a:p>
            <a:pPr>
              <a:lnSpc>
                <a:spcPct val="120000"/>
              </a:lnSpc>
              <a:spcBef>
                <a:spcPts val="0"/>
              </a:spcBef>
            </a:pPr>
            <a:r>
              <a:rPr lang="en-US" b="1" i="1" dirty="0"/>
              <a:t>Do</a:t>
            </a:r>
            <a:r>
              <a:rPr lang="en-US" i="1" dirty="0"/>
              <a:t> ... Seek a 2nd opinion (or a 3rd ... or a 4th ... etc.) until you have peace about how well you both are relating. “If this isn’t the right doctor or counselor for you, we will meet with someone else until we find someone you are comfortable with.”</a:t>
            </a:r>
            <a:endParaRPr lang="en-US" dirty="0"/>
          </a:p>
          <a:p>
            <a:pPr>
              <a:lnSpc>
                <a:spcPct val="120000"/>
              </a:lnSpc>
              <a:spcBef>
                <a:spcPts val="0"/>
              </a:spcBef>
            </a:pPr>
            <a:r>
              <a:rPr lang="en-US" i="1" dirty="0"/>
              <a:t>• </a:t>
            </a:r>
            <a:r>
              <a:rPr lang="en-US" b="1" i="1" dirty="0"/>
              <a:t>Don’t</a:t>
            </a:r>
            <a:r>
              <a:rPr lang="en-US" i="1" dirty="0"/>
              <a:t> give the assurance, “Your problems will soon be over.”</a:t>
            </a:r>
            <a:endParaRPr lang="en-US" dirty="0"/>
          </a:p>
          <a:p>
            <a:pPr>
              <a:lnSpc>
                <a:spcPct val="120000"/>
              </a:lnSpc>
              <a:spcBef>
                <a:spcPts val="0"/>
              </a:spcBef>
            </a:pPr>
            <a:r>
              <a:rPr lang="en-US" b="1" i="1" dirty="0"/>
              <a:t>Do</a:t>
            </a:r>
            <a:r>
              <a:rPr lang="en-US" i="1" dirty="0"/>
              <a:t> </a:t>
            </a:r>
            <a:r>
              <a:rPr lang="en-US" dirty="0"/>
              <a:t>... Admit the fact that life is hard. “Although I don’t know how long the dark tunnel is, I’ll</a:t>
            </a:r>
          </a:p>
          <a:p>
            <a:pPr>
              <a:lnSpc>
                <a:spcPct val="120000"/>
              </a:lnSpc>
              <a:spcBef>
                <a:spcPts val="0"/>
              </a:spcBef>
            </a:pPr>
            <a:r>
              <a:rPr lang="en-US" i="1" dirty="0"/>
              <a:t>be your friend each step of the way until you come into the light.”</a:t>
            </a:r>
            <a:endParaRPr lang="en-US" dirty="0"/>
          </a:p>
          <a:p>
            <a:pPr>
              <a:lnSpc>
                <a:spcPct val="120000"/>
              </a:lnSpc>
              <a:spcBef>
                <a:spcPts val="0"/>
              </a:spcBef>
            </a:pPr>
            <a:r>
              <a:rPr lang="en-US" i="1" dirty="0"/>
              <a:t>• </a:t>
            </a:r>
            <a:r>
              <a:rPr lang="en-US" b="1" i="1" dirty="0"/>
              <a:t>Don’t</a:t>
            </a:r>
            <a:r>
              <a:rPr lang="en-US" i="1" dirty="0"/>
              <a:t> refer to depressed people as unspiritual.</a:t>
            </a:r>
            <a:endParaRPr lang="en-US" dirty="0"/>
          </a:p>
          <a:p>
            <a:pPr>
              <a:lnSpc>
                <a:spcPct val="120000"/>
              </a:lnSpc>
              <a:spcBef>
                <a:spcPts val="0"/>
              </a:spcBef>
            </a:pPr>
            <a:r>
              <a:rPr lang="en-US" b="1" i="1" dirty="0"/>
              <a:t>Do</a:t>
            </a:r>
            <a:r>
              <a:rPr lang="en-US" i="1" dirty="0"/>
              <a:t> </a:t>
            </a:r>
            <a:r>
              <a:rPr lang="en-US" dirty="0"/>
              <a:t>... Confirm that the heart of each of us has been “pressed down” and that your own heart</a:t>
            </a:r>
            <a:r>
              <a:rPr lang="en-US" i="1" dirty="0"/>
              <a:t> has also been depressed.</a:t>
            </a:r>
            <a:endParaRPr lang="en-US" dirty="0"/>
          </a:p>
          <a:p>
            <a:pPr>
              <a:lnSpc>
                <a:spcPct val="120000"/>
              </a:lnSpc>
              <a:spcBef>
                <a:spcPts val="0"/>
              </a:spcBef>
            </a:pPr>
            <a:r>
              <a:rPr lang="en-US" i="1" dirty="0"/>
              <a:t>• </a:t>
            </a:r>
            <a:r>
              <a:rPr lang="en-US" b="1" i="1" dirty="0"/>
              <a:t>Don’t</a:t>
            </a:r>
            <a:r>
              <a:rPr lang="en-US" i="1" dirty="0"/>
              <a:t> lecture on the value of life or get into theological arguments.</a:t>
            </a:r>
            <a:endParaRPr lang="en-US" dirty="0"/>
          </a:p>
          <a:p>
            <a:pPr>
              <a:lnSpc>
                <a:spcPct val="120000"/>
              </a:lnSpc>
              <a:spcBef>
                <a:spcPts val="0"/>
              </a:spcBef>
            </a:pPr>
            <a:r>
              <a:rPr lang="en-US" b="1" i="1" dirty="0"/>
              <a:t>Do</a:t>
            </a:r>
            <a:r>
              <a:rPr lang="en-US" i="1" dirty="0"/>
              <a:t> </a:t>
            </a:r>
            <a:r>
              <a:rPr lang="en-US" dirty="0"/>
              <a:t>... Earnestly pray for wisdom for every person involved and give the assurance that “God will never leave you or forsake you.”</a:t>
            </a:r>
          </a:p>
          <a:p>
            <a:pPr>
              <a:lnSpc>
                <a:spcPct val="120000"/>
              </a:lnSpc>
              <a:spcBef>
                <a:spcPts val="0"/>
              </a:spcBef>
            </a:pPr>
            <a:r>
              <a:rPr lang="en-US" i="1" dirty="0"/>
              <a:t>• </a:t>
            </a:r>
            <a:r>
              <a:rPr lang="en-US" b="1" i="1" dirty="0"/>
              <a:t>Don’t</a:t>
            </a:r>
            <a:r>
              <a:rPr lang="en-US" i="1" dirty="0"/>
              <a:t> presume that once someone has decided to commit suicide there’s nothing you can do to stop it. “They’ve already made up their mind.”</a:t>
            </a:r>
            <a:endParaRPr lang="en-US" dirty="0"/>
          </a:p>
          <a:p>
            <a:pPr>
              <a:lnSpc>
                <a:spcPct val="120000"/>
              </a:lnSpc>
              <a:spcBef>
                <a:spcPts val="0"/>
              </a:spcBef>
            </a:pPr>
            <a:r>
              <a:rPr lang="en-US" b="1" i="1" dirty="0"/>
              <a:t>Do</a:t>
            </a:r>
            <a:r>
              <a:rPr lang="en-US" i="1" dirty="0"/>
              <a:t> ... Realize suicide is the most preventable cause of death. The vast majority of people who get help recover from their suicidal feelings.</a:t>
            </a:r>
            <a:endParaRPr lang="en-US" dirty="0"/>
          </a:p>
          <a:p>
            <a:pPr>
              <a:lnSpc>
                <a:spcPct val="120000"/>
              </a:lnSpc>
              <a:spcBef>
                <a:spcPts val="0"/>
              </a:spcBef>
            </a:pPr>
            <a:r>
              <a:rPr lang="en-US" i="1" dirty="0"/>
              <a:t>“A wise man’s heart guides his mouth, and his lips promote instruction.” </a:t>
            </a:r>
            <a:r>
              <a:rPr lang="en-US" dirty="0"/>
              <a:t>(</a:t>
            </a:r>
            <a:r>
              <a:rPr lang="en-US" u="sng" dirty="0">
                <a:hlinkClick r:id="rId5"/>
              </a:rPr>
              <a:t>Proverbs 16:23</a:t>
            </a:r>
            <a:r>
              <a:rPr lang="en-US" dirty="0"/>
              <a:t>)</a:t>
            </a:r>
          </a:p>
          <a:p>
            <a:pPr>
              <a:lnSpc>
                <a:spcPct val="120000"/>
              </a:lnSpc>
              <a:spcBef>
                <a:spcPts val="0"/>
              </a:spcBef>
            </a:pPr>
            <a:r>
              <a:rPr lang="en-US" i="1" dirty="0"/>
              <a:t>“To be, or not to be, that is the question.” Or to put it another way: To live or to die ... which is better? That is the fictional question posed by Shakespeare in his centuries-old tragedy Hamlet.</a:t>
            </a:r>
            <a:endParaRPr lang="en-US" dirty="0"/>
          </a:p>
          <a:p>
            <a:pPr>
              <a:lnSpc>
                <a:spcPct val="120000"/>
              </a:lnSpc>
              <a:spcBef>
                <a:spcPts val="0"/>
              </a:spcBef>
            </a:pPr>
            <a:r>
              <a:rPr lang="en-US" i="1" dirty="0"/>
              <a:t>The answer to that question goes back much further in time and is spoken by God Himself. ... .</a:t>
            </a:r>
            <a:endParaRPr lang="en-US" dirty="0"/>
          </a:p>
          <a:p>
            <a:pPr>
              <a:lnSpc>
                <a:spcPct val="120000"/>
              </a:lnSpc>
              <a:spcBef>
                <a:spcPts val="0"/>
              </a:spcBef>
            </a:pPr>
            <a:r>
              <a:rPr lang="en-US" i="1" dirty="0"/>
              <a:t>“I have set before you life and death ..... Now choose life.” (</a:t>
            </a:r>
            <a:r>
              <a:rPr lang="en-US" i="1" u="sng" dirty="0">
                <a:hlinkClick r:id="rId6"/>
              </a:rPr>
              <a:t>Deuteronomy 30:19</a:t>
            </a:r>
            <a:r>
              <a:rPr lang="en-US" i="1" dirty="0"/>
              <a:t>)</a:t>
            </a:r>
            <a:endParaRPr lang="en-US" dirty="0"/>
          </a:p>
          <a:p>
            <a:pPr>
              <a:lnSpc>
                <a:spcPct val="120000"/>
              </a:lnSpc>
              <a:spcBef>
                <a:spcPts val="0"/>
              </a:spcBef>
            </a:pPr>
            <a:r>
              <a:rPr lang="en-US" i="1" dirty="0"/>
              <a:t> </a:t>
            </a:r>
            <a:endParaRPr lang="en-US" dirty="0"/>
          </a:p>
          <a:p>
            <a:pPr>
              <a:lnSpc>
                <a:spcPct val="120000"/>
              </a:lnSpc>
              <a:spcBef>
                <a:spcPts val="0"/>
              </a:spcBef>
            </a:pPr>
            <a:r>
              <a:rPr lang="en-US" i="1" dirty="0"/>
              <a:t>Life without Christ is a hopeless end. Life with Christ is an endless hope. CHOOSE LIFE!</a:t>
            </a:r>
            <a:br>
              <a:rPr lang="en-US" i="1" dirty="0"/>
            </a:br>
            <a:endParaRPr lang="en-US" dirty="0"/>
          </a:p>
          <a:p>
            <a:pPr>
              <a:lnSpc>
                <a:spcPct val="120000"/>
              </a:lnSpc>
              <a:spcBef>
                <a:spcPts val="0"/>
              </a:spcBef>
            </a:pPr>
            <a:endParaRPr lang="en-US" dirty="0"/>
          </a:p>
        </p:txBody>
      </p:sp>
    </p:spTree>
    <p:extLst>
      <p:ext uri="{BB962C8B-B14F-4D97-AF65-F5344CB8AC3E}">
        <p14:creationId xmlns:p14="http://schemas.microsoft.com/office/powerpoint/2010/main" val="172097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10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765" y="106016"/>
            <a:ext cx="12099235" cy="6751983"/>
          </a:xfrm>
        </p:spPr>
        <p:txBody>
          <a:bodyPr>
            <a:normAutofit fontScale="85000" lnSpcReduction="20000"/>
          </a:bodyPr>
          <a:lstStyle/>
          <a:p>
            <a:pPr marL="0" indent="0">
              <a:lnSpc>
                <a:spcPct val="120000"/>
              </a:lnSpc>
              <a:buNone/>
            </a:pPr>
            <a:r>
              <a:rPr lang="en-US" dirty="0" smtClean="0"/>
              <a:t>                                                   </a:t>
            </a:r>
            <a:r>
              <a:rPr lang="en-US" sz="29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Warning Signs of Suicide</a:t>
            </a:r>
          </a:p>
          <a:p>
            <a:r>
              <a:rPr lang="en-US" sz="1600" dirty="0"/>
              <a:t>People who kill themselves exhibit one or more warning signs, either through what they say or what they do. The more warning signs, the greater the risk.</a:t>
            </a:r>
          </a:p>
          <a:p>
            <a:pPr marL="0" indent="0">
              <a:buNone/>
            </a:pPr>
            <a:r>
              <a:rPr lang="en-US" sz="1600" b="1" dirty="0"/>
              <a:t>Talk</a:t>
            </a:r>
            <a:endParaRPr lang="en-US" sz="1600" dirty="0"/>
          </a:p>
          <a:p>
            <a:pPr marL="0" indent="0">
              <a:lnSpc>
                <a:spcPct val="120000"/>
              </a:lnSpc>
              <a:spcBef>
                <a:spcPts val="0"/>
              </a:spcBef>
              <a:buNone/>
            </a:pPr>
            <a:r>
              <a:rPr lang="en-US" sz="1600" dirty="0"/>
              <a:t>If a person talks about:</a:t>
            </a:r>
          </a:p>
          <a:p>
            <a:pPr lvl="0">
              <a:lnSpc>
                <a:spcPct val="120000"/>
              </a:lnSpc>
              <a:spcBef>
                <a:spcPts val="0"/>
              </a:spcBef>
            </a:pPr>
            <a:r>
              <a:rPr lang="en-US" sz="1600" dirty="0"/>
              <a:t>Killing themselves.</a:t>
            </a:r>
          </a:p>
          <a:p>
            <a:pPr lvl="0">
              <a:lnSpc>
                <a:spcPct val="120000"/>
              </a:lnSpc>
              <a:spcBef>
                <a:spcPts val="0"/>
              </a:spcBef>
            </a:pPr>
            <a:r>
              <a:rPr lang="en-US" sz="1600" dirty="0"/>
              <a:t>Having no reason to live.</a:t>
            </a:r>
          </a:p>
          <a:p>
            <a:pPr lvl="0">
              <a:lnSpc>
                <a:spcPct val="120000"/>
              </a:lnSpc>
              <a:spcBef>
                <a:spcPts val="0"/>
              </a:spcBef>
            </a:pPr>
            <a:r>
              <a:rPr lang="en-US" sz="1600" dirty="0"/>
              <a:t>Being a burden to others.</a:t>
            </a:r>
          </a:p>
          <a:p>
            <a:pPr lvl="0">
              <a:lnSpc>
                <a:spcPct val="120000"/>
              </a:lnSpc>
              <a:spcBef>
                <a:spcPts val="0"/>
              </a:spcBef>
            </a:pPr>
            <a:r>
              <a:rPr lang="en-US" sz="1600" dirty="0"/>
              <a:t>Feeling trapped.</a:t>
            </a:r>
          </a:p>
          <a:p>
            <a:pPr lvl="0">
              <a:lnSpc>
                <a:spcPct val="120000"/>
              </a:lnSpc>
              <a:spcBef>
                <a:spcPts val="0"/>
              </a:spcBef>
            </a:pPr>
            <a:r>
              <a:rPr lang="en-US" sz="1600" dirty="0"/>
              <a:t>Unbearable pain</a:t>
            </a:r>
            <a:r>
              <a:rPr lang="en-US" sz="1600" dirty="0" smtClean="0"/>
              <a:t>.</a:t>
            </a:r>
            <a:r>
              <a:rPr lang="en-US" sz="1600" b="1" dirty="0"/>
              <a:t> </a:t>
            </a:r>
            <a:endParaRPr lang="en-US" sz="1600" dirty="0"/>
          </a:p>
          <a:p>
            <a:pPr marL="0" indent="0">
              <a:buNone/>
            </a:pPr>
            <a:r>
              <a:rPr lang="en-US" sz="1600" b="1" dirty="0"/>
              <a:t>Behavior</a:t>
            </a:r>
            <a:endParaRPr lang="en-US" sz="1600" dirty="0"/>
          </a:p>
          <a:p>
            <a:pPr marL="0" indent="0">
              <a:lnSpc>
                <a:spcPct val="120000"/>
              </a:lnSpc>
              <a:spcBef>
                <a:spcPts val="0"/>
              </a:spcBef>
              <a:buNone/>
            </a:pPr>
            <a:r>
              <a:rPr lang="en-US" sz="1600" dirty="0"/>
              <a:t>A person’s suicide risk is greater if a behavior is new or has increased, especially if it’s related to a painful event, loss, or change.</a:t>
            </a:r>
          </a:p>
          <a:p>
            <a:pPr lvl="0">
              <a:lnSpc>
                <a:spcPct val="120000"/>
              </a:lnSpc>
              <a:spcBef>
                <a:spcPts val="0"/>
              </a:spcBef>
            </a:pPr>
            <a:r>
              <a:rPr lang="en-US" sz="1600" dirty="0"/>
              <a:t>Increased use of alcohol or drugs.</a:t>
            </a:r>
          </a:p>
          <a:p>
            <a:pPr lvl="0">
              <a:lnSpc>
                <a:spcPct val="120000"/>
              </a:lnSpc>
              <a:spcBef>
                <a:spcPts val="0"/>
              </a:spcBef>
            </a:pPr>
            <a:r>
              <a:rPr lang="en-US" sz="1600" dirty="0"/>
              <a:t>Looking for a way to kill themselves, such as searching online for materials or means.</a:t>
            </a:r>
          </a:p>
          <a:p>
            <a:pPr lvl="0">
              <a:lnSpc>
                <a:spcPct val="120000"/>
              </a:lnSpc>
              <a:spcBef>
                <a:spcPts val="0"/>
              </a:spcBef>
            </a:pPr>
            <a:r>
              <a:rPr lang="en-US" sz="1600" dirty="0"/>
              <a:t>Acting recklessly.</a:t>
            </a:r>
          </a:p>
          <a:p>
            <a:pPr lvl="0">
              <a:lnSpc>
                <a:spcPct val="120000"/>
              </a:lnSpc>
              <a:spcBef>
                <a:spcPts val="0"/>
              </a:spcBef>
            </a:pPr>
            <a:r>
              <a:rPr lang="en-US" sz="1600" dirty="0"/>
              <a:t>Withdrawing from activities.</a:t>
            </a:r>
          </a:p>
          <a:p>
            <a:pPr lvl="0">
              <a:lnSpc>
                <a:spcPct val="120000"/>
              </a:lnSpc>
              <a:spcBef>
                <a:spcPts val="0"/>
              </a:spcBef>
            </a:pPr>
            <a:r>
              <a:rPr lang="en-US" sz="1600" dirty="0"/>
              <a:t>Isolating from family and friends.</a:t>
            </a:r>
          </a:p>
          <a:p>
            <a:pPr lvl="0">
              <a:lnSpc>
                <a:spcPct val="120000"/>
              </a:lnSpc>
              <a:spcBef>
                <a:spcPts val="0"/>
              </a:spcBef>
            </a:pPr>
            <a:r>
              <a:rPr lang="en-US" sz="1600" dirty="0"/>
              <a:t>Sleeping too much or too little.</a:t>
            </a:r>
          </a:p>
          <a:p>
            <a:pPr lvl="0">
              <a:lnSpc>
                <a:spcPct val="120000"/>
              </a:lnSpc>
              <a:spcBef>
                <a:spcPts val="0"/>
              </a:spcBef>
            </a:pPr>
            <a:r>
              <a:rPr lang="en-US" sz="1600" dirty="0"/>
              <a:t>Visiting or calling people to say goodbye.</a:t>
            </a:r>
          </a:p>
          <a:p>
            <a:pPr lvl="0">
              <a:lnSpc>
                <a:spcPct val="120000"/>
              </a:lnSpc>
              <a:spcBef>
                <a:spcPts val="0"/>
              </a:spcBef>
            </a:pPr>
            <a:r>
              <a:rPr lang="en-US" sz="1600" dirty="0"/>
              <a:t>Giving away prized possessions.</a:t>
            </a:r>
          </a:p>
          <a:p>
            <a:pPr lvl="0">
              <a:lnSpc>
                <a:spcPct val="120000"/>
              </a:lnSpc>
              <a:spcBef>
                <a:spcPts val="0"/>
              </a:spcBef>
            </a:pPr>
            <a:r>
              <a:rPr lang="en-US" sz="1600" dirty="0"/>
              <a:t>Aggression</a:t>
            </a:r>
            <a:r>
              <a:rPr lang="en-US" sz="1600" dirty="0" smtClean="0"/>
              <a:t>.</a:t>
            </a:r>
            <a:r>
              <a:rPr lang="en-US" sz="1600" b="1" dirty="0"/>
              <a:t> </a:t>
            </a:r>
            <a:endParaRPr lang="en-US" sz="1600" dirty="0"/>
          </a:p>
          <a:p>
            <a:pPr marL="0" indent="0">
              <a:buNone/>
            </a:pPr>
            <a:r>
              <a:rPr lang="en-US" sz="1600" b="1" dirty="0"/>
              <a:t>Mood</a:t>
            </a:r>
            <a:endParaRPr lang="en-US" sz="1600" dirty="0"/>
          </a:p>
          <a:p>
            <a:pPr marL="0" indent="0">
              <a:lnSpc>
                <a:spcPct val="120000"/>
              </a:lnSpc>
              <a:spcBef>
                <a:spcPts val="0"/>
              </a:spcBef>
              <a:buNone/>
            </a:pPr>
            <a:r>
              <a:rPr lang="en-US" sz="1600" dirty="0"/>
              <a:t>People who are considering suicide often display one or more of the following moods.</a:t>
            </a:r>
          </a:p>
          <a:p>
            <a:pPr lvl="0">
              <a:lnSpc>
                <a:spcPct val="120000"/>
              </a:lnSpc>
              <a:spcBef>
                <a:spcPts val="0"/>
              </a:spcBef>
            </a:pPr>
            <a:r>
              <a:rPr lang="en-US" sz="1600" dirty="0"/>
              <a:t>Depression.</a:t>
            </a:r>
          </a:p>
          <a:p>
            <a:pPr lvl="0">
              <a:lnSpc>
                <a:spcPct val="120000"/>
              </a:lnSpc>
              <a:spcBef>
                <a:spcPts val="0"/>
              </a:spcBef>
            </a:pPr>
            <a:r>
              <a:rPr lang="en-US" sz="1600" dirty="0"/>
              <a:t>Loss of interest.</a:t>
            </a:r>
          </a:p>
          <a:p>
            <a:pPr lvl="0">
              <a:lnSpc>
                <a:spcPct val="120000"/>
              </a:lnSpc>
              <a:spcBef>
                <a:spcPts val="0"/>
              </a:spcBef>
            </a:pPr>
            <a:r>
              <a:rPr lang="en-US" sz="1600" dirty="0"/>
              <a:t>Rage.</a:t>
            </a:r>
          </a:p>
          <a:p>
            <a:pPr lvl="0">
              <a:lnSpc>
                <a:spcPct val="120000"/>
              </a:lnSpc>
              <a:spcBef>
                <a:spcPts val="0"/>
              </a:spcBef>
            </a:pPr>
            <a:r>
              <a:rPr lang="en-US" sz="1600" dirty="0"/>
              <a:t>Irritability.</a:t>
            </a:r>
          </a:p>
          <a:p>
            <a:pPr lvl="0">
              <a:lnSpc>
                <a:spcPct val="120000"/>
              </a:lnSpc>
              <a:spcBef>
                <a:spcPts val="0"/>
              </a:spcBef>
            </a:pPr>
            <a:r>
              <a:rPr lang="en-US" sz="1600" dirty="0"/>
              <a:t>Humiliation.</a:t>
            </a:r>
          </a:p>
          <a:p>
            <a:pPr lvl="0">
              <a:lnSpc>
                <a:spcPct val="120000"/>
              </a:lnSpc>
              <a:spcBef>
                <a:spcPts val="0"/>
              </a:spcBef>
            </a:pPr>
            <a:r>
              <a:rPr lang="en-US" sz="1600" dirty="0"/>
              <a:t>Anxiety</a:t>
            </a:r>
            <a:r>
              <a:rPr lang="en-US" sz="1600" dirty="0" smtClean="0"/>
              <a:t>.</a:t>
            </a:r>
            <a:endParaRPr lang="en-US" sz="1600" dirty="0"/>
          </a:p>
        </p:txBody>
      </p:sp>
    </p:spTree>
    <p:extLst>
      <p:ext uri="{BB962C8B-B14F-4D97-AF65-F5344CB8AC3E}">
        <p14:creationId xmlns:p14="http://schemas.microsoft.com/office/powerpoint/2010/main" val="14849603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1798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6823" y="25086"/>
            <a:ext cx="10715222" cy="2387600"/>
          </a:xfrm>
          <a:solidFill>
            <a:schemeClr val="bg1"/>
          </a:solidFill>
        </p:spPr>
        <p:txBody>
          <a:bodyPr>
            <a:normAutofit/>
          </a:bodyPr>
          <a:lstStyle/>
          <a:p>
            <a:r>
              <a:rPr lang="en-US" sz="8000" b="1" dirty="0">
                <a:effectLst>
                  <a:outerShdw blurRad="38100" dist="38100" dir="2700000" algn="tl">
                    <a:srgbClr val="000000">
                      <a:alpha val="43137"/>
                    </a:srgbClr>
                  </a:outerShdw>
                </a:effectLst>
              </a:rPr>
              <a:t>Suicide Prevention</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i="1" dirty="0" smtClean="0">
                <a:effectLst>
                  <a:outerShdw blurRad="38100" dist="38100" dir="2700000" algn="tl">
                    <a:srgbClr val="000000">
                      <a:alpha val="43137"/>
                    </a:srgbClr>
                  </a:outerShdw>
                </a:effectLst>
              </a:rPr>
              <a:t>“</a:t>
            </a:r>
            <a:r>
              <a:rPr lang="en-US" b="1" i="1" dirty="0" smtClean="0">
                <a:effectLst>
                  <a:outerShdw blurRad="38100" dist="38100" dir="2700000" algn="tl">
                    <a:srgbClr val="000000">
                      <a:alpha val="43137"/>
                    </a:srgbClr>
                  </a:outerShdw>
                </a:effectLst>
              </a:rPr>
              <a:t>Hope </a:t>
            </a:r>
            <a:r>
              <a:rPr lang="en-US" b="1" i="1" dirty="0">
                <a:effectLst>
                  <a:outerShdw blurRad="38100" dist="38100" dir="2700000" algn="tl">
                    <a:srgbClr val="000000">
                      <a:alpha val="43137"/>
                    </a:srgbClr>
                  </a:outerShdw>
                </a:effectLst>
              </a:rPr>
              <a:t>When Life Seems </a:t>
            </a:r>
            <a:r>
              <a:rPr lang="en-US" b="1" i="1" dirty="0" smtClean="0">
                <a:effectLst>
                  <a:outerShdw blurRad="38100" dist="38100" dir="2700000" algn="tl">
                    <a:srgbClr val="000000">
                      <a:alpha val="43137"/>
                    </a:srgbClr>
                  </a:outerShdw>
                </a:effectLst>
              </a:rPr>
              <a:t>Hopeless”</a:t>
            </a:r>
            <a:endParaRPr lang="en-US" i="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0043872" y="2593540"/>
            <a:ext cx="1833489" cy="646405"/>
          </a:xfrm>
          <a:solidFill>
            <a:schemeClr val="bg1"/>
          </a:solidFill>
        </p:spPr>
        <p:txBody>
          <a:bodyPr>
            <a:normAutofit/>
          </a:bodyPr>
          <a:lstStyle/>
          <a:p>
            <a:r>
              <a:rPr lang="en-US" sz="3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Pt 5a</a:t>
            </a:r>
            <a:r>
              <a:rPr lang="en-US" sz="36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36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90825"/>
            <a:ext cx="6096000" cy="4067175"/>
          </a:xfrm>
          <a:prstGeom prst="rect">
            <a:avLst/>
          </a:prstGeom>
        </p:spPr>
      </p:pic>
      <p:sp>
        <p:nvSpPr>
          <p:cNvPr id="5" name="TextBox 4"/>
          <p:cNvSpPr txBox="1"/>
          <p:nvPr/>
        </p:nvSpPr>
        <p:spPr>
          <a:xfrm>
            <a:off x="6310648" y="4409767"/>
            <a:ext cx="5881352" cy="1323439"/>
          </a:xfrm>
          <a:prstGeom prst="rect">
            <a:avLst/>
          </a:prstGeom>
          <a:noFill/>
        </p:spPr>
        <p:txBody>
          <a:bodyPr wrap="square" rtlCol="0">
            <a:spAutoFit/>
          </a:bodyPr>
          <a:lstStyle/>
          <a:p>
            <a:r>
              <a:rPr lang="en-US" sz="4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Comforting Those </a:t>
            </a:r>
          </a:p>
          <a:p>
            <a:r>
              <a:rPr lang="en-US" sz="4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Left Behind -</a:t>
            </a: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pt1</a:t>
            </a:r>
            <a:endPar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15859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5300"/>
                            </p:stCondLst>
                            <p:childTnLst>
                              <p:par>
                                <p:cTn id="12" presetID="6" presetClass="entr" presetSubtype="16" fill="hold" grpId="0" nodeType="after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circle(in)">
                                      <p:cBhvr>
                                        <p:cTn id="14" dur="2000"/>
                                        <p:tgtEl>
                                          <p:spTgt spid="3">
                                            <p:bg/>
                                          </p:spTgt>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par>
                          <p:cTn id="18" fill="hold">
                            <p:stCondLst>
                              <p:cond delay="7300"/>
                            </p:stCondLst>
                            <p:childTnLst>
                              <p:par>
                                <p:cTn id="19" presetID="10" presetClass="entr" presetSubtype="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childTnLst>
                                </p:cTn>
                              </p:par>
                            </p:childTnLst>
                          </p:cTn>
                        </p:par>
                        <p:par>
                          <p:cTn id="22" fill="hold">
                            <p:stCondLst>
                              <p:cond delay="8300"/>
                            </p:stCondLst>
                            <p:childTnLst>
                              <p:par>
                                <p:cTn id="23" presetID="5" presetClass="entr" presetSubtype="1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checkerboard(across)">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271"/>
            <a:ext cx="10515600" cy="1325563"/>
          </a:xfrm>
        </p:spPr>
        <p:txBody>
          <a:bodyPr/>
          <a:lstStyle/>
          <a:p>
            <a:r>
              <a:rPr lang="en-US" b="1" dirty="0"/>
              <a:t> </a:t>
            </a:r>
            <a:r>
              <a:rPr lang="en-US" b="1" dirty="0" smtClean="0"/>
              <a:t>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Sometimes Life Seems Hopeless</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0" y="1355834"/>
            <a:ext cx="12191999" cy="5315422"/>
          </a:xfrm>
        </p:spPr>
        <p:txBody>
          <a:bodyPr>
            <a:normAutofit fontScale="77500" lnSpcReduction="20000"/>
          </a:bodyPr>
          <a:lstStyle/>
          <a:p>
            <a:pPr marL="0" indent="0">
              <a:buNone/>
            </a:pPr>
            <a:r>
              <a:rPr lang="en-US" sz="32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800" b="1"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r>
              <a:rPr lang="en-US" sz="3800"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 just want to die</a:t>
            </a:r>
            <a:r>
              <a:rPr lang="en-US" sz="3800" b="1"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3800"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20000"/>
              </a:lnSpc>
            </a:pP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This </a:t>
            </a: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Aching Admission </a:t>
            </a:r>
            <a:r>
              <a:rPr lang="en-US" sz="32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has </a:t>
            </a: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been spoken too many times—and with </a:t>
            </a: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Tragic Results</a:t>
            </a:r>
            <a:r>
              <a:rPr lang="en-US" sz="32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p>
          <a:p>
            <a:pPr>
              <a:lnSpc>
                <a:spcPct val="120000"/>
              </a:lnSpc>
            </a:pPr>
            <a:r>
              <a:rPr lang="en-US" sz="32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These </a:t>
            </a: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five words </a:t>
            </a: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reveal a soul mired in the depths of despair. All hope is gone ... and all too soon, so is life itself.</a:t>
            </a:r>
          </a:p>
          <a:p>
            <a:pPr>
              <a:lnSpc>
                <a:spcPct val="120000"/>
              </a:lnSpc>
            </a:pP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No group is exempt from wanting to </a:t>
            </a:r>
            <a:r>
              <a:rPr lang="en-US" sz="32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walk </a:t>
            </a: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down this dark path of “escape.” </a:t>
            </a:r>
            <a:endParaRPr lang="en-US" sz="32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20000"/>
              </a:lnSpc>
            </a:pPr>
            <a:r>
              <a:rPr lang="en-US" sz="3200"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Yet </a:t>
            </a: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most people contemplating suicide don’t really want to die—</a:t>
            </a:r>
            <a:r>
              <a:rPr lang="en-US" sz="32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they just want the pain to stop</a:t>
            </a: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Their burden seems too heavy to bear.</a:t>
            </a:r>
          </a:p>
          <a:p>
            <a:pPr>
              <a:lnSpc>
                <a:spcPct val="120000"/>
              </a:lnSpc>
            </a:pP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If you’re </a:t>
            </a: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struggling</a:t>
            </a: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 if you’re </a:t>
            </a: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desperate</a:t>
            </a:r>
            <a:r>
              <a:rPr lang="en-US" sz="32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 if you’re contemplating taking your life, realize this: The Lord longs to heal your heart and restore your hope. In absolute honesty, go to God about your pain. Say to Him ...</a:t>
            </a:r>
          </a:p>
          <a:p>
            <a:pPr>
              <a:lnSpc>
                <a:spcPct val="120000"/>
              </a:lnSpc>
            </a:pPr>
            <a:r>
              <a:rPr lang="en-US" sz="32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 am in pain and distress; may your salvation, O God, protect me.” </a:t>
            </a:r>
            <a:r>
              <a:rPr lang="en-US" sz="32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Psalm 69:29</a:t>
            </a:r>
            <a:endPar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784132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pPr marL="0" indent="0">
              <a:lnSpc>
                <a:spcPct val="120000"/>
              </a:lnSpc>
              <a:buNone/>
            </a:pPr>
            <a:r>
              <a:rPr lang="en-US" sz="33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How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 Comfort Those Caught in the Aftermath</a:t>
            </a:r>
          </a:p>
          <a:p>
            <a:pPr marL="457200" lvl="1" indent="0">
              <a:lnSpc>
                <a:spcPct val="120000"/>
              </a:lnSpc>
              <a:spcBef>
                <a:spcPts val="0"/>
              </a:spcBef>
              <a:buNone/>
            </a:pP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What We Say: through Our </a:t>
            </a:r>
            <a:endPar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2">
              <a:lnSpc>
                <a:spcPct val="120000"/>
              </a:lnSpc>
              <a:spcBef>
                <a:spcPts val="0"/>
              </a:spcBef>
              <a:buFont typeface="Wingdings" panose="05000000000000000000" pitchFamily="2" charset="2"/>
              <a:buChar char="§"/>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Actions</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2">
              <a:lnSpc>
                <a:spcPct val="120000"/>
              </a:lnSpc>
              <a:spcBef>
                <a:spcPts val="0"/>
              </a:spcBef>
              <a:buFont typeface="Wingdings" panose="05000000000000000000" pitchFamily="2" charset="2"/>
              <a:buChar char="§"/>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Responses</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2">
              <a:lnSpc>
                <a:spcPct val="120000"/>
              </a:lnSpc>
              <a:spcBef>
                <a:spcPts val="0"/>
              </a:spcBef>
              <a:buFont typeface="Wingdings" panose="05000000000000000000" pitchFamily="2" charset="2"/>
              <a:buChar char="§"/>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Words </a:t>
            </a:r>
          </a:p>
          <a:p>
            <a:pPr marL="457200" lvl="1" indent="0">
              <a:lnSpc>
                <a:spcPct val="120000"/>
              </a:lnSpc>
              <a:spcBef>
                <a:spcPts val="0"/>
              </a:spcBef>
              <a:buNone/>
            </a:pP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can </a:t>
            </a: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Help Lead a Survivor Through to Healing </a:t>
            </a: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or</a:t>
            </a:r>
          </a:p>
          <a:p>
            <a:pPr marL="457200" lvl="1" indent="0">
              <a:lnSpc>
                <a:spcPct val="120000"/>
              </a:lnSpc>
              <a:spcBef>
                <a:spcPts val="0"/>
              </a:spcBef>
              <a:buNone/>
            </a:pP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Fall </a:t>
            </a: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Deeper into the Trap of Depression and Despair . </a:t>
            </a:r>
            <a:endPar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lvl="1" indent="0">
              <a:lnSpc>
                <a:spcPct val="120000"/>
              </a:lnSpc>
              <a:spcBef>
                <a:spcPts val="0"/>
              </a:spcBef>
              <a:buNone/>
            </a:pP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We </a:t>
            </a: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Need to Be Aware of this Power </a:t>
            </a: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and… </a:t>
            </a:r>
            <a:endPar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lvl="1" indent="0">
              <a:lnSpc>
                <a:spcPct val="120000"/>
              </a:lnSpc>
              <a:spcBef>
                <a:spcPts val="0"/>
              </a:spcBef>
              <a:buNone/>
            </a:pP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2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…Never </a:t>
            </a:r>
            <a:r>
              <a:rPr lang="en-US"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Take it Lightly. </a:t>
            </a:r>
          </a:p>
          <a:p>
            <a:pPr marL="457200" lvl="1" indent="0">
              <a:lnSpc>
                <a:spcPct val="120000"/>
              </a:lnSpc>
              <a:spcBef>
                <a:spcPts val="0"/>
              </a:spcBef>
              <a:buNone/>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endPar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20000"/>
              </a:lnSpc>
              <a:spcBef>
                <a:spcPts val="0"/>
              </a:spcBef>
              <a:buFont typeface="Courier New" panose="02070309020205020404" pitchFamily="49" charset="0"/>
              <a:buChar char="o"/>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Sympathy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says, </a:t>
            </a:r>
            <a:r>
              <a:rPr lang="en-US" sz="30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“I’m sorry you’re </a:t>
            </a:r>
            <a:r>
              <a:rPr lang="en-US" sz="30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hurt” </a:t>
            </a:r>
          </a:p>
          <a:p>
            <a:pPr lvl="1">
              <a:lnSpc>
                <a:spcPct val="120000"/>
              </a:lnSpc>
              <a:spcBef>
                <a:spcPts val="0"/>
              </a:spcBef>
              <a:buFont typeface="Courier New" panose="02070309020205020404" pitchFamily="49" charset="0"/>
              <a:buChar char="o"/>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Empathy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says, </a:t>
            </a:r>
            <a:r>
              <a:rPr lang="en-US" sz="30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“I’ll hurt with </a:t>
            </a:r>
            <a:r>
              <a:rPr lang="en-US" sz="30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you” </a:t>
            </a:r>
          </a:p>
          <a:p>
            <a:pPr lvl="1">
              <a:lnSpc>
                <a:spcPct val="120000"/>
              </a:lnSpc>
              <a:spcBef>
                <a:spcPts val="0"/>
              </a:spcBef>
              <a:buFont typeface="Courier New" panose="02070309020205020404" pitchFamily="49" charset="0"/>
              <a:buChar char="o"/>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Compassion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says, </a:t>
            </a:r>
            <a:r>
              <a:rPr lang="en-US" sz="30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“I’ll stick with you until the hurt is </a:t>
            </a:r>
            <a:r>
              <a:rPr lang="en-US" sz="30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gone” </a:t>
            </a:r>
          </a:p>
        </p:txBody>
      </p:sp>
    </p:spTree>
    <p:extLst>
      <p:ext uri="{BB962C8B-B14F-4D97-AF65-F5344CB8AC3E}">
        <p14:creationId xmlns:p14="http://schemas.microsoft.com/office/powerpoint/2010/main" val="89934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par>
                          <p:cTn id="23" fill="hold">
                            <p:stCondLst>
                              <p:cond delay="500"/>
                            </p:stCondLst>
                            <p:childTnLst>
                              <p:par>
                                <p:cTn id="24" presetID="16" presetClass="entr" presetSubtype="21" fill="hold" grpId="0"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arn(inVertical)">
                                      <p:cBhvr>
                                        <p:cTn id="26" dur="500"/>
                                        <p:tgtEl>
                                          <p:spTgt spid="3">
                                            <p:txEl>
                                              <p:pRg st="5" end="5"/>
                                            </p:txEl>
                                          </p:spTgt>
                                        </p:tgtEl>
                                      </p:cBhvr>
                                    </p:animEffect>
                                  </p:childTnLst>
                                </p:cTn>
                              </p:par>
                            </p:childTnLst>
                          </p:cTn>
                        </p:par>
                        <p:par>
                          <p:cTn id="27" fill="hold">
                            <p:stCondLst>
                              <p:cond delay="1000"/>
                            </p:stCondLst>
                            <p:childTnLst>
                              <p:par>
                                <p:cTn id="28" presetID="16" presetClass="entr" presetSubtype="21" fill="hold" grpId="0"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arn(inVertical)">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barn(inVertical)">
                                      <p:cBhvr>
                                        <p:cTn id="40" dur="500"/>
                                        <p:tgtEl>
                                          <p:spTgt spid="3">
                                            <p:txEl>
                                              <p:pRg st="8" end="8"/>
                                            </p:txEl>
                                          </p:spTgt>
                                        </p:tgtEl>
                                      </p:cBhvr>
                                    </p:animEffect>
                                  </p:childTnLst>
                                </p:cTn>
                              </p:par>
                            </p:childTnLst>
                          </p:cTn>
                        </p:par>
                        <p:par>
                          <p:cTn id="41" fill="hold">
                            <p:stCondLst>
                              <p:cond delay="500"/>
                            </p:stCondLst>
                            <p:childTnLst>
                              <p:par>
                                <p:cTn id="42" presetID="16" presetClass="entr" presetSubtype="21" fill="hold" grpId="0" nodeType="after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barn(inVertical)">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barn(inVertical)">
                                      <p:cBhvr>
                                        <p:cTn id="49" dur="500"/>
                                        <p:tgtEl>
                                          <p:spTgt spid="3">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barn(inVertical)">
                                      <p:cBhvr>
                                        <p:cTn id="54" dur="500"/>
                                        <p:tgtEl>
                                          <p:spTgt spid="3">
                                            <p:txEl>
                                              <p:pRg st="11" end="1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barn(inVertical)">
                                      <p:cBhvr>
                                        <p:cTn id="5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a:bodyPr>
          <a:lstStyle/>
          <a:p>
            <a:pPr marL="0" indent="0">
              <a:lnSpc>
                <a:spcPct val="120000"/>
              </a:lnSpc>
              <a:buNone/>
            </a:pPr>
            <a:r>
              <a:rPr lang="en-US" sz="33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How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 Comfort Those Caught in the Aftermath</a:t>
            </a:r>
          </a:p>
          <a:p>
            <a:pPr lvl="1">
              <a:lnSpc>
                <a:spcPct val="120000"/>
              </a:lnSpc>
              <a:spcBef>
                <a:spcPts val="0"/>
              </a:spcBef>
              <a:buFont typeface="Courier New" panose="02070309020205020404" pitchFamily="49" charset="0"/>
              <a:buChar char="o"/>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Sympathy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says, </a:t>
            </a:r>
            <a:r>
              <a:rPr lang="en-US" sz="30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“I’m sorry you’re </a:t>
            </a:r>
            <a:r>
              <a:rPr lang="en-US" sz="30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hurt” </a:t>
            </a:r>
          </a:p>
          <a:p>
            <a:pPr lvl="1">
              <a:lnSpc>
                <a:spcPct val="120000"/>
              </a:lnSpc>
              <a:spcBef>
                <a:spcPts val="0"/>
              </a:spcBef>
              <a:buFont typeface="Courier New" panose="02070309020205020404" pitchFamily="49" charset="0"/>
              <a:buChar char="o"/>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Empathy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says, </a:t>
            </a:r>
            <a:r>
              <a:rPr lang="en-US" sz="30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“I’ll hurt with </a:t>
            </a:r>
            <a:r>
              <a:rPr lang="en-US" sz="30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you” </a:t>
            </a:r>
          </a:p>
          <a:p>
            <a:pPr lvl="1">
              <a:lnSpc>
                <a:spcPct val="120000"/>
              </a:lnSpc>
              <a:spcBef>
                <a:spcPts val="0"/>
              </a:spcBef>
              <a:buFont typeface="Courier New" panose="02070309020205020404" pitchFamily="49" charset="0"/>
              <a:buChar char="o"/>
            </a:pPr>
            <a:r>
              <a:rPr lang="en-US" sz="30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Compassion </a:t>
            </a:r>
            <a:r>
              <a:rPr lang="en-US" sz="30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says, </a:t>
            </a:r>
            <a:r>
              <a:rPr lang="en-US" sz="30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“I’ll stick with you until the hurt is </a:t>
            </a:r>
            <a:r>
              <a:rPr lang="en-US" sz="30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gone” </a:t>
            </a:r>
          </a:p>
          <a:p>
            <a:pPr marL="0" indent="0">
              <a:lnSpc>
                <a:spcPct val="120000"/>
              </a:lnSpc>
              <a:spcBef>
                <a:spcPts val="0"/>
              </a:spcBef>
              <a:buNone/>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We All Need that Compassionate Friend when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we’ve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Lost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Loved One to Suicide</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20000"/>
              </a:lnSpc>
              <a:spcBef>
                <a:spcPts val="0"/>
              </a:spcBef>
            </a:pP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hose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who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Lost Family thru Suicide Feel more Pain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than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if of Natural Causes </a:t>
            </a:r>
          </a:p>
          <a:p>
            <a:pPr>
              <a:lnSpc>
                <a:spcPct val="120000"/>
              </a:lnSpc>
              <a:spcBef>
                <a:spcPts val="0"/>
              </a:spcBef>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They can Feel Rejection, Abandonment/ Feel Responsible for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Suicide</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p>
          <a:p>
            <a:pPr lvl="1">
              <a:lnSpc>
                <a:spcPct val="100000"/>
              </a:lnSpc>
              <a:spcBef>
                <a:spcPts val="0"/>
              </a:spcBef>
              <a:spcAft>
                <a:spcPts val="600"/>
              </a:spcAft>
              <a:buFont typeface="Courier New" panose="02070309020205020404" pitchFamily="49" charset="0"/>
              <a:buChar char="o"/>
            </a:pPr>
            <a:r>
              <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No one is </a:t>
            </a: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exempt -It </a:t>
            </a:r>
            <a:r>
              <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is a grief like no other. </a:t>
            </a:r>
            <a:endPar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10000"/>
              </a:lnSpc>
              <a:spcBef>
                <a:spcPts val="0"/>
              </a:spcBef>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For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those left behind, the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Emotional Fallout from Suicide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is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More Devastating than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most people could ever imagine. Few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People Know How to Come Alongside and Comfort Those Who Suffer the Aftermath.</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00000"/>
              </a:lnSpc>
              <a:spcBef>
                <a:spcPts val="600"/>
              </a:spcBef>
            </a:pP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Tormenting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Emotions Cause Survivors to Spiral Through the Process of Grief,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and their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Haunting Question of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“Why?” is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Never Really Answered. </a:t>
            </a:r>
          </a:p>
          <a:p>
            <a:pPr lvl="1">
              <a:lnSpc>
                <a:spcPct val="100000"/>
              </a:lnSpc>
              <a:spcBef>
                <a:spcPts val="600"/>
              </a:spcBef>
              <a:buFont typeface="Courier New" panose="02070309020205020404" pitchFamily="49" charset="0"/>
              <a:buChar char="o"/>
            </a:pPr>
            <a:r>
              <a:rPr lang="en-US" sz="2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Survivors Experience ...A </a:t>
            </a:r>
            <a:r>
              <a:rPr lang="en-US" sz="2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Grief Like No Other </a:t>
            </a:r>
          </a:p>
        </p:txBody>
      </p:sp>
    </p:spTree>
    <p:extLst>
      <p:ext uri="{BB962C8B-B14F-4D97-AF65-F5344CB8AC3E}">
        <p14:creationId xmlns:p14="http://schemas.microsoft.com/office/powerpoint/2010/main" val="200766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arn(inVertic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arn(inVertic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par>
                          <p:cTn id="18" fill="hold">
                            <p:stCondLst>
                              <p:cond delay="500"/>
                            </p:stCondLst>
                            <p:childTnLst>
                              <p:par>
                                <p:cTn id="19" presetID="16" presetClass="entr" presetSubtype="21" fill="hold" grpId="0" nodeType="after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barn(inVertical)">
                                      <p:cBhvr>
                                        <p:cTn id="21" dur="500"/>
                                        <p:tgtEl>
                                          <p:spTgt spid="3">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barn(inVertical)">
                                      <p:cBhvr>
                                        <p:cTn id="26" dur="500"/>
                                        <p:tgtEl>
                                          <p:spTgt spid="3">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arn(inVertical)">
                                      <p:cBhvr>
                                        <p:cTn id="31" dur="500"/>
                                        <p:tgtEl>
                                          <p:spTgt spid="3">
                                            <p:txEl>
                                              <p:pRg st="9" end="9"/>
                                            </p:txEl>
                                          </p:spTgt>
                                        </p:tgtEl>
                                      </p:cBhvr>
                                    </p:animEffect>
                                  </p:childTnLst>
                                </p:cTn>
                              </p:par>
                            </p:childTnLst>
                          </p:cTn>
                        </p:par>
                        <p:par>
                          <p:cTn id="32" fill="hold">
                            <p:stCondLst>
                              <p:cond delay="500"/>
                            </p:stCondLst>
                            <p:childTnLst>
                              <p:par>
                                <p:cTn id="33" presetID="16" presetClass="entr" presetSubtype="21" fill="hold" grpId="0" nodeType="after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arn(inVertical)">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lnSpc>
                <a:spcPct val="100000"/>
              </a:lnSpc>
              <a:spcBef>
                <a:spcPts val="600"/>
              </a:spcBef>
              <a:spcAft>
                <a:spcPts val="600"/>
              </a:spcAft>
              <a:buNone/>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How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 Comfort Those Caught in the Aftermath</a:t>
            </a:r>
          </a:p>
          <a:p>
            <a:pPr marL="0" indent="0">
              <a:lnSpc>
                <a:spcPct val="110000"/>
              </a:lnSpc>
              <a:spcBef>
                <a:spcPts val="0"/>
              </a:spcBef>
              <a:buNone/>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Grief Like No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Other - As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Survivor, You Can Feel </a:t>
            </a:r>
            <a:r>
              <a:rPr lang="en-US" b="1"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00000"/>
              </a:lnSpc>
              <a:spcBef>
                <a:spcPts val="0"/>
              </a:spcBef>
              <a:spcAft>
                <a:spcPts val="600"/>
              </a:spcAft>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Shock</a:t>
            </a:r>
            <a:r>
              <a:rPr lang="en-US" sz="28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“This is a mistake. I saw her just a few hours ago.”</a:t>
            </a:r>
            <a:endParaRPr lang="en-US" sz="28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00000"/>
              </a:lnSpc>
              <a:spcBef>
                <a:spcPts val="0"/>
              </a:spcBef>
              <a:spcAft>
                <a:spcPts val="600"/>
              </a:spcAft>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Rejection</a:t>
            </a:r>
            <a:r>
              <a:rPr lang="en-US" sz="28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“He thought death would be better than living with me!”</a:t>
            </a:r>
          </a:p>
          <a:p>
            <a:pPr lvl="1">
              <a:lnSpc>
                <a:spcPct val="100000"/>
              </a:lnSpc>
              <a:spcBef>
                <a:spcPts val="0"/>
              </a:spcBef>
              <a:spcAft>
                <a:spcPts val="600"/>
              </a:spcAft>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Guilt</a:t>
            </a:r>
            <a:r>
              <a:rPr lang="en-US" sz="28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“I should have done something to prevent this.”</a:t>
            </a:r>
            <a:endParaRPr lang="en-US" sz="28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00000"/>
              </a:lnSpc>
              <a:spcBef>
                <a:spcPts val="0"/>
              </a:spcBef>
              <a:spcAft>
                <a:spcPts val="600"/>
              </a:spcAft>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Anger</a:t>
            </a:r>
            <a:r>
              <a:rPr lang="en-US" sz="28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“How could she do this to me?”</a:t>
            </a:r>
            <a:endParaRPr lang="en-US" sz="28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00000"/>
              </a:lnSpc>
              <a:spcBef>
                <a:spcPts val="0"/>
              </a:spcBef>
              <a:spcAft>
                <a:spcPts val="600"/>
              </a:spcAft>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Shame</a:t>
            </a:r>
            <a:r>
              <a:rPr lang="en-US" sz="28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“What will I tell others?”</a:t>
            </a:r>
            <a:endParaRPr lang="en-US" sz="28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00000"/>
              </a:lnSpc>
              <a:spcBef>
                <a:spcPts val="0"/>
              </a:spcBef>
              <a:spcAft>
                <a:spcPts val="600"/>
              </a:spcAft>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Fear</a:t>
            </a:r>
            <a:r>
              <a:rPr lang="en-US" sz="28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“I’m afraid of whatever is wrong with our family!”</a:t>
            </a:r>
            <a:endParaRPr lang="en-US" sz="28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lvl="1">
              <a:lnSpc>
                <a:spcPct val="110000"/>
              </a:lnSpc>
              <a:spcBef>
                <a:spcPts val="0"/>
              </a:spcBef>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Sadness</a:t>
            </a:r>
            <a:r>
              <a:rPr lang="en-US" sz="2800"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800"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“I keep dreaming that I’ll be with him again.”</a:t>
            </a:r>
            <a:endParaRPr lang="en-US" sz="2800"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00000"/>
              </a:lnSpc>
              <a:spcBef>
                <a:spcPts val="1200"/>
              </a:spcBef>
              <a:buNone/>
            </a:pP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As a S</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urvivor</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You Need to Know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Compassionate Promise of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Lord</a:t>
            </a:r>
          </a:p>
          <a:p>
            <a:pPr lvl="1">
              <a:lnSpc>
                <a:spcPct val="100000"/>
              </a:lnSpc>
              <a:spcBef>
                <a:spcPts val="600"/>
              </a:spcBef>
              <a:spcAft>
                <a:spcPts val="600"/>
              </a:spcAft>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He Hears Your Heartache/ Sees Your Tears. After </a:t>
            </a:r>
            <a:r>
              <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Period </a:t>
            </a:r>
            <a:r>
              <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of </a:t>
            </a: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Time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lnSpc>
                <a:spcPct val="110000"/>
              </a:lnSpc>
              <a:spcBef>
                <a:spcPts val="0"/>
              </a:spcBef>
              <a:buNone/>
            </a:pP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He heals the brokenhearted and binds up their wounds.”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Psa 147:3</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6145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arn(inVertic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arn(inVertic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arn(inVertical)">
                                      <p:cBhvr>
                                        <p:cTn id="52" dur="500"/>
                                        <p:tgtEl>
                                          <p:spTgt spid="3">
                                            <p:txEl>
                                              <p:pRg st="10" end="10"/>
                                            </p:txEl>
                                          </p:spTgt>
                                        </p:tgtEl>
                                      </p:cBhvr>
                                    </p:animEffect>
                                  </p:childTnLst>
                                </p:cTn>
                              </p:par>
                            </p:childTnLst>
                          </p:cTn>
                        </p:par>
                        <p:par>
                          <p:cTn id="53" fill="hold">
                            <p:stCondLst>
                              <p:cond delay="500"/>
                            </p:stCondLst>
                            <p:childTnLst>
                              <p:par>
                                <p:cTn id="54" presetID="16" presetClass="entr" presetSubtype="21" fill="hold" grpId="0" nodeType="after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barn(inVertical)">
                                      <p:cBhvr>
                                        <p:cTn id="5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a:bodyPr>
          <a:lstStyle/>
          <a:p>
            <a:pPr marL="0" indent="0">
              <a:lnSpc>
                <a:spcPct val="120000"/>
              </a:lnSpc>
              <a:buNone/>
            </a:pPr>
            <a:r>
              <a:rPr lang="en-US" b="1" dirty="0" smtClean="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How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 Comfort Those Caught in the Aftermath</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Friend Like No Other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As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Friend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of the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Survivor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Honest</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...Express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your own feelings of grief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confusion…</a:t>
            </a:r>
          </a:p>
          <a:p>
            <a:pPr marL="0" indent="0">
              <a:lnSpc>
                <a:spcPct val="100000"/>
              </a:lnSpc>
              <a:spcBef>
                <a:spcPts val="0"/>
              </a:spcBef>
              <a:buNone/>
            </a:pP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..Don’t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hide from the truth or be afraid to use the word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suicide</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Present</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willing to just “be there”—your presence is enough!</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Listening</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...Hear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your friend’s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heart/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encourage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them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 express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feelings</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Accepting</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...Accept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all the emotions, no matter how raw or offensive </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Nonjudgmental</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Refuse to pass judgment on the one who died of suicide or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p>
          <a:p>
            <a:pPr marL="0" indent="0">
              <a:lnSpc>
                <a:spcPct val="10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those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who have survived. Trust in a compassionate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God</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Forgiving</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...Let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 survivors see your heart of forgiveness. They may feel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p>
          <a:p>
            <a:pPr marL="0" indent="0">
              <a:lnSpc>
                <a:spcPct val="11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the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need to confess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receive God’s forgiveness, </a:t>
            </a:r>
            <a:r>
              <a:rPr lang="en-US" i="1" dirty="0" err="1"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esp</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if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experiencing guilt</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10000"/>
              </a:lnSpc>
              <a:spcBef>
                <a:spcPts val="60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Spirit-led</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led by the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Spirit</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Trust Him to give you the appropriate words </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10000"/>
              </a:lnSpc>
              <a:spcBef>
                <a:spcPts val="60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Prayerful</a:t>
            </a:r>
            <a:r>
              <a:rPr lang="en-US"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...Offer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 pray if the survivor seems receptive. Commit to lifting the </a:t>
            </a:r>
            <a:endPar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10000"/>
              </a:lnSpc>
              <a:spcBef>
                <a:spcPts val="0"/>
              </a:spcBef>
              <a:buNone/>
            </a:pP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whole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family up in your personal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prayers</a:t>
            </a:r>
            <a:endParaRPr lang="en-US"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89865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par>
                          <p:cTn id="13" fill="hold">
                            <p:stCondLst>
                              <p:cond delay="500"/>
                            </p:stCondLst>
                            <p:childTnLst>
                              <p:par>
                                <p:cTn id="14" presetID="14" presetClass="entr" presetSubtype="1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6" dur="500"/>
                                        <p:tgtEl>
                                          <p:spTgt spid="3">
                                            <p:txEl>
                                              <p:pRg st="7" end="7"/>
                                            </p:txEl>
                                          </p:spTgt>
                                        </p:tgtEl>
                                      </p:cBhvr>
                                    </p:animEffect>
                                  </p:childTnLst>
                                </p:cTn>
                              </p:par>
                            </p:childTnLst>
                          </p:cTn>
                        </p:par>
                        <p:par>
                          <p:cTn id="37" fill="hold">
                            <p:stCondLst>
                              <p:cond delay="500"/>
                            </p:stCondLst>
                            <p:childTnLst>
                              <p:par>
                                <p:cTn id="38" presetID="14" presetClass="entr" presetSubtype="10" fill="hold" grpId="0" nodeType="after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0" dur="500"/>
                                        <p:tgtEl>
                                          <p:spTgt spid="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5" dur="500"/>
                                        <p:tgtEl>
                                          <p:spTgt spid="3">
                                            <p:txEl>
                                              <p:pRg st="9" end="9"/>
                                            </p:txEl>
                                          </p:spTgt>
                                        </p:tgtEl>
                                      </p:cBhvr>
                                    </p:animEffect>
                                  </p:childTnLst>
                                </p:cTn>
                              </p:par>
                            </p:childTnLst>
                          </p:cTn>
                        </p:par>
                        <p:par>
                          <p:cTn id="46" fill="hold">
                            <p:stCondLst>
                              <p:cond delay="500"/>
                            </p:stCondLst>
                            <p:childTnLst>
                              <p:par>
                                <p:cTn id="47" presetID="14" presetClass="entr" presetSubtype="10" fill="hold" grpId="0" nodeType="after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9" dur="500"/>
                                        <p:tgtEl>
                                          <p:spTgt spid="3">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54" dur="500"/>
                                        <p:tgtEl>
                                          <p:spTgt spid="3">
                                            <p:txEl>
                                              <p:pRg st="11" end="1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4" presetClass="entr" presetSubtype="10" fill="hold" grpId="0"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59" dur="500"/>
                                        <p:tgtEl>
                                          <p:spTgt spid="3">
                                            <p:txEl>
                                              <p:pRg st="12" end="12"/>
                                            </p:txEl>
                                          </p:spTgt>
                                        </p:tgtEl>
                                      </p:cBhvr>
                                    </p:animEffect>
                                  </p:childTnLst>
                                </p:cTn>
                              </p:par>
                            </p:childTnLst>
                          </p:cTn>
                        </p:par>
                        <p:par>
                          <p:cTn id="60" fill="hold">
                            <p:stCondLst>
                              <p:cond delay="500"/>
                            </p:stCondLst>
                            <p:childTnLst>
                              <p:par>
                                <p:cTn id="61" presetID="14" presetClass="entr" presetSubtype="10" fill="hold" grpId="0" nodeType="after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6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lnSpc>
                <a:spcPct val="120000"/>
              </a:lnSpc>
              <a:buNone/>
            </a:pPr>
            <a:r>
              <a:rPr lang="en-US" b="1" dirty="0" smtClean="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How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to Comfort Those Caught in the Aftermath</a:t>
            </a:r>
          </a:p>
          <a:p>
            <a:pPr marL="0" indent="0">
              <a:lnSpc>
                <a:spcPct val="120000"/>
              </a:lnSpc>
              <a:spcBef>
                <a:spcPts val="0"/>
              </a:spcBef>
              <a:buNone/>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Friend Like No Other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As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Friend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of the </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Survivor </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There is a friend who sticks closer than a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brother” </a:t>
            </a:r>
            <a:r>
              <a:rPr lang="en-US" b="1"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 18:24</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20000"/>
              </a:lnSpc>
              <a:spcBef>
                <a:spcPts val="0"/>
              </a:spcBef>
              <a:buNone/>
            </a:pP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Discussing </a:t>
            </a: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Suicide</a:t>
            </a:r>
          </a:p>
          <a:p>
            <a:pPr marL="0" indent="0">
              <a:lnSpc>
                <a:spcPct val="100000"/>
              </a:lnSpc>
              <a:spcBef>
                <a:spcPts val="0"/>
              </a:spcBef>
              <a:spcAft>
                <a:spcPts val="600"/>
              </a:spcAft>
              <a:buNone/>
            </a:pP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Question:</a:t>
            </a: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“Is there a ‘better way’ to talk about suicide?”</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00000"/>
              </a:lnSpc>
              <a:spcBef>
                <a:spcPts val="0"/>
              </a:spcBef>
              <a:buNone/>
            </a:pPr>
            <a:r>
              <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Answer</a:t>
            </a: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Although many people speak of someone who </a:t>
            </a: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“committed suicide,” the less judgmental, more sensitive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term is speaking of one who </a:t>
            </a: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“died of suicide.”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Likewise, rather than </a:t>
            </a: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 completed or successful suicide (which sounds too positive), </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 term </a:t>
            </a: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“suicide death” is preferable. Pray </a:t>
            </a:r>
            <a:r>
              <a:rPr lang="en-US" b="1"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for </a:t>
            </a: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wisdom with your words. ...</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nSpc>
                <a:spcPct val="100000"/>
              </a:lnSpc>
              <a:spcBef>
                <a:spcPts val="0"/>
              </a:spcBef>
              <a:buNone/>
            </a:pPr>
            <a:r>
              <a:rPr lang="en-US" b="1"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r>
              <a:rPr lang="en-US" i="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Instruct a wise man and he will be wiser still; teach a righteous man and he will add to his </a:t>
            </a:r>
            <a:r>
              <a:rPr lang="en-US"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learning” </a:t>
            </a:r>
            <a:r>
              <a:rPr lang="en-US" b="1" i="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t>
            </a:r>
            <a:r>
              <a:rPr lang="en-US"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 9:9</a:t>
            </a:r>
            <a:endParaRPr lang="en-US"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14022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par>
                          <p:cTn id="13" fill="hold">
                            <p:stCondLst>
                              <p:cond delay="2000"/>
                            </p:stCondLst>
                            <p:childTnLst>
                              <p:par>
                                <p:cTn id="14" presetID="6" presetClass="entr" presetSubtype="16" fill="hold" grpId="0"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ircle(in)">
                                      <p:cBhvr>
                                        <p:cTn id="16" dur="20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circle(in)">
                                      <p:cBhvr>
                                        <p:cTn id="21" dur="2000"/>
                                        <p:tgtEl>
                                          <p:spTgt spid="3">
                                            <p:txEl>
                                              <p:pRg st="5" end="5"/>
                                            </p:txEl>
                                          </p:spTgt>
                                        </p:tgtEl>
                                      </p:cBhvr>
                                    </p:animEffect>
                                  </p:childTnLst>
                                </p:cTn>
                              </p:par>
                            </p:childTnLst>
                          </p:cTn>
                        </p:par>
                        <p:par>
                          <p:cTn id="22" fill="hold">
                            <p:stCondLst>
                              <p:cond delay="2000"/>
                            </p:stCondLst>
                            <p:childTnLst>
                              <p:par>
                                <p:cTn id="23" presetID="6" presetClass="entr" presetSubtype="16" fill="hold" grpId="0"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ircle(in)">
                                      <p:cBhvr>
                                        <p:cTn id="2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93378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17980</TotalTime>
  <Words>2638</Words>
  <Application>Microsoft Office PowerPoint</Application>
  <PresentationFormat>Widescreen</PresentationFormat>
  <Paragraphs>163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 Unicode MS</vt:lpstr>
      <vt:lpstr>Arial</vt:lpstr>
      <vt:lpstr>Calibri</vt:lpstr>
      <vt:lpstr>Calibri Light</vt:lpstr>
      <vt:lpstr>Courier New</vt:lpstr>
      <vt:lpstr>Wingdings</vt:lpstr>
      <vt:lpstr>Office Theme</vt:lpstr>
      <vt:lpstr>PowerPoint Presentation</vt:lpstr>
      <vt:lpstr>Suicide Prevention “Hope When Life Seems Hopeless”</vt:lpstr>
      <vt:lpstr>        Sometimes Life Seems Hopeless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in Trials</dc:title>
  <dc:creator>Microsoft account</dc:creator>
  <cp:lastModifiedBy>Microsoft account</cp:lastModifiedBy>
  <cp:revision>404</cp:revision>
  <cp:lastPrinted>2015-08-25T19:39:07Z</cp:lastPrinted>
  <dcterms:created xsi:type="dcterms:W3CDTF">2015-04-27T19:22:12Z</dcterms:created>
  <dcterms:modified xsi:type="dcterms:W3CDTF">2015-09-22T21:53:26Z</dcterms:modified>
</cp:coreProperties>
</file>