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66" r:id="rId2"/>
    <p:sldId id="256" r:id="rId3"/>
    <p:sldId id="258" r:id="rId4"/>
    <p:sldId id="332" r:id="rId5"/>
    <p:sldId id="341" r:id="rId6"/>
    <p:sldId id="346" r:id="rId7"/>
    <p:sldId id="342" r:id="rId8"/>
    <p:sldId id="347" r:id="rId9"/>
    <p:sldId id="343" r:id="rId10"/>
    <p:sldId id="348" r:id="rId11"/>
    <p:sldId id="344" r:id="rId12"/>
    <p:sldId id="345" r:id="rId13"/>
    <p:sldId id="340" r:id="rId14"/>
    <p:sldId id="338" r:id="rId15"/>
    <p:sldId id="336" r:id="rId16"/>
    <p:sldId id="331" r:id="rId17"/>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33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9/14/2015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9/14/2015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Autofit/>
          </a:bodyPr>
          <a:lstStyle/>
          <a:p>
            <a:pPr marL="0" indent="0">
              <a:buNone/>
            </a:pP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 </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Spouse</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police would contact my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a:t>
            </a:r>
            <a:endPar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“Then what would happen?”</a:t>
            </a:r>
          </a:p>
          <a:p>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My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would go to pieces!”</a:t>
            </a:r>
          </a:p>
          <a:p>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 why haven’t you done this before now?”</a:t>
            </a:r>
          </a:p>
          <a:p>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don’t want my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go to pieces. I don’t want to devastate her.”</a:t>
            </a:r>
          </a:p>
          <a:p>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 can get the struggler to reason through the devastating repercussion on his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using this series of questions, then you are well on your way to helping him save his life. You are in a position to help him find a real solution to his painful situation. You could also share these verses compassionately. ...</a:t>
            </a:r>
          </a:p>
          <a:p>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sz="2400"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Cor</a:t>
            </a:r>
            <a:r>
              <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7:4 (NLT)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wife gives authority over her body to her husband, and the husband gives authority over his body to his wife. </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doesn’t have the right to destroy what is considered one body in God’s eyes. ...</a:t>
            </a:r>
          </a:p>
          <a:p>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are no longer two, but </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one…what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has joined together, let man not separate.” (</a:t>
            </a:r>
            <a:r>
              <a:rPr lang="en-US" sz="2400" i="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 </a:t>
            </a:r>
            <a:r>
              <a:rPr lang="en-US" sz="2400" i="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19:6</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103004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788"/>
            <a:ext cx="12191999" cy="6729211"/>
          </a:xfrm>
        </p:spPr>
        <p:txBody>
          <a:bodyPr>
            <a:normAutofit/>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7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Scriptural Reasons to Say No to Suicide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#1: Suicide Rejects God’s Offer of Inner Peace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not be anxious about anything, but in everything, by prayer and petition, with thanksgiving, present your requests to God. And the peace of God, which transcends all understanding, will guard your hearts and your minds in Christ Jesus”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Philippians 4:6–7</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#2: Suicide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God’s Sovereignty Over the Length of Your Life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created my inmost being; you knit me together in my mother’s womb. ... Your eyes saw my unformed body. All the days ordained for me were written in your book before one of them came to be”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139:13, 16</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#3: Suicide Rejects God’s Right to Be Lord Over Your Life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not know that your body is a temple of the Holy Spirit, who is in you, whom you have received from God? You are not your own”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Cor</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6:19</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32150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par>
                          <p:cTn id="22" fill="hold">
                            <p:stCondLst>
                              <p:cond delay="500"/>
                            </p:stCondLst>
                            <p:childTnLst>
                              <p:par>
                                <p:cTn id="23" presetID="16" presetClass="entr" presetSubtype="37"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out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par>
                          <p:cTn id="31" fill="hold">
                            <p:stCondLst>
                              <p:cond delay="500"/>
                            </p:stCondLst>
                            <p:childTnLst>
                              <p:par>
                                <p:cTn id="32" presetID="16" presetClass="entr" presetSubtype="37"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out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fontScale="92500"/>
          </a:bodyPr>
          <a:lstStyle/>
          <a:p>
            <a:pPr marL="0" indent="0">
              <a:lnSpc>
                <a:spcPct val="110000"/>
              </a:lnSpc>
              <a:buNone/>
            </a:pPr>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Scriptural Reasons to Say No to Suicide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#4: Suicide Rejects God’s Commandment Not to Murder</a:t>
            </a:r>
            <a:endPar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shall not murder”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5:17</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#5: Suicide Rejects God’s Ability to Heal Your Hurts</a:t>
            </a:r>
            <a:endPar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“Heal me, O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I will be healed”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Jeremiah 17:14</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#6: Suicide Rejects God’s Plan to Give You Hope</a:t>
            </a:r>
            <a:endPar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“Find rest, O my soul, in God alone; my hope comes from him”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62:5</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Reason #7: Suicide </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God’s Power Already W-in You </a:t>
            </a: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 Make You Godly.</a:t>
            </a:r>
            <a:endPar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“His divine power has given us everything we need for life and godliness through our knowledge of him who called us by his own glory and goodness. Through these he has given us his very great and precious promises, so that through them you may participate in the divine nature and escape the corruption in the world caused by evil desires”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Peter 1:3–4</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923311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37"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out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out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10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65" y="106016"/>
            <a:ext cx="12099235" cy="6751983"/>
          </a:xfrm>
        </p:spPr>
        <p:txBody>
          <a:bodyPr>
            <a:normAutofit fontScale="85000" lnSpcReduction="20000"/>
          </a:bodyPr>
          <a:lstStyle/>
          <a:p>
            <a:pPr marL="0" indent="0">
              <a:lnSpc>
                <a:spcPct val="120000"/>
              </a:lnSpc>
              <a:buNone/>
            </a:pPr>
            <a:r>
              <a:rPr lang="en-US" dirty="0" smtClean="0"/>
              <a:t>                                                   </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Warning Signs of Suicide</a:t>
            </a:r>
          </a:p>
          <a:p>
            <a:r>
              <a:rPr lang="en-US" sz="1600" dirty="0"/>
              <a:t>People who kill themselves exhibit one or more warning signs, either through what they say or what they do. The more warning signs, the greater the risk.</a:t>
            </a:r>
          </a:p>
          <a:p>
            <a:pPr marL="0" indent="0">
              <a:buNone/>
            </a:pPr>
            <a:r>
              <a:rPr lang="en-US" sz="1600" b="1" dirty="0"/>
              <a:t>Talk</a:t>
            </a:r>
            <a:endParaRPr lang="en-US" sz="1600" dirty="0"/>
          </a:p>
          <a:p>
            <a:pPr marL="0" indent="0">
              <a:lnSpc>
                <a:spcPct val="120000"/>
              </a:lnSpc>
              <a:spcBef>
                <a:spcPts val="0"/>
              </a:spcBef>
              <a:buNone/>
            </a:pPr>
            <a:r>
              <a:rPr lang="en-US" sz="1600" dirty="0"/>
              <a:t>If a person talks about:</a:t>
            </a:r>
          </a:p>
          <a:p>
            <a:pPr lvl="0">
              <a:lnSpc>
                <a:spcPct val="120000"/>
              </a:lnSpc>
              <a:spcBef>
                <a:spcPts val="0"/>
              </a:spcBef>
            </a:pPr>
            <a:r>
              <a:rPr lang="en-US" sz="1600" dirty="0"/>
              <a:t>Killing themselves.</a:t>
            </a:r>
          </a:p>
          <a:p>
            <a:pPr lvl="0">
              <a:lnSpc>
                <a:spcPct val="120000"/>
              </a:lnSpc>
              <a:spcBef>
                <a:spcPts val="0"/>
              </a:spcBef>
            </a:pPr>
            <a:r>
              <a:rPr lang="en-US" sz="1600" dirty="0"/>
              <a:t>Having no reason to live.</a:t>
            </a:r>
          </a:p>
          <a:p>
            <a:pPr lvl="0">
              <a:lnSpc>
                <a:spcPct val="120000"/>
              </a:lnSpc>
              <a:spcBef>
                <a:spcPts val="0"/>
              </a:spcBef>
            </a:pPr>
            <a:r>
              <a:rPr lang="en-US" sz="1600" dirty="0"/>
              <a:t>Being a burden to others.</a:t>
            </a:r>
          </a:p>
          <a:p>
            <a:pPr lvl="0">
              <a:lnSpc>
                <a:spcPct val="120000"/>
              </a:lnSpc>
              <a:spcBef>
                <a:spcPts val="0"/>
              </a:spcBef>
            </a:pPr>
            <a:r>
              <a:rPr lang="en-US" sz="1600" dirty="0"/>
              <a:t>Feeling trapped.</a:t>
            </a:r>
          </a:p>
          <a:p>
            <a:pPr lvl="0">
              <a:lnSpc>
                <a:spcPct val="120000"/>
              </a:lnSpc>
              <a:spcBef>
                <a:spcPts val="0"/>
              </a:spcBef>
            </a:pPr>
            <a:r>
              <a:rPr lang="en-US" sz="1600" dirty="0"/>
              <a:t>Unbearable pain</a:t>
            </a:r>
            <a:r>
              <a:rPr lang="en-US" sz="1600" dirty="0" smtClean="0"/>
              <a:t>.</a:t>
            </a:r>
            <a:r>
              <a:rPr lang="en-US" sz="1600" b="1" dirty="0"/>
              <a:t> </a:t>
            </a:r>
            <a:endParaRPr lang="en-US" sz="1600" dirty="0"/>
          </a:p>
          <a:p>
            <a:pPr marL="0" indent="0">
              <a:buNone/>
            </a:pPr>
            <a:r>
              <a:rPr lang="en-US" sz="1600" b="1" dirty="0"/>
              <a:t>Behavior</a:t>
            </a:r>
            <a:endParaRPr lang="en-US" sz="1600" dirty="0"/>
          </a:p>
          <a:p>
            <a:pPr marL="0" indent="0">
              <a:lnSpc>
                <a:spcPct val="120000"/>
              </a:lnSpc>
              <a:spcBef>
                <a:spcPts val="0"/>
              </a:spcBef>
              <a:buNone/>
            </a:pPr>
            <a:r>
              <a:rPr lang="en-US" sz="1600" dirty="0"/>
              <a:t>A person’s suicide risk is greater if a behavior is new or has increased, especially if it’s related to a painful event, loss, or change.</a:t>
            </a:r>
          </a:p>
          <a:p>
            <a:pPr lvl="0">
              <a:lnSpc>
                <a:spcPct val="120000"/>
              </a:lnSpc>
              <a:spcBef>
                <a:spcPts val="0"/>
              </a:spcBef>
            </a:pPr>
            <a:r>
              <a:rPr lang="en-US" sz="1600" dirty="0"/>
              <a:t>Increased use of alcohol or drugs.</a:t>
            </a:r>
          </a:p>
          <a:p>
            <a:pPr lvl="0">
              <a:lnSpc>
                <a:spcPct val="120000"/>
              </a:lnSpc>
              <a:spcBef>
                <a:spcPts val="0"/>
              </a:spcBef>
            </a:pPr>
            <a:r>
              <a:rPr lang="en-US" sz="1600" dirty="0"/>
              <a:t>Looking for a way to kill themselves, such as searching online for materials or means.</a:t>
            </a:r>
          </a:p>
          <a:p>
            <a:pPr lvl="0">
              <a:lnSpc>
                <a:spcPct val="120000"/>
              </a:lnSpc>
              <a:spcBef>
                <a:spcPts val="0"/>
              </a:spcBef>
            </a:pPr>
            <a:r>
              <a:rPr lang="en-US" sz="1600" dirty="0"/>
              <a:t>Acting recklessly.</a:t>
            </a:r>
          </a:p>
          <a:p>
            <a:pPr lvl="0">
              <a:lnSpc>
                <a:spcPct val="120000"/>
              </a:lnSpc>
              <a:spcBef>
                <a:spcPts val="0"/>
              </a:spcBef>
            </a:pPr>
            <a:r>
              <a:rPr lang="en-US" sz="1600" dirty="0"/>
              <a:t>Withdrawing from activities.</a:t>
            </a:r>
          </a:p>
          <a:p>
            <a:pPr lvl="0">
              <a:lnSpc>
                <a:spcPct val="120000"/>
              </a:lnSpc>
              <a:spcBef>
                <a:spcPts val="0"/>
              </a:spcBef>
            </a:pPr>
            <a:r>
              <a:rPr lang="en-US" sz="1600" dirty="0"/>
              <a:t>Isolating from family and friends.</a:t>
            </a:r>
          </a:p>
          <a:p>
            <a:pPr lvl="0">
              <a:lnSpc>
                <a:spcPct val="120000"/>
              </a:lnSpc>
              <a:spcBef>
                <a:spcPts val="0"/>
              </a:spcBef>
            </a:pPr>
            <a:r>
              <a:rPr lang="en-US" sz="1600" dirty="0"/>
              <a:t>Sleeping too much or too little.</a:t>
            </a:r>
          </a:p>
          <a:p>
            <a:pPr lvl="0">
              <a:lnSpc>
                <a:spcPct val="120000"/>
              </a:lnSpc>
              <a:spcBef>
                <a:spcPts val="0"/>
              </a:spcBef>
            </a:pPr>
            <a:r>
              <a:rPr lang="en-US" sz="1600" dirty="0"/>
              <a:t>Visiting or calling people to say goodbye.</a:t>
            </a:r>
          </a:p>
          <a:p>
            <a:pPr lvl="0">
              <a:lnSpc>
                <a:spcPct val="120000"/>
              </a:lnSpc>
              <a:spcBef>
                <a:spcPts val="0"/>
              </a:spcBef>
            </a:pPr>
            <a:r>
              <a:rPr lang="en-US" sz="1600" dirty="0"/>
              <a:t>Giving away prized possessions.</a:t>
            </a:r>
          </a:p>
          <a:p>
            <a:pPr lvl="0">
              <a:lnSpc>
                <a:spcPct val="120000"/>
              </a:lnSpc>
              <a:spcBef>
                <a:spcPts val="0"/>
              </a:spcBef>
            </a:pPr>
            <a:r>
              <a:rPr lang="en-US" sz="1600" dirty="0"/>
              <a:t>Aggression</a:t>
            </a:r>
            <a:r>
              <a:rPr lang="en-US" sz="1600" dirty="0" smtClean="0"/>
              <a:t>.</a:t>
            </a:r>
            <a:r>
              <a:rPr lang="en-US" sz="1600" b="1" dirty="0"/>
              <a:t> </a:t>
            </a:r>
            <a:endParaRPr lang="en-US" sz="1600" dirty="0"/>
          </a:p>
          <a:p>
            <a:pPr marL="0" indent="0">
              <a:buNone/>
            </a:pPr>
            <a:r>
              <a:rPr lang="en-US" sz="1600" b="1" dirty="0"/>
              <a:t>Mood</a:t>
            </a:r>
            <a:endParaRPr lang="en-US" sz="1600" dirty="0"/>
          </a:p>
          <a:p>
            <a:pPr marL="0" indent="0">
              <a:lnSpc>
                <a:spcPct val="120000"/>
              </a:lnSpc>
              <a:spcBef>
                <a:spcPts val="0"/>
              </a:spcBef>
              <a:buNone/>
            </a:pPr>
            <a:r>
              <a:rPr lang="en-US" sz="1600" dirty="0"/>
              <a:t>People who are considering suicide often display one or more of the following moods.</a:t>
            </a:r>
          </a:p>
          <a:p>
            <a:pPr lvl="0">
              <a:lnSpc>
                <a:spcPct val="120000"/>
              </a:lnSpc>
              <a:spcBef>
                <a:spcPts val="0"/>
              </a:spcBef>
            </a:pPr>
            <a:r>
              <a:rPr lang="en-US" sz="1600" dirty="0"/>
              <a:t>Depression.</a:t>
            </a:r>
          </a:p>
          <a:p>
            <a:pPr lvl="0">
              <a:lnSpc>
                <a:spcPct val="120000"/>
              </a:lnSpc>
              <a:spcBef>
                <a:spcPts val="0"/>
              </a:spcBef>
            </a:pPr>
            <a:r>
              <a:rPr lang="en-US" sz="1600" dirty="0"/>
              <a:t>Loss of interest.</a:t>
            </a:r>
          </a:p>
          <a:p>
            <a:pPr lvl="0">
              <a:lnSpc>
                <a:spcPct val="120000"/>
              </a:lnSpc>
              <a:spcBef>
                <a:spcPts val="0"/>
              </a:spcBef>
            </a:pPr>
            <a:r>
              <a:rPr lang="en-US" sz="1600" dirty="0"/>
              <a:t>Rage.</a:t>
            </a:r>
          </a:p>
          <a:p>
            <a:pPr lvl="0">
              <a:lnSpc>
                <a:spcPct val="120000"/>
              </a:lnSpc>
              <a:spcBef>
                <a:spcPts val="0"/>
              </a:spcBef>
            </a:pPr>
            <a:r>
              <a:rPr lang="en-US" sz="1600" dirty="0"/>
              <a:t>Irritability.</a:t>
            </a:r>
          </a:p>
          <a:p>
            <a:pPr lvl="0">
              <a:lnSpc>
                <a:spcPct val="120000"/>
              </a:lnSpc>
              <a:spcBef>
                <a:spcPts val="0"/>
              </a:spcBef>
            </a:pPr>
            <a:r>
              <a:rPr lang="en-US" sz="1600" dirty="0"/>
              <a:t>Humiliation.</a:t>
            </a:r>
          </a:p>
          <a:p>
            <a:pPr lvl="0">
              <a:lnSpc>
                <a:spcPct val="120000"/>
              </a:lnSpc>
              <a:spcBef>
                <a:spcPts val="0"/>
              </a:spcBef>
            </a:pPr>
            <a:r>
              <a:rPr lang="en-US" sz="1600" dirty="0"/>
              <a:t>Anxiety</a:t>
            </a:r>
            <a:r>
              <a:rPr lang="en-US" sz="1600" dirty="0" smtClean="0"/>
              <a:t>.</a:t>
            </a:r>
            <a:endParaRPr lang="en-US" sz="1600" dirty="0"/>
          </a:p>
        </p:txBody>
      </p:sp>
    </p:spTree>
    <p:extLst>
      <p:ext uri="{BB962C8B-B14F-4D97-AF65-F5344CB8AC3E}">
        <p14:creationId xmlns:p14="http://schemas.microsoft.com/office/powerpoint/2010/main" val="1484960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fontScale="92500" lnSpcReduction="10000"/>
          </a:bodyPr>
          <a:lstStyle/>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Note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 are experiencing any of these physical or emotional problems, be sure to consult your health care professional.</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Risk vs. Crisis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 “What is the difference between a ‘suicide risk</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‘suicide crisis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“suicide risk” refers to an evaluation to determine the degree to which a person could be suicidal based on a set of factors (for example, age, gender, mental health, family history, previous attempts).</a:t>
            </a:r>
          </a:p>
          <a:p>
            <a:pPr>
              <a:lnSpc>
                <a:spcPct val="11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“suicide crisis” refers to a specific situation where suicide may be imminent for a limited period of time. The 3 primary indications of a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crisis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are: (1) a precipitating event (for example, loss of loved one, career, health), (2) intense emotions (for example, excessive anger, bitterness, rage), (3) changes in behavior (for example, saying goodbyes, buying a gun, making a will, withdrawing socially). Those who are in such a crisis typically feel ...</a:t>
            </a:r>
          </a:p>
          <a:p>
            <a:pPr marL="0" indent="0">
              <a:lnSpc>
                <a:spcPct val="11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is concerned for me. I have no refuge; no one cares for my life.”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 142:4</a:t>
            </a:r>
            <a:endParaRPr lang="en-US" dirty="0"/>
          </a:p>
        </p:txBody>
      </p:sp>
    </p:spTree>
    <p:extLst>
      <p:ext uri="{BB962C8B-B14F-4D97-AF65-F5344CB8AC3E}">
        <p14:creationId xmlns:p14="http://schemas.microsoft.com/office/powerpoint/2010/main" val="379543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out)">
                                      <p:cBhvr>
                                        <p:cTn id="32" dur="2000"/>
                                        <p:tgtEl>
                                          <p:spTgt spid="3">
                                            <p:txEl>
                                              <p:pRg st="5" end="5"/>
                                            </p:txEl>
                                          </p:spTgt>
                                        </p:tgtEl>
                                      </p:cBhvr>
                                    </p:animEffect>
                                  </p:childTnLst>
                                </p:cTn>
                              </p:par>
                            </p:childTnLst>
                          </p:cTn>
                        </p:par>
                        <p:par>
                          <p:cTn id="33" fill="hold">
                            <p:stCondLst>
                              <p:cond delay="2000"/>
                            </p:stCondLst>
                            <p:childTnLst>
                              <p:par>
                                <p:cTn id="34" presetID="6" presetClass="entr" presetSubtype="32"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ircle(out)">
                                      <p:cBhvr>
                                        <p:cTn id="3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4</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310648" y="4409767"/>
            <a:ext cx="5881352" cy="1323439"/>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 for</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Potential Suicide Victims</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Yet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Thinking of the Sufferer</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“There is nothing left in life that I care about. It’s pointless to go on living.”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can’t face the future. The only thing to do is escape.”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“Things will never change. Death would be better than this.”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don’t amount to anything. I may as well end it all.”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“My life is completely out of control. I’ll have to get the upper hand.”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won’t really hurt anyone else. Actually, I will be doing everyone a favor.”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“I’ve done all that can be done. There is only one thing left to do.”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“Soon it will be all over, and then I will have peace!”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can’t go on living like this. Life is hopeless.”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 too depressed to go on. When I’m gone I won’t have to deal with it.”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“You’ll be sorry when I’m gone.” </a:t>
            </a:r>
          </a:p>
        </p:txBody>
      </p:sp>
    </p:spTree>
    <p:extLst>
      <p:ext uri="{BB962C8B-B14F-4D97-AF65-F5344CB8AC3E}">
        <p14:creationId xmlns:p14="http://schemas.microsoft.com/office/powerpoint/2010/main" val="26496691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arn(inVertic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Thinking of the Sufferer</a:t>
            </a:r>
          </a:p>
          <a:p>
            <a:pPr lvl="0"/>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need Jesus in my life. I’ll go to heaven and be with Him forever.”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can take a small amount of ‘this’ to see how it feels; then I can add more.”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“Everyone will understand. I have suffered long enough.”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“Everyone has given up on me, so I’m giving up on me!”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I continue with this negative behavior, they’ll be glad to see me go.”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made him famous; maybe it’ll make me famous too!”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hurts so much! I am really going to do it ... but please stop me.”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I continue to talk about it, it will not be a surprise and will not hurt them as much.” </a:t>
            </a:r>
          </a:p>
          <a:p>
            <a:pPr lvl="0"/>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say I talk about suicide just for attention. I will show you!” </a:t>
            </a:r>
          </a:p>
        </p:txBody>
      </p:sp>
    </p:spTree>
    <p:extLst>
      <p:ext uri="{BB962C8B-B14F-4D97-AF65-F5344CB8AC3E}">
        <p14:creationId xmlns:p14="http://schemas.microsoft.com/office/powerpoint/2010/main" val="248567590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Thinking of the Sufferer</a:t>
            </a:r>
          </a:p>
          <a:p>
            <a:pPr marL="0" lv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have lost hope finally come to the conclusion that death is the only logical solution to their problems.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is a lie.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never the answer—getting help is the answer</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knows the pressure you are under. Let that pressure press you closer to the Shepherd of your soul.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all other sufferers, can verbally claim these words. ...</a:t>
            </a:r>
          </a:p>
          <a:p>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are hard pressed on every side, but not crushed; perplexed, but not in despair; persecuted, but not abandoned; struck down, but not destroyed.”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a:t>
            </a:r>
            <a:r>
              <a:rPr lang="en-US"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Cor</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4:8–9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117508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5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 Suicidal Parent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 “What could help a parent reject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Most parents take seriously the role of “provider/protector” for their children. Therefore, this logical series of questions could help bring a suicidal parent out of the emotional abyss.</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ages are your children?”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love your children?”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really love your children?”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much do you love them?”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me what you love about your children.”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care about their hearts?”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would they feel if you were gone?” </a:t>
            </a:r>
          </a:p>
        </p:txBody>
      </p:sp>
    </p:spTree>
    <p:extLst>
      <p:ext uri="{BB962C8B-B14F-4D97-AF65-F5344CB8AC3E}">
        <p14:creationId xmlns:p14="http://schemas.microsoft.com/office/powerpoint/2010/main" val="371153757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fontScale="92500" lnSpcReduction="10000"/>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 Suicidal Parent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0"/>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really want your children to grow up without a father/mother?”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do you imagine your children would feel if you weren’t there for their significant events—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graduations</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weddings, birth of grandchildren?”</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really want your children to feel abandoned for the rest of their lives?” </a:t>
            </a:r>
          </a:p>
          <a:p>
            <a:pPr lvl="0"/>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“While suicide seems the way to get rid of your pain, it actually transfers your pain to those who love you. So ... would you be willing to let your fatherly/motherly love protect your children from that pain?” </a:t>
            </a:r>
          </a:p>
          <a:p>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Realize that those who die by suicide weigh their loved ones down with the heaviest burden of pain possible, leaving them wounded and scarred ... with the possibility of becoming bitter and deeply discouraged. The Bible says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not embitter your children, or they will become discouraged.”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Col 3:21</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Read this verse every day, pray for God’s healing, and focus your mind on the reality that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“Children’s children are a crown to the aged, and parents are the pride of their children.”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17:6</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348627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par>
                          <p:cTn id="43" fill="hold">
                            <p:stCondLst>
                              <p:cond delay="500"/>
                            </p:stCondLst>
                            <p:childTnLst>
                              <p:par>
                                <p:cTn id="44" presetID="16" presetClass="entr" presetSubtype="21"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Helping 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Spouse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could help a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reject suicide?”</a:t>
            </a:r>
            <a:endPar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One approach is to encourage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him/ her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think through the logical, probable impact of suicide on his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spouse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asking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progression of questions.</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Have you thought about how you would take your life?”</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I’d probably shoot myself.”</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“Then what would happen?”</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guess someone would find me.”</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Then what?”</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They’d probably call the police.”</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“Then what</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9969530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16411</TotalTime>
  <Words>1799</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 Unicode MS</vt:lpstr>
      <vt:lpstr>Arial</vt:lpstr>
      <vt:lpstr>Calibri</vt:lpstr>
      <vt:lpstr>Calibri Light</vt:lpstr>
      <vt:lpstr>Office Theme</vt:lpstr>
      <vt:lpstr>PowerPoint Presentation</vt:lpstr>
      <vt:lpstr>Suicide Prevention “Hope When Life Seems Hopeless”</vt:lpstr>
      <vt:lpstr>        Sometimes Life Seems Hopeless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370</cp:revision>
  <cp:lastPrinted>2015-08-25T19:39:07Z</cp:lastPrinted>
  <dcterms:created xsi:type="dcterms:W3CDTF">2015-04-27T19:22:12Z</dcterms:created>
  <dcterms:modified xsi:type="dcterms:W3CDTF">2015-09-15T23:13:32Z</dcterms:modified>
</cp:coreProperties>
</file>