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66" r:id="rId2"/>
    <p:sldId id="256" r:id="rId3"/>
    <p:sldId id="258" r:id="rId4"/>
    <p:sldId id="341" r:id="rId5"/>
    <p:sldId id="342" r:id="rId6"/>
    <p:sldId id="349" r:id="rId7"/>
    <p:sldId id="350" r:id="rId8"/>
    <p:sldId id="352" r:id="rId9"/>
    <p:sldId id="353" r:id="rId10"/>
    <p:sldId id="346" r:id="rId11"/>
    <p:sldId id="343" r:id="rId12"/>
    <p:sldId id="351" r:id="rId13"/>
    <p:sldId id="340" r:id="rId14"/>
    <p:sldId id="331" r:id="rId15"/>
    <p:sldId id="345" r:id="rId16"/>
    <p:sldId id="348" r:id="rId17"/>
    <p:sldId id="344" r:id="rId18"/>
    <p:sldId id="347" r:id="rId19"/>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9/29/2015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9/29/2015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rossbooks.com/verse.asp?ref=Pr+3" TargetMode="External"/><Relationship Id="rId2" Type="http://schemas.openxmlformats.org/officeDocument/2006/relationships/hyperlink" Target="http://www.crossbooks.com/verse.asp?ref=1Ki+3:9" TargetMode="External"/><Relationship Id="rId1" Type="http://schemas.openxmlformats.org/officeDocument/2006/relationships/slideLayout" Target="../slideLayouts/slideLayout2.xml"/><Relationship Id="rId4" Type="http://schemas.openxmlformats.org/officeDocument/2006/relationships/hyperlink" Target="http://www.crossbooks.com/verse.asp?ref=Pr+12:1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rossbooks.com/verse.asp?ref=Dt+30:19" TargetMode="External"/><Relationship Id="rId2" Type="http://schemas.openxmlformats.org/officeDocument/2006/relationships/hyperlink" Target="http://www.crossbooks.com/verse.asp?ref=Pr+16:2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337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55000" lnSpcReduction="20000"/>
          </a:bodyPr>
          <a:lstStyle/>
          <a:p>
            <a:pPr marL="0" indent="0">
              <a:lnSpc>
                <a:spcPct val="120000"/>
              </a:lnSpc>
              <a:spcBef>
                <a:spcPts val="0"/>
              </a:spcBef>
              <a:buNone/>
            </a:pPr>
            <a:r>
              <a:rPr lang="en-US" b="1" i="1" dirty="0"/>
              <a:t>How to Comfort Those Caught in the Aftermath</a:t>
            </a:r>
            <a:endParaRPr lang="en-US" dirty="0"/>
          </a:p>
          <a:p>
            <a:pPr>
              <a:lnSpc>
                <a:spcPct val="120000"/>
              </a:lnSpc>
              <a:spcBef>
                <a:spcPts val="0"/>
              </a:spcBef>
            </a:pPr>
            <a:r>
              <a:rPr lang="en-US" i="1" dirty="0" smtClean="0"/>
              <a:t>King </a:t>
            </a:r>
            <a:r>
              <a:rPr lang="en-US" i="1" dirty="0"/>
              <a:t>Solomon models the kind of heart and attitude that we need to carefully and compassionately minister to other people. God told Solomon to ask for whatever he wanted and it would be granted him. But instead of asking for wealth or fame, he asked for discernment to wisely govern the people God had entrusted to him. “Give your servant a discerning heart to govern your people and to distinguish between right and wrong. For who is able to govern this great people of yours?” (</a:t>
            </a:r>
            <a:r>
              <a:rPr lang="en-US" i="1" u="sng" dirty="0">
                <a:hlinkClick r:id="rId2"/>
              </a:rPr>
              <a:t>1 Kings 3:9</a:t>
            </a:r>
            <a:r>
              <a:rPr lang="en-US" i="1" dirty="0"/>
              <a:t>).</a:t>
            </a:r>
            <a:endParaRPr lang="en-US" dirty="0"/>
          </a:p>
          <a:p>
            <a:pPr>
              <a:lnSpc>
                <a:spcPct val="120000"/>
              </a:lnSpc>
              <a:spcBef>
                <a:spcPts val="0"/>
              </a:spcBef>
            </a:pPr>
            <a:r>
              <a:rPr lang="en-US" i="1" dirty="0"/>
              <a:t>The king’s request so greatly pleased God that He not only poured out wisdom in abundance upon Solomon, He gave him riches and honor as well. Likewise, it pleases God when we ask for wisdom and discernment about ministering to suicidal people, seeking help from above to restore hope. Our desire should always be that the perfect love of Christ be manifested through us. We should also heed the wise words of Solomon. ...</a:t>
            </a:r>
            <a:endParaRPr lang="en-US" dirty="0"/>
          </a:p>
          <a:p>
            <a:pPr>
              <a:lnSpc>
                <a:spcPct val="120000"/>
              </a:lnSpc>
              <a:spcBef>
                <a:spcPts val="0"/>
              </a:spcBef>
            </a:pPr>
            <a:r>
              <a:rPr lang="en-US" i="1" dirty="0"/>
              <a:t>“Preserve sound judgment and discernment, do not let them out of your sight; they will be life for you.” (</a:t>
            </a:r>
            <a:r>
              <a:rPr lang="en-US" i="1" u="sng" dirty="0">
                <a:hlinkClick r:id="rId3"/>
              </a:rPr>
              <a:t>Proverbs 3:21–22</a:t>
            </a:r>
            <a:r>
              <a:rPr lang="en-US" i="1" dirty="0"/>
              <a:t>)</a:t>
            </a:r>
            <a:endParaRPr lang="en-US" dirty="0"/>
          </a:p>
          <a:p>
            <a:pPr>
              <a:lnSpc>
                <a:spcPct val="120000"/>
              </a:lnSpc>
              <a:spcBef>
                <a:spcPts val="0"/>
              </a:spcBef>
            </a:pPr>
            <a:r>
              <a:rPr lang="en-US" i="1" dirty="0"/>
              <a:t>Words can wound, and words can heal. Those whose hearts are heavy with thoughts of suicide need true healing. Be aware of the power of your words. ...</a:t>
            </a:r>
            <a:endParaRPr lang="en-US" dirty="0"/>
          </a:p>
          <a:p>
            <a:pPr>
              <a:lnSpc>
                <a:spcPct val="120000"/>
              </a:lnSpc>
              <a:spcBef>
                <a:spcPts val="0"/>
              </a:spcBef>
            </a:pPr>
            <a:r>
              <a:rPr lang="en-US" i="1" dirty="0"/>
              <a:t>“Reckless words pierce like a sword, but the tongue of the wise brings healing.” (</a:t>
            </a:r>
            <a:r>
              <a:rPr lang="en-US" i="1" u="sng" dirty="0">
                <a:hlinkClick r:id="rId4"/>
              </a:rPr>
              <a:t>Proverbs 12:18</a:t>
            </a:r>
            <a:r>
              <a:rPr lang="en-US" i="1" dirty="0"/>
              <a:t>)</a:t>
            </a:r>
            <a:endParaRPr lang="en-US" dirty="0"/>
          </a:p>
          <a:p>
            <a:pPr>
              <a:lnSpc>
                <a:spcPct val="120000"/>
              </a:lnSpc>
              <a:spcBef>
                <a:spcPts val="0"/>
              </a:spcBef>
            </a:pPr>
            <a:r>
              <a:rPr lang="en-US" i="1" dirty="0"/>
              <a:t>• </a:t>
            </a:r>
            <a:r>
              <a:rPr lang="en-US" b="1" i="1" dirty="0"/>
              <a:t>Don’t</a:t>
            </a:r>
            <a:r>
              <a:rPr lang="en-US" i="1" dirty="0"/>
              <a:t> trivialize talk of death by saying, “Stop talking that way.”</a:t>
            </a:r>
            <a:endParaRPr lang="en-US" dirty="0"/>
          </a:p>
          <a:p>
            <a:pPr>
              <a:lnSpc>
                <a:spcPct val="120000"/>
              </a:lnSpc>
              <a:spcBef>
                <a:spcPts val="0"/>
              </a:spcBef>
            </a:pPr>
            <a:r>
              <a:rPr lang="en-US" b="1" i="1" dirty="0"/>
              <a:t>Do</a:t>
            </a:r>
            <a:r>
              <a:rPr lang="en-US" i="1" dirty="0"/>
              <a:t> </a:t>
            </a:r>
            <a:r>
              <a:rPr lang="en-US" dirty="0"/>
              <a:t>... Be willing to listen—really listen. “I want to hear what is really going on in your heart and life.”</a:t>
            </a:r>
          </a:p>
          <a:p>
            <a:pPr>
              <a:lnSpc>
                <a:spcPct val="120000"/>
              </a:lnSpc>
              <a:spcBef>
                <a:spcPts val="0"/>
              </a:spcBef>
            </a:pPr>
            <a:r>
              <a:rPr lang="en-US" i="1" dirty="0"/>
              <a:t>• </a:t>
            </a:r>
            <a:r>
              <a:rPr lang="en-US" b="1" i="1" dirty="0"/>
              <a:t>Don’t</a:t>
            </a:r>
            <a:r>
              <a:rPr lang="en-US" i="1" dirty="0"/>
              <a:t> minimize emotional pain by saying, “It can’t be that hopeless.”</a:t>
            </a:r>
            <a:endParaRPr lang="en-US" dirty="0"/>
          </a:p>
          <a:p>
            <a:pPr>
              <a:lnSpc>
                <a:spcPct val="120000"/>
              </a:lnSpc>
              <a:spcBef>
                <a:spcPts val="0"/>
              </a:spcBef>
            </a:pPr>
            <a:r>
              <a:rPr lang="en-US" b="1" i="1" dirty="0"/>
              <a:t>Do</a:t>
            </a:r>
            <a:r>
              <a:rPr lang="en-US" i="1" dirty="0"/>
              <a:t> </a:t>
            </a:r>
            <a:r>
              <a:rPr lang="en-US" dirty="0"/>
              <a:t>... Ask questions. “When did you first feel this way?”</a:t>
            </a:r>
          </a:p>
          <a:p>
            <a:pPr>
              <a:lnSpc>
                <a:spcPct val="120000"/>
              </a:lnSpc>
              <a:spcBef>
                <a:spcPts val="0"/>
              </a:spcBef>
            </a:pPr>
            <a:r>
              <a:rPr lang="en-US" i="1" dirty="0"/>
              <a:t>• </a:t>
            </a:r>
            <a:r>
              <a:rPr lang="en-US" b="1" i="1" dirty="0"/>
              <a:t>Don’t</a:t>
            </a:r>
            <a:r>
              <a:rPr lang="en-US" i="1" dirty="0"/>
              <a:t> ignore feelings. “You shouldn’t feel that way.”</a:t>
            </a:r>
            <a:endParaRPr lang="en-US" dirty="0"/>
          </a:p>
          <a:p>
            <a:pPr>
              <a:lnSpc>
                <a:spcPct val="120000"/>
              </a:lnSpc>
              <a:spcBef>
                <a:spcPts val="0"/>
              </a:spcBef>
            </a:pPr>
            <a:r>
              <a:rPr lang="en-US" b="1" i="1" dirty="0"/>
              <a:t>Do</a:t>
            </a:r>
            <a:r>
              <a:rPr lang="en-US" i="1" dirty="0"/>
              <a:t> </a:t>
            </a:r>
            <a:r>
              <a:rPr lang="en-US" dirty="0"/>
              <a:t>... Draw out feelings. “Tell me how you really feel.”</a:t>
            </a:r>
          </a:p>
          <a:p>
            <a:pPr>
              <a:lnSpc>
                <a:spcPct val="120000"/>
              </a:lnSpc>
              <a:spcBef>
                <a:spcPts val="0"/>
              </a:spcBef>
            </a:pPr>
            <a:r>
              <a:rPr lang="en-US" i="1" dirty="0"/>
              <a:t>• </a:t>
            </a:r>
            <a:r>
              <a:rPr lang="en-US" b="1" i="1" dirty="0"/>
              <a:t>Don’t</a:t>
            </a:r>
            <a:r>
              <a:rPr lang="en-US" i="1" dirty="0"/>
              <a:t> contradict statements of low self-worth. “You can’t be that bad.”</a:t>
            </a:r>
            <a:endParaRPr lang="en-US" dirty="0"/>
          </a:p>
          <a:p>
            <a:pPr>
              <a:lnSpc>
                <a:spcPct val="120000"/>
              </a:lnSpc>
              <a:spcBef>
                <a:spcPts val="0"/>
              </a:spcBef>
            </a:pPr>
            <a:r>
              <a:rPr lang="en-US" b="1" i="1" dirty="0"/>
              <a:t>Do</a:t>
            </a:r>
            <a:r>
              <a:rPr lang="en-US" i="1" dirty="0"/>
              <a:t> </a:t>
            </a:r>
            <a:r>
              <a:rPr lang="en-US" dirty="0"/>
              <a:t>... Communicate, “All of us have failed, but that does not make us failures.”</a:t>
            </a:r>
          </a:p>
          <a:p>
            <a:pPr>
              <a:lnSpc>
                <a:spcPct val="120000"/>
              </a:lnSpc>
              <a:spcBef>
                <a:spcPts val="0"/>
              </a:spcBef>
            </a:pPr>
            <a:r>
              <a:rPr lang="en-US" i="1" dirty="0"/>
              <a:t>• </a:t>
            </a:r>
            <a:r>
              <a:rPr lang="en-US" b="1" i="1" dirty="0"/>
              <a:t>Don’t</a:t>
            </a:r>
            <a:r>
              <a:rPr lang="en-US" i="1" dirty="0"/>
              <a:t> promise, “I will never mention this to anyone.”</a:t>
            </a:r>
            <a:endParaRPr lang="en-US" dirty="0"/>
          </a:p>
          <a:p>
            <a:pPr>
              <a:lnSpc>
                <a:spcPct val="120000"/>
              </a:lnSpc>
              <a:spcBef>
                <a:spcPts val="0"/>
              </a:spcBef>
            </a:pPr>
            <a:r>
              <a:rPr lang="en-US" b="1" i="1" dirty="0"/>
              <a:t>Do</a:t>
            </a:r>
            <a:r>
              <a:rPr lang="en-US" i="1" dirty="0"/>
              <a:t> </a:t>
            </a:r>
            <a:r>
              <a:rPr lang="en-US" dirty="0"/>
              <a:t>... Explain, “Because I care, I can’t be sworn to secrecy. I love you too much.”</a:t>
            </a:r>
          </a:p>
          <a:p>
            <a:pPr>
              <a:lnSpc>
                <a:spcPct val="120000"/>
              </a:lnSpc>
              <a:spcBef>
                <a:spcPts val="0"/>
              </a:spcBef>
            </a:pPr>
            <a:r>
              <a:rPr lang="en-US" i="1" dirty="0"/>
              <a:t>• </a:t>
            </a:r>
            <a:r>
              <a:rPr lang="en-US" b="1" i="1" dirty="0"/>
              <a:t>Don’t</a:t>
            </a:r>
            <a:r>
              <a:rPr lang="en-US" i="1" dirty="0"/>
              <a:t> give a dare like, “Go ahead; kill yourself.”</a:t>
            </a:r>
            <a:endParaRPr lang="en-US" dirty="0"/>
          </a:p>
          <a:p>
            <a:pPr>
              <a:lnSpc>
                <a:spcPct val="120000"/>
              </a:lnSpc>
              <a:spcBef>
                <a:spcPts val="0"/>
              </a:spcBef>
            </a:pPr>
            <a:r>
              <a:rPr lang="en-US" b="1" i="1" dirty="0"/>
              <a:t>Do</a:t>
            </a:r>
            <a:r>
              <a:rPr lang="en-US" i="1" dirty="0"/>
              <a:t> </a:t>
            </a:r>
            <a:r>
              <a:rPr lang="en-US" dirty="0"/>
              <a:t>... Remove all impulse weapons, such as guns and poisons.</a:t>
            </a:r>
          </a:p>
          <a:p>
            <a:pPr>
              <a:lnSpc>
                <a:spcPct val="120000"/>
              </a:lnSpc>
              <a:spcBef>
                <a:spcPts val="0"/>
              </a:spcBef>
            </a:pPr>
            <a:endParaRPr lang="en-US" dirty="0"/>
          </a:p>
        </p:txBody>
      </p:sp>
    </p:spTree>
    <p:extLst>
      <p:ext uri="{BB962C8B-B14F-4D97-AF65-F5344CB8AC3E}">
        <p14:creationId xmlns:p14="http://schemas.microsoft.com/office/powerpoint/2010/main" val="1720979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55000" lnSpcReduction="20000"/>
          </a:bodyPr>
          <a:lstStyle/>
          <a:p>
            <a:pPr marL="0" indent="0">
              <a:lnSpc>
                <a:spcPct val="120000"/>
              </a:lnSpc>
              <a:spcBef>
                <a:spcPts val="0"/>
              </a:spcBef>
              <a:buNone/>
            </a:pPr>
            <a:r>
              <a:rPr lang="en-US" b="1" i="1" dirty="0"/>
              <a:t>How to Comfort Those Caught in the Aftermath</a:t>
            </a:r>
            <a:endParaRPr lang="en-US" dirty="0"/>
          </a:p>
          <a:p>
            <a:pPr>
              <a:lnSpc>
                <a:spcPct val="120000"/>
              </a:lnSpc>
              <a:spcBef>
                <a:spcPts val="0"/>
              </a:spcBef>
            </a:pPr>
            <a:r>
              <a:rPr lang="en-US" i="1" dirty="0" smtClean="0"/>
              <a:t>• </a:t>
            </a:r>
            <a:r>
              <a:rPr lang="en-US" b="1" i="1" dirty="0"/>
              <a:t>Don’t</a:t>
            </a:r>
            <a:r>
              <a:rPr lang="en-US" i="1" dirty="0"/>
              <a:t> blame something or someone else. “It’s his fault that you feel this way.”</a:t>
            </a:r>
            <a:endParaRPr lang="en-US" dirty="0"/>
          </a:p>
          <a:p>
            <a:pPr>
              <a:lnSpc>
                <a:spcPct val="120000"/>
              </a:lnSpc>
              <a:spcBef>
                <a:spcPts val="0"/>
              </a:spcBef>
            </a:pPr>
            <a:r>
              <a:rPr lang="en-US" b="1" i="1" dirty="0"/>
              <a:t>Do</a:t>
            </a:r>
            <a:r>
              <a:rPr lang="en-US" i="1" dirty="0"/>
              <a:t> </a:t>
            </a:r>
            <a:r>
              <a:rPr lang="en-US" dirty="0"/>
              <a:t>... Realize that God knows the injustices, yet we all choose how we respond. Will we act responsibly or react irresponsibly?</a:t>
            </a:r>
          </a:p>
          <a:p>
            <a:pPr>
              <a:lnSpc>
                <a:spcPct val="120000"/>
              </a:lnSpc>
              <a:spcBef>
                <a:spcPts val="0"/>
              </a:spcBef>
            </a:pPr>
            <a:r>
              <a:rPr lang="en-US" i="1" dirty="0"/>
              <a:t>• </a:t>
            </a:r>
            <a:r>
              <a:rPr lang="en-US" b="1" i="1" dirty="0"/>
              <a:t>Don’t</a:t>
            </a:r>
            <a:r>
              <a:rPr lang="en-US" i="1" dirty="0"/>
              <a:t> attempt to “cheer up” with comparisons. “Many others are much worse off.”</a:t>
            </a:r>
            <a:endParaRPr lang="en-US" dirty="0"/>
          </a:p>
          <a:p>
            <a:pPr>
              <a:lnSpc>
                <a:spcPct val="120000"/>
              </a:lnSpc>
              <a:spcBef>
                <a:spcPts val="0"/>
              </a:spcBef>
            </a:pPr>
            <a:r>
              <a:rPr lang="en-US" b="1" i="1" dirty="0"/>
              <a:t>Do</a:t>
            </a:r>
            <a:r>
              <a:rPr lang="en-US" i="1" dirty="0"/>
              <a:t> </a:t>
            </a:r>
            <a:r>
              <a:rPr lang="en-US" dirty="0"/>
              <a:t>... Appeal to the heart. “Are you aware of how devastating suicide is to those left behind?</a:t>
            </a:r>
            <a:r>
              <a:rPr lang="en-US" i="1" dirty="0"/>
              <a:t> Often loved ones blame themselves for a suicide.”</a:t>
            </a:r>
            <a:endParaRPr lang="en-US" dirty="0"/>
          </a:p>
          <a:p>
            <a:pPr>
              <a:lnSpc>
                <a:spcPct val="120000"/>
              </a:lnSpc>
              <a:spcBef>
                <a:spcPts val="0"/>
              </a:spcBef>
            </a:pPr>
            <a:r>
              <a:rPr lang="en-US" i="1" dirty="0"/>
              <a:t>• </a:t>
            </a:r>
            <a:r>
              <a:rPr lang="en-US" b="1" i="1" dirty="0"/>
              <a:t>Don’t</a:t>
            </a:r>
            <a:r>
              <a:rPr lang="en-US" i="1" dirty="0"/>
              <a:t> offer quick solutions. “Just put the past behind you.”</a:t>
            </a:r>
            <a:endParaRPr lang="en-US" dirty="0"/>
          </a:p>
          <a:p>
            <a:pPr>
              <a:lnSpc>
                <a:spcPct val="120000"/>
              </a:lnSpc>
              <a:spcBef>
                <a:spcPts val="0"/>
              </a:spcBef>
            </a:pPr>
            <a:r>
              <a:rPr lang="en-US" b="1" i="1" dirty="0"/>
              <a:t>Do</a:t>
            </a:r>
            <a:r>
              <a:rPr lang="en-US" i="1" dirty="0"/>
              <a:t> </a:t>
            </a:r>
            <a:r>
              <a:rPr lang="en-US" dirty="0"/>
              <a:t>... Help initiate a medical/psychological evaluation as soon as possible. Going with the struggler can reinforce a sense of hope: “You don’t have to do this alone. Let’s make the appointment, and I’ll go with you.”</a:t>
            </a:r>
          </a:p>
          <a:p>
            <a:pPr>
              <a:lnSpc>
                <a:spcPct val="120000"/>
              </a:lnSpc>
              <a:spcBef>
                <a:spcPts val="0"/>
              </a:spcBef>
            </a:pPr>
            <a:r>
              <a:rPr lang="en-US" i="1" dirty="0"/>
              <a:t>• </a:t>
            </a:r>
            <a:r>
              <a:rPr lang="en-US" b="1" i="1" dirty="0"/>
              <a:t>Don’t</a:t>
            </a:r>
            <a:r>
              <a:rPr lang="en-US" i="1" dirty="0"/>
              <a:t> assume that you must continue with a specific doctor if you feel no positive connection and care. “You’re already seeing this doctor, you don’t want to start over.”</a:t>
            </a:r>
            <a:endParaRPr lang="en-US" dirty="0"/>
          </a:p>
          <a:p>
            <a:pPr>
              <a:lnSpc>
                <a:spcPct val="120000"/>
              </a:lnSpc>
              <a:spcBef>
                <a:spcPts val="0"/>
              </a:spcBef>
            </a:pPr>
            <a:r>
              <a:rPr lang="en-US" b="1" i="1" dirty="0"/>
              <a:t>Do</a:t>
            </a:r>
            <a:r>
              <a:rPr lang="en-US" i="1" dirty="0"/>
              <a:t> ... Seek a 2nd opinion (or a 3rd ... or a 4th ... etc.) until you have peace about how well you both are relating. “If this isn’t the right doctor or counselor for you, we will meet with someone else until we find someone you are comfortable with.”</a:t>
            </a:r>
            <a:endParaRPr lang="en-US" dirty="0"/>
          </a:p>
          <a:p>
            <a:pPr>
              <a:lnSpc>
                <a:spcPct val="120000"/>
              </a:lnSpc>
              <a:spcBef>
                <a:spcPts val="0"/>
              </a:spcBef>
            </a:pPr>
            <a:r>
              <a:rPr lang="en-US" i="1" dirty="0"/>
              <a:t>• </a:t>
            </a:r>
            <a:r>
              <a:rPr lang="en-US" b="1" i="1" dirty="0"/>
              <a:t>Don’t</a:t>
            </a:r>
            <a:r>
              <a:rPr lang="en-US" i="1" dirty="0"/>
              <a:t> give the assurance, “Your problems will soon be over.”</a:t>
            </a:r>
            <a:endParaRPr lang="en-US" dirty="0"/>
          </a:p>
          <a:p>
            <a:pPr>
              <a:lnSpc>
                <a:spcPct val="120000"/>
              </a:lnSpc>
              <a:spcBef>
                <a:spcPts val="0"/>
              </a:spcBef>
            </a:pPr>
            <a:r>
              <a:rPr lang="en-US" b="1" i="1" dirty="0"/>
              <a:t>Do</a:t>
            </a:r>
            <a:r>
              <a:rPr lang="en-US" i="1" dirty="0"/>
              <a:t> </a:t>
            </a:r>
            <a:r>
              <a:rPr lang="en-US" dirty="0"/>
              <a:t>... Admit the fact that life is hard. “Although I don’t know how long the dark tunnel is, I’ll</a:t>
            </a:r>
          </a:p>
          <a:p>
            <a:pPr>
              <a:lnSpc>
                <a:spcPct val="120000"/>
              </a:lnSpc>
              <a:spcBef>
                <a:spcPts val="0"/>
              </a:spcBef>
            </a:pPr>
            <a:r>
              <a:rPr lang="en-US" i="1" dirty="0"/>
              <a:t>be your friend each step of the way until you come into the light.”</a:t>
            </a:r>
            <a:endParaRPr lang="en-US" dirty="0"/>
          </a:p>
          <a:p>
            <a:pPr>
              <a:lnSpc>
                <a:spcPct val="120000"/>
              </a:lnSpc>
              <a:spcBef>
                <a:spcPts val="0"/>
              </a:spcBef>
            </a:pPr>
            <a:r>
              <a:rPr lang="en-US" i="1" dirty="0"/>
              <a:t>• </a:t>
            </a:r>
            <a:r>
              <a:rPr lang="en-US" b="1" i="1" dirty="0"/>
              <a:t>Don’t</a:t>
            </a:r>
            <a:r>
              <a:rPr lang="en-US" i="1" dirty="0"/>
              <a:t> refer to depressed people as unspiritual.</a:t>
            </a:r>
            <a:endParaRPr lang="en-US" dirty="0"/>
          </a:p>
          <a:p>
            <a:pPr>
              <a:lnSpc>
                <a:spcPct val="120000"/>
              </a:lnSpc>
              <a:spcBef>
                <a:spcPts val="0"/>
              </a:spcBef>
            </a:pPr>
            <a:r>
              <a:rPr lang="en-US" b="1" i="1" dirty="0"/>
              <a:t>Do</a:t>
            </a:r>
            <a:r>
              <a:rPr lang="en-US" i="1" dirty="0"/>
              <a:t> </a:t>
            </a:r>
            <a:r>
              <a:rPr lang="en-US" dirty="0"/>
              <a:t>... Confirm that the heart of each of us has been “pressed down” and that your own heart</a:t>
            </a:r>
            <a:r>
              <a:rPr lang="en-US" i="1" dirty="0"/>
              <a:t> has also been depressed.</a:t>
            </a:r>
            <a:endParaRPr lang="en-US" dirty="0"/>
          </a:p>
          <a:p>
            <a:pPr>
              <a:lnSpc>
                <a:spcPct val="120000"/>
              </a:lnSpc>
              <a:spcBef>
                <a:spcPts val="0"/>
              </a:spcBef>
            </a:pPr>
            <a:r>
              <a:rPr lang="en-US" i="1" dirty="0"/>
              <a:t>• </a:t>
            </a:r>
            <a:r>
              <a:rPr lang="en-US" b="1" i="1" dirty="0"/>
              <a:t>Don’t</a:t>
            </a:r>
            <a:r>
              <a:rPr lang="en-US" i="1" dirty="0"/>
              <a:t> lecture on the value of life or get into theological arguments.</a:t>
            </a:r>
            <a:endParaRPr lang="en-US" dirty="0"/>
          </a:p>
          <a:p>
            <a:pPr>
              <a:lnSpc>
                <a:spcPct val="120000"/>
              </a:lnSpc>
              <a:spcBef>
                <a:spcPts val="0"/>
              </a:spcBef>
            </a:pPr>
            <a:r>
              <a:rPr lang="en-US" b="1" i="1" dirty="0"/>
              <a:t>Do</a:t>
            </a:r>
            <a:r>
              <a:rPr lang="en-US" i="1" dirty="0"/>
              <a:t> </a:t>
            </a:r>
            <a:r>
              <a:rPr lang="en-US" dirty="0"/>
              <a:t>... Earnestly pray for wisdom for every person involved and give the assurance that “God will never leave you or forsake you.”</a:t>
            </a:r>
          </a:p>
          <a:p>
            <a:pPr>
              <a:lnSpc>
                <a:spcPct val="120000"/>
              </a:lnSpc>
              <a:spcBef>
                <a:spcPts val="0"/>
              </a:spcBef>
            </a:pPr>
            <a:r>
              <a:rPr lang="en-US" i="1" dirty="0"/>
              <a:t>• </a:t>
            </a:r>
            <a:r>
              <a:rPr lang="en-US" b="1" i="1" dirty="0"/>
              <a:t>Don’t</a:t>
            </a:r>
            <a:r>
              <a:rPr lang="en-US" i="1" dirty="0"/>
              <a:t> presume that once someone has decided to commit suicide there’s nothing you can do to stop it. “They’ve already made up their mind.”</a:t>
            </a:r>
            <a:endParaRPr lang="en-US" dirty="0"/>
          </a:p>
          <a:p>
            <a:pPr>
              <a:lnSpc>
                <a:spcPct val="120000"/>
              </a:lnSpc>
              <a:spcBef>
                <a:spcPts val="0"/>
              </a:spcBef>
            </a:pPr>
            <a:r>
              <a:rPr lang="en-US" b="1" i="1" dirty="0"/>
              <a:t>Do</a:t>
            </a:r>
            <a:r>
              <a:rPr lang="en-US" i="1" dirty="0"/>
              <a:t> ... Realize suicide is the most preventable cause of death. The vast majority of people who get help recover from their suicidal feelings.</a:t>
            </a:r>
            <a:endParaRPr lang="en-US" dirty="0"/>
          </a:p>
          <a:p>
            <a:pPr>
              <a:lnSpc>
                <a:spcPct val="120000"/>
              </a:lnSpc>
              <a:spcBef>
                <a:spcPts val="0"/>
              </a:spcBef>
            </a:pPr>
            <a:r>
              <a:rPr lang="en-US" i="1" dirty="0"/>
              <a:t>“A wise man’s heart guides his mouth, and his lips promote instruction.” </a:t>
            </a:r>
            <a:r>
              <a:rPr lang="en-US" dirty="0"/>
              <a:t>(</a:t>
            </a:r>
            <a:r>
              <a:rPr lang="en-US" u="sng" dirty="0">
                <a:hlinkClick r:id="rId2"/>
              </a:rPr>
              <a:t>Proverbs 16:23</a:t>
            </a:r>
            <a:r>
              <a:rPr lang="en-US" dirty="0"/>
              <a:t>)</a:t>
            </a:r>
          </a:p>
          <a:p>
            <a:pPr>
              <a:lnSpc>
                <a:spcPct val="120000"/>
              </a:lnSpc>
              <a:spcBef>
                <a:spcPts val="0"/>
              </a:spcBef>
            </a:pPr>
            <a:r>
              <a:rPr lang="en-US" i="1" dirty="0"/>
              <a:t>“To be, or not to be, that is the question.” Or to put it another way: To live or to die ... which is better? That is the fictional question posed by Shakespeare in his centuries-old tragedy Hamlet.</a:t>
            </a:r>
            <a:endParaRPr lang="en-US" dirty="0"/>
          </a:p>
          <a:p>
            <a:pPr>
              <a:lnSpc>
                <a:spcPct val="120000"/>
              </a:lnSpc>
              <a:spcBef>
                <a:spcPts val="0"/>
              </a:spcBef>
            </a:pPr>
            <a:r>
              <a:rPr lang="en-US" i="1" dirty="0"/>
              <a:t>The answer to that question goes back much further in time and is spoken by God Himself. ... .</a:t>
            </a:r>
            <a:endParaRPr lang="en-US" dirty="0"/>
          </a:p>
          <a:p>
            <a:pPr>
              <a:lnSpc>
                <a:spcPct val="120000"/>
              </a:lnSpc>
              <a:spcBef>
                <a:spcPts val="0"/>
              </a:spcBef>
            </a:pPr>
            <a:r>
              <a:rPr lang="en-US" i="1" dirty="0"/>
              <a:t>“I have set before you life and death ..... Now choose life.” (</a:t>
            </a:r>
            <a:r>
              <a:rPr lang="en-US" i="1" u="sng" dirty="0">
                <a:hlinkClick r:id="rId3"/>
              </a:rPr>
              <a:t>Deuteronomy 30:19</a:t>
            </a:r>
            <a:r>
              <a:rPr lang="en-US" i="1" dirty="0"/>
              <a:t>)</a:t>
            </a:r>
            <a:endParaRPr lang="en-US" dirty="0"/>
          </a:p>
          <a:p>
            <a:pPr>
              <a:lnSpc>
                <a:spcPct val="120000"/>
              </a:lnSpc>
              <a:spcBef>
                <a:spcPts val="0"/>
              </a:spcBef>
            </a:pPr>
            <a:r>
              <a:rPr lang="en-US" i="1" dirty="0"/>
              <a:t> </a:t>
            </a:r>
            <a:endParaRPr lang="en-US" dirty="0"/>
          </a:p>
          <a:p>
            <a:pPr>
              <a:lnSpc>
                <a:spcPct val="120000"/>
              </a:lnSpc>
              <a:spcBef>
                <a:spcPts val="0"/>
              </a:spcBef>
            </a:pPr>
            <a:r>
              <a:rPr lang="en-US" i="1" dirty="0"/>
              <a:t>Life without Christ is a hopeless end. Life with Christ is an endless hope. CHOOSE LIFE!</a:t>
            </a:r>
            <a:br>
              <a:rPr lang="en-US" i="1" dirty="0"/>
            </a:br>
            <a:endParaRPr lang="en-US" dirty="0"/>
          </a:p>
          <a:p>
            <a:pPr>
              <a:lnSpc>
                <a:spcPct val="120000"/>
              </a:lnSpc>
              <a:spcBef>
                <a:spcPts val="0"/>
              </a:spcBef>
            </a:pPr>
            <a:endParaRPr lang="en-US" dirty="0"/>
          </a:p>
        </p:txBody>
      </p:sp>
    </p:spTree>
    <p:extLst>
      <p:ext uri="{BB962C8B-B14F-4D97-AF65-F5344CB8AC3E}">
        <p14:creationId xmlns:p14="http://schemas.microsoft.com/office/powerpoint/2010/main" val="284723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10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00000"/>
              </a:lnSpc>
              <a:spcBef>
                <a:spcPts val="600"/>
              </a:spcBef>
              <a:spcAft>
                <a:spcPts val="600"/>
              </a:spcAft>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0" indent="0">
              <a:lnSpc>
                <a:spcPct val="11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Grief Like No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Other -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You Can Feel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Shock</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is a mistake. I saw her just a few hours ago.”</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Rejection</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“He thought death would be better than living with me!”</a:t>
            </a: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Guilt</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 should have done something to prevent this.”</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Anger</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“How could she do this to me?”</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Shame</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“What will I tell others?”</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Fear</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“I’m afraid of whatever is wrong with our family!”</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1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Sadness</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 keep dreaming that I’ll be with him again.”</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12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a 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urvivor</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Need to Know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Compassionate Promise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p>
          <a:p>
            <a:pPr lvl="1">
              <a:lnSpc>
                <a:spcPct val="100000"/>
              </a:lnSpc>
              <a:spcBef>
                <a:spcPts val="60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Hears Your Heartache/ Sees Your Tears. After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Period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Time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1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heals the brokenhearted and binds up their wounds.”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 147:3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6145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par>
                          <p:cTn id="53" fill="hold">
                            <p:stCondLst>
                              <p:cond delay="500"/>
                            </p:stCondLst>
                            <p:childTnLst>
                              <p:par>
                                <p:cTn id="54" presetID="16" presetClass="entr" presetSubtype="21"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barn(inVertical)">
                                      <p:cBhvr>
                                        <p:cTn id="5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20000"/>
              </a:lnSpc>
              <a:buNone/>
            </a:pPr>
            <a:r>
              <a:rPr lang="en-US" sz="3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Sympathy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 sorry you’re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hurt”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hurt with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Compassion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stick with you until the hurt is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All Need that Compassionate Friend when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we’ve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Loved One to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Lost Family thru Suicide Feel more Pain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of Natural Causes </a:t>
            </a:r>
          </a:p>
          <a:p>
            <a:pPr>
              <a:lnSpc>
                <a:spcPct val="12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can Feel Rejection, Abandonment/ Feel Responsible for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00000"/>
              </a:lnSpc>
              <a:spcBef>
                <a:spcPts val="0"/>
              </a:spcBef>
              <a:spcAft>
                <a:spcPts val="600"/>
              </a:spcAft>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is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exempt -It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 grief like no other. </a:t>
            </a:r>
            <a:endPar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those left behind,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Emotional Fallout from Suicide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Devastating than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could ever imagine. Few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Know How to Come Alongside and Comfort Those Who Suffer the Aftermath.</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Tormenting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Emotions Cause Survivors to Spiral Through the Process of Grief,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Haunting Question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“Why?” 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Really Answered. </a:t>
            </a:r>
          </a:p>
          <a:p>
            <a:pPr lvl="1">
              <a:lnSpc>
                <a:spcPct val="100000"/>
              </a:lnSpc>
              <a:spcBef>
                <a:spcPts val="600"/>
              </a:spcBef>
              <a:buFont typeface="Courier New" panose="02070309020205020404" pitchFamily="49" charset="0"/>
              <a:buChar char="o"/>
            </a:pP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Survivors Experience ...A </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Grief Like No Other </a:t>
            </a:r>
          </a:p>
        </p:txBody>
      </p:sp>
    </p:spTree>
    <p:extLst>
      <p:ext uri="{BB962C8B-B14F-4D97-AF65-F5344CB8AC3E}">
        <p14:creationId xmlns:p14="http://schemas.microsoft.com/office/powerpoint/2010/main" val="200766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20000"/>
              </a:lnSpc>
              <a:buNone/>
            </a:pP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Like No Other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Honest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...Express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own feelings of grief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confusion…</a:t>
            </a: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..Don’t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hide from the truth or be afraid to use the word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Present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willing to just “be there”—your presence is enough!</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Listening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friend’s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encourage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them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express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Accepting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...Accept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the emotions, no matter how raw or offensive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Nonjudgmental</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Refuse to pass judgment on the one who died of suicide or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have survived. Trust in a compassionate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Forgiving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survivors see your heart of forgiveness. They may feel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to confess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receive God’s forgiveness, </a:t>
            </a:r>
            <a:r>
              <a:rPr lang="en-US"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esp</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experiencing guilt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Spirit-led</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led by the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Spirit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Trust Him to give you the appropriate words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Prayerful</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...Offer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pray if the survivor seems receptive. Commit to lifting the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whole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family up in your personal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9865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6" dur="500"/>
                                        <p:tgtEl>
                                          <p:spTgt spid="3">
                                            <p:txEl>
                                              <p:pRg st="7" end="7"/>
                                            </p:txEl>
                                          </p:spTgt>
                                        </p:tgtEl>
                                      </p:cBhvr>
                                    </p:animEffect>
                                  </p:childTnLst>
                                </p:cTn>
                              </p:par>
                            </p:childTnLst>
                          </p:cTn>
                        </p:par>
                        <p:par>
                          <p:cTn id="37" fill="hold">
                            <p:stCondLst>
                              <p:cond delay="500"/>
                            </p:stCondLst>
                            <p:childTnLst>
                              <p:par>
                                <p:cTn id="38" presetID="14" presetClass="entr" presetSubtype="1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5" dur="500"/>
                                        <p:tgtEl>
                                          <p:spTgt spid="3">
                                            <p:txEl>
                                              <p:pRg st="9" end="9"/>
                                            </p:txEl>
                                          </p:spTgt>
                                        </p:tgtEl>
                                      </p:cBhvr>
                                    </p:animEffect>
                                  </p:childTnLst>
                                </p:cTn>
                              </p:par>
                            </p:childTnLst>
                          </p:cTn>
                        </p:par>
                        <p:par>
                          <p:cTn id="46" fill="hold">
                            <p:stCondLst>
                              <p:cond delay="500"/>
                            </p:stCondLst>
                            <p:childTnLst>
                              <p:par>
                                <p:cTn id="47" presetID="14" presetClass="entr" presetSubtype="10"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59" dur="500"/>
                                        <p:tgtEl>
                                          <p:spTgt spid="3">
                                            <p:txEl>
                                              <p:pRg st="12" end="12"/>
                                            </p:txEl>
                                          </p:spTgt>
                                        </p:tgtEl>
                                      </p:cBhvr>
                                    </p:animEffect>
                                  </p:childTnLst>
                                </p:cTn>
                              </p:par>
                            </p:childTnLst>
                          </p:cTn>
                        </p:par>
                        <p:par>
                          <p:cTn id="60" fill="hold">
                            <p:stCondLst>
                              <p:cond delay="500"/>
                            </p:stCondLst>
                            <p:childTnLst>
                              <p:par>
                                <p:cTn id="61" presetID="14" presetClass="entr" presetSubtype="10" fill="hold" grpId="0" nodeType="after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6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20000"/>
              </a:lnSpc>
              <a:buNone/>
            </a:pP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Like No Other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There is a friend who sticks closer than a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brother”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18:24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Discussing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p>
          <a:p>
            <a:pPr marL="0" indent="0">
              <a:lnSpc>
                <a:spcPct val="100000"/>
              </a:lnSpc>
              <a:spcBef>
                <a:spcPts val="0"/>
              </a:spcBef>
              <a:spcAft>
                <a:spcPts val="600"/>
              </a:spcAft>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there a ‘better way’ to talk about suicide?”</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Although many people speak of someone who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“committed suicide,” the less judgmental, more sensitive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term is speaking of one who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“died of suicide.”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Likewise, rather than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completed or successful suicide (which sounds too positive),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term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death” is preferable. Pray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wisdom with your words.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Instruct a wise man and he will be wiser still; teach a righteous man and he will add to his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learning”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9:9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4022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par>
                          <p:cTn id="22" fill="hold">
                            <p:stCondLst>
                              <p:cond delay="2000"/>
                            </p:stCondLst>
                            <p:childTnLst>
                              <p:par>
                                <p:cTn id="23" presetID="6" presetClass="entr" presetSubtype="16"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a:t>
            </a: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5b</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310648" y="4409767"/>
            <a:ext cx="5881352" cy="1323439"/>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Comforting Those </a:t>
            </a:r>
          </a:p>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Left Behind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pt2</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Yet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lnSpc>
                <a:spcPct val="120000"/>
              </a:lnSpc>
              <a:buNone/>
            </a:pPr>
            <a:r>
              <a:rPr lang="en-US" sz="3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457200" lvl="1" indent="0">
              <a:lnSpc>
                <a:spcPct val="12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We Say: through Our </a:t>
            </a:r>
            <a:endPar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Actions</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Responses</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Words </a:t>
            </a: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can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 Lead a Survivor Through to Healing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a:t>
            </a: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Fall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Deeper into the Trap of Depression and Despair . </a:t>
            </a:r>
            <a:endPar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to Be Aware of this Power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12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…Never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Take it Lightly. </a:t>
            </a:r>
          </a:p>
          <a:p>
            <a:pPr marL="457200" lvl="1" indent="0">
              <a:lnSpc>
                <a:spcPct val="120000"/>
              </a:lnSpc>
              <a:spcBef>
                <a:spcPts val="0"/>
              </a:spcBef>
              <a:buNone/>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Sympathy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 sorry you’re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hurt”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hurt with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Compassion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stick with you until the hurt is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p>
        </p:txBody>
      </p:sp>
    </p:spTree>
    <p:extLst>
      <p:ext uri="{BB962C8B-B14F-4D97-AF65-F5344CB8AC3E}">
        <p14:creationId xmlns:p14="http://schemas.microsoft.com/office/powerpoint/2010/main" val="89934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par>
                          <p:cTn id="27" fill="hold">
                            <p:stCondLst>
                              <p:cond delay="1000"/>
                            </p:stCondLst>
                            <p:childTnLst>
                              <p:par>
                                <p:cTn id="28" presetID="16" presetClass="entr" presetSubtype="21"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childTnLst>
                          </p:cTn>
                        </p:par>
                        <p:par>
                          <p:cTn id="41" fill="hold">
                            <p:stCondLst>
                              <p:cond delay="500"/>
                            </p:stCondLst>
                            <p:childTnLst>
                              <p:par>
                                <p:cTn id="42" presetID="16" presetClass="entr" presetSubtype="21"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arn(inVertical)">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barn(inVertical)">
                                      <p:cBhvr>
                                        <p:cTn id="5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00000"/>
              </a:lnSpc>
              <a:spcBef>
                <a:spcPts val="0"/>
              </a:spcBef>
              <a:buNone/>
            </a:pP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to Comfort Those Caught in the Aftermath</a:t>
            </a:r>
            <a:endPar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Wingdings" panose="05000000000000000000" pitchFamily="2" charset="2"/>
              <a:buChar char="q"/>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Address Young Siblings After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300"/>
              </a:spcBef>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a child carries out a suicide attempt, family and friends are left emotionally shattered and mentally scattered, not knowing what to do with their feelings or how to make sense of what has happened.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Many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loved ones feel as though they are in a dense fog with no sense of direction and no destination in sight. Just trying to survive is often seen as the task at hand, but overcoming is what the Lord has in mind for His children.</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depth, degree, and duration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impact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on your remaining children and how you deal with them will vary per child based on individual temperament, age, and maturity.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are some common clues to look for, identify, and resolve as you seek to help your children become overcomers. Some of the feelings they may experience include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7545980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20000"/>
              </a:lnSpc>
              <a:spcBef>
                <a:spcPts val="0"/>
              </a:spcBef>
              <a:buNone/>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to Comfort Those Caught in the </a:t>
            </a:r>
            <a:r>
              <a:rPr lang="en-US" sz="25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Aftermath - Feelings </a:t>
            </a: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Siblings Left Behind</a:t>
            </a:r>
            <a:endParaRPr lang="en-US" sz="25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10000"/>
              </a:lnSpc>
              <a:spcBef>
                <a:spcPts val="3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Anger</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the sibling for leaving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w-out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saying goodbye or talking with them about it before doing it, or anger at God for allowing it, or anger at a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parent for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causing it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2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Rejection</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because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sibling’s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not wanting to be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them or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valuing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them enough to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stay</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1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Fear</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being alone in their bedroom or playroom at night because something or someone in the darkness may hurt them, or fear that their sibling may be punished by God for all eternity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Sadness</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over the loss of a cherished confidant, constant </a:t>
            </a:r>
            <a:r>
              <a:rPr lang="en-US" sz="25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companion</a:t>
            </a:r>
            <a:endParaRPr lang="en-US" sz="25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Confusion</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about why </a:t>
            </a:r>
            <a:r>
              <a:rPr lang="en-US" sz="25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sibling </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chose </a:t>
            </a:r>
            <a:r>
              <a:rPr lang="en-US" sz="25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whether they are destined to suicide too </a:t>
            </a:r>
            <a:endParaRPr lang="en-US" sz="25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1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Guilt</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they may be somehow responsible for their sibling’s being unhappy and despondent enough to want to die rather than live with them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1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Hopeless</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about facing the future without their sibling to help them, to spend time with them,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teach them the ropes, to understand them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10000"/>
              </a:lnSpc>
              <a:spcBef>
                <a:spcPts val="600"/>
              </a:spcBef>
            </a:pPr>
            <a:r>
              <a:rPr lang="en-US" sz="2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Alone</a:t>
            </a:r>
            <a:r>
              <a:rPr lang="en-US" sz="25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without the only family member they can truly relate to, play with, confide in, tell secrets to, look to for security, advice, and guidance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186623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to Comfort Those Caught in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Aftermath -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Siblings Left Behind</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1200"/>
              </a:spcBef>
            </a:pP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Typically, children lack the skills to clearly express their emotional reactions to traumatic events, therefore, you will need to ...</a:t>
            </a:r>
          </a:p>
          <a:p>
            <a:pPr lvl="0">
              <a:lnSpc>
                <a:spcPct val="100000"/>
              </a:lnSpc>
              <a:spcBef>
                <a:spcPts val="1200"/>
              </a:spcBef>
            </a:pP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Ask </a:t>
            </a: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r>
              <a:rPr lang="en-US" sz="27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will aid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children in clarifying/ communicating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feelings. </a:t>
            </a:r>
            <a:endParaRPr lang="en-US" sz="27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1200"/>
              </a:spcBef>
            </a:pP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Listen Intently</a:t>
            </a:r>
            <a:r>
              <a:rPr lang="en-US" sz="27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them/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mirror their feelings back to them, validating them, comforting them,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extending hope /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encouragement to them. </a:t>
            </a:r>
            <a:endParaRPr lang="en-US" sz="27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1200"/>
              </a:spcBef>
            </a:pP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Respond to </a:t>
            </a: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Questions</a:t>
            </a:r>
            <a:r>
              <a:rPr lang="en-US" sz="27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needs by attempting to answer and meet them in practical, meaningful ways. </a:t>
            </a:r>
            <a:endParaRPr lang="en-US" sz="27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1200"/>
              </a:spcBef>
            </a:pP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Spend </a:t>
            </a: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Time</a:t>
            </a:r>
            <a:r>
              <a:rPr lang="en-US" sz="27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children. Engage them in activities they enjoy and include them in some of your activities, including your work and free time. </a:t>
            </a:r>
            <a:endParaRPr lang="en-US" sz="27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1200"/>
              </a:spcBef>
            </a:pP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Pay </a:t>
            </a: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Attention </a:t>
            </a:r>
            <a:r>
              <a:rPr lang="en-US" sz="27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7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Any Change</a:t>
            </a:r>
            <a:r>
              <a:rPr lang="en-US" sz="27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t>
            </a:r>
            <a:r>
              <a:rPr lang="en-US" sz="27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mood and in their patterns of eating and sleeping, studying and playing, socializing and relating. </a:t>
            </a:r>
            <a:endParaRPr lang="en-US" sz="27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5987662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2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to Comfort Those Caught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Aftermath -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Siblings Left Behind</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Realize Your Children Are Most Vulnerable</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during the days and months following the death of their sibling and on future anniversary dates such as the deceased child’s birthday or the suicide date.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Provide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Professional Counseling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children should they show signs that depression or stress is impairing their level of functioning.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 Your Children</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Read the Bible with them and work through the daily devotional book Seeing Yourself Through God’s Eyes with them.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you seek to yield yourself and your children into the Lord’s strong, healing hands and as you keep your heart fully committed to Him, be assured that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120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eyes of the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range throughout the earth to strengthen those whose hearts are fully committed to him.”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Chronicles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16:9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985809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366052" y="1825625"/>
            <a:ext cx="7987748" cy="4351338"/>
          </a:xfrm>
        </p:spPr>
        <p:txBody>
          <a:bodyPr>
            <a:normAutofit/>
          </a:bodyPr>
          <a:lstStyle/>
          <a:p>
            <a:pPr marL="0" indent="0">
              <a:buNone/>
            </a:pP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Use this Information to… </a:t>
            </a:r>
          </a:p>
          <a:p>
            <a:pPr lvl="1">
              <a:lnSpc>
                <a:spcPct val="100000"/>
              </a:lnSpc>
            </a:pP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Save a Life</a:t>
            </a:r>
          </a:p>
          <a:p>
            <a:pPr lvl="1">
              <a:lnSpc>
                <a:spcPct val="100000"/>
              </a:lnSpc>
            </a:pP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 Rebuild One </a:t>
            </a:r>
          </a:p>
          <a:p>
            <a:pPr lvl="1">
              <a:lnSpc>
                <a:spcPct val="100000"/>
              </a:lnSpc>
            </a:pP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Something! </a:t>
            </a:r>
            <a:endPar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0604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18188</TotalTime>
  <Words>2595</Words>
  <Application>Microsoft Office PowerPoint</Application>
  <PresentationFormat>Widescreen</PresentationFormat>
  <Paragraphs>143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Unicode MS</vt:lpstr>
      <vt:lpstr>Arial</vt:lpstr>
      <vt:lpstr>Calibri</vt:lpstr>
      <vt:lpstr>Calibri Light</vt:lpstr>
      <vt:lpstr>Courier New</vt:lpstr>
      <vt:lpstr>Wingdings</vt:lpstr>
      <vt:lpstr>Office Theme</vt:lpstr>
      <vt:lpstr>PowerPoint Presentation</vt:lpstr>
      <vt:lpstr>Suicide Prevention “Hope When Life Seems Hopeless”</vt:lpstr>
      <vt:lpstr>        Sometimes Life Seems Hopeless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420</cp:revision>
  <cp:lastPrinted>2015-08-25T19:39:07Z</cp:lastPrinted>
  <dcterms:created xsi:type="dcterms:W3CDTF">2015-04-27T19:22:12Z</dcterms:created>
  <dcterms:modified xsi:type="dcterms:W3CDTF">2015-09-29T22:54:42Z</dcterms:modified>
</cp:coreProperties>
</file>