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71" r:id="rId2"/>
    <p:sldId id="256" r:id="rId3"/>
    <p:sldId id="274" r:id="rId4"/>
    <p:sldId id="257" r:id="rId5"/>
    <p:sldId id="258" r:id="rId6"/>
    <p:sldId id="267" r:id="rId7"/>
    <p:sldId id="259" r:id="rId8"/>
    <p:sldId id="260" r:id="rId9"/>
    <p:sldId id="262" r:id="rId10"/>
    <p:sldId id="272" r:id="rId11"/>
    <p:sldId id="263" r:id="rId12"/>
    <p:sldId id="269" r:id="rId13"/>
    <p:sldId id="266" r:id="rId14"/>
    <p:sldId id="264" r:id="rId15"/>
    <p:sldId id="273" r:id="rId16"/>
    <p:sldId id="270" r:id="rId17"/>
    <p:sldId id="265" r:id="rId18"/>
    <p:sldId id="261" r:id="rId19"/>
    <p:sldId id="268"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EF57EC3-D1A8-4354-B2C6-66C74A2DCD21}" type="datetimeFigureOut">
              <a:rPr lang="en-US" smtClean="0"/>
              <a:t>5/22/2016</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F49DEBD-9B85-4BE2-85BC-20DC836B2AAD}" type="slidenum">
              <a:rPr lang="en-US" smtClean="0"/>
              <a:t>‹#›</a:t>
            </a:fld>
            <a:endParaRPr lang="en-US"/>
          </a:p>
        </p:txBody>
      </p:sp>
    </p:spTree>
    <p:extLst>
      <p:ext uri="{BB962C8B-B14F-4D97-AF65-F5344CB8AC3E}">
        <p14:creationId xmlns:p14="http://schemas.microsoft.com/office/powerpoint/2010/main" val="36977969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6BB747-2C07-4FCD-B137-E8E8B3B9AAA1}"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4E2E0-BD72-46AD-981C-4E1BB440168B}" type="slidenum">
              <a:rPr lang="en-US" smtClean="0"/>
              <a:t>‹#›</a:t>
            </a:fld>
            <a:endParaRPr lang="en-US"/>
          </a:p>
        </p:txBody>
      </p:sp>
    </p:spTree>
    <p:extLst>
      <p:ext uri="{BB962C8B-B14F-4D97-AF65-F5344CB8AC3E}">
        <p14:creationId xmlns:p14="http://schemas.microsoft.com/office/powerpoint/2010/main" val="265521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6BB747-2C07-4FCD-B137-E8E8B3B9AAA1}"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4E2E0-BD72-46AD-981C-4E1BB440168B}" type="slidenum">
              <a:rPr lang="en-US" smtClean="0"/>
              <a:t>‹#›</a:t>
            </a:fld>
            <a:endParaRPr lang="en-US"/>
          </a:p>
        </p:txBody>
      </p:sp>
    </p:spTree>
    <p:extLst>
      <p:ext uri="{BB962C8B-B14F-4D97-AF65-F5344CB8AC3E}">
        <p14:creationId xmlns:p14="http://schemas.microsoft.com/office/powerpoint/2010/main" val="2113172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6BB747-2C07-4FCD-B137-E8E8B3B9AAA1}"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4E2E0-BD72-46AD-981C-4E1BB440168B}" type="slidenum">
              <a:rPr lang="en-US" smtClean="0"/>
              <a:t>‹#›</a:t>
            </a:fld>
            <a:endParaRPr lang="en-US"/>
          </a:p>
        </p:txBody>
      </p:sp>
    </p:spTree>
    <p:extLst>
      <p:ext uri="{BB962C8B-B14F-4D97-AF65-F5344CB8AC3E}">
        <p14:creationId xmlns:p14="http://schemas.microsoft.com/office/powerpoint/2010/main" val="283555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6BB747-2C07-4FCD-B137-E8E8B3B9AAA1}"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4E2E0-BD72-46AD-981C-4E1BB440168B}" type="slidenum">
              <a:rPr lang="en-US" smtClean="0"/>
              <a:t>‹#›</a:t>
            </a:fld>
            <a:endParaRPr lang="en-US"/>
          </a:p>
        </p:txBody>
      </p:sp>
    </p:spTree>
    <p:extLst>
      <p:ext uri="{BB962C8B-B14F-4D97-AF65-F5344CB8AC3E}">
        <p14:creationId xmlns:p14="http://schemas.microsoft.com/office/powerpoint/2010/main" val="377238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BB747-2C07-4FCD-B137-E8E8B3B9AAA1}"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4E2E0-BD72-46AD-981C-4E1BB440168B}" type="slidenum">
              <a:rPr lang="en-US" smtClean="0"/>
              <a:t>‹#›</a:t>
            </a:fld>
            <a:endParaRPr lang="en-US"/>
          </a:p>
        </p:txBody>
      </p:sp>
    </p:spTree>
    <p:extLst>
      <p:ext uri="{BB962C8B-B14F-4D97-AF65-F5344CB8AC3E}">
        <p14:creationId xmlns:p14="http://schemas.microsoft.com/office/powerpoint/2010/main" val="86576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6BB747-2C07-4FCD-B137-E8E8B3B9AAA1}"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4E2E0-BD72-46AD-981C-4E1BB440168B}" type="slidenum">
              <a:rPr lang="en-US" smtClean="0"/>
              <a:t>‹#›</a:t>
            </a:fld>
            <a:endParaRPr lang="en-US"/>
          </a:p>
        </p:txBody>
      </p:sp>
    </p:spTree>
    <p:extLst>
      <p:ext uri="{BB962C8B-B14F-4D97-AF65-F5344CB8AC3E}">
        <p14:creationId xmlns:p14="http://schemas.microsoft.com/office/powerpoint/2010/main" val="76931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6BB747-2C07-4FCD-B137-E8E8B3B9AAA1}" type="datetimeFigureOut">
              <a:rPr lang="en-US" smtClean="0"/>
              <a:t>5/22/2016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44E2E0-BD72-46AD-981C-4E1BB440168B}" type="slidenum">
              <a:rPr lang="en-US" smtClean="0"/>
              <a:t>‹#›</a:t>
            </a:fld>
            <a:endParaRPr lang="en-US"/>
          </a:p>
        </p:txBody>
      </p:sp>
    </p:spTree>
    <p:extLst>
      <p:ext uri="{BB962C8B-B14F-4D97-AF65-F5344CB8AC3E}">
        <p14:creationId xmlns:p14="http://schemas.microsoft.com/office/powerpoint/2010/main" val="92510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6BB747-2C07-4FCD-B137-E8E8B3B9AAA1}" type="datetimeFigureOut">
              <a:rPr lang="en-US" smtClean="0"/>
              <a:t>5/22/2016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4E2E0-BD72-46AD-981C-4E1BB440168B}" type="slidenum">
              <a:rPr lang="en-US" smtClean="0"/>
              <a:t>‹#›</a:t>
            </a:fld>
            <a:endParaRPr lang="en-US"/>
          </a:p>
        </p:txBody>
      </p:sp>
    </p:spTree>
    <p:extLst>
      <p:ext uri="{BB962C8B-B14F-4D97-AF65-F5344CB8AC3E}">
        <p14:creationId xmlns:p14="http://schemas.microsoft.com/office/powerpoint/2010/main" val="173709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BB747-2C07-4FCD-B137-E8E8B3B9AAA1}" type="datetimeFigureOut">
              <a:rPr lang="en-US" smtClean="0"/>
              <a:t>5/22/2016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44E2E0-BD72-46AD-981C-4E1BB440168B}" type="slidenum">
              <a:rPr lang="en-US" smtClean="0"/>
              <a:t>‹#›</a:t>
            </a:fld>
            <a:endParaRPr lang="en-US"/>
          </a:p>
        </p:txBody>
      </p:sp>
    </p:spTree>
    <p:extLst>
      <p:ext uri="{BB962C8B-B14F-4D97-AF65-F5344CB8AC3E}">
        <p14:creationId xmlns:p14="http://schemas.microsoft.com/office/powerpoint/2010/main" val="319215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6BB747-2C07-4FCD-B137-E8E8B3B9AAA1}"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4E2E0-BD72-46AD-981C-4E1BB440168B}" type="slidenum">
              <a:rPr lang="en-US" smtClean="0"/>
              <a:t>‹#›</a:t>
            </a:fld>
            <a:endParaRPr lang="en-US"/>
          </a:p>
        </p:txBody>
      </p:sp>
    </p:spTree>
    <p:extLst>
      <p:ext uri="{BB962C8B-B14F-4D97-AF65-F5344CB8AC3E}">
        <p14:creationId xmlns:p14="http://schemas.microsoft.com/office/powerpoint/2010/main" val="4249538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6BB747-2C07-4FCD-B137-E8E8B3B9AAA1}"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4E2E0-BD72-46AD-981C-4E1BB440168B}" type="slidenum">
              <a:rPr lang="en-US" smtClean="0"/>
              <a:t>‹#›</a:t>
            </a:fld>
            <a:endParaRPr lang="en-US"/>
          </a:p>
        </p:txBody>
      </p:sp>
    </p:spTree>
    <p:extLst>
      <p:ext uri="{BB962C8B-B14F-4D97-AF65-F5344CB8AC3E}">
        <p14:creationId xmlns:p14="http://schemas.microsoft.com/office/powerpoint/2010/main" val="1247251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747-2C07-4FCD-B137-E8E8B3B9AAA1}" type="datetimeFigureOut">
              <a:rPr lang="en-US" smtClean="0"/>
              <a:t>5/22/2016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4E2E0-BD72-46AD-981C-4E1BB440168B}" type="slidenum">
              <a:rPr lang="en-US" smtClean="0"/>
              <a:t>‹#›</a:t>
            </a:fld>
            <a:endParaRPr lang="en-US"/>
          </a:p>
        </p:txBody>
      </p:sp>
    </p:spTree>
    <p:extLst>
      <p:ext uri="{BB962C8B-B14F-4D97-AF65-F5344CB8AC3E}">
        <p14:creationId xmlns:p14="http://schemas.microsoft.com/office/powerpoint/2010/main" val="1466260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524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51000" b="-5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236372"/>
            <a:ext cx="11758411" cy="5486400"/>
          </a:xfrm>
          <a:solidFill>
            <a:schemeClr val="bg1">
              <a:alpha val="80000"/>
            </a:schemeClr>
          </a:solidFill>
          <a:effectLst>
            <a:softEdge rad="127000"/>
          </a:effectLst>
        </p:spPr>
        <p:txBody>
          <a:bodyPr>
            <a:normAutofit/>
          </a:bodyPr>
          <a:lstStyle/>
          <a:p>
            <a:pPr lvl="0">
              <a:lnSpc>
                <a:spcPct val="100000"/>
              </a:lnSpc>
              <a:spcBef>
                <a:spcPts val="0"/>
              </a:spcBef>
            </a:pPr>
            <a:r>
              <a:rPr lang="en-US" b="1" dirty="0">
                <a:effectLst>
                  <a:outerShdw blurRad="38100" dist="38100" dir="2700000" algn="tl">
                    <a:srgbClr val="000000">
                      <a:alpha val="43137"/>
                    </a:srgbClr>
                  </a:outerShdw>
                </a:effectLst>
                <a:latin typeface="Arial Rounded MT Bold" panose="020F0704030504030204" pitchFamily="34" charset="0"/>
              </a:rPr>
              <a:t>Your </a:t>
            </a:r>
            <a:r>
              <a:rPr lang="en-US" b="1" dirty="0" smtClean="0">
                <a:effectLst>
                  <a:outerShdw blurRad="38100" dist="38100" dir="2700000" algn="tl">
                    <a:srgbClr val="000000">
                      <a:alpha val="43137"/>
                    </a:srgbClr>
                  </a:outerShdw>
                </a:effectLst>
                <a:latin typeface="Arial Rounded MT Bold" panose="020F0704030504030204" pitchFamily="34" charset="0"/>
              </a:rPr>
              <a:t>Pedigree Doesn't Matter</a:t>
            </a:r>
            <a:endParaRPr lang="en-US" dirty="0" smtClean="0">
              <a:effectLst>
                <a:outerShdw blurRad="38100" dist="38100" dir="2700000" algn="tl">
                  <a:srgbClr val="000000">
                    <a:alpha val="43137"/>
                  </a:srgbClr>
                </a:outerShdw>
              </a:effectLst>
              <a:latin typeface="Arial Rounded MT Bold" panose="020F0704030504030204" pitchFamily="34" charset="0"/>
            </a:endParaRPr>
          </a:p>
          <a:p>
            <a:pPr lvl="0">
              <a:lnSpc>
                <a:spcPct val="100000"/>
              </a:lnSpc>
              <a:spcBef>
                <a:spcPts val="0"/>
              </a:spcBef>
            </a:pPr>
            <a:r>
              <a:rPr lang="en-US" b="1" dirty="0" smtClean="0">
                <a:effectLst>
                  <a:outerShdw blurRad="38100" dist="38100" dir="2700000" algn="tl">
                    <a:srgbClr val="000000">
                      <a:alpha val="43137"/>
                    </a:srgbClr>
                  </a:outerShdw>
                </a:effectLst>
                <a:latin typeface="Arial Rounded MT Bold" panose="020F0704030504030204" pitchFamily="34" charset="0"/>
              </a:rPr>
              <a:t>Your Past Doesn't Matter</a:t>
            </a:r>
            <a:r>
              <a:rPr lang="en-US" dirty="0" smtClean="0">
                <a:effectLst>
                  <a:outerShdw blurRad="38100" dist="38100" dir="2700000" algn="tl">
                    <a:srgbClr val="000000">
                      <a:alpha val="43137"/>
                    </a:srgbClr>
                  </a:outerShdw>
                </a:effectLst>
                <a:latin typeface="Arial Rounded MT Bold" panose="020F0704030504030204" pitchFamily="34" charset="0"/>
              </a:rPr>
              <a:t> </a:t>
            </a:r>
          </a:p>
          <a:p>
            <a:pPr marL="0" lvl="0" indent="0">
              <a:lnSpc>
                <a:spcPct val="100000"/>
              </a:lnSpc>
              <a:spcBef>
                <a:spcPts val="0"/>
              </a:spcBef>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Your Personality Doesn't Matter</a:t>
            </a:r>
          </a:p>
          <a:p>
            <a:pPr lvl="1">
              <a:lnSpc>
                <a:spcPct val="100000"/>
              </a:lnSpc>
              <a:spcBef>
                <a:spcPts val="0"/>
              </a:spcBef>
            </a:pPr>
            <a:r>
              <a:rPr lang="en-US" sz="2800" dirty="0" smtClean="0">
                <a:effectLst>
                  <a:outerShdw blurRad="38100" dist="38100" dir="2700000" algn="tl">
                    <a:srgbClr val="000000">
                      <a:alpha val="43137"/>
                    </a:srgbClr>
                  </a:outerShdw>
                </a:effectLst>
                <a:latin typeface="Arial Rounded MT Bold" panose="020F0704030504030204" pitchFamily="34" charset="0"/>
              </a:rPr>
              <a:t>Confrontational, Abrasive, Larger than Life, Almost Angry</a:t>
            </a:r>
          </a:p>
          <a:p>
            <a:pPr lvl="1">
              <a:lnSpc>
                <a:spcPct val="100000"/>
              </a:lnSpc>
              <a:spcBef>
                <a:spcPts val="0"/>
              </a:spcBef>
            </a:pPr>
            <a:r>
              <a:rPr lang="en-US" sz="2800" dirty="0" smtClean="0">
                <a:effectLst>
                  <a:outerShdw blurRad="38100" dist="38100" dir="2700000" algn="tl">
                    <a:srgbClr val="000000">
                      <a:alpha val="43137"/>
                    </a:srgbClr>
                  </a:outerShdw>
                </a:effectLst>
                <a:latin typeface="Arial Rounded MT Bold" panose="020F0704030504030204" pitchFamily="34" charset="0"/>
              </a:rPr>
              <a:t>We Know that He was Subject to Depression </a:t>
            </a:r>
          </a:p>
          <a:p>
            <a:pPr lvl="1">
              <a:lnSpc>
                <a:spcPct val="100000"/>
              </a:lnSpc>
              <a:spcBef>
                <a:spcPts val="0"/>
              </a:spcBef>
            </a:pPr>
            <a:r>
              <a:rPr lang="en-US" sz="2800" dirty="0" smtClean="0">
                <a:effectLst>
                  <a:outerShdw blurRad="38100" dist="38100" dir="2700000" algn="tl">
                    <a:srgbClr val="000000">
                      <a:alpha val="43137"/>
                    </a:srgbClr>
                  </a:outerShdw>
                </a:effectLst>
                <a:latin typeface="Arial Rounded MT Bold" panose="020F0704030504030204" pitchFamily="34" charset="0"/>
              </a:rPr>
              <a:t>James </a:t>
            </a:r>
            <a:r>
              <a:rPr lang="en-US" sz="2800" dirty="0">
                <a:effectLst>
                  <a:outerShdw blurRad="38100" dist="38100" dir="2700000" algn="tl">
                    <a:srgbClr val="000000">
                      <a:alpha val="43137"/>
                    </a:srgbClr>
                  </a:outerShdw>
                </a:effectLst>
                <a:latin typeface="Arial Rounded MT Bold" panose="020F0704030504030204" pitchFamily="34" charset="0"/>
              </a:rPr>
              <a:t>says </a:t>
            </a:r>
            <a:r>
              <a:rPr lang="en-US" sz="2800" dirty="0" smtClean="0">
                <a:effectLst>
                  <a:outerShdw blurRad="38100" dist="38100" dir="2700000" algn="tl">
                    <a:srgbClr val="000000">
                      <a:alpha val="43137"/>
                    </a:srgbClr>
                  </a:outerShdw>
                </a:effectLst>
                <a:latin typeface="Arial Rounded MT Bold" panose="020F0704030504030204" pitchFamily="34" charset="0"/>
              </a:rPr>
              <a:t>He Was a Man Like Us </a:t>
            </a:r>
          </a:p>
          <a:p>
            <a:pPr lvl="1">
              <a:lnSpc>
                <a:spcPct val="100000"/>
              </a:lnSpc>
              <a:spcBef>
                <a:spcPts val="0"/>
              </a:spcBef>
            </a:pPr>
            <a:r>
              <a:rPr lang="en-US" sz="2800" dirty="0" smtClean="0">
                <a:effectLst>
                  <a:outerShdw blurRad="38100" dist="38100" dir="2700000" algn="tl">
                    <a:srgbClr val="000000">
                      <a:alpha val="43137"/>
                    </a:srgbClr>
                  </a:outerShdw>
                </a:effectLst>
                <a:latin typeface="Arial Rounded MT Bold" panose="020F0704030504030204" pitchFamily="34" charset="0"/>
              </a:rPr>
              <a:t>God Used Ordinary People Who Understood Their Times…</a:t>
            </a:r>
          </a:p>
          <a:p>
            <a:pPr marL="0" lvl="0" indent="0">
              <a:lnSpc>
                <a:spcPct val="100000"/>
              </a:lnSpc>
              <a:spcBef>
                <a:spcPts val="0"/>
              </a:spcBef>
              <a:buNone/>
            </a:pPr>
            <a:r>
              <a:rPr lang="en-US" dirty="0" smtClean="0">
                <a:effectLst>
                  <a:outerShdw blurRad="38100" dist="38100" dir="2700000" algn="tl">
                    <a:srgbClr val="000000">
                      <a:alpha val="43137"/>
                    </a:srgbClr>
                  </a:outerShdw>
                </a:effectLst>
                <a:latin typeface="Arial Rounded MT Bold" panose="020F0704030504030204" pitchFamily="34" charset="0"/>
              </a:rPr>
              <a:t>                               …And Decided to Make a Difference.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00000"/>
              </a:lnSpc>
              <a:spcBef>
                <a:spcPts val="600"/>
              </a:spcBef>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Your Potential Doesn't Matter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buFont typeface="Courier New" panose="02070309020205020404" pitchFamily="49" charset="0"/>
              <a:buChar char="o"/>
            </a:pPr>
            <a:r>
              <a:rPr lang="en-US" sz="2800" dirty="0" smtClean="0">
                <a:effectLst>
                  <a:outerShdw blurRad="38100" dist="38100" dir="2700000" algn="tl">
                    <a:srgbClr val="000000">
                      <a:alpha val="43137"/>
                    </a:srgbClr>
                  </a:outerShdw>
                </a:effectLst>
                <a:latin typeface="Arial Rounded MT Bold" panose="020F0704030504030204" pitchFamily="34" charset="0"/>
              </a:rPr>
              <a:t>Some Fail to See Their God-given Potential/ Feel Inadequate</a:t>
            </a:r>
          </a:p>
          <a:p>
            <a:pPr lvl="1">
              <a:lnSpc>
                <a:spcPct val="100000"/>
              </a:lnSpc>
              <a:spcBef>
                <a:spcPts val="0"/>
              </a:spcBef>
              <a:buFont typeface="Courier New" panose="02070309020205020404" pitchFamily="49" charset="0"/>
              <a:buChar char="o"/>
            </a:pPr>
            <a:r>
              <a:rPr lang="en-US" sz="2800" dirty="0" smtClean="0">
                <a:effectLst>
                  <a:outerShdw blurRad="38100" dist="38100" dir="2700000" algn="tl">
                    <a:srgbClr val="000000">
                      <a:alpha val="43137"/>
                    </a:srgbClr>
                  </a:outerShdw>
                </a:effectLst>
                <a:latin typeface="Arial Rounded MT Bold" panose="020F0704030504030204" pitchFamily="34" charset="0"/>
              </a:rPr>
              <a:t>You are Gifted by God, So Face Life with Confidence</a:t>
            </a: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
        <p:nvSpPr>
          <p:cNvPr id="4" name="Title 1"/>
          <p:cNvSpPr>
            <a:spLocks noGrp="1"/>
          </p:cNvSpPr>
          <p:nvPr>
            <p:ph type="title"/>
          </p:nvPr>
        </p:nvSpPr>
        <p:spPr>
          <a:xfrm>
            <a:off x="399245" y="107950"/>
            <a:ext cx="11320530" cy="922338"/>
          </a:xfrm>
          <a:solidFill>
            <a:schemeClr val="bg1">
              <a:alpha val="80000"/>
            </a:schemeClr>
          </a:solidFill>
          <a:effectLst>
            <a:softEdge rad="1270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Define Yourself by Your Relationship to God</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365571877"/>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barn(outVertical)">
                                      <p:cBhvr>
                                        <p:cTn id="14" dur="2000"/>
                                        <p:tgtEl>
                                          <p:spTgt spid="3">
                                            <p:bg/>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2000"/>
                                        <p:tgtEl>
                                          <p:spTgt spid="3">
                                            <p:txEl>
                                              <p:pRg st="0" end="0"/>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outVertical)">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2000"/>
                                        <p:tgtEl>
                                          <p:spTgt spid="3">
                                            <p:txEl>
                                              <p:pRg st="2" end="2"/>
                                            </p:txEl>
                                          </p:spTgt>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2000"/>
                                        <p:tgtEl>
                                          <p:spTgt spid="3">
                                            <p:txEl>
                                              <p:pRg st="3" end="3"/>
                                            </p:txEl>
                                          </p:spTgt>
                                        </p:tgtEl>
                                      </p:cBhvr>
                                    </p:animEffect>
                                  </p:childTnLst>
                                </p:cTn>
                              </p:par>
                            </p:childTnLst>
                          </p:cTn>
                        </p:par>
                        <p:par>
                          <p:cTn id="30" fill="hold">
                            <p:stCondLst>
                              <p:cond delay="4000"/>
                            </p:stCondLst>
                            <p:childTnLst>
                              <p:par>
                                <p:cTn id="31" presetID="16" presetClass="entr" presetSubtype="21"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2000"/>
                                        <p:tgtEl>
                                          <p:spTgt spid="3">
                                            <p:txEl>
                                              <p:pRg st="5" end="5"/>
                                            </p:txEl>
                                          </p:spTgt>
                                        </p:tgtEl>
                                      </p:cBhvr>
                                    </p:animEffec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2000"/>
                                        <p:tgtEl>
                                          <p:spTgt spid="3">
                                            <p:txEl>
                                              <p:pRg st="6" end="6"/>
                                            </p:txEl>
                                          </p:spTgt>
                                        </p:tgtEl>
                                      </p:cBhvr>
                                    </p:animEffect>
                                  </p:childTnLst>
                                </p:cTn>
                              </p:par>
                            </p:childTnLst>
                          </p:cTn>
                        </p:par>
                        <p:par>
                          <p:cTn id="43" fill="hold">
                            <p:stCondLst>
                              <p:cond delay="4000"/>
                            </p:stCondLst>
                            <p:childTnLst>
                              <p:par>
                                <p:cTn id="44" presetID="16" presetClass="entr" presetSubtype="21"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arn(inVertical)">
                                      <p:cBhvr>
                                        <p:cTn id="46" dur="2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barn(inVertical)">
                                      <p:cBhvr>
                                        <p:cTn id="51" dur="2000"/>
                                        <p:tgtEl>
                                          <p:spTgt spid="3">
                                            <p:txEl>
                                              <p:pRg st="8" end="8"/>
                                            </p:txEl>
                                          </p:spTgt>
                                        </p:tgtEl>
                                      </p:cBhvr>
                                    </p:animEffect>
                                  </p:childTnLst>
                                </p:cTn>
                              </p:par>
                            </p:childTnLst>
                          </p:cTn>
                        </p:par>
                        <p:par>
                          <p:cTn id="52" fill="hold">
                            <p:stCondLst>
                              <p:cond delay="2000"/>
                            </p:stCondLst>
                            <p:childTnLst>
                              <p:par>
                                <p:cTn id="53" presetID="16" presetClass="entr" presetSubtype="21" fill="hold" grpId="0"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barn(inVertical)">
                                      <p:cBhvr>
                                        <p:cTn id="55" dur="2000"/>
                                        <p:tgtEl>
                                          <p:spTgt spid="3">
                                            <p:txEl>
                                              <p:pRg st="9" end="9"/>
                                            </p:txEl>
                                          </p:spTgt>
                                        </p:tgtEl>
                                      </p:cBhvr>
                                    </p:animEffect>
                                  </p:childTnLst>
                                </p:cTn>
                              </p:par>
                            </p:childTnLst>
                          </p:cTn>
                        </p:par>
                        <p:par>
                          <p:cTn id="56" fill="hold">
                            <p:stCondLst>
                              <p:cond delay="4000"/>
                            </p:stCondLst>
                            <p:childTnLst>
                              <p:par>
                                <p:cTn id="57" presetID="16" presetClass="entr" presetSubtype="21" fill="hold" grpId="0" nodeType="after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barn(inVertical)">
                                      <p:cBhvr>
                                        <p:cTn id="5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183" y="0"/>
            <a:ext cx="11900079" cy="1609859"/>
          </a:xfrm>
          <a:solidFill>
            <a:schemeClr val="bg1">
              <a:alpha val="70000"/>
            </a:schemeClr>
          </a:solidFill>
          <a:effectLst>
            <a:softEdge rad="127000"/>
          </a:effectLst>
        </p:spPr>
        <p:txBody>
          <a:bodyPr>
            <a:norm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Depend on God </a:t>
            </a:r>
            <a:r>
              <a:rPr lang="en-US" sz="4000" b="1" dirty="0" smtClean="0">
                <a:effectLst>
                  <a:outerShdw blurRad="38100" dist="38100" dir="2700000" algn="tl">
                    <a:srgbClr val="000000">
                      <a:alpha val="43137"/>
                    </a:srgbClr>
                  </a:outerShdw>
                </a:effectLst>
                <a:latin typeface="Arial Rounded MT Bold" panose="020F0704030504030204" pitchFamily="34" charset="0"/>
              </a:rPr>
              <a:t>W- </a:t>
            </a:r>
            <a:r>
              <a:rPr lang="en-US" sz="4000" b="1" dirty="0">
                <a:effectLst>
                  <a:outerShdw blurRad="38100" dist="38100" dir="2700000" algn="tl">
                    <a:srgbClr val="000000">
                      <a:alpha val="43137"/>
                    </a:srgbClr>
                  </a:outerShdw>
                </a:effectLst>
                <a:latin typeface="Arial Rounded MT Bold" panose="020F0704030504030204" pitchFamily="34" charset="0"/>
              </a:rPr>
              <a:t>Confidence in His </a:t>
            </a:r>
            <a:r>
              <a:rPr lang="en-US" sz="4000" b="1" dirty="0" smtClean="0">
                <a:effectLst>
                  <a:outerShdw blurRad="38100" dist="38100" dir="2700000" algn="tl">
                    <a:srgbClr val="000000">
                      <a:alpha val="43137"/>
                    </a:srgbClr>
                  </a:outerShdw>
                </a:effectLst>
                <a:latin typeface="Arial Rounded MT Bold" panose="020F0704030504030204" pitchFamily="34" charset="0"/>
              </a:rPr>
              <a:t>Word</a:t>
            </a:r>
            <a:br>
              <a:rPr lang="en-US" sz="4000" b="1" dirty="0" smtClean="0">
                <a:effectLst>
                  <a:outerShdw blurRad="38100" dist="38100" dir="2700000" algn="tl">
                    <a:srgbClr val="000000">
                      <a:alpha val="43137"/>
                    </a:srgbClr>
                  </a:outerShdw>
                </a:effectLst>
                <a:latin typeface="Arial Rounded MT Bold" panose="020F0704030504030204" pitchFamily="34" charset="0"/>
              </a:rPr>
            </a:br>
            <a:r>
              <a:rPr lang="en-US" sz="4000" i="1" dirty="0" smtClean="0">
                <a:effectLst>
                  <a:outerShdw blurRad="38100" dist="38100" dir="2700000" algn="tl">
                    <a:srgbClr val="000000">
                      <a:alpha val="43137"/>
                    </a:srgbClr>
                  </a:outerShdw>
                </a:effectLst>
                <a:latin typeface="Arial Rounded MT Bold" panose="020F0704030504030204" pitchFamily="34" charset="0"/>
              </a:rPr>
              <a:t>"As the Lord, the God of Israel, lives..." </a:t>
            </a:r>
            <a:r>
              <a:rPr lang="en-US" sz="4000" dirty="0">
                <a:effectLst>
                  <a:outerShdw blurRad="38100" dist="38100" dir="2700000" algn="tl">
                    <a:srgbClr val="000000">
                      <a:alpha val="43137"/>
                    </a:srgbClr>
                  </a:outerShdw>
                </a:effectLst>
                <a:latin typeface="Arial Rounded MT Bold" panose="020F0704030504030204" pitchFamily="34" charset="0"/>
              </a:rPr>
              <a:t> </a:t>
            </a:r>
            <a:r>
              <a:rPr lang="en-US" sz="3600" dirty="0" smtClean="0">
                <a:effectLst>
                  <a:outerShdw blurRad="38100" dist="38100" dir="2700000" algn="tl">
                    <a:srgbClr val="000000">
                      <a:alpha val="43137"/>
                    </a:srgbClr>
                  </a:outerShdw>
                </a:effectLst>
                <a:latin typeface="Arial Rounded MT Bold" panose="020F0704030504030204" pitchFamily="34" charset="0"/>
              </a:rPr>
              <a:t>(17:1)</a:t>
            </a:r>
            <a:endParaRPr lang="en-US" sz="3600"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93183" y="1506829"/>
            <a:ext cx="11758411" cy="5215944"/>
          </a:xfrm>
          <a:solidFill>
            <a:schemeClr val="bg1">
              <a:alpha val="70000"/>
            </a:schemeClr>
          </a:solidFill>
          <a:effectLst>
            <a:softEdge rad="127000"/>
          </a:effectLst>
        </p:spPr>
        <p:txBody>
          <a:bodyPr>
            <a:noAutofit/>
          </a:bodyPr>
          <a:lstStyle/>
          <a:p>
            <a:pPr marL="0" lv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God is </a:t>
            </a:r>
            <a:r>
              <a:rPr lang="en-US" sz="3200" b="1" dirty="0" smtClean="0">
                <a:effectLst>
                  <a:outerShdw blurRad="38100" dist="38100" dir="2700000" algn="tl">
                    <a:srgbClr val="000000">
                      <a:alpha val="43137"/>
                    </a:srgbClr>
                  </a:outerShdw>
                </a:effectLst>
                <a:latin typeface="Arial Rounded MT Bold" panose="020F0704030504030204" pitchFamily="34" charset="0"/>
              </a:rPr>
              <a:t>Alive </a:t>
            </a:r>
            <a:r>
              <a:rPr lang="en-US" sz="3200" b="1" dirty="0">
                <a:effectLst>
                  <a:outerShdw blurRad="38100" dist="38100" dir="2700000" algn="tl">
                    <a:srgbClr val="000000">
                      <a:alpha val="43137"/>
                    </a:srgbClr>
                  </a:outerShdw>
                </a:effectLst>
                <a:latin typeface="Arial Rounded MT Bold" panose="020F0704030504030204" pitchFamily="34" charset="0"/>
              </a:rPr>
              <a:t>and </a:t>
            </a:r>
            <a:r>
              <a:rPr lang="en-US" sz="3200" b="1" dirty="0" smtClean="0">
                <a:effectLst>
                  <a:outerShdw blurRad="38100" dist="38100" dir="2700000" algn="tl">
                    <a:srgbClr val="000000">
                      <a:alpha val="43137"/>
                    </a:srgbClr>
                  </a:outerShdw>
                </a:effectLst>
                <a:latin typeface="Arial Rounded MT Bold" panose="020F0704030504030204" pitchFamily="34" charset="0"/>
              </a:rPr>
              <a:t>at Work</a:t>
            </a:r>
            <a:r>
              <a:rPr lang="en-US" sz="3200" dirty="0" smtClean="0">
                <a:effectLst>
                  <a:outerShdw blurRad="38100" dist="38100" dir="2700000" algn="tl">
                    <a:srgbClr val="000000">
                      <a:alpha val="43137"/>
                    </a:srgbClr>
                  </a:outerShdw>
                </a:effectLst>
                <a:latin typeface="Arial Rounded MT Bold" panose="020F0704030504030204" pitchFamily="34" charset="0"/>
              </a:rPr>
              <a:t> </a:t>
            </a:r>
          </a:p>
          <a:p>
            <a:pPr lvl="1">
              <a:lnSpc>
                <a:spcPct val="100000"/>
              </a:lnSpc>
              <a:spcBef>
                <a:spcPts val="0"/>
              </a:spcBef>
            </a:pPr>
            <a:r>
              <a:rPr lang="en-US" sz="2800" dirty="0" smtClean="0">
                <a:effectLst>
                  <a:outerShdw blurRad="38100" dist="38100" dir="2700000" algn="tl">
                    <a:srgbClr val="000000">
                      <a:alpha val="43137"/>
                    </a:srgbClr>
                  </a:outerShdw>
                </a:effectLst>
                <a:latin typeface="Arial Rounded MT Bold" panose="020F0704030504030204" pitchFamily="34" charset="0"/>
              </a:rPr>
              <a:t>Baal was </a:t>
            </a:r>
            <a:r>
              <a:rPr lang="en-US" sz="2800" dirty="0">
                <a:effectLst>
                  <a:outerShdw blurRad="38100" dist="38100" dir="2700000" algn="tl">
                    <a:srgbClr val="000000">
                      <a:alpha val="43137"/>
                    </a:srgbClr>
                  </a:outerShdw>
                </a:effectLst>
                <a:latin typeface="Arial Rounded MT Bold" panose="020F0704030504030204" pitchFamily="34" charset="0"/>
              </a:rPr>
              <a:t>a lifeless </a:t>
            </a:r>
            <a:r>
              <a:rPr lang="en-US" sz="2800" dirty="0" smtClean="0">
                <a:effectLst>
                  <a:outerShdw blurRad="38100" dist="38100" dir="2700000" algn="tl">
                    <a:srgbClr val="000000">
                      <a:alpha val="43137"/>
                    </a:srgbClr>
                  </a:outerShdw>
                </a:effectLst>
                <a:latin typeface="Arial Rounded MT Bold" panose="020F0704030504030204" pitchFamily="34" charset="0"/>
              </a:rPr>
              <a:t>idol </a:t>
            </a:r>
          </a:p>
          <a:p>
            <a:pPr lvl="1">
              <a:lnSpc>
                <a:spcPct val="100000"/>
              </a:lnSpc>
              <a:spcBef>
                <a:spcPts val="0"/>
              </a:spcBef>
            </a:pPr>
            <a:r>
              <a:rPr lang="en-US" sz="2800" dirty="0" smtClean="0">
                <a:effectLst>
                  <a:outerShdw blurRad="38100" dist="38100" dir="2700000" algn="tl">
                    <a:srgbClr val="000000">
                      <a:alpha val="43137"/>
                    </a:srgbClr>
                  </a:outerShdw>
                </a:effectLst>
                <a:latin typeface="Arial Rounded MT Bold" panose="020F0704030504030204" pitchFamily="34" charset="0"/>
              </a:rPr>
              <a:t>Our </a:t>
            </a:r>
            <a:r>
              <a:rPr lang="en-US" sz="2800" dirty="0">
                <a:effectLst>
                  <a:outerShdw blurRad="38100" dist="38100" dir="2700000" algn="tl">
                    <a:srgbClr val="000000">
                      <a:alpha val="43137"/>
                    </a:srgbClr>
                  </a:outerShdw>
                </a:effectLst>
                <a:latin typeface="Arial Rounded MT Bold" panose="020F0704030504030204" pitchFamily="34" charset="0"/>
              </a:rPr>
              <a:t>God is </a:t>
            </a:r>
            <a:r>
              <a:rPr lang="en-US" sz="2800" dirty="0" smtClean="0">
                <a:effectLst>
                  <a:outerShdw blurRad="38100" dist="38100" dir="2700000" algn="tl">
                    <a:srgbClr val="000000">
                      <a:alpha val="43137"/>
                    </a:srgbClr>
                  </a:outerShdw>
                </a:effectLst>
                <a:latin typeface="Arial Rounded MT Bold" panose="020F0704030504030204" pitchFamily="34" charset="0"/>
              </a:rPr>
              <a:t>Alive </a:t>
            </a:r>
            <a:r>
              <a:rPr lang="en-US" sz="2800" dirty="0">
                <a:effectLst>
                  <a:outerShdw blurRad="38100" dist="38100" dir="2700000" algn="tl">
                    <a:srgbClr val="000000">
                      <a:alpha val="43137"/>
                    </a:srgbClr>
                  </a:outerShdw>
                </a:effectLst>
                <a:latin typeface="Arial Rounded MT Bold" panose="020F0704030504030204" pitchFamily="34" charset="0"/>
              </a:rPr>
              <a:t>and </a:t>
            </a:r>
            <a:r>
              <a:rPr lang="en-US" sz="2800" dirty="0" smtClean="0">
                <a:effectLst>
                  <a:outerShdw blurRad="38100" dist="38100" dir="2700000" algn="tl">
                    <a:srgbClr val="000000">
                      <a:alpha val="43137"/>
                    </a:srgbClr>
                  </a:outerShdw>
                </a:effectLst>
                <a:latin typeface="Arial Rounded MT Bold" panose="020F0704030504030204" pitchFamily="34" charset="0"/>
              </a:rPr>
              <a:t>Active </a:t>
            </a:r>
          </a:p>
          <a:p>
            <a:pPr lvl="1">
              <a:lnSpc>
                <a:spcPct val="100000"/>
              </a:lnSpc>
              <a:spcBef>
                <a:spcPts val="0"/>
              </a:spcBef>
            </a:pPr>
            <a:r>
              <a:rPr lang="en-US" sz="2800" dirty="0" smtClean="0">
                <a:effectLst>
                  <a:outerShdw blurRad="38100" dist="38100" dir="2700000" algn="tl">
                    <a:srgbClr val="000000">
                      <a:alpha val="43137"/>
                    </a:srgbClr>
                  </a:outerShdw>
                </a:effectLst>
                <a:latin typeface="Arial Rounded MT Bold" panose="020F0704030504030204" pitchFamily="34" charset="0"/>
              </a:rPr>
              <a:t>He </a:t>
            </a:r>
            <a:r>
              <a:rPr lang="en-US" sz="2800" dirty="0">
                <a:effectLst>
                  <a:outerShdw blurRad="38100" dist="38100" dir="2700000" algn="tl">
                    <a:srgbClr val="000000">
                      <a:alpha val="43137"/>
                    </a:srgbClr>
                  </a:outerShdw>
                </a:effectLst>
                <a:latin typeface="Arial Rounded MT Bold" panose="020F0704030504030204" pitchFamily="34" charset="0"/>
              </a:rPr>
              <a:t>is </a:t>
            </a:r>
            <a:r>
              <a:rPr lang="en-US" sz="2800" dirty="0" smtClean="0">
                <a:effectLst>
                  <a:outerShdw blurRad="38100" dist="38100" dir="2700000" algn="tl">
                    <a:srgbClr val="000000">
                      <a:alpha val="43137"/>
                    </a:srgbClr>
                  </a:outerShdw>
                </a:effectLst>
                <a:latin typeface="Arial Rounded MT Bold" panose="020F0704030504030204" pitchFamily="34" charset="0"/>
              </a:rPr>
              <a:t>Not Detached or Distant</a:t>
            </a:r>
            <a:r>
              <a:rPr lang="en-US" sz="2800" dirty="0">
                <a:effectLst>
                  <a:outerShdw blurRad="38100" dist="38100" dir="2700000" algn="tl">
                    <a:srgbClr val="000000">
                      <a:alpha val="43137"/>
                    </a:srgbClr>
                  </a:outerShdw>
                </a:effectLst>
                <a:latin typeface="Arial Rounded MT Bold" panose="020F0704030504030204" pitchFamily="34" charset="0"/>
              </a:rPr>
              <a:t>, and is </a:t>
            </a:r>
            <a:r>
              <a:rPr lang="en-US" sz="2800" dirty="0" smtClean="0">
                <a:effectLst>
                  <a:outerShdw blurRad="38100" dist="38100" dir="2700000" algn="tl">
                    <a:srgbClr val="000000">
                      <a:alpha val="43137"/>
                    </a:srgbClr>
                  </a:outerShdw>
                </a:effectLst>
                <a:latin typeface="Arial Rounded MT Bold" panose="020F0704030504030204" pitchFamily="34" charset="0"/>
              </a:rPr>
              <a:t>Certainly Not Dead </a:t>
            </a:r>
          </a:p>
          <a:p>
            <a:pPr lvl="1">
              <a:lnSpc>
                <a:spcPct val="100000"/>
              </a:lnSpc>
              <a:spcBef>
                <a:spcPts val="0"/>
              </a:spcBef>
            </a:pPr>
            <a:r>
              <a:rPr lang="en-US" sz="2800" dirty="0" smtClean="0">
                <a:effectLst>
                  <a:outerShdw blurRad="38100" dist="38100" dir="2700000" algn="tl">
                    <a:srgbClr val="000000">
                      <a:alpha val="43137"/>
                    </a:srgbClr>
                  </a:outerShdw>
                </a:effectLst>
                <a:latin typeface="Arial Rounded MT Bold" panose="020F0704030504030204" pitchFamily="34" charset="0"/>
              </a:rPr>
              <a:t>Jesus </a:t>
            </a:r>
            <a:r>
              <a:rPr lang="en-US" sz="2800" dirty="0" err="1" smtClean="0">
                <a:effectLst>
                  <a:outerShdw blurRad="38100" dist="38100" dir="2700000" algn="tl">
                    <a:srgbClr val="000000">
                      <a:alpha val="43137"/>
                    </a:srgbClr>
                  </a:outerShdw>
                </a:effectLst>
                <a:latin typeface="Arial Rounded MT Bold" panose="020F0704030504030204" pitchFamily="34" charset="0"/>
              </a:rPr>
              <a:t>said,</a:t>
            </a:r>
            <a:r>
              <a:rPr lang="en-US" sz="2800" i="1" dirty="0" err="1" smtClean="0">
                <a:effectLst>
                  <a:outerShdw blurRad="38100" dist="38100" dir="2700000" algn="tl">
                    <a:srgbClr val="000000">
                      <a:alpha val="43137"/>
                    </a:srgbClr>
                  </a:outerShdw>
                </a:effectLst>
                <a:latin typeface="Arial Rounded MT Bold" panose="020F0704030504030204" pitchFamily="34" charset="0"/>
              </a:rPr>
              <a:t>"</a:t>
            </a:r>
            <a:r>
              <a:rPr lang="en-US" sz="2800" i="1" dirty="0" err="1">
                <a:effectLst>
                  <a:outerShdw blurRad="38100" dist="38100" dir="2700000" algn="tl">
                    <a:srgbClr val="000000">
                      <a:alpha val="43137"/>
                    </a:srgbClr>
                  </a:outerShdw>
                </a:effectLst>
                <a:latin typeface="Arial Rounded MT Bold" panose="020F0704030504030204" pitchFamily="34" charset="0"/>
              </a:rPr>
              <a:t>I</a:t>
            </a:r>
            <a:r>
              <a:rPr lang="en-US" sz="2800" i="1" dirty="0">
                <a:effectLst>
                  <a:outerShdw blurRad="38100" dist="38100" dir="2700000" algn="tl">
                    <a:srgbClr val="000000">
                      <a:alpha val="43137"/>
                    </a:srgbClr>
                  </a:outerShdw>
                </a:effectLst>
                <a:latin typeface="Arial Rounded MT Bold" panose="020F0704030504030204" pitchFamily="34" charset="0"/>
              </a:rPr>
              <a:t> am with you always" </a:t>
            </a:r>
            <a:r>
              <a:rPr lang="en-US" sz="2800" dirty="0" smtClean="0">
                <a:effectLst>
                  <a:outerShdw blurRad="38100" dist="38100" dir="2700000" algn="tl">
                    <a:srgbClr val="000000">
                      <a:alpha val="43137"/>
                    </a:srgbClr>
                  </a:outerShdw>
                </a:effectLst>
                <a:latin typeface="Arial Rounded MT Bold" panose="020F0704030504030204" pitchFamily="34" charset="0"/>
              </a:rPr>
              <a:t>-Matt</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dirty="0" smtClean="0">
                <a:effectLst>
                  <a:outerShdw blurRad="38100" dist="38100" dir="2700000" algn="tl">
                    <a:srgbClr val="000000">
                      <a:alpha val="43137"/>
                    </a:srgbClr>
                  </a:outerShdw>
                </a:effectLst>
                <a:latin typeface="Arial Rounded MT Bold" panose="020F0704030504030204" pitchFamily="34" charset="0"/>
              </a:rPr>
              <a:t>28:20</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00000"/>
              </a:lnSpc>
              <a:spcBef>
                <a:spcPts val="12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God's Word is </a:t>
            </a:r>
            <a:r>
              <a:rPr lang="en-US" sz="3200" b="1" dirty="0" smtClean="0">
                <a:effectLst>
                  <a:outerShdw blurRad="38100" dist="38100" dir="2700000" algn="tl">
                    <a:srgbClr val="000000">
                      <a:alpha val="43137"/>
                    </a:srgbClr>
                  </a:outerShdw>
                </a:effectLst>
                <a:latin typeface="Arial Rounded MT Bold" panose="020F0704030504030204" pitchFamily="34" charset="0"/>
              </a:rPr>
              <a:t>Alive </a:t>
            </a:r>
            <a:r>
              <a:rPr lang="en-US" dirty="0">
                <a:effectLst>
                  <a:outerShdw blurRad="38100" dist="38100" dir="2700000" algn="tl">
                    <a:srgbClr val="000000">
                      <a:alpha val="43137"/>
                    </a:srgbClr>
                  </a:outerShdw>
                </a:effectLst>
                <a:latin typeface="Arial Rounded MT Bold" panose="020F0704030504030204" pitchFamily="34" charset="0"/>
              </a:rPr>
              <a:t>-</a:t>
            </a:r>
            <a:r>
              <a:rPr lang="en-US" dirty="0" smtClean="0">
                <a:effectLst>
                  <a:outerShdw blurRad="38100" dist="38100" dir="2700000" algn="tl">
                    <a:srgbClr val="000000">
                      <a:alpha val="43137"/>
                    </a:srgbClr>
                  </a:outerShdw>
                </a:effectLst>
                <a:latin typeface="Arial Rounded MT Bold" panose="020F0704030504030204" pitchFamily="34" charset="0"/>
              </a:rPr>
              <a:t>Heb</a:t>
            </a:r>
            <a:r>
              <a:rPr lang="en-US" dirty="0">
                <a:effectLst>
                  <a:outerShdw blurRad="38100" dist="38100" dir="2700000" algn="tl">
                    <a:srgbClr val="000000">
                      <a:alpha val="43137"/>
                    </a:srgbClr>
                  </a:outerShdw>
                </a:effectLst>
                <a:latin typeface="Arial Rounded MT Bold" panose="020F0704030504030204" pitchFamily="34" charset="0"/>
              </a:rPr>
              <a:t>. </a:t>
            </a:r>
            <a:r>
              <a:rPr lang="en-US" dirty="0" smtClean="0">
                <a:effectLst>
                  <a:outerShdw blurRad="38100" dist="38100" dir="2700000" algn="tl">
                    <a:srgbClr val="000000">
                      <a:alpha val="43137"/>
                    </a:srgbClr>
                  </a:outerShdw>
                </a:effectLst>
                <a:latin typeface="Arial Rounded MT Bold" panose="020F0704030504030204" pitchFamily="34" charset="0"/>
              </a:rPr>
              <a:t>4:12 </a:t>
            </a:r>
          </a:p>
          <a:p>
            <a:pPr lvl="1">
              <a:lnSpc>
                <a:spcPct val="100000"/>
              </a:lnSpc>
              <a:spcBef>
                <a:spcPts val="0"/>
              </a:spcBef>
            </a:pPr>
            <a:r>
              <a:rPr lang="en-US" sz="2800" dirty="0" smtClean="0">
                <a:effectLst>
                  <a:outerShdw blurRad="38100" dist="38100" dir="2700000" algn="tl">
                    <a:srgbClr val="000000">
                      <a:alpha val="43137"/>
                    </a:srgbClr>
                  </a:outerShdw>
                </a:effectLst>
                <a:latin typeface="Arial Rounded MT Bold" panose="020F0704030504030204" pitchFamily="34" charset="0"/>
              </a:rPr>
              <a:t>Elijah's Prophetic Power was Based on </a:t>
            </a:r>
            <a:r>
              <a:rPr lang="en-US" sz="2800" dirty="0">
                <a:effectLst>
                  <a:outerShdw blurRad="38100" dist="38100" dir="2700000" algn="tl">
                    <a:srgbClr val="000000">
                      <a:alpha val="43137"/>
                    </a:srgbClr>
                  </a:outerShdw>
                </a:effectLst>
                <a:latin typeface="Arial Rounded MT Bold" panose="020F0704030504030204" pitchFamily="34" charset="0"/>
              </a:rPr>
              <a:t>Scripture. </a:t>
            </a:r>
            <a:endParaRPr lang="en-US" sz="2800" dirty="0" smtClean="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2800" dirty="0" smtClean="0">
                <a:effectLst>
                  <a:outerShdw blurRad="38100" dist="38100" dir="2700000" algn="tl">
                    <a:srgbClr val="000000">
                      <a:alpha val="43137"/>
                    </a:srgbClr>
                  </a:outerShdw>
                </a:effectLst>
                <a:latin typeface="Arial Rounded MT Bold" panose="020F0704030504030204" pitchFamily="34" charset="0"/>
              </a:rPr>
              <a:t>He Confronted </a:t>
            </a:r>
            <a:r>
              <a:rPr lang="en-US" sz="2800" dirty="0">
                <a:effectLst>
                  <a:outerShdw blurRad="38100" dist="38100" dir="2700000" algn="tl">
                    <a:srgbClr val="000000">
                      <a:alpha val="43137"/>
                    </a:srgbClr>
                  </a:outerShdw>
                </a:effectLst>
                <a:latin typeface="Arial Rounded MT Bold" panose="020F0704030504030204" pitchFamily="34" charset="0"/>
              </a:rPr>
              <a:t>Ahab with the Word of </a:t>
            </a:r>
            <a:r>
              <a:rPr lang="en-US" sz="2800" dirty="0" smtClean="0">
                <a:effectLst>
                  <a:outerShdw blurRad="38100" dist="38100" dir="2700000" algn="tl">
                    <a:srgbClr val="000000">
                      <a:alpha val="43137"/>
                    </a:srgbClr>
                  </a:outerShdw>
                </a:effectLst>
                <a:latin typeface="Arial Rounded MT Bold" panose="020F0704030504030204" pitchFamily="34" charset="0"/>
              </a:rPr>
              <a:t>God (drought) </a:t>
            </a:r>
          </a:p>
          <a:p>
            <a:pPr lvl="1">
              <a:lnSpc>
                <a:spcPct val="100000"/>
              </a:lnSpc>
              <a:spcBef>
                <a:spcPts val="0"/>
              </a:spcBef>
            </a:pPr>
            <a:r>
              <a:rPr lang="en-US" sz="2800" dirty="0" smtClean="0">
                <a:effectLst>
                  <a:outerShdw blurRad="38100" dist="38100" dir="2700000" algn="tl">
                    <a:srgbClr val="000000">
                      <a:alpha val="43137"/>
                    </a:srgbClr>
                  </a:outerShdw>
                </a:effectLst>
                <a:latin typeface="Arial Rounded MT Bold" panose="020F0704030504030204" pitchFamily="34" charset="0"/>
              </a:rPr>
              <a:t>We Too Have the Bible…</a:t>
            </a:r>
          </a:p>
          <a:p>
            <a:pPr marL="457200" lvl="1" indent="0">
              <a:lnSpc>
                <a:spcPct val="100000"/>
              </a:lnSpc>
              <a:spcBef>
                <a:spcPts val="0"/>
              </a:spcBef>
              <a:buNone/>
            </a:pP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dirty="0" smtClean="0">
                <a:effectLst>
                  <a:outerShdw blurRad="38100" dist="38100" dir="2700000" algn="tl">
                    <a:srgbClr val="000000">
                      <a:alpha val="43137"/>
                    </a:srgbClr>
                  </a:outerShdw>
                </a:effectLst>
                <a:latin typeface="Arial Rounded MT Bold" panose="020F0704030504030204" pitchFamily="34" charset="0"/>
              </a:rPr>
              <a:t>               …Which </a:t>
            </a:r>
            <a:r>
              <a:rPr lang="en-US" sz="2800" dirty="0">
                <a:effectLst>
                  <a:outerShdw blurRad="38100" dist="38100" dir="2700000" algn="tl">
                    <a:srgbClr val="000000">
                      <a:alpha val="43137"/>
                    </a:srgbClr>
                  </a:outerShdw>
                </a:effectLst>
                <a:latin typeface="Arial Rounded MT Bold" panose="020F0704030504030204" pitchFamily="34" charset="0"/>
              </a:rPr>
              <a:t>is the </a:t>
            </a:r>
            <a:r>
              <a:rPr lang="en-US" sz="2800" dirty="0" smtClean="0">
                <a:effectLst>
                  <a:outerShdw blurRad="38100" dist="38100" dir="2700000" algn="tl">
                    <a:srgbClr val="000000">
                      <a:alpha val="43137"/>
                    </a:srgbClr>
                  </a:outerShdw>
                </a:effectLst>
                <a:latin typeface="Arial Rounded MT Bold" panose="020F0704030504030204" pitchFamily="34" charset="0"/>
              </a:rPr>
              <a:t>Living Word</a:t>
            </a:r>
          </a:p>
          <a:p>
            <a:pPr marL="457200" lvl="1" indent="0">
              <a:lnSpc>
                <a:spcPct val="100000"/>
              </a:lnSpc>
              <a:spcBef>
                <a:spcPts val="0"/>
              </a:spcBef>
              <a:buNone/>
            </a:pP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dirty="0" smtClean="0">
                <a:effectLst>
                  <a:outerShdw blurRad="38100" dist="38100" dir="2700000" algn="tl">
                    <a:srgbClr val="000000">
                      <a:alpha val="43137"/>
                    </a:srgbClr>
                  </a:outerShdw>
                </a:effectLst>
                <a:latin typeface="Arial Rounded MT Bold" panose="020F0704030504030204" pitchFamily="34" charset="0"/>
              </a:rPr>
              <a:t>                    …to Guide Us </a:t>
            </a: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691952008"/>
      </p:ext>
    </p:extLst>
  </p:cSld>
  <p:clrMapOvr>
    <a:masterClrMapping/>
  </p:clrMapOvr>
  <mc:AlternateContent xmlns:mc="http://schemas.openxmlformats.org/markup-compatibility/2006" xmlns:p14="http://schemas.microsoft.com/office/powerpoint/2010/main">
    <mc:Choice Requires="p14">
      <p:transition spd="slow" p14:dur="225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Effect transition="in" filter="fade">
                                      <p:cBhvr>
                                        <p:cTn id="16" dur="2000"/>
                                        <p:tgtEl>
                                          <p:spTgt spid="3">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3">
                                            <p:txEl>
                                              <p:pRg st="0" end="0"/>
                                            </p:txEl>
                                          </p:spTgt>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2000"/>
                                        <p:tgtEl>
                                          <p:spTgt spid="3">
                                            <p:txEl>
                                              <p:pRg st="1" end="1"/>
                                            </p:txEl>
                                          </p:spTgt>
                                        </p:tgtEl>
                                      </p:cBhvr>
                                    </p:animEffec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2000"/>
                                        <p:tgtEl>
                                          <p:spTgt spid="3">
                                            <p:txEl>
                                              <p:pRg st="2" end="2"/>
                                            </p:txEl>
                                          </p:spTgt>
                                        </p:tgtEl>
                                      </p:cBhvr>
                                    </p:animEffect>
                                  </p:childTnLst>
                                </p:cTn>
                              </p:par>
                            </p:childTnLst>
                          </p:cTn>
                        </p:par>
                        <p:par>
                          <p:cTn id="34" fill="hold">
                            <p:stCondLst>
                              <p:cond delay="6000"/>
                            </p:stCondLst>
                            <p:childTnLst>
                              <p:par>
                                <p:cTn id="35" presetID="53" presetClass="entr" presetSubtype="16"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9" dur="2000"/>
                                        <p:tgtEl>
                                          <p:spTgt spid="3">
                                            <p:txEl>
                                              <p:pRg st="3" end="3"/>
                                            </p:txEl>
                                          </p:spTgt>
                                        </p:tgtEl>
                                      </p:cBhvr>
                                    </p:animEffect>
                                  </p:childTnLst>
                                </p:cTn>
                              </p:par>
                            </p:childTnLst>
                          </p:cTn>
                        </p:par>
                        <p:par>
                          <p:cTn id="40" fill="hold">
                            <p:stCondLst>
                              <p:cond delay="8000"/>
                            </p:stCondLst>
                            <p:childTnLst>
                              <p:par>
                                <p:cTn id="41" presetID="53" presetClass="entr" presetSubtype="16"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2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2000"/>
                                        <p:tgtEl>
                                          <p:spTgt spid="3">
                                            <p:txEl>
                                              <p:pRg st="5" end="5"/>
                                            </p:txEl>
                                          </p:spTgt>
                                        </p:tgtEl>
                                      </p:cBhvr>
                                    </p:animEffect>
                                  </p:childTnLst>
                                </p:cTn>
                              </p:par>
                            </p:childTnLst>
                          </p:cTn>
                        </p:par>
                        <p:par>
                          <p:cTn id="53" fill="hold">
                            <p:stCondLst>
                              <p:cond delay="2000"/>
                            </p:stCondLst>
                            <p:childTnLst>
                              <p:par>
                                <p:cTn id="54" presetID="53" presetClass="entr" presetSubtype="16"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2000"/>
                                        <p:tgtEl>
                                          <p:spTgt spid="3">
                                            <p:txEl>
                                              <p:pRg st="6" end="6"/>
                                            </p:txEl>
                                          </p:spTgt>
                                        </p:tgtEl>
                                      </p:cBhvr>
                                    </p:animEffect>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p:cTn id="62"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3"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4" dur="2000"/>
                                        <p:tgtEl>
                                          <p:spTgt spid="3">
                                            <p:txEl>
                                              <p:pRg st="7" end="7"/>
                                            </p:txEl>
                                          </p:spTgt>
                                        </p:tgtEl>
                                      </p:cBhvr>
                                    </p:animEffect>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9"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0" dur="2000"/>
                                        <p:tgtEl>
                                          <p:spTgt spid="3">
                                            <p:txEl>
                                              <p:pRg st="8" end="8"/>
                                            </p:txEl>
                                          </p:spTgt>
                                        </p:tgtEl>
                                      </p:cBhvr>
                                    </p:animEffect>
                                  </p:childTnLst>
                                </p:cTn>
                              </p:par>
                            </p:childTnLst>
                          </p:cTn>
                        </p:par>
                        <p:par>
                          <p:cTn id="71" fill="hold">
                            <p:stCondLst>
                              <p:cond delay="8000"/>
                            </p:stCondLst>
                            <p:childTnLst>
                              <p:par>
                                <p:cTn id="72" presetID="53" presetClass="entr" presetSubtype="16" fill="hold" grpId="0" nodeType="after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 calcmode="lin" valueType="num">
                                      <p:cBhvr>
                                        <p:cTn id="74"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5"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6" dur="2000"/>
                                        <p:tgtEl>
                                          <p:spTgt spid="3">
                                            <p:txEl>
                                              <p:pRg st="9" end="9"/>
                                            </p:txEl>
                                          </p:spTgt>
                                        </p:tgtEl>
                                      </p:cBhvr>
                                    </p:animEffect>
                                  </p:childTnLst>
                                </p:cTn>
                              </p:par>
                            </p:childTnLst>
                          </p:cTn>
                        </p:par>
                        <p:par>
                          <p:cTn id="77" fill="hold">
                            <p:stCondLst>
                              <p:cond delay="10000"/>
                            </p:stCondLst>
                            <p:childTnLst>
                              <p:par>
                                <p:cTn id="78" presetID="53" presetClass="entr" presetSubtype="16" fill="hold" grpId="0" nodeType="afterEffect">
                                  <p:stCondLst>
                                    <p:cond delay="0"/>
                                  </p:stCondLst>
                                  <p:childTnLst>
                                    <p:set>
                                      <p:cBhvr>
                                        <p:cTn id="79" dur="1" fill="hold">
                                          <p:stCondLst>
                                            <p:cond delay="0"/>
                                          </p:stCondLst>
                                        </p:cTn>
                                        <p:tgtEl>
                                          <p:spTgt spid="3">
                                            <p:txEl>
                                              <p:pRg st="10" end="10"/>
                                            </p:txEl>
                                          </p:spTgt>
                                        </p:tgtEl>
                                        <p:attrNameLst>
                                          <p:attrName>style.visibility</p:attrName>
                                        </p:attrNameLst>
                                      </p:cBhvr>
                                      <p:to>
                                        <p:strVal val="visible"/>
                                      </p:to>
                                    </p:set>
                                    <p:anim calcmode="lin" valueType="num">
                                      <p:cBhvr>
                                        <p:cTn id="80" dur="2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1" dur="20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8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183" y="0"/>
            <a:ext cx="11900079" cy="1609859"/>
          </a:xfrm>
          <a:solidFill>
            <a:schemeClr val="bg1">
              <a:alpha val="70000"/>
            </a:schemeClr>
          </a:solidFill>
          <a:effectLst>
            <a:softEdge rad="127000"/>
          </a:effectLst>
        </p:spPr>
        <p:txBody>
          <a:bodyPr>
            <a:norm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Depend on God </a:t>
            </a:r>
            <a:r>
              <a:rPr lang="en-US" sz="4000" b="1" dirty="0" smtClean="0">
                <a:effectLst>
                  <a:outerShdw blurRad="38100" dist="38100" dir="2700000" algn="tl">
                    <a:srgbClr val="000000">
                      <a:alpha val="43137"/>
                    </a:srgbClr>
                  </a:outerShdw>
                </a:effectLst>
                <a:latin typeface="Arial Rounded MT Bold" panose="020F0704030504030204" pitchFamily="34" charset="0"/>
              </a:rPr>
              <a:t>w- </a:t>
            </a:r>
            <a:r>
              <a:rPr lang="en-US" sz="4000" b="1" dirty="0">
                <a:effectLst>
                  <a:outerShdw blurRad="38100" dist="38100" dir="2700000" algn="tl">
                    <a:srgbClr val="000000">
                      <a:alpha val="43137"/>
                    </a:srgbClr>
                  </a:outerShdw>
                </a:effectLst>
                <a:latin typeface="Arial Rounded MT Bold" panose="020F0704030504030204" pitchFamily="34" charset="0"/>
              </a:rPr>
              <a:t>Confidence in His </a:t>
            </a:r>
            <a:r>
              <a:rPr lang="en-US" sz="4000" b="1" dirty="0" smtClean="0">
                <a:effectLst>
                  <a:outerShdw blurRad="38100" dist="38100" dir="2700000" algn="tl">
                    <a:srgbClr val="000000">
                      <a:alpha val="43137"/>
                    </a:srgbClr>
                  </a:outerShdw>
                </a:effectLst>
                <a:latin typeface="Arial Rounded MT Bold" panose="020F0704030504030204" pitchFamily="34" charset="0"/>
              </a:rPr>
              <a:t>Word</a:t>
            </a:r>
            <a:br>
              <a:rPr lang="en-US" sz="4000" b="1" dirty="0" smtClean="0">
                <a:effectLst>
                  <a:outerShdw blurRad="38100" dist="38100" dir="2700000" algn="tl">
                    <a:srgbClr val="000000">
                      <a:alpha val="43137"/>
                    </a:srgbClr>
                  </a:outerShdw>
                </a:effectLst>
                <a:latin typeface="Arial Rounded MT Bold" panose="020F0704030504030204" pitchFamily="34" charset="0"/>
              </a:rPr>
            </a:br>
            <a:r>
              <a:rPr lang="en-US" sz="4000" i="1" dirty="0" smtClean="0">
                <a:effectLst>
                  <a:outerShdw blurRad="38100" dist="38100" dir="2700000" algn="tl">
                    <a:srgbClr val="000000">
                      <a:alpha val="43137"/>
                    </a:srgbClr>
                  </a:outerShdw>
                </a:effectLst>
                <a:latin typeface="Arial Rounded MT Bold" panose="020F0704030504030204" pitchFamily="34" charset="0"/>
              </a:rPr>
              <a:t>"As the Lord, the God of Israel, lives..." </a:t>
            </a:r>
            <a:r>
              <a:rPr lang="en-US" sz="4000" dirty="0">
                <a:effectLst>
                  <a:outerShdw blurRad="38100" dist="38100" dir="2700000" algn="tl">
                    <a:srgbClr val="000000">
                      <a:alpha val="43137"/>
                    </a:srgbClr>
                  </a:outerShdw>
                </a:effectLst>
                <a:latin typeface="Arial Rounded MT Bold" panose="020F0704030504030204" pitchFamily="34" charset="0"/>
              </a:rPr>
              <a:t> </a:t>
            </a:r>
            <a:r>
              <a:rPr lang="en-US" sz="3600" dirty="0" smtClean="0">
                <a:effectLst>
                  <a:outerShdw blurRad="38100" dist="38100" dir="2700000" algn="tl">
                    <a:srgbClr val="000000">
                      <a:alpha val="43137"/>
                    </a:srgbClr>
                  </a:outerShdw>
                </a:effectLst>
                <a:latin typeface="Arial Rounded MT Bold" panose="020F0704030504030204" pitchFamily="34" charset="0"/>
              </a:rPr>
              <a:t>(17:1)</a:t>
            </a:r>
            <a:endParaRPr lang="en-US" sz="3600"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93183" y="1506829"/>
            <a:ext cx="11758411" cy="5215944"/>
          </a:xfrm>
          <a:solidFill>
            <a:schemeClr val="bg1">
              <a:alpha val="70000"/>
            </a:schemeClr>
          </a:solidFill>
          <a:effectLst>
            <a:softEdge rad="127000"/>
          </a:effectLst>
        </p:spPr>
        <p:txBody>
          <a:bodyPr>
            <a:noAutofit/>
          </a:bodyPr>
          <a:lstStyle/>
          <a:p>
            <a:pPr marL="0" lvl="0" indent="0">
              <a:lnSpc>
                <a:spcPct val="100000"/>
              </a:lnSpc>
              <a:spcBef>
                <a:spcPts val="600"/>
              </a:spcBef>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Give </a:t>
            </a:r>
            <a:r>
              <a:rPr lang="en-US" sz="3200" b="1" dirty="0">
                <a:effectLst>
                  <a:outerShdw blurRad="38100" dist="38100" dir="2700000" algn="tl">
                    <a:srgbClr val="000000">
                      <a:alpha val="43137"/>
                    </a:srgbClr>
                  </a:outerShdw>
                </a:effectLst>
                <a:latin typeface="Arial Rounded MT Bold" panose="020F0704030504030204" pitchFamily="34" charset="0"/>
              </a:rPr>
              <a:t>the Word of God </a:t>
            </a:r>
            <a:r>
              <a:rPr lang="en-US" sz="3200" b="1" dirty="0" smtClean="0">
                <a:effectLst>
                  <a:outerShdw blurRad="38100" dist="38100" dir="2700000" algn="tl">
                    <a:srgbClr val="000000">
                      <a:alpha val="43137"/>
                    </a:srgbClr>
                  </a:outerShdw>
                </a:effectLst>
                <a:latin typeface="Arial Rounded MT Bold" panose="020F0704030504030204" pitchFamily="34" charset="0"/>
              </a:rPr>
              <a:t>Time </a:t>
            </a:r>
            <a:r>
              <a:rPr lang="en-US" sz="3200" b="1" dirty="0">
                <a:effectLst>
                  <a:outerShdw blurRad="38100" dist="38100" dir="2700000" algn="tl">
                    <a:srgbClr val="000000">
                      <a:alpha val="43137"/>
                    </a:srgbClr>
                  </a:outerShdw>
                </a:effectLst>
                <a:latin typeface="Arial Rounded MT Bold" panose="020F0704030504030204" pitchFamily="34" charset="0"/>
              </a:rPr>
              <a:t>to </a:t>
            </a:r>
            <a:r>
              <a:rPr lang="en-US" sz="3200" b="1" dirty="0" smtClean="0">
                <a:effectLst>
                  <a:outerShdw blurRad="38100" dist="38100" dir="2700000" algn="tl">
                    <a:srgbClr val="000000">
                      <a:alpha val="43137"/>
                    </a:srgbClr>
                  </a:outerShdw>
                </a:effectLst>
                <a:latin typeface="Arial Rounded MT Bold" panose="020F0704030504030204" pitchFamily="34" charset="0"/>
              </a:rPr>
              <a:t>Work</a:t>
            </a:r>
            <a:endParaRPr lang="en-US" sz="3200" dirty="0" smtClean="0">
              <a:effectLst>
                <a:outerShdw blurRad="38100" dist="38100" dir="2700000" algn="tl">
                  <a:srgbClr val="000000">
                    <a:alpha val="43137"/>
                  </a:srgbClr>
                </a:outerShdw>
              </a:effectLst>
              <a:latin typeface="Arial Rounded MT Bold" panose="020F0704030504030204" pitchFamily="34" charset="0"/>
            </a:endParaRPr>
          </a:p>
          <a:p>
            <a:pPr lvl="0">
              <a:lnSpc>
                <a:spcPct val="100000"/>
              </a:lnSpc>
              <a:spcBef>
                <a:spcPts val="600"/>
              </a:spcBef>
            </a:pPr>
            <a:r>
              <a:rPr lang="en-US" dirty="0" smtClean="0">
                <a:effectLst>
                  <a:outerShdw blurRad="38100" dist="38100" dir="2700000" algn="tl">
                    <a:srgbClr val="000000">
                      <a:alpha val="43137"/>
                    </a:srgbClr>
                  </a:outerShdw>
                </a:effectLst>
                <a:latin typeface="Arial Rounded MT Bold" panose="020F0704030504030204" pitchFamily="34" charset="0"/>
              </a:rPr>
              <a:t>Elijah </a:t>
            </a:r>
            <a:r>
              <a:rPr lang="en-US" dirty="0">
                <a:effectLst>
                  <a:outerShdw blurRad="38100" dist="38100" dir="2700000" algn="tl">
                    <a:srgbClr val="000000">
                      <a:alpha val="43137"/>
                    </a:srgbClr>
                  </a:outerShdw>
                </a:effectLst>
                <a:latin typeface="Arial Rounded MT Bold" panose="020F0704030504030204" pitchFamily="34" charset="0"/>
              </a:rPr>
              <a:t>appeared in Ahab's court with the message, then he went into obscurity for </a:t>
            </a:r>
            <a:r>
              <a:rPr lang="en-US" dirty="0" smtClean="0">
                <a:effectLst>
                  <a:outerShdw blurRad="38100" dist="38100" dir="2700000" algn="tl">
                    <a:srgbClr val="000000">
                      <a:alpha val="43137"/>
                    </a:srgbClr>
                  </a:outerShdw>
                </a:effectLst>
                <a:latin typeface="Arial Rounded MT Bold" panose="020F0704030504030204" pitchFamily="34" charset="0"/>
              </a:rPr>
              <a:t>3.5 years </a:t>
            </a:r>
          </a:p>
          <a:p>
            <a:pPr lvl="0">
              <a:lnSpc>
                <a:spcPct val="100000"/>
              </a:lnSpc>
              <a:spcBef>
                <a:spcPts val="600"/>
              </a:spcBef>
            </a:pPr>
            <a:r>
              <a:rPr lang="en-US" dirty="0" smtClean="0">
                <a:effectLst>
                  <a:outerShdw blurRad="38100" dist="38100" dir="2700000" algn="tl">
                    <a:srgbClr val="000000">
                      <a:alpha val="43137"/>
                    </a:srgbClr>
                  </a:outerShdw>
                </a:effectLst>
                <a:latin typeface="Arial Rounded MT Bold" panose="020F0704030504030204" pitchFamily="34" charset="0"/>
              </a:rPr>
              <a:t>He Gave </a:t>
            </a:r>
            <a:r>
              <a:rPr lang="en-US" dirty="0">
                <a:effectLst>
                  <a:outerShdw blurRad="38100" dist="38100" dir="2700000" algn="tl">
                    <a:srgbClr val="000000">
                      <a:alpha val="43137"/>
                    </a:srgbClr>
                  </a:outerShdw>
                </a:effectLst>
                <a:latin typeface="Arial Rounded MT Bold" panose="020F0704030504030204" pitchFamily="34" charset="0"/>
              </a:rPr>
              <a:t>the Word of God </a:t>
            </a:r>
            <a:r>
              <a:rPr lang="en-US" dirty="0" smtClean="0">
                <a:effectLst>
                  <a:outerShdw blurRad="38100" dist="38100" dir="2700000" algn="tl">
                    <a:srgbClr val="000000">
                      <a:alpha val="43137"/>
                    </a:srgbClr>
                  </a:outerShdw>
                </a:effectLst>
                <a:latin typeface="Arial Rounded MT Bold" panose="020F0704030504030204" pitchFamily="34" charset="0"/>
              </a:rPr>
              <a:t>Time </a:t>
            </a:r>
            <a:r>
              <a:rPr lang="en-US" dirty="0">
                <a:effectLst>
                  <a:outerShdw blurRad="38100" dist="38100" dir="2700000" algn="tl">
                    <a:srgbClr val="000000">
                      <a:alpha val="43137"/>
                    </a:srgbClr>
                  </a:outerShdw>
                </a:effectLst>
                <a:latin typeface="Arial Rounded MT Bold" panose="020F0704030504030204" pitchFamily="34" charset="0"/>
              </a:rPr>
              <a:t>to </a:t>
            </a:r>
            <a:r>
              <a:rPr lang="en-US" dirty="0" smtClean="0">
                <a:effectLst>
                  <a:outerShdw blurRad="38100" dist="38100" dir="2700000" algn="tl">
                    <a:srgbClr val="000000">
                      <a:alpha val="43137"/>
                    </a:srgbClr>
                  </a:outerShdw>
                </a:effectLst>
                <a:latin typeface="Arial Rounded MT Bold" panose="020F0704030504030204" pitchFamily="34" charset="0"/>
              </a:rPr>
              <a:t>Work </a:t>
            </a:r>
          </a:p>
          <a:p>
            <a:pPr lvl="0">
              <a:lnSpc>
                <a:spcPct val="100000"/>
              </a:lnSpc>
              <a:spcBef>
                <a:spcPts val="600"/>
              </a:spcBef>
            </a:pPr>
            <a:r>
              <a:rPr lang="en-US" i="1" dirty="0" smtClean="0">
                <a:effectLst>
                  <a:outerShdw blurRad="38100" dist="38100" dir="2700000" algn="tl">
                    <a:srgbClr val="000000">
                      <a:alpha val="43137"/>
                    </a:srgbClr>
                  </a:outerShdw>
                </a:effectLst>
                <a:latin typeface="Arial Rounded MT Bold" panose="020F0704030504030204" pitchFamily="34" charset="0"/>
              </a:rPr>
              <a:t>“My Word </a:t>
            </a:r>
            <a:r>
              <a:rPr lang="en-US" i="1" dirty="0">
                <a:effectLst>
                  <a:outerShdw blurRad="38100" dist="38100" dir="2700000" algn="tl">
                    <a:srgbClr val="000000">
                      <a:alpha val="43137"/>
                    </a:srgbClr>
                  </a:outerShdw>
                </a:effectLst>
                <a:latin typeface="Arial Rounded MT Bold" panose="020F0704030504030204" pitchFamily="34" charset="0"/>
              </a:rPr>
              <a:t>will not return to </a:t>
            </a:r>
            <a:r>
              <a:rPr lang="en-US" i="1" dirty="0" smtClean="0">
                <a:effectLst>
                  <a:outerShdw blurRad="38100" dist="38100" dir="2700000" algn="tl">
                    <a:srgbClr val="000000">
                      <a:alpha val="43137"/>
                    </a:srgbClr>
                  </a:outerShdw>
                </a:effectLst>
                <a:latin typeface="Arial Rounded MT Bold" panose="020F0704030504030204" pitchFamily="34" charset="0"/>
              </a:rPr>
              <a:t>me </a:t>
            </a:r>
            <a:r>
              <a:rPr lang="en-US" i="1" dirty="0">
                <a:effectLst>
                  <a:outerShdw blurRad="38100" dist="38100" dir="2700000" algn="tl">
                    <a:srgbClr val="000000">
                      <a:alpha val="43137"/>
                    </a:srgbClr>
                  </a:outerShdw>
                </a:effectLst>
                <a:latin typeface="Arial Rounded MT Bold" panose="020F0704030504030204" pitchFamily="34" charset="0"/>
              </a:rPr>
              <a:t>void but will accomplish the purpose for which I</a:t>
            </a:r>
            <a:r>
              <a:rPr lang="en-US" i="1" dirty="0" smtClean="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sent </a:t>
            </a:r>
            <a:r>
              <a:rPr lang="en-US" i="1" dirty="0" smtClean="0">
                <a:effectLst>
                  <a:outerShdw blurRad="38100" dist="38100" dir="2700000" algn="tl">
                    <a:srgbClr val="000000">
                      <a:alpha val="43137"/>
                    </a:srgbClr>
                  </a:outerShdw>
                </a:effectLst>
                <a:latin typeface="Arial Rounded MT Bold" panose="020F0704030504030204" pitchFamily="34" charset="0"/>
              </a:rPr>
              <a:t>it” </a:t>
            </a:r>
            <a:r>
              <a:rPr lang="en-US" dirty="0" smtClean="0">
                <a:effectLst>
                  <a:outerShdw blurRad="38100" dist="38100" dir="2700000" algn="tl">
                    <a:srgbClr val="000000">
                      <a:alpha val="43137"/>
                    </a:srgbClr>
                  </a:outerShdw>
                </a:effectLst>
                <a:latin typeface="Arial Rounded MT Bold" panose="020F0704030504030204" pitchFamily="34" charset="0"/>
              </a:rPr>
              <a:t>-Isa</a:t>
            </a:r>
            <a:r>
              <a:rPr lang="en-US" dirty="0">
                <a:effectLst>
                  <a:outerShdw blurRad="38100" dist="38100" dir="2700000" algn="tl">
                    <a:srgbClr val="000000">
                      <a:alpha val="43137"/>
                    </a:srgbClr>
                  </a:outerShdw>
                </a:effectLst>
                <a:latin typeface="Arial Rounded MT Bold" panose="020F0704030504030204" pitchFamily="34" charset="0"/>
              </a:rPr>
              <a:t>. </a:t>
            </a:r>
            <a:r>
              <a:rPr lang="en-US" dirty="0" smtClean="0">
                <a:effectLst>
                  <a:outerShdw blurRad="38100" dist="38100" dir="2700000" algn="tl">
                    <a:srgbClr val="000000">
                      <a:alpha val="43137"/>
                    </a:srgbClr>
                  </a:outerShdw>
                </a:effectLst>
                <a:latin typeface="Arial Rounded MT Bold" panose="020F0704030504030204" pitchFamily="34" charset="0"/>
              </a:rPr>
              <a:t>55:11 </a:t>
            </a:r>
          </a:p>
          <a:p>
            <a:pPr lvl="0">
              <a:lnSpc>
                <a:spcPct val="100000"/>
              </a:lnSpc>
              <a:spcBef>
                <a:spcPts val="600"/>
              </a:spcBef>
            </a:pPr>
            <a:r>
              <a:rPr lang="en-US" dirty="0" smtClean="0">
                <a:effectLst>
                  <a:outerShdw blurRad="38100" dist="38100" dir="2700000" algn="tl">
                    <a:srgbClr val="000000">
                      <a:alpha val="43137"/>
                    </a:srgbClr>
                  </a:outerShdw>
                </a:effectLst>
                <a:latin typeface="Arial Rounded MT Bold" panose="020F0704030504030204" pitchFamily="34" charset="0"/>
              </a:rPr>
              <a:t>We Want </a:t>
            </a:r>
            <a:r>
              <a:rPr lang="en-US" dirty="0">
                <a:effectLst>
                  <a:outerShdw blurRad="38100" dist="38100" dir="2700000" algn="tl">
                    <a:srgbClr val="000000">
                      <a:alpha val="43137"/>
                    </a:srgbClr>
                  </a:outerShdw>
                </a:effectLst>
                <a:latin typeface="Arial Rounded MT Bold" panose="020F0704030504030204" pitchFamily="34" charset="0"/>
              </a:rPr>
              <a:t>and </a:t>
            </a:r>
            <a:r>
              <a:rPr lang="en-US" dirty="0" smtClean="0">
                <a:effectLst>
                  <a:outerShdw blurRad="38100" dist="38100" dir="2700000" algn="tl">
                    <a:srgbClr val="000000">
                      <a:alpha val="43137"/>
                    </a:srgbClr>
                  </a:outerShdw>
                </a:effectLst>
                <a:latin typeface="Arial Rounded MT Bold" panose="020F0704030504030204" pitchFamily="34" charset="0"/>
              </a:rPr>
              <a:t>Expect Everything to Happen Overnight</a:t>
            </a:r>
          </a:p>
          <a:p>
            <a:pPr lvl="0">
              <a:lnSpc>
                <a:spcPct val="100000"/>
              </a:lnSpc>
              <a:spcBef>
                <a:spcPts val="600"/>
              </a:spcBef>
            </a:pPr>
            <a:r>
              <a:rPr lang="en-US" dirty="0" smtClean="0">
                <a:effectLst>
                  <a:outerShdw blurRad="38100" dist="38100" dir="2700000" algn="tl">
                    <a:srgbClr val="000000">
                      <a:alpha val="43137"/>
                    </a:srgbClr>
                  </a:outerShdw>
                </a:effectLst>
                <a:latin typeface="Arial Rounded MT Bold" panose="020F0704030504030204" pitchFamily="34" charset="0"/>
              </a:rPr>
              <a:t>But </a:t>
            </a:r>
            <a:r>
              <a:rPr lang="en-US" dirty="0">
                <a:effectLst>
                  <a:outerShdw blurRad="38100" dist="38100" dir="2700000" algn="tl">
                    <a:srgbClr val="000000">
                      <a:alpha val="43137"/>
                    </a:srgbClr>
                  </a:outerShdw>
                </a:effectLst>
                <a:latin typeface="Arial Rounded MT Bold" panose="020F0704030504030204" pitchFamily="34" charset="0"/>
              </a:rPr>
              <a:t>the Word of God is like a </a:t>
            </a:r>
            <a:r>
              <a:rPr lang="en-US" dirty="0" smtClean="0">
                <a:effectLst>
                  <a:outerShdw blurRad="38100" dist="38100" dir="2700000" algn="tl">
                    <a:srgbClr val="000000">
                      <a:alpha val="43137"/>
                    </a:srgbClr>
                  </a:outerShdw>
                </a:effectLst>
                <a:latin typeface="Arial Rounded MT Bold" panose="020F0704030504030204" pitchFamily="34" charset="0"/>
              </a:rPr>
              <a:t>Seed </a:t>
            </a:r>
            <a:r>
              <a:rPr lang="en-US" dirty="0">
                <a:effectLst>
                  <a:outerShdw blurRad="38100" dist="38100" dir="2700000" algn="tl">
                    <a:srgbClr val="000000">
                      <a:alpha val="43137"/>
                    </a:srgbClr>
                  </a:outerShdw>
                </a:effectLst>
                <a:latin typeface="Arial Rounded MT Bold" panose="020F0704030504030204" pitchFamily="34" charset="0"/>
              </a:rPr>
              <a:t>that </a:t>
            </a:r>
            <a:r>
              <a:rPr lang="en-US" dirty="0" smtClean="0">
                <a:effectLst>
                  <a:outerShdw blurRad="38100" dist="38100" dir="2700000" algn="tl">
                    <a:srgbClr val="000000">
                      <a:alpha val="43137"/>
                    </a:srgbClr>
                  </a:outerShdw>
                </a:effectLst>
                <a:latin typeface="Arial Rounded MT Bold" panose="020F0704030504030204" pitchFamily="34" charset="0"/>
              </a:rPr>
              <a:t>Takes Time to Grow </a:t>
            </a:r>
            <a:r>
              <a:rPr lang="en-US" dirty="0">
                <a:effectLst>
                  <a:outerShdw blurRad="38100" dist="38100" dir="2700000" algn="tl">
                    <a:srgbClr val="000000">
                      <a:alpha val="43137"/>
                    </a:srgbClr>
                  </a:outerShdw>
                </a:effectLst>
                <a:latin typeface="Arial Rounded MT Bold" panose="020F0704030504030204" pitchFamily="34" charset="0"/>
              </a:rPr>
              <a:t>and </a:t>
            </a:r>
            <a:r>
              <a:rPr lang="en-US" dirty="0" smtClean="0">
                <a:effectLst>
                  <a:outerShdw blurRad="38100" dist="38100" dir="2700000" algn="tl">
                    <a:srgbClr val="000000">
                      <a:alpha val="43137"/>
                    </a:srgbClr>
                  </a:outerShdw>
                </a:effectLst>
                <a:latin typeface="Arial Rounded MT Bold" panose="020F0704030504030204" pitchFamily="34" charset="0"/>
              </a:rPr>
              <a:t>Produce </a:t>
            </a:r>
            <a:r>
              <a:rPr lang="en-US" dirty="0">
                <a:effectLst>
                  <a:outerShdw blurRad="38100" dist="38100" dir="2700000" algn="tl">
                    <a:srgbClr val="000000">
                      <a:alpha val="43137"/>
                    </a:srgbClr>
                  </a:outerShdw>
                </a:effectLst>
                <a:latin typeface="Arial Rounded MT Bold" panose="020F0704030504030204" pitchFamily="34" charset="0"/>
              </a:rPr>
              <a:t>a </a:t>
            </a:r>
            <a:r>
              <a:rPr lang="en-US" dirty="0" smtClean="0">
                <a:effectLst>
                  <a:outerShdw blurRad="38100" dist="38100" dir="2700000" algn="tl">
                    <a:srgbClr val="000000">
                      <a:alpha val="43137"/>
                    </a:srgbClr>
                  </a:outerShdw>
                </a:effectLst>
                <a:latin typeface="Arial Rounded MT Bold" panose="020F0704030504030204" pitchFamily="34" charset="0"/>
              </a:rPr>
              <a:t>Harvest </a:t>
            </a:r>
            <a:r>
              <a:rPr lang="en-US" dirty="0">
                <a:effectLst>
                  <a:outerShdw blurRad="38100" dist="38100" dir="2700000" algn="tl">
                    <a:srgbClr val="000000">
                      <a:alpha val="43137"/>
                    </a:srgbClr>
                  </a:outerShdw>
                </a:effectLst>
                <a:latin typeface="Arial Rounded MT Bold" panose="020F0704030504030204" pitchFamily="34" charset="0"/>
              </a:rPr>
              <a:t>of </a:t>
            </a:r>
            <a:r>
              <a:rPr lang="en-US" dirty="0" smtClean="0">
                <a:effectLst>
                  <a:outerShdw blurRad="38100" dist="38100" dir="2700000" algn="tl">
                    <a:srgbClr val="000000">
                      <a:alpha val="43137"/>
                    </a:srgbClr>
                  </a:outerShdw>
                </a:effectLst>
                <a:latin typeface="Arial Rounded MT Bold" panose="020F0704030504030204" pitchFamily="34" charset="0"/>
              </a:rPr>
              <a:t>Righteousness</a:t>
            </a:r>
            <a:r>
              <a:rPr lang="en-US" dirty="0">
                <a:effectLst>
                  <a:outerShdw blurRad="38100" dist="38100" dir="2700000" algn="tl">
                    <a:srgbClr val="000000">
                      <a:alpha val="43137"/>
                    </a:srgbClr>
                  </a:outerShdw>
                </a:effectLst>
                <a:latin typeface="Arial Rounded MT Bold" panose="020F0704030504030204" pitchFamily="34" charset="0"/>
              </a:rPr>
              <a:t>. </a:t>
            </a:r>
            <a:endParaRPr lang="en-US" dirty="0" smtClean="0">
              <a:effectLst>
                <a:outerShdw blurRad="38100" dist="38100" dir="2700000" algn="tl">
                  <a:srgbClr val="000000">
                    <a:alpha val="43137"/>
                  </a:srgbClr>
                </a:outerShdw>
              </a:effectLst>
              <a:latin typeface="Arial Rounded MT Bold" panose="020F0704030504030204" pitchFamily="34" charset="0"/>
            </a:endParaRPr>
          </a:p>
          <a:p>
            <a:pPr marL="0" lvl="0" indent="0">
              <a:lnSpc>
                <a:spcPct val="100000"/>
              </a:lnSpc>
              <a:spcBef>
                <a:spcPts val="600"/>
              </a:spcBef>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sz="3200" dirty="0" smtClean="0">
                <a:effectLst>
                  <a:outerShdw blurRad="38100" dist="38100" dir="2700000" algn="tl">
                    <a:srgbClr val="000000">
                      <a:alpha val="43137"/>
                    </a:srgbClr>
                  </a:outerShdw>
                </a:effectLst>
                <a:latin typeface="Arial Rounded MT Bold" panose="020F0704030504030204" pitchFamily="34" charset="0"/>
              </a:rPr>
              <a:t>The </a:t>
            </a:r>
            <a:r>
              <a:rPr lang="en-US" sz="3200" dirty="0">
                <a:effectLst>
                  <a:outerShdw blurRad="38100" dist="38100" dir="2700000" algn="tl">
                    <a:srgbClr val="000000">
                      <a:alpha val="43137"/>
                    </a:srgbClr>
                  </a:outerShdw>
                </a:effectLst>
                <a:latin typeface="Arial Rounded MT Bold" panose="020F0704030504030204" pitchFamily="34" charset="0"/>
              </a:rPr>
              <a:t>Word </a:t>
            </a:r>
            <a:r>
              <a:rPr lang="en-US" sz="3200" dirty="0" smtClean="0">
                <a:effectLst>
                  <a:outerShdw blurRad="38100" dist="38100" dir="2700000" algn="tl">
                    <a:srgbClr val="000000">
                      <a:alpha val="43137"/>
                    </a:srgbClr>
                  </a:outerShdw>
                </a:effectLst>
                <a:latin typeface="Arial Rounded MT Bold" panose="020F0704030504030204" pitchFamily="34" charset="0"/>
              </a:rPr>
              <a:t>Will Do the Work! </a:t>
            </a: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601997705"/>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right)">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right)">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2000"/>
                                        <p:tgtEl>
                                          <p:spTgt spid="3">
                                            <p:txEl>
                                              <p:pRg st="5" end="5"/>
                                            </p:tx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up)">
                                      <p:cBhvr>
                                        <p:cTn id="3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183" y="0"/>
            <a:ext cx="11900079" cy="1609859"/>
          </a:xfrm>
          <a:solidFill>
            <a:schemeClr val="bg1">
              <a:alpha val="60000"/>
            </a:schemeClr>
          </a:solidFill>
          <a:effectLst>
            <a:softEdge rad="127000"/>
          </a:effectLst>
        </p:spPr>
        <p:txBody>
          <a:bodyPr>
            <a:norm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Dedicate Yourself to God's Mission for Your Life</a:t>
            </a:r>
            <a:r>
              <a:rPr lang="en-US" sz="3600" dirty="0">
                <a:effectLst>
                  <a:outerShdw blurRad="38100" dist="38100" dir="2700000" algn="tl">
                    <a:srgbClr val="000000">
                      <a:alpha val="43137"/>
                    </a:srgbClr>
                  </a:outerShdw>
                </a:effectLst>
                <a:latin typeface="Arial Rounded MT Bold" panose="020F0704030504030204" pitchFamily="34" charset="0"/>
              </a:rPr>
              <a:t/>
            </a:r>
            <a:br>
              <a:rPr lang="en-US" sz="3600" dirty="0">
                <a:effectLst>
                  <a:outerShdw blurRad="38100" dist="38100" dir="2700000" algn="tl">
                    <a:srgbClr val="000000">
                      <a:alpha val="43137"/>
                    </a:srgbClr>
                  </a:outerShdw>
                </a:effectLst>
                <a:latin typeface="Arial Rounded MT Bold" panose="020F0704030504030204" pitchFamily="34" charset="0"/>
              </a:rPr>
            </a:br>
            <a:r>
              <a:rPr lang="en-US" sz="4000" dirty="0">
                <a:effectLst>
                  <a:outerShdw blurRad="38100" dist="38100" dir="2700000" algn="tl">
                    <a:srgbClr val="000000">
                      <a:alpha val="43137"/>
                    </a:srgbClr>
                  </a:outerShdw>
                </a:effectLst>
                <a:latin typeface="Arial Rounded MT Bold" panose="020F0704030504030204" pitchFamily="34" charset="0"/>
              </a:rPr>
              <a:t> </a:t>
            </a:r>
            <a:r>
              <a:rPr lang="en-US" sz="4000" dirty="0" smtClean="0">
                <a:effectLst>
                  <a:outerShdw blurRad="38100" dist="38100" dir="2700000" algn="tl">
                    <a:srgbClr val="000000">
                      <a:alpha val="43137"/>
                    </a:srgbClr>
                  </a:outerShdw>
                </a:effectLst>
                <a:latin typeface="Arial Rounded MT Bold" panose="020F0704030504030204" pitchFamily="34" charset="0"/>
              </a:rPr>
              <a:t>  </a:t>
            </a:r>
            <a:r>
              <a:rPr lang="en-US" sz="4000" i="1" dirty="0" smtClean="0">
                <a:effectLst>
                  <a:outerShdw blurRad="38100" dist="38100" dir="2700000" algn="tl">
                    <a:srgbClr val="000000">
                      <a:alpha val="43137"/>
                    </a:srgbClr>
                  </a:outerShdw>
                </a:effectLst>
                <a:latin typeface="Arial Rounded MT Bold" panose="020F0704030504030204" pitchFamily="34" charset="0"/>
              </a:rPr>
              <a:t>"whom </a:t>
            </a:r>
            <a:r>
              <a:rPr lang="en-US" sz="4000" i="1" dirty="0">
                <a:effectLst>
                  <a:outerShdw blurRad="38100" dist="38100" dir="2700000" algn="tl">
                    <a:srgbClr val="000000">
                      <a:alpha val="43137"/>
                    </a:srgbClr>
                  </a:outerShdw>
                </a:effectLst>
                <a:latin typeface="Arial Rounded MT Bold" panose="020F0704030504030204" pitchFamily="34" charset="0"/>
              </a:rPr>
              <a:t>I serve" </a:t>
            </a:r>
            <a:r>
              <a:rPr lang="en-US" sz="4000" dirty="0">
                <a:effectLst>
                  <a:outerShdw blurRad="38100" dist="38100" dir="2700000" algn="tl">
                    <a:srgbClr val="000000">
                      <a:alpha val="43137"/>
                    </a:srgbClr>
                  </a:outerShdw>
                </a:effectLst>
                <a:latin typeface="Arial Rounded MT Bold" panose="020F0704030504030204" pitchFamily="34" charset="0"/>
              </a:rPr>
              <a:t> </a:t>
            </a:r>
            <a:r>
              <a:rPr lang="en-US" sz="4000" dirty="0" smtClean="0">
                <a:effectLst>
                  <a:outerShdw blurRad="38100" dist="38100" dir="2700000" algn="tl">
                    <a:srgbClr val="000000">
                      <a:alpha val="43137"/>
                    </a:srgbClr>
                  </a:outerShdw>
                </a:effectLst>
                <a:latin typeface="Arial Rounded MT Bold" panose="020F0704030504030204" pitchFamily="34" charset="0"/>
              </a:rPr>
              <a:t>(17:1)</a:t>
            </a:r>
            <a:endParaRPr lang="en-US" sz="4000"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93183" y="1609859"/>
            <a:ext cx="11900079" cy="5112913"/>
          </a:xfrm>
          <a:solidFill>
            <a:schemeClr val="bg1">
              <a:alpha val="66000"/>
            </a:schemeClr>
          </a:solidFill>
          <a:effectLst>
            <a:softEdge rad="127000"/>
          </a:effectLst>
        </p:spPr>
        <p:txBody>
          <a:bodyPr>
            <a:normAutofit/>
          </a:bodyPr>
          <a:lstStyle/>
          <a:p>
            <a:pPr marL="0" indent="0">
              <a:lnSpc>
                <a:spcPct val="110000"/>
              </a:lnSpc>
              <a:spcBef>
                <a:spcPts val="0"/>
              </a:spcBef>
              <a:buNone/>
            </a:pPr>
            <a:r>
              <a:rPr lang="en-US" dirty="0" smtClean="0">
                <a:effectLst>
                  <a:outerShdw blurRad="38100" dist="38100" dir="2700000" algn="tl">
                    <a:srgbClr val="000000">
                      <a:alpha val="43137"/>
                    </a:srgbClr>
                  </a:outerShdw>
                </a:effectLst>
                <a:latin typeface="Arial Rounded MT Bold" panose="020F0704030504030204" pitchFamily="34" charset="0"/>
              </a:rPr>
              <a:t>Literally Hebrew</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"before whom I </a:t>
            </a:r>
            <a:r>
              <a:rPr lang="en-US" i="1" dirty="0" smtClean="0">
                <a:effectLst>
                  <a:outerShdw blurRad="38100" dist="38100" dir="2700000" algn="tl">
                    <a:srgbClr val="000000">
                      <a:alpha val="43137"/>
                    </a:srgbClr>
                  </a:outerShdw>
                </a:effectLst>
                <a:latin typeface="Arial Rounded MT Bold" panose="020F0704030504030204" pitchFamily="34" charset="0"/>
              </a:rPr>
              <a:t>stand" </a:t>
            </a:r>
          </a:p>
          <a:p>
            <a:pPr>
              <a:lnSpc>
                <a:spcPct val="110000"/>
              </a:lnSpc>
              <a:spcBef>
                <a:spcPts val="0"/>
              </a:spcBef>
            </a:pPr>
            <a:r>
              <a:rPr lang="en-US" dirty="0" smtClean="0">
                <a:effectLst>
                  <a:outerShdw blurRad="38100" dist="38100" dir="2700000" algn="tl">
                    <a:srgbClr val="000000">
                      <a:alpha val="43137"/>
                    </a:srgbClr>
                  </a:outerShdw>
                </a:effectLst>
                <a:latin typeface="Arial Rounded MT Bold" panose="020F0704030504030204" pitchFamily="34" charset="0"/>
              </a:rPr>
              <a:t>Technical Expression= </a:t>
            </a:r>
            <a:r>
              <a:rPr lang="en-US" i="1" dirty="0" smtClean="0">
                <a:effectLst>
                  <a:outerShdw blurRad="38100" dist="38100" dir="2700000" algn="tl">
                    <a:srgbClr val="000000">
                      <a:alpha val="43137"/>
                    </a:srgbClr>
                  </a:outerShdw>
                </a:effectLst>
                <a:latin typeface="Arial Rounded MT Bold" panose="020F0704030504030204" pitchFamily="34" charset="0"/>
              </a:rPr>
              <a:t>“one </a:t>
            </a:r>
            <a:r>
              <a:rPr lang="en-US" i="1" dirty="0">
                <a:effectLst>
                  <a:outerShdw blurRad="38100" dist="38100" dir="2700000" algn="tl">
                    <a:srgbClr val="000000">
                      <a:alpha val="43137"/>
                    </a:srgbClr>
                  </a:outerShdw>
                </a:effectLst>
                <a:latin typeface="Arial Rounded MT Bold" panose="020F0704030504030204" pitchFamily="34" charset="0"/>
              </a:rPr>
              <a:t>who stands in the service of a </a:t>
            </a:r>
            <a:r>
              <a:rPr lang="en-US" i="1" dirty="0" smtClean="0">
                <a:effectLst>
                  <a:outerShdw blurRad="38100" dist="38100" dir="2700000" algn="tl">
                    <a:srgbClr val="000000">
                      <a:alpha val="43137"/>
                    </a:srgbClr>
                  </a:outerShdw>
                </a:effectLst>
                <a:latin typeface="Arial Rounded MT Bold" panose="020F0704030504030204" pitchFamily="34" charset="0"/>
              </a:rPr>
              <a:t>king”</a:t>
            </a:r>
          </a:p>
          <a:p>
            <a:pPr>
              <a:lnSpc>
                <a:spcPct val="110000"/>
              </a:lnSpc>
              <a:spcBef>
                <a:spcPts val="600"/>
              </a:spcBef>
              <a:buFont typeface="Courier New" panose="02070309020205020404" pitchFamily="49" charset="0"/>
              <a:buChar char="o"/>
            </a:pPr>
            <a:r>
              <a:rPr lang="en-US" dirty="0" smtClean="0">
                <a:effectLst>
                  <a:outerShdw blurRad="38100" dist="38100" dir="2700000" algn="tl">
                    <a:srgbClr val="000000">
                      <a:alpha val="43137"/>
                    </a:srgbClr>
                  </a:outerShdw>
                </a:effectLst>
                <a:latin typeface="Arial Rounded MT Bold" panose="020F0704030504030204" pitchFamily="34" charset="0"/>
              </a:rPr>
              <a:t>Elijah Stands Before God </a:t>
            </a:r>
            <a:r>
              <a:rPr lang="en-US" dirty="0">
                <a:effectLst>
                  <a:outerShdw blurRad="38100" dist="38100" dir="2700000" algn="tl">
                    <a:srgbClr val="000000">
                      <a:alpha val="43137"/>
                    </a:srgbClr>
                  </a:outerShdw>
                </a:effectLst>
                <a:latin typeface="Arial Rounded MT Bold" panose="020F0704030504030204" pitchFamily="34" charset="0"/>
              </a:rPr>
              <a:t>as a </a:t>
            </a:r>
            <a:r>
              <a:rPr lang="en-US" dirty="0" smtClean="0">
                <a:effectLst>
                  <a:outerShdw blurRad="38100" dist="38100" dir="2700000" algn="tl">
                    <a:srgbClr val="000000">
                      <a:alpha val="43137"/>
                    </a:srgbClr>
                  </a:outerShdw>
                </a:effectLst>
                <a:latin typeface="Arial Rounded MT Bold" panose="020F0704030504030204" pitchFamily="34" charset="0"/>
              </a:rPr>
              <a:t>Servant Stands Before His Master </a:t>
            </a:r>
          </a:p>
          <a:p>
            <a:pPr>
              <a:lnSpc>
                <a:spcPct val="100000"/>
              </a:lnSpc>
              <a:spcBef>
                <a:spcPts val="600"/>
              </a:spcBef>
            </a:pPr>
            <a:r>
              <a:rPr lang="en-US" dirty="0" smtClean="0">
                <a:effectLst>
                  <a:outerShdw blurRad="38100" dist="38100" dir="2700000" algn="tl">
                    <a:srgbClr val="000000">
                      <a:alpha val="43137"/>
                    </a:srgbClr>
                  </a:outerShdw>
                </a:effectLst>
                <a:latin typeface="Arial Rounded MT Bold" panose="020F0704030504030204" pitchFamily="34" charset="0"/>
              </a:rPr>
              <a:t>Get Your Marching Orders From God </a:t>
            </a:r>
          </a:p>
          <a:p>
            <a:pPr marL="0" indent="0">
              <a:lnSpc>
                <a:spcPct val="110000"/>
              </a:lnSpc>
              <a:spcBef>
                <a:spcPts val="600"/>
              </a:spcBef>
              <a:buNone/>
            </a:pPr>
            <a:r>
              <a:rPr lang="en-US" dirty="0" smtClean="0">
                <a:effectLst>
                  <a:outerShdw blurRad="38100" dist="38100" dir="2700000" algn="tl">
                    <a:srgbClr val="000000">
                      <a:alpha val="43137"/>
                    </a:srgbClr>
                  </a:outerShdw>
                </a:effectLst>
                <a:latin typeface="Arial Rounded MT Bold" panose="020F0704030504030204" pitchFamily="34" charset="0"/>
              </a:rPr>
              <a:t>Don't Try to Get God to Support Your Mission, But Rather </a:t>
            </a:r>
          </a:p>
          <a:p>
            <a:pPr marL="0" indent="0">
              <a:lnSpc>
                <a:spcPct val="110000"/>
              </a:lnSpc>
              <a:spcBef>
                <a:spcPts val="600"/>
              </a:spcBef>
              <a:buNone/>
            </a:pPr>
            <a:r>
              <a:rPr lang="en-US" dirty="0" smtClean="0">
                <a:effectLst>
                  <a:outerShdw blurRad="38100" dist="38100" dir="2700000" algn="tl">
                    <a:srgbClr val="000000">
                      <a:alpha val="43137"/>
                    </a:srgbClr>
                  </a:outerShdw>
                </a:effectLst>
                <a:latin typeface="Arial Rounded MT Bold" panose="020F0704030504030204" pitchFamily="34" charset="0"/>
              </a:rPr>
              <a:t>      …Submit Yourself to His Mission For Your Life and </a:t>
            </a:r>
          </a:p>
          <a:p>
            <a:pPr marL="0" indent="0">
              <a:lnSpc>
                <a:spcPct val="110000"/>
              </a:lnSpc>
              <a:spcBef>
                <a:spcPts val="600"/>
              </a:spcBef>
              <a:buNone/>
            </a:pPr>
            <a:r>
              <a:rPr lang="en-US" dirty="0" smtClean="0">
                <a:effectLst>
                  <a:outerShdw blurRad="38100" dist="38100" dir="2700000" algn="tl">
                    <a:srgbClr val="000000">
                      <a:alpha val="43137"/>
                    </a:srgbClr>
                  </a:outerShdw>
                </a:effectLst>
                <a:latin typeface="Arial Rounded MT Bold" panose="020F0704030504030204" pitchFamily="34" charset="0"/>
              </a:rPr>
              <a:t>          …See What He Will Do Both in Your Life </a:t>
            </a:r>
          </a:p>
          <a:p>
            <a:pPr marL="0" indent="0">
              <a:lnSpc>
                <a:spcPct val="110000"/>
              </a:lnSpc>
              <a:spcBef>
                <a:spcPts val="600"/>
              </a:spcBef>
              <a:buNone/>
            </a:pPr>
            <a:r>
              <a:rPr lang="en-US" dirty="0" smtClean="0">
                <a:effectLst>
                  <a:outerShdw blurRad="38100" dist="38100" dir="2700000" algn="tl">
                    <a:srgbClr val="000000">
                      <a:alpha val="43137"/>
                    </a:srgbClr>
                  </a:outerShdw>
                </a:effectLst>
                <a:latin typeface="Arial Rounded MT Bold" panose="020F0704030504030204" pitchFamily="34" charset="0"/>
              </a:rPr>
              <a:t>               …and With Your Life for His Glory</a:t>
            </a:r>
          </a:p>
          <a:p>
            <a:pPr marL="0" indent="0">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6480167"/>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2000"/>
                                        <p:tgtEl>
                                          <p:spTgt spid="3">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2000"/>
                                        <p:tgtEl>
                                          <p:spTgt spid="3">
                                            <p:txEl>
                                              <p:pRg st="0" end="0"/>
                                            </p:txEl>
                                          </p:spTgt>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2000"/>
                                        <p:tgtEl>
                                          <p:spTgt spid="3">
                                            <p:txEl>
                                              <p:pRg st="2" end="2"/>
                                            </p:txEl>
                                          </p:spTgt>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2000"/>
                                        <p:tgtEl>
                                          <p:spTgt spid="3">
                                            <p:txEl>
                                              <p:pRg st="4" end="4"/>
                                            </p:txEl>
                                          </p:spTgt>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2000"/>
                                        <p:tgtEl>
                                          <p:spTgt spid="3">
                                            <p:txEl>
                                              <p:pRg st="5" end="5"/>
                                            </p:txEl>
                                          </p:spTgt>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2000"/>
                                        <p:tgtEl>
                                          <p:spTgt spid="3">
                                            <p:txEl>
                                              <p:pRg st="6" end="6"/>
                                            </p:txEl>
                                          </p:spTgt>
                                        </p:tgtEl>
                                      </p:cBhvr>
                                    </p:animEffect>
                                  </p:childTnLst>
                                </p:cTn>
                              </p:par>
                            </p:childTnLst>
                          </p:cTn>
                        </p:par>
                        <p:par>
                          <p:cTn id="42" fill="hold">
                            <p:stCondLst>
                              <p:cond delay="6000"/>
                            </p:stCondLst>
                            <p:childTnLst>
                              <p:par>
                                <p:cTn id="43" presetID="22" presetClass="entr" presetSubtype="4"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down)">
                                      <p:cBhvr>
                                        <p:cTn id="4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7"/>
            <a:ext cx="10515600" cy="922763"/>
          </a:xfrm>
        </p:spPr>
        <p:txBody>
          <a:bodyPr/>
          <a:lstStyle/>
          <a:p>
            <a:endParaRPr lang="en-US" dirty="0"/>
          </a:p>
        </p:txBody>
      </p:sp>
      <p:sp>
        <p:nvSpPr>
          <p:cNvPr id="3" name="Content Placeholder 2"/>
          <p:cNvSpPr>
            <a:spLocks noGrp="1"/>
          </p:cNvSpPr>
          <p:nvPr>
            <p:ph idx="1"/>
          </p:nvPr>
        </p:nvSpPr>
        <p:spPr>
          <a:xfrm>
            <a:off x="193183" y="1236372"/>
            <a:ext cx="11758411" cy="5486400"/>
          </a:xfrm>
        </p:spPr>
        <p:txBody>
          <a:bodyPr/>
          <a:lstStyle/>
          <a:p>
            <a:endParaRPr lang="en-US" dirty="0"/>
          </a:p>
        </p:txBody>
      </p:sp>
    </p:spTree>
    <p:extLst>
      <p:ext uri="{BB962C8B-B14F-4D97-AF65-F5344CB8AC3E}">
        <p14:creationId xmlns:p14="http://schemas.microsoft.com/office/powerpoint/2010/main" val="2629288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7"/>
            <a:ext cx="10515600" cy="922763"/>
          </a:xfrm>
        </p:spPr>
        <p:txBody>
          <a:bodyPr/>
          <a:lstStyle/>
          <a:p>
            <a:endParaRPr lang="en-US" dirty="0"/>
          </a:p>
        </p:txBody>
      </p:sp>
      <p:sp>
        <p:nvSpPr>
          <p:cNvPr id="3" name="Content Placeholder 2"/>
          <p:cNvSpPr>
            <a:spLocks noGrp="1"/>
          </p:cNvSpPr>
          <p:nvPr>
            <p:ph idx="1"/>
          </p:nvPr>
        </p:nvSpPr>
        <p:spPr>
          <a:xfrm>
            <a:off x="193183" y="1236372"/>
            <a:ext cx="11758411" cy="5486400"/>
          </a:xfrm>
        </p:spPr>
        <p:txBody>
          <a:bodyPr/>
          <a:lstStyle/>
          <a:p>
            <a:endParaRPr lang="en-US" dirty="0"/>
          </a:p>
        </p:txBody>
      </p:sp>
    </p:spTree>
    <p:extLst>
      <p:ext uri="{BB962C8B-B14F-4D97-AF65-F5344CB8AC3E}">
        <p14:creationId xmlns:p14="http://schemas.microsoft.com/office/powerpoint/2010/main" val="3576168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17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7"/>
            <a:ext cx="10515600" cy="922763"/>
          </a:xfrm>
        </p:spPr>
        <p:txBody>
          <a:bodyPr/>
          <a:lstStyle/>
          <a:p>
            <a:endParaRPr lang="en-US" dirty="0"/>
          </a:p>
        </p:txBody>
      </p:sp>
      <p:sp>
        <p:nvSpPr>
          <p:cNvPr id="3" name="Content Placeholder 2"/>
          <p:cNvSpPr>
            <a:spLocks noGrp="1"/>
          </p:cNvSpPr>
          <p:nvPr>
            <p:ph idx="1"/>
          </p:nvPr>
        </p:nvSpPr>
        <p:spPr>
          <a:xfrm>
            <a:off x="193183" y="1236372"/>
            <a:ext cx="11758411" cy="5486400"/>
          </a:xfrm>
        </p:spPr>
        <p:txBody>
          <a:bodyPr/>
          <a:lstStyle/>
          <a:p>
            <a:endParaRPr lang="en-US" dirty="0"/>
          </a:p>
        </p:txBody>
      </p:sp>
    </p:spTree>
    <p:extLst>
      <p:ext uri="{BB962C8B-B14F-4D97-AF65-F5344CB8AC3E}">
        <p14:creationId xmlns:p14="http://schemas.microsoft.com/office/powerpoint/2010/main" val="708987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7"/>
            <a:ext cx="10515600" cy="922763"/>
          </a:xfrm>
        </p:spPr>
        <p:txBody>
          <a:bodyPr/>
          <a:lstStyle/>
          <a:p>
            <a:endParaRPr lang="en-US" dirty="0"/>
          </a:p>
        </p:txBody>
      </p:sp>
      <p:sp>
        <p:nvSpPr>
          <p:cNvPr id="3" name="Content Placeholder 2"/>
          <p:cNvSpPr>
            <a:spLocks noGrp="1"/>
          </p:cNvSpPr>
          <p:nvPr>
            <p:ph idx="1"/>
          </p:nvPr>
        </p:nvSpPr>
        <p:spPr>
          <a:xfrm>
            <a:off x="193183" y="1236372"/>
            <a:ext cx="11758411" cy="5486400"/>
          </a:xfrm>
        </p:spPr>
        <p:txBody>
          <a:bodyPr/>
          <a:lstStyle/>
          <a:p>
            <a:endParaRPr lang="en-US" dirty="0"/>
          </a:p>
        </p:txBody>
      </p:sp>
    </p:spTree>
    <p:extLst>
      <p:ext uri="{BB962C8B-B14F-4D97-AF65-F5344CB8AC3E}">
        <p14:creationId xmlns:p14="http://schemas.microsoft.com/office/powerpoint/2010/main" val="3648060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7"/>
            <a:ext cx="10515600" cy="922763"/>
          </a:xfrm>
        </p:spPr>
        <p:txBody>
          <a:bodyPr/>
          <a:lstStyle/>
          <a:p>
            <a:endParaRPr lang="en-US" dirty="0"/>
          </a:p>
        </p:txBody>
      </p:sp>
      <p:sp>
        <p:nvSpPr>
          <p:cNvPr id="3" name="Content Placeholder 2"/>
          <p:cNvSpPr>
            <a:spLocks noGrp="1"/>
          </p:cNvSpPr>
          <p:nvPr>
            <p:ph idx="1"/>
          </p:nvPr>
        </p:nvSpPr>
        <p:spPr>
          <a:xfrm>
            <a:off x="193183" y="1236372"/>
            <a:ext cx="11758411" cy="5486400"/>
          </a:xfrm>
        </p:spPr>
        <p:txBody>
          <a:bodyPr/>
          <a:lstStyle/>
          <a:p>
            <a:r>
              <a:rPr lang="en-US" b="1" dirty="0">
                <a:effectLst>
                  <a:outerShdw blurRad="38100" dist="38100" dir="2700000" algn="tl">
                    <a:srgbClr val="000000">
                      <a:alpha val="43137"/>
                    </a:srgbClr>
                  </a:outerShdw>
                </a:effectLst>
              </a:rPr>
              <a:t>Elijah is central in Scripture and stands second in stature as a prophet only to Moses in the Old Testament. He lived about 850 years before Christ. His ministry was marked by miracles not seen since the days of Moses. The last Old Testament prophecy is about him. It said he would come before the Messiah appeared (Mal. 4:5-6), which was fulfilled in the ministry of John the Baptist according to Jesus (Matt. 11:11-15; 17:11-13), although John never claimed that for himself (John 1:21-27). John came "in the spirit and power of Elijah" (Luke 1:17). He was not a reincarnation, a concept the Bible refutes. Elijah appeared to Jesus at the Transfiguration along with Moses, shortly before His passion (Matt. 17:1-9). At the Passover each year to this day, a chair is left for Elijah at the table, and the door is opened in anticipation for him. Most importantly, "Elijah was a man just like us," from whom we can learn great lessons of faith (James 5:17-18).</a:t>
            </a:r>
          </a:p>
          <a:p>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978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4353" y="4470400"/>
            <a:ext cx="9144000" cy="2387600"/>
          </a:xfrm>
          <a:solidFill>
            <a:schemeClr val="bg1">
              <a:alpha val="50000"/>
            </a:schemeClr>
          </a:solidFill>
          <a:effectLst>
            <a:softEdge rad="635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Elijah: A Man Like Us </a:t>
            </a:r>
            <a:r>
              <a:rPr lang="en-US" b="1" dirty="0" smtClean="0">
                <a:effectLst>
                  <a:outerShdw blurRad="38100" dist="38100" dir="2700000" algn="tl">
                    <a:srgbClr val="000000">
                      <a:alpha val="43137"/>
                    </a:srgbClr>
                  </a:outerShdw>
                </a:effectLst>
                <a:latin typeface="Arial Rounded MT Bold" panose="020F0704030504030204" pitchFamily="34" charset="0"/>
              </a:rPr>
              <a:t>–</a:t>
            </a:r>
            <a:r>
              <a:rPr lang="en-US" b="1" i="1" dirty="0" smtClean="0">
                <a:effectLst>
                  <a:outerShdw blurRad="38100" dist="38100" dir="2700000" algn="tl">
                    <a:srgbClr val="000000">
                      <a:alpha val="43137"/>
                    </a:srgbClr>
                  </a:outerShdw>
                </a:effectLst>
                <a:latin typeface="Arial Rounded MT Bold" panose="020F0704030504030204" pitchFamily="34" charset="0"/>
              </a:rPr>
              <a:t> </a:t>
            </a:r>
            <a:br>
              <a:rPr lang="en-US" b="1" i="1" dirty="0" smtClean="0">
                <a:effectLst>
                  <a:outerShdw blurRad="38100" dist="38100" dir="2700000" algn="tl">
                    <a:srgbClr val="000000">
                      <a:alpha val="43137"/>
                    </a:srgbClr>
                  </a:outerShdw>
                </a:effectLst>
                <a:latin typeface="Arial Rounded MT Bold" panose="020F0704030504030204" pitchFamily="34" charset="0"/>
              </a:rPr>
            </a:br>
            <a:r>
              <a:rPr lang="en-US" sz="4800" dirty="0" smtClean="0">
                <a:effectLst>
                  <a:outerShdw blurRad="38100" dist="38100" dir="2700000" algn="tl">
                    <a:srgbClr val="000000">
                      <a:alpha val="43137"/>
                    </a:srgbClr>
                  </a:outerShdw>
                </a:effectLst>
                <a:latin typeface="Arial Rounded MT Bold" panose="020F0704030504030204" pitchFamily="34" charset="0"/>
              </a:rPr>
              <a:t>1 </a:t>
            </a:r>
            <a:r>
              <a:rPr lang="en-US" sz="4800" dirty="0">
                <a:effectLst>
                  <a:outerShdw blurRad="38100" dist="38100" dir="2700000" algn="tl">
                    <a:srgbClr val="000000">
                      <a:alpha val="43137"/>
                    </a:srgbClr>
                  </a:outerShdw>
                </a:effectLst>
                <a:latin typeface="Arial Rounded MT Bold" panose="020F0704030504030204" pitchFamily="34" charset="0"/>
              </a:rPr>
              <a:t>Kings </a:t>
            </a:r>
            <a:r>
              <a:rPr lang="en-US" sz="4800" dirty="0" smtClean="0">
                <a:effectLst>
                  <a:outerShdw blurRad="38100" dist="38100" dir="2700000" algn="tl">
                    <a:srgbClr val="000000">
                      <a:alpha val="43137"/>
                    </a:srgbClr>
                  </a:outerShdw>
                </a:effectLst>
                <a:latin typeface="Arial Rounded MT Bold" panose="020F0704030504030204" pitchFamily="34" charset="0"/>
              </a:rPr>
              <a:t>17:1</a:t>
            </a:r>
            <a:br>
              <a:rPr lang="en-US" sz="4800" dirty="0" smtClean="0">
                <a:effectLst>
                  <a:outerShdw blurRad="38100" dist="38100" dir="2700000" algn="tl">
                    <a:srgbClr val="000000">
                      <a:alpha val="43137"/>
                    </a:srgbClr>
                  </a:outerShdw>
                </a:effectLst>
                <a:latin typeface="Arial Rounded MT Bold" panose="020F0704030504030204" pitchFamily="34" charset="0"/>
              </a:rPr>
            </a:br>
            <a:r>
              <a:rPr lang="en-US" sz="4800" dirty="0" smtClean="0">
                <a:effectLst>
                  <a:outerShdw blurRad="38100" dist="38100" dir="2700000" algn="tl">
                    <a:srgbClr val="000000">
                      <a:alpha val="43137"/>
                    </a:srgbClr>
                  </a:outerShdw>
                </a:effectLst>
                <a:latin typeface="Arial Rounded MT Bold" panose="020F0704030504030204" pitchFamily="34" charset="0"/>
              </a:rPr>
              <a:t> </a:t>
            </a:r>
            <a:r>
              <a:rPr lang="en-US" sz="4800" dirty="0">
                <a:effectLst>
                  <a:outerShdw blurRad="38100" dist="38100" dir="2700000" algn="tl">
                    <a:srgbClr val="000000">
                      <a:alpha val="43137"/>
                    </a:srgbClr>
                  </a:outerShdw>
                </a:effectLst>
                <a:latin typeface="Arial Rounded MT Bold" panose="020F0704030504030204" pitchFamily="34" charset="0"/>
              </a:rPr>
              <a:t>James </a:t>
            </a:r>
            <a:r>
              <a:rPr lang="en-US" sz="4800" dirty="0" smtClean="0">
                <a:effectLst>
                  <a:outerShdw blurRad="38100" dist="38100" dir="2700000" algn="tl">
                    <a:srgbClr val="000000">
                      <a:alpha val="43137"/>
                    </a:srgbClr>
                  </a:outerShdw>
                </a:effectLst>
                <a:latin typeface="Arial Rounded MT Bold" panose="020F0704030504030204" pitchFamily="34" charset="0"/>
              </a:rPr>
              <a:t>5:17-18</a:t>
            </a:r>
            <a:endParaRPr lang="en-US" sz="4800"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8504402" y="0"/>
            <a:ext cx="1897507" cy="461665"/>
          </a:xfrm>
          <a:prstGeom prst="rect">
            <a:avLst/>
          </a:prstGeom>
          <a:noFill/>
        </p:spPr>
        <p:txBody>
          <a:bodyPr wrap="none" lIns="91440" tIns="45720" rIns="91440" bIns="45720">
            <a:spAutoFit/>
          </a:bodyPr>
          <a:lstStyle/>
          <a:p>
            <a:pPr algn="ctr"/>
            <a:r>
              <a:rPr lang="en-US" sz="2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May 22, 2016</a:t>
            </a:r>
            <a:endPar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Rectangle 4"/>
          <p:cNvSpPr/>
          <p:nvPr/>
        </p:nvSpPr>
        <p:spPr>
          <a:xfrm>
            <a:off x="1459860" y="0"/>
            <a:ext cx="2105127" cy="461665"/>
          </a:xfrm>
          <a:prstGeom prst="rect">
            <a:avLst/>
          </a:prstGeom>
          <a:noFill/>
        </p:spPr>
        <p:txBody>
          <a:bodyPr wrap="none" lIns="91440" tIns="45720" rIns="91440" bIns="45720">
            <a:spAutoFit/>
          </a:bodyPr>
          <a:lstStyle/>
          <a:p>
            <a:pPr algn="ctr"/>
            <a:r>
              <a:rPr lang="en-US" sz="2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Edward Church</a:t>
            </a:r>
            <a:endPar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01476882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17" y="1"/>
            <a:ext cx="11966146" cy="6858000"/>
          </a:xfrm>
        </p:spPr>
        <p:txBody>
          <a:bodyPr>
            <a:normAutofit fontScale="32500" lnSpcReduction="20000"/>
          </a:bodyPr>
          <a:lstStyle/>
          <a:p>
            <a:pPr marL="0" indent="0">
              <a:lnSpc>
                <a:spcPct val="110000"/>
              </a:lnSpc>
              <a:spcBef>
                <a:spcPts val="0"/>
              </a:spcBef>
              <a:buNone/>
            </a:pPr>
            <a:r>
              <a:rPr lang="en-US" sz="8600" b="1" dirty="0">
                <a:effectLst>
                  <a:outerShdw blurRad="38100" dist="38100" dir="2700000" algn="tl">
                    <a:srgbClr val="000000">
                      <a:alpha val="43137"/>
                    </a:srgbClr>
                  </a:outerShdw>
                </a:effectLst>
              </a:rPr>
              <a:t>James 5:17-18 (KJV) </a:t>
            </a:r>
            <a:r>
              <a:rPr lang="en-US" sz="8600" dirty="0">
                <a:effectLst>
                  <a:outerShdw blurRad="38100" dist="38100" dir="2700000" algn="tl">
                    <a:srgbClr val="000000">
                      <a:alpha val="43137"/>
                    </a:srgbClr>
                  </a:outerShdw>
                </a:effectLst>
              </a:rPr>
              <a:t/>
            </a:r>
            <a:br>
              <a:rPr lang="en-US" sz="8600" dirty="0">
                <a:effectLst>
                  <a:outerShdw blurRad="38100" dist="38100" dir="2700000" algn="tl">
                    <a:srgbClr val="000000">
                      <a:alpha val="43137"/>
                    </a:srgbClr>
                  </a:outerShdw>
                </a:effectLst>
              </a:rPr>
            </a:br>
            <a:r>
              <a:rPr lang="en-US" sz="8600" baseline="30000" dirty="0">
                <a:effectLst>
                  <a:outerShdw blurRad="38100" dist="38100" dir="2700000" algn="tl">
                    <a:srgbClr val="000000">
                      <a:alpha val="43137"/>
                    </a:srgbClr>
                  </a:outerShdw>
                </a:effectLst>
              </a:rPr>
              <a:t>17 </a:t>
            </a:r>
            <a:r>
              <a:rPr lang="en-US" sz="8600" dirty="0">
                <a:effectLst>
                  <a:outerShdw blurRad="38100" dist="38100" dir="2700000" algn="tl">
                    <a:srgbClr val="000000">
                      <a:alpha val="43137"/>
                    </a:srgbClr>
                  </a:outerShdw>
                </a:effectLst>
              </a:rPr>
              <a:t> </a:t>
            </a:r>
            <a:r>
              <a:rPr lang="en-US" sz="8600" i="1" dirty="0">
                <a:effectLst>
                  <a:outerShdw blurRad="38100" dist="38100" dir="2700000" algn="tl">
                    <a:srgbClr val="000000">
                      <a:alpha val="43137"/>
                    </a:srgbClr>
                  </a:outerShdw>
                </a:effectLst>
              </a:rPr>
              <a:t>Elias was a man subject to like passions as we </a:t>
            </a:r>
            <a:r>
              <a:rPr lang="en-US" sz="8600" i="1" dirty="0" smtClean="0">
                <a:effectLst>
                  <a:outerShdw blurRad="38100" dist="38100" dir="2700000" algn="tl">
                    <a:srgbClr val="000000">
                      <a:alpha val="43137"/>
                    </a:srgbClr>
                  </a:outerShdw>
                </a:effectLst>
              </a:rPr>
              <a:t>are</a:t>
            </a:r>
            <a:r>
              <a:rPr lang="en-US" sz="8600" i="1" dirty="0">
                <a:effectLst>
                  <a:outerShdw blurRad="38100" dist="38100" dir="2700000" algn="tl">
                    <a:srgbClr val="000000">
                      <a:alpha val="43137"/>
                    </a:srgbClr>
                  </a:outerShdw>
                </a:effectLst>
              </a:rPr>
              <a:t>/</a:t>
            </a:r>
            <a:r>
              <a:rPr lang="en-US" sz="8600" i="1" dirty="0" smtClean="0">
                <a:effectLst>
                  <a:outerShdw blurRad="38100" dist="38100" dir="2700000" algn="tl">
                    <a:srgbClr val="000000">
                      <a:alpha val="43137"/>
                    </a:srgbClr>
                  </a:outerShdw>
                </a:effectLst>
              </a:rPr>
              <a:t> </a:t>
            </a:r>
            <a:r>
              <a:rPr lang="en-US" sz="8600" i="1" dirty="0">
                <a:effectLst>
                  <a:outerShdw blurRad="38100" dist="38100" dir="2700000" algn="tl">
                    <a:srgbClr val="000000">
                      <a:alpha val="43137"/>
                    </a:srgbClr>
                  </a:outerShdw>
                </a:effectLst>
              </a:rPr>
              <a:t>he prayed earnestly that it might not rain: and it rained not on the earth by the space of three years and six months. </a:t>
            </a:r>
            <a:r>
              <a:rPr lang="en-US" sz="8600" i="1" baseline="30000" dirty="0" smtClean="0">
                <a:effectLst>
                  <a:outerShdw blurRad="38100" dist="38100" dir="2700000" algn="tl">
                    <a:srgbClr val="000000">
                      <a:alpha val="43137"/>
                    </a:srgbClr>
                  </a:outerShdw>
                </a:effectLst>
              </a:rPr>
              <a:t>18 </a:t>
            </a:r>
            <a:r>
              <a:rPr lang="en-US" sz="8600" i="1" dirty="0">
                <a:effectLst>
                  <a:outerShdw blurRad="38100" dist="38100" dir="2700000" algn="tl">
                    <a:srgbClr val="000000">
                      <a:alpha val="43137"/>
                    </a:srgbClr>
                  </a:outerShdw>
                </a:effectLst>
              </a:rPr>
              <a:t> And he prayed again, and the heaven gave rain, and the earth brought forth her fruit. </a:t>
            </a:r>
            <a:endParaRPr lang="en-US" sz="8600" b="1" i="1" dirty="0">
              <a:effectLst>
                <a:outerShdw blurRad="38100" dist="38100" dir="2700000" algn="tl">
                  <a:srgbClr val="000000">
                    <a:alpha val="43137"/>
                  </a:srgbClr>
                </a:outerShdw>
              </a:effectLst>
            </a:endParaRPr>
          </a:p>
          <a:p>
            <a:pPr marL="0" indent="0">
              <a:lnSpc>
                <a:spcPct val="120000"/>
              </a:lnSpc>
              <a:spcBef>
                <a:spcPts val="800"/>
              </a:spcBef>
              <a:buNone/>
            </a:pPr>
            <a:r>
              <a:rPr lang="en-US" sz="8600" b="1" dirty="0" smtClean="0">
                <a:effectLst>
                  <a:outerShdw blurRad="38100" dist="38100" dir="2700000" algn="tl">
                    <a:srgbClr val="000000">
                      <a:alpha val="43137"/>
                    </a:srgbClr>
                  </a:outerShdw>
                </a:effectLst>
              </a:rPr>
              <a:t>James </a:t>
            </a:r>
            <a:r>
              <a:rPr lang="en-US" sz="8600" b="1" dirty="0">
                <a:effectLst>
                  <a:outerShdw blurRad="38100" dist="38100" dir="2700000" algn="tl">
                    <a:srgbClr val="000000">
                      <a:alpha val="43137"/>
                    </a:srgbClr>
                  </a:outerShdw>
                </a:effectLst>
              </a:rPr>
              <a:t>5:17-18 (AMP) </a:t>
            </a:r>
            <a:r>
              <a:rPr lang="en-US" sz="8600" dirty="0">
                <a:effectLst>
                  <a:outerShdw blurRad="38100" dist="38100" dir="2700000" algn="tl">
                    <a:srgbClr val="000000">
                      <a:alpha val="43137"/>
                    </a:srgbClr>
                  </a:outerShdw>
                </a:effectLst>
              </a:rPr>
              <a:t/>
            </a:r>
            <a:br>
              <a:rPr lang="en-US" sz="8600" dirty="0">
                <a:effectLst>
                  <a:outerShdw blurRad="38100" dist="38100" dir="2700000" algn="tl">
                    <a:srgbClr val="000000">
                      <a:alpha val="43137"/>
                    </a:srgbClr>
                  </a:outerShdw>
                </a:effectLst>
              </a:rPr>
            </a:br>
            <a:r>
              <a:rPr lang="en-US" sz="8600" baseline="30000" dirty="0">
                <a:effectLst>
                  <a:outerShdw blurRad="38100" dist="38100" dir="2700000" algn="tl">
                    <a:srgbClr val="000000">
                      <a:alpha val="43137"/>
                    </a:srgbClr>
                  </a:outerShdw>
                </a:effectLst>
              </a:rPr>
              <a:t>17 </a:t>
            </a:r>
            <a:r>
              <a:rPr lang="en-US" sz="8600" dirty="0">
                <a:effectLst>
                  <a:outerShdw blurRad="38100" dist="38100" dir="2700000" algn="tl">
                    <a:srgbClr val="000000">
                      <a:alpha val="43137"/>
                    </a:srgbClr>
                  </a:outerShdw>
                </a:effectLst>
              </a:rPr>
              <a:t> Elijah was a human being with a </a:t>
            </a:r>
            <a:r>
              <a:rPr lang="en-US" sz="8600" b="1" dirty="0">
                <a:effectLst>
                  <a:outerShdw blurRad="38100" dist="38100" dir="2700000" algn="tl">
                    <a:srgbClr val="000000">
                      <a:alpha val="43137"/>
                    </a:srgbClr>
                  </a:outerShdw>
                </a:effectLst>
              </a:rPr>
              <a:t>nature</a:t>
            </a:r>
            <a:r>
              <a:rPr lang="en-US" sz="8600" dirty="0">
                <a:effectLst>
                  <a:outerShdw blurRad="38100" dist="38100" dir="2700000" algn="tl">
                    <a:srgbClr val="000000">
                      <a:alpha val="43137"/>
                    </a:srgbClr>
                  </a:outerShdw>
                </a:effectLst>
              </a:rPr>
              <a:t> such as we have [with </a:t>
            </a:r>
            <a:r>
              <a:rPr lang="en-US" sz="8600" b="1" dirty="0">
                <a:effectLst>
                  <a:outerShdw blurRad="38100" dist="38100" dir="2700000" algn="tl">
                    <a:srgbClr val="000000">
                      <a:alpha val="43137"/>
                    </a:srgbClr>
                  </a:outerShdw>
                </a:effectLst>
              </a:rPr>
              <a:t>feelings, affections, and a constitution like ours</a:t>
            </a:r>
            <a:r>
              <a:rPr lang="en-US" sz="8600" dirty="0">
                <a:effectLst>
                  <a:outerShdw blurRad="38100" dist="38100" dir="2700000" algn="tl">
                    <a:srgbClr val="000000">
                      <a:alpha val="43137"/>
                    </a:srgbClr>
                  </a:outerShdw>
                </a:effectLst>
              </a:rPr>
              <a:t>]; and he prayed earnestly for it not to rain, and no rain fell on the earth for three years and six months. </a:t>
            </a:r>
            <a:br>
              <a:rPr lang="en-US" sz="8600" dirty="0">
                <a:effectLst>
                  <a:outerShdw blurRad="38100" dist="38100" dir="2700000" algn="tl">
                    <a:srgbClr val="000000">
                      <a:alpha val="43137"/>
                    </a:srgbClr>
                  </a:outerShdw>
                </a:effectLst>
              </a:rPr>
            </a:br>
            <a:r>
              <a:rPr lang="en-US" sz="8600" baseline="30000" dirty="0">
                <a:effectLst>
                  <a:outerShdw blurRad="38100" dist="38100" dir="2700000" algn="tl">
                    <a:srgbClr val="000000">
                      <a:alpha val="43137"/>
                    </a:srgbClr>
                  </a:outerShdw>
                </a:effectLst>
              </a:rPr>
              <a:t>18 </a:t>
            </a:r>
            <a:r>
              <a:rPr lang="en-US" sz="8600" dirty="0">
                <a:effectLst>
                  <a:outerShdw blurRad="38100" dist="38100" dir="2700000" algn="tl">
                    <a:srgbClr val="000000">
                      <a:alpha val="43137"/>
                    </a:srgbClr>
                  </a:outerShdw>
                </a:effectLst>
              </a:rPr>
              <a:t> And [then] he prayed again and the heavens supplied rain and the land produced its crops [as usual]. </a:t>
            </a:r>
            <a:endParaRPr lang="en-US" sz="8600" dirty="0" smtClean="0">
              <a:effectLst>
                <a:outerShdw blurRad="38100" dist="38100" dir="2700000" algn="tl">
                  <a:srgbClr val="000000">
                    <a:alpha val="43137"/>
                  </a:srgbClr>
                </a:outerShdw>
              </a:effectLst>
            </a:endParaRPr>
          </a:p>
          <a:p>
            <a:pPr marL="0" indent="0">
              <a:lnSpc>
                <a:spcPct val="120000"/>
              </a:lnSpc>
              <a:spcBef>
                <a:spcPts val="800"/>
              </a:spcBef>
              <a:buNone/>
            </a:pPr>
            <a:r>
              <a:rPr lang="en-US" sz="8600" b="1" dirty="0">
                <a:effectLst>
                  <a:outerShdw blurRad="38100" dist="38100" dir="2700000" algn="tl">
                    <a:srgbClr val="000000">
                      <a:alpha val="43137"/>
                    </a:srgbClr>
                  </a:outerShdw>
                </a:effectLst>
              </a:rPr>
              <a:t>1 Kings 17:1 (KJV) </a:t>
            </a:r>
            <a:r>
              <a:rPr lang="en-US" sz="8600" dirty="0">
                <a:effectLst>
                  <a:outerShdw blurRad="38100" dist="38100" dir="2700000" algn="tl">
                    <a:srgbClr val="000000">
                      <a:alpha val="43137"/>
                    </a:srgbClr>
                  </a:outerShdw>
                </a:effectLst>
              </a:rPr>
              <a:t/>
            </a:r>
            <a:br>
              <a:rPr lang="en-US" sz="8600" dirty="0">
                <a:effectLst>
                  <a:outerShdw blurRad="38100" dist="38100" dir="2700000" algn="tl">
                    <a:srgbClr val="000000">
                      <a:alpha val="43137"/>
                    </a:srgbClr>
                  </a:outerShdw>
                </a:effectLst>
              </a:rPr>
            </a:br>
            <a:r>
              <a:rPr lang="en-US" sz="8600" baseline="30000" dirty="0">
                <a:effectLst>
                  <a:outerShdw blurRad="38100" dist="38100" dir="2700000" algn="tl">
                    <a:srgbClr val="000000">
                      <a:alpha val="43137"/>
                    </a:srgbClr>
                  </a:outerShdw>
                </a:effectLst>
              </a:rPr>
              <a:t>1 </a:t>
            </a:r>
            <a:r>
              <a:rPr lang="en-US" sz="8600" dirty="0">
                <a:effectLst>
                  <a:outerShdw blurRad="38100" dist="38100" dir="2700000" algn="tl">
                    <a:srgbClr val="000000">
                      <a:alpha val="43137"/>
                    </a:srgbClr>
                  </a:outerShdw>
                </a:effectLst>
              </a:rPr>
              <a:t> </a:t>
            </a:r>
            <a:r>
              <a:rPr lang="en-US" sz="8600" i="1" dirty="0">
                <a:effectLst>
                  <a:outerShdw blurRad="38100" dist="38100" dir="2700000" algn="tl">
                    <a:srgbClr val="000000">
                      <a:alpha val="43137"/>
                    </a:srgbClr>
                  </a:outerShdw>
                </a:effectLst>
              </a:rPr>
              <a:t>And Elijah the </a:t>
            </a:r>
            <a:r>
              <a:rPr lang="en-US" sz="8600" i="1" dirty="0" err="1">
                <a:effectLst>
                  <a:outerShdw blurRad="38100" dist="38100" dir="2700000" algn="tl">
                    <a:srgbClr val="000000">
                      <a:alpha val="43137"/>
                    </a:srgbClr>
                  </a:outerShdw>
                </a:effectLst>
              </a:rPr>
              <a:t>Tishbite</a:t>
            </a:r>
            <a:r>
              <a:rPr lang="en-US" sz="8600" i="1" dirty="0">
                <a:effectLst>
                  <a:outerShdw blurRad="38100" dist="38100" dir="2700000" algn="tl">
                    <a:srgbClr val="000000">
                      <a:alpha val="43137"/>
                    </a:srgbClr>
                  </a:outerShdw>
                </a:effectLst>
              </a:rPr>
              <a:t>, who was of the inhabitants of Gilead, said unto Ahab, As the </a:t>
            </a:r>
            <a:r>
              <a:rPr lang="en-US" sz="8600" i="1" cap="small" dirty="0">
                <a:effectLst>
                  <a:outerShdw blurRad="38100" dist="38100" dir="2700000" algn="tl">
                    <a:srgbClr val="000000">
                      <a:alpha val="43137"/>
                    </a:srgbClr>
                  </a:outerShdw>
                </a:effectLst>
              </a:rPr>
              <a:t>LORD</a:t>
            </a:r>
            <a:r>
              <a:rPr lang="en-US" sz="8600" i="1" dirty="0">
                <a:effectLst>
                  <a:outerShdw blurRad="38100" dist="38100" dir="2700000" algn="tl">
                    <a:srgbClr val="000000">
                      <a:alpha val="43137"/>
                    </a:srgbClr>
                  </a:outerShdw>
                </a:effectLst>
              </a:rPr>
              <a:t> God of Israel </a:t>
            </a:r>
            <a:r>
              <a:rPr lang="en-US" sz="8600" i="1" dirty="0" err="1">
                <a:effectLst>
                  <a:outerShdw blurRad="38100" dist="38100" dir="2700000" algn="tl">
                    <a:srgbClr val="000000">
                      <a:alpha val="43137"/>
                    </a:srgbClr>
                  </a:outerShdw>
                </a:effectLst>
              </a:rPr>
              <a:t>liveth</a:t>
            </a:r>
            <a:r>
              <a:rPr lang="en-US" sz="8600" i="1" dirty="0">
                <a:effectLst>
                  <a:outerShdw blurRad="38100" dist="38100" dir="2700000" algn="tl">
                    <a:srgbClr val="000000">
                      <a:alpha val="43137"/>
                    </a:srgbClr>
                  </a:outerShdw>
                </a:effectLst>
              </a:rPr>
              <a:t>, before whom I stand, there shall not be dew nor rain these years, but according to my word</a:t>
            </a:r>
            <a:r>
              <a:rPr lang="en-US" sz="8600" dirty="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331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ou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7"/>
            <a:ext cx="10515600" cy="922763"/>
          </a:xfrm>
        </p:spPr>
        <p:txBody>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We are Called to Make a Difference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93183" y="1236372"/>
            <a:ext cx="11758411" cy="5486400"/>
          </a:xfrm>
          <a:solidFill>
            <a:schemeClr val="bg1">
              <a:alpha val="50000"/>
            </a:schemeClr>
          </a:solidFill>
          <a:effectLst>
            <a:softEdge rad="63500"/>
          </a:effectLst>
        </p:spPr>
        <p:txBody>
          <a:bodyPr>
            <a:normAutofit lnSpcReduction="10000"/>
          </a:bodyPr>
          <a:lstStyle/>
          <a:p>
            <a:pP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Abraham Lincoln said, </a:t>
            </a:r>
            <a:endParaRPr lang="en-US"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i="1" dirty="0" smtClean="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If you're not part of the solution, you're part of the </a:t>
            </a:r>
            <a:r>
              <a:rPr lang="en-US" i="1" dirty="0" smtClean="0">
                <a:effectLst>
                  <a:outerShdw blurRad="38100" dist="38100" dir="2700000" algn="tl">
                    <a:srgbClr val="000000">
                      <a:alpha val="43137"/>
                    </a:srgbClr>
                  </a:outerShdw>
                </a:effectLst>
                <a:latin typeface="Arial Rounded MT Bold" panose="020F0704030504030204" pitchFamily="34" charset="0"/>
              </a:rPr>
              <a:t>problem" </a:t>
            </a:r>
          </a:p>
          <a:p>
            <a:pPr>
              <a:lnSpc>
                <a:spcPct val="100000"/>
              </a:lnSpc>
            </a:pPr>
            <a:r>
              <a:rPr lang="en-US" dirty="0" smtClean="0">
                <a:effectLst>
                  <a:outerShdw blurRad="38100" dist="38100" dir="2700000" algn="tl">
                    <a:srgbClr val="000000">
                      <a:alpha val="43137"/>
                    </a:srgbClr>
                  </a:outerShdw>
                </a:effectLst>
                <a:latin typeface="Arial Rounded MT Bold" panose="020F0704030504030204" pitchFamily="34" charset="0"/>
              </a:rPr>
              <a:t>Anyone Can Criticize</a:t>
            </a:r>
          </a:p>
          <a:p>
            <a:pPr marL="0" indent="0">
              <a:lnSpc>
                <a:spcPct val="110000"/>
              </a:lnSpc>
              <a:spcBef>
                <a:spcPts val="0"/>
              </a:spcBef>
              <a:buNone/>
            </a:pPr>
            <a:r>
              <a:rPr lang="en-US" dirty="0" smtClean="0">
                <a:effectLst>
                  <a:outerShdw blurRad="38100" dist="38100" dir="2700000" algn="tl">
                    <a:srgbClr val="000000">
                      <a:alpha val="43137"/>
                    </a:srgbClr>
                  </a:outerShdw>
                </a:effectLst>
                <a:latin typeface="Arial Rounded MT Bold" panose="020F0704030504030204" pitchFamily="34" charset="0"/>
              </a:rPr>
              <a:t>         …But It Takes Commitment to Make an Impact </a:t>
            </a:r>
          </a:p>
          <a:p>
            <a:pPr>
              <a:lnSpc>
                <a:spcPct val="100000"/>
              </a:lnSpc>
            </a:pPr>
            <a:r>
              <a:rPr lang="en-US" dirty="0" smtClean="0">
                <a:effectLst>
                  <a:outerShdw blurRad="38100" dist="38100" dir="2700000" algn="tl">
                    <a:srgbClr val="000000">
                      <a:alpha val="43137"/>
                    </a:srgbClr>
                  </a:outerShdw>
                </a:effectLst>
                <a:latin typeface="Arial Rounded MT Bold" panose="020F0704030504030204" pitchFamily="34" charset="0"/>
              </a:rPr>
              <a:t>Anyone Can Analyze the Situation</a:t>
            </a:r>
          </a:p>
          <a:p>
            <a:pPr marL="0" indent="0">
              <a:lnSpc>
                <a:spcPct val="110000"/>
              </a:lnSpc>
              <a:spcBef>
                <a:spcPts val="0"/>
              </a:spcBef>
              <a:buNone/>
            </a:pPr>
            <a:r>
              <a:rPr lang="en-US" dirty="0" smtClean="0">
                <a:effectLst>
                  <a:outerShdw blurRad="38100" dist="38100" dir="2700000" algn="tl">
                    <a:srgbClr val="000000">
                      <a:alpha val="43137"/>
                    </a:srgbClr>
                  </a:outerShdw>
                </a:effectLst>
                <a:latin typeface="Arial Rounded MT Bold" panose="020F0704030504030204" pitchFamily="34" charset="0"/>
              </a:rPr>
              <a:t>         …But It Takes Action to Change Things </a:t>
            </a:r>
          </a:p>
          <a:p>
            <a:pPr marL="0" indent="0">
              <a:lnSpc>
                <a:spcPct val="100000"/>
              </a:lnSpc>
              <a:buNone/>
            </a:pPr>
            <a:r>
              <a:rPr lang="en-US" dirty="0" smtClean="0">
                <a:effectLst>
                  <a:outerShdw blurRad="38100" dist="38100" dir="2700000" algn="tl">
                    <a:srgbClr val="000000">
                      <a:alpha val="43137"/>
                    </a:srgbClr>
                  </a:outerShdw>
                </a:effectLst>
                <a:latin typeface="Arial Rounded MT Bold" panose="020F0704030504030204" pitchFamily="34" charset="0"/>
              </a:rPr>
              <a:t>Times </a:t>
            </a:r>
            <a:r>
              <a:rPr lang="en-US" dirty="0">
                <a:effectLst>
                  <a:outerShdw blurRad="38100" dist="38100" dir="2700000" algn="tl">
                    <a:srgbClr val="000000">
                      <a:alpha val="43137"/>
                    </a:srgbClr>
                  </a:outerShdw>
                </a:effectLst>
                <a:latin typeface="Arial Rounded MT Bold" panose="020F0704030504030204" pitchFamily="34" charset="0"/>
              </a:rPr>
              <a:t>of </a:t>
            </a:r>
            <a:r>
              <a:rPr lang="en-US" dirty="0" smtClean="0">
                <a:effectLst>
                  <a:outerShdw blurRad="38100" dist="38100" dir="2700000" algn="tl">
                    <a:srgbClr val="000000">
                      <a:alpha val="43137"/>
                    </a:srgbClr>
                  </a:outerShdw>
                </a:effectLst>
                <a:latin typeface="Arial Rounded MT Bold" panose="020F0704030504030204" pitchFamily="34" charset="0"/>
              </a:rPr>
              <a:t>Crisis Call For Courageous and Committed Believers </a:t>
            </a:r>
          </a:p>
          <a:p>
            <a:pPr lvl="1">
              <a:lnSpc>
                <a:spcPct val="110000"/>
              </a:lnSpc>
              <a:spcBef>
                <a:spcPts val="0"/>
              </a:spcBef>
              <a:buFont typeface="Courier New" panose="02070309020205020404" pitchFamily="49" charset="0"/>
              <a:buChar char="o"/>
            </a:pPr>
            <a:r>
              <a:rPr lang="en-US" sz="2800" dirty="0" smtClean="0">
                <a:effectLst>
                  <a:outerShdw blurRad="38100" dist="38100" dir="2700000" algn="tl">
                    <a:srgbClr val="000000">
                      <a:alpha val="43137"/>
                    </a:srgbClr>
                  </a:outerShdw>
                </a:effectLst>
                <a:latin typeface="Arial Rounded MT Bold" panose="020F0704030504030204" pitchFamily="34" charset="0"/>
              </a:rPr>
              <a:t>We Are the Salt of the Earth </a:t>
            </a:r>
          </a:p>
          <a:p>
            <a:pPr lvl="1">
              <a:lnSpc>
                <a:spcPct val="110000"/>
              </a:lnSpc>
              <a:spcBef>
                <a:spcPts val="0"/>
              </a:spcBef>
              <a:buFont typeface="Courier New" panose="02070309020205020404" pitchFamily="49" charset="0"/>
              <a:buChar char="o"/>
            </a:pPr>
            <a:r>
              <a:rPr lang="en-US" sz="2800" dirty="0" smtClean="0">
                <a:effectLst>
                  <a:outerShdw blurRad="38100" dist="38100" dir="2700000" algn="tl">
                    <a:srgbClr val="000000">
                      <a:alpha val="43137"/>
                    </a:srgbClr>
                  </a:outerShdw>
                </a:effectLst>
                <a:latin typeface="Arial Rounded MT Bold" panose="020F0704030504030204" pitchFamily="34" charset="0"/>
              </a:rPr>
              <a:t>The Light of the World </a:t>
            </a:r>
          </a:p>
          <a:p>
            <a:pPr lvl="1">
              <a:lnSpc>
                <a:spcPct val="110000"/>
              </a:lnSpc>
              <a:spcBef>
                <a:spcPts val="0"/>
              </a:spcBef>
              <a:buFont typeface="Courier New" panose="02070309020205020404" pitchFamily="49" charset="0"/>
              <a:buChar char="o"/>
            </a:pPr>
            <a:r>
              <a:rPr lang="en-US" sz="2800" dirty="0" smtClean="0">
                <a:effectLst>
                  <a:outerShdw blurRad="38100" dist="38100" dir="2700000" algn="tl">
                    <a:srgbClr val="000000">
                      <a:alpha val="43137"/>
                    </a:srgbClr>
                  </a:outerShdw>
                </a:effectLst>
                <a:latin typeface="Arial Rounded MT Bold" panose="020F0704030504030204" pitchFamily="34" charset="0"/>
              </a:rPr>
              <a:t>Ambassadors Of Christ </a:t>
            </a:r>
          </a:p>
          <a:p>
            <a:pPr marL="0" indent="0">
              <a:lnSpc>
                <a:spcPct val="100000"/>
              </a:lnSpc>
              <a:buNone/>
            </a:pPr>
            <a:r>
              <a:rPr lang="en-US" sz="3200" dirty="0" smtClean="0">
                <a:effectLst>
                  <a:outerShdw blurRad="38100" dist="38100" dir="2700000" algn="tl">
                    <a:srgbClr val="000000">
                      <a:alpha val="43137"/>
                    </a:srgbClr>
                  </a:outerShdw>
                </a:effectLst>
                <a:latin typeface="Arial Rounded MT Bold" panose="020F0704030504030204" pitchFamily="34" charset="0"/>
              </a:rPr>
              <a:t>We Can Learn How to Make a Difference From Elijah</a:t>
            </a:r>
            <a:endParaRPr lang="en-US" sz="3200" dirty="0"/>
          </a:p>
          <a:p>
            <a:endParaRPr lang="en-US" dirty="0"/>
          </a:p>
        </p:txBody>
      </p:sp>
    </p:spTree>
    <p:extLst>
      <p:ext uri="{BB962C8B-B14F-4D97-AF65-F5344CB8AC3E}">
        <p14:creationId xmlns:p14="http://schemas.microsoft.com/office/powerpoint/2010/main" val="1216807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2000" fill="hold"/>
                                        <p:tgtEl>
                                          <p:spTgt spid="3">
                                            <p:bg/>
                                          </p:spTgt>
                                        </p:tgtEl>
                                        <p:attrNameLst>
                                          <p:attrName>ppt_w</p:attrName>
                                        </p:attrNameLst>
                                      </p:cBhvr>
                                      <p:tavLst>
                                        <p:tav tm="0">
                                          <p:val>
                                            <p:fltVal val="0"/>
                                          </p:val>
                                        </p:tav>
                                        <p:tav tm="100000">
                                          <p:val>
                                            <p:strVal val="#ppt_w"/>
                                          </p:val>
                                        </p:tav>
                                      </p:tavLst>
                                    </p:anim>
                                    <p:anim calcmode="lin" valueType="num">
                                      <p:cBhvr>
                                        <p:cTn id="13" dur="2000" fill="hold"/>
                                        <p:tgtEl>
                                          <p:spTgt spid="3">
                                            <p:bg/>
                                          </p:spTgt>
                                        </p:tgtEl>
                                        <p:attrNameLst>
                                          <p:attrName>ppt_h</p:attrName>
                                        </p:attrNameLst>
                                      </p:cBhvr>
                                      <p:tavLst>
                                        <p:tav tm="0">
                                          <p:val>
                                            <p:fltVal val="0"/>
                                          </p:val>
                                        </p:tav>
                                        <p:tav tm="100000">
                                          <p:val>
                                            <p:strVal val="#ppt_h"/>
                                          </p:val>
                                        </p:tav>
                                      </p:tavLst>
                                    </p:anim>
                                    <p:animEffect transition="in" filter="fade">
                                      <p:cBhvr>
                                        <p:cTn id="14" dur="2000"/>
                                        <p:tgtEl>
                                          <p:spTgt spid="3">
                                            <p:bg/>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2000"/>
                                        <p:tgtEl>
                                          <p:spTgt spid="3">
                                            <p:txEl>
                                              <p:pRg st="0" end="0"/>
                                            </p:txEl>
                                          </p:spTgt>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2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2000"/>
                                        <p:tgtEl>
                                          <p:spTgt spid="3">
                                            <p:txEl>
                                              <p:pRg st="2" end="2"/>
                                            </p:txEl>
                                          </p:spTgt>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2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2000"/>
                                        <p:tgtEl>
                                          <p:spTgt spid="3">
                                            <p:txEl>
                                              <p:pRg st="4" end="4"/>
                                            </p:txEl>
                                          </p:spTgt>
                                        </p:tgtEl>
                                      </p:cBhvr>
                                    </p:animEffect>
                                  </p:childTnLst>
                                </p:cTn>
                              </p:par>
                            </p:childTnLst>
                          </p:cTn>
                        </p:par>
                        <p:par>
                          <p:cTn id="46" fill="hold">
                            <p:stCondLst>
                              <p:cond delay="2000"/>
                            </p:stCondLst>
                            <p:childTnLst>
                              <p:par>
                                <p:cTn id="47" presetID="53" presetClass="entr" presetSubtype="16"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2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2000"/>
                                        <p:tgtEl>
                                          <p:spTgt spid="3">
                                            <p:txEl>
                                              <p:pRg st="6" end="6"/>
                                            </p:txEl>
                                          </p:spTgt>
                                        </p:tgtEl>
                                      </p:cBhvr>
                                    </p:animEffect>
                                  </p:childTnLst>
                                </p:cTn>
                              </p:par>
                            </p:childTnLst>
                          </p:cTn>
                        </p:par>
                        <p:par>
                          <p:cTn id="59" fill="hold">
                            <p:stCondLst>
                              <p:cond delay="2000"/>
                            </p:stCondLst>
                            <p:childTnLst>
                              <p:par>
                                <p:cTn id="60" presetID="53" presetClass="entr" presetSubtype="16" fill="hold" grpId="0" nodeType="after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p:cTn id="62"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3"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4" dur="2000"/>
                                        <p:tgtEl>
                                          <p:spTgt spid="3">
                                            <p:txEl>
                                              <p:pRg st="7" end="7"/>
                                            </p:txEl>
                                          </p:spTgt>
                                        </p:tgtEl>
                                      </p:cBhvr>
                                    </p:animEffect>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9"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0" dur="2000"/>
                                        <p:tgtEl>
                                          <p:spTgt spid="3">
                                            <p:txEl>
                                              <p:pRg st="8" end="8"/>
                                            </p:txEl>
                                          </p:spTgt>
                                        </p:tgtEl>
                                      </p:cBhvr>
                                    </p:animEffect>
                                  </p:childTnLst>
                                </p:cTn>
                              </p:par>
                            </p:childTnLst>
                          </p:cTn>
                        </p:par>
                        <p:par>
                          <p:cTn id="71" fill="hold">
                            <p:stCondLst>
                              <p:cond delay="6000"/>
                            </p:stCondLst>
                            <p:childTnLst>
                              <p:par>
                                <p:cTn id="72" presetID="53" presetClass="entr" presetSubtype="16" fill="hold" grpId="0" nodeType="after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 calcmode="lin" valueType="num">
                                      <p:cBhvr>
                                        <p:cTn id="74"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5"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6" dur="2000"/>
                                        <p:tgtEl>
                                          <p:spTgt spid="3">
                                            <p:txEl>
                                              <p:pRg st="9" end="9"/>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
                                            <p:txEl>
                                              <p:pRg st="10" end="10"/>
                                            </p:txEl>
                                          </p:spTgt>
                                        </p:tgtEl>
                                        <p:attrNameLst>
                                          <p:attrName>style.visibility</p:attrName>
                                        </p:attrNameLst>
                                      </p:cBhvr>
                                      <p:to>
                                        <p:strVal val="visible"/>
                                      </p:to>
                                    </p:set>
                                    <p:anim calcmode="lin" valueType="num">
                                      <p:cBhvr>
                                        <p:cTn id="81" dur="2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2" dur="20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83"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77000" b="-7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7"/>
            <a:ext cx="10515600" cy="922763"/>
          </a:xfrm>
          <a:solidFill>
            <a:schemeClr val="bg1">
              <a:alpha val="50000"/>
            </a:schemeClr>
          </a:solidFill>
          <a:effectLst>
            <a:softEdge rad="127000"/>
          </a:effectLst>
        </p:spPr>
        <p:txBody>
          <a:bodyPr/>
          <a:lstStyle/>
          <a:p>
            <a:pPr algn="ctr"/>
            <a:r>
              <a:rPr lang="en-US" b="1" dirty="0" smtClean="0">
                <a:effectLst>
                  <a:outerShdw blurRad="38100" dist="38100" dir="2700000" algn="tl">
                    <a:srgbClr val="000000">
                      <a:alpha val="43137"/>
                    </a:srgbClr>
                  </a:outerShdw>
                </a:effectLst>
                <a:latin typeface="Arial Rounded MT Bold" panose="020F0704030504030204" pitchFamily="34" charset="0"/>
              </a:rPr>
              <a:t>Elijah is Central in Scripture</a:t>
            </a:r>
            <a:endParaRPr lang="en-US" dirty="0">
              <a:latin typeface="Arial Rounded MT Bold" panose="020F0704030504030204" pitchFamily="34" charset="0"/>
            </a:endParaRPr>
          </a:p>
        </p:txBody>
      </p:sp>
      <p:sp>
        <p:nvSpPr>
          <p:cNvPr id="3" name="Content Placeholder 2"/>
          <p:cNvSpPr>
            <a:spLocks noGrp="1"/>
          </p:cNvSpPr>
          <p:nvPr>
            <p:ph idx="1"/>
          </p:nvPr>
        </p:nvSpPr>
        <p:spPr>
          <a:xfrm>
            <a:off x="193183" y="1236372"/>
            <a:ext cx="11758411" cy="5486400"/>
          </a:xfrm>
          <a:solidFill>
            <a:schemeClr val="bg1">
              <a:alpha val="55000"/>
            </a:schemeClr>
          </a:solidFill>
          <a:effectLst>
            <a:softEdge rad="127000"/>
          </a:effectLst>
        </p:spPr>
        <p:txBody>
          <a:bodyPr>
            <a:normAutofit/>
          </a:bodyPr>
          <a:lstStyle/>
          <a:p>
            <a:pPr>
              <a:lnSpc>
                <a:spcPct val="110000"/>
              </a:lnSpc>
              <a:spcBef>
                <a:spcPts val="0"/>
              </a:spcBef>
            </a:pPr>
            <a:r>
              <a:rPr lang="en-US" b="1" dirty="0" smtClean="0">
                <a:effectLst>
                  <a:outerShdw blurRad="38100" dist="38100" dir="2700000" algn="tl">
                    <a:srgbClr val="000000">
                      <a:alpha val="43137"/>
                    </a:srgbClr>
                  </a:outerShdw>
                </a:effectLst>
                <a:latin typeface="Arial Rounded MT Bold" panose="020F0704030504030204" pitchFamily="34" charset="0"/>
              </a:rPr>
              <a:t>Lived 850 Years Before Christ</a:t>
            </a:r>
          </a:p>
          <a:p>
            <a:pPr>
              <a:lnSpc>
                <a:spcPct val="110000"/>
              </a:lnSpc>
              <a:spcBef>
                <a:spcPts val="600"/>
              </a:spcBef>
            </a:pPr>
            <a:r>
              <a:rPr lang="en-US" b="1" dirty="0" smtClean="0">
                <a:effectLst>
                  <a:outerShdw blurRad="38100" dist="38100" dir="2700000" algn="tl">
                    <a:srgbClr val="000000">
                      <a:alpha val="43137"/>
                    </a:srgbClr>
                  </a:outerShdw>
                </a:effectLst>
                <a:latin typeface="Arial Rounded MT Bold" panose="020F0704030504030204" pitchFamily="34" charset="0"/>
              </a:rPr>
              <a:t>Ministry Marked By Miracles Not Seen Since Moses </a:t>
            </a:r>
          </a:p>
          <a:p>
            <a:pPr>
              <a:lnSpc>
                <a:spcPct val="110000"/>
              </a:lnSpc>
              <a:spcBef>
                <a:spcPts val="600"/>
              </a:spcBef>
            </a:pPr>
            <a:r>
              <a:rPr lang="en-US" b="1" dirty="0" smtClean="0">
                <a:effectLst>
                  <a:outerShdw blurRad="38100" dist="38100" dir="2700000" algn="tl">
                    <a:srgbClr val="000000">
                      <a:alpha val="43137"/>
                    </a:srgbClr>
                  </a:outerShdw>
                </a:effectLst>
                <a:latin typeface="Arial Rounded MT Bold" panose="020F0704030504030204" pitchFamily="34" charset="0"/>
              </a:rPr>
              <a:t>Last </a:t>
            </a:r>
            <a:r>
              <a:rPr lang="en-US" b="1" dirty="0">
                <a:effectLst>
                  <a:outerShdw blurRad="38100" dist="38100" dir="2700000" algn="tl">
                    <a:srgbClr val="000000">
                      <a:alpha val="43137"/>
                    </a:srgbClr>
                  </a:outerShdw>
                </a:effectLst>
                <a:latin typeface="Arial Rounded MT Bold" panose="020F0704030504030204" pitchFamily="34" charset="0"/>
              </a:rPr>
              <a:t>Old </a:t>
            </a:r>
            <a:r>
              <a:rPr lang="en-US" b="1" dirty="0" smtClean="0">
                <a:effectLst>
                  <a:outerShdw blurRad="38100" dist="38100" dir="2700000" algn="tl">
                    <a:srgbClr val="000000">
                      <a:alpha val="43137"/>
                    </a:srgbClr>
                  </a:outerShdw>
                </a:effectLst>
                <a:latin typeface="Arial Rounded MT Bold" panose="020F0704030504030204" pitchFamily="34" charset="0"/>
              </a:rPr>
              <a:t>Test. Prophecy Is About Him… </a:t>
            </a:r>
          </a:p>
          <a:p>
            <a:pPr marL="0" indent="0">
              <a:lnSpc>
                <a:spcPct val="11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…He Would Come Before The Messiah Appeared (</a:t>
            </a:r>
            <a:r>
              <a:rPr lang="en-US" b="1" dirty="0">
                <a:effectLst>
                  <a:outerShdw blurRad="38100" dist="38100" dir="2700000" algn="tl">
                    <a:srgbClr val="000000">
                      <a:alpha val="43137"/>
                    </a:srgbClr>
                  </a:outerShdw>
                </a:effectLst>
                <a:latin typeface="Arial Rounded MT Bold" panose="020F0704030504030204" pitchFamily="34" charset="0"/>
              </a:rPr>
              <a:t>Mal. 4:5-6</a:t>
            </a:r>
            <a:r>
              <a:rPr lang="en-US" b="1" dirty="0" smtClean="0">
                <a:effectLst>
                  <a:outerShdw blurRad="38100" dist="38100" dir="2700000" algn="tl">
                    <a:srgbClr val="000000">
                      <a:alpha val="43137"/>
                    </a:srgbClr>
                  </a:outerShdw>
                </a:effectLst>
                <a:latin typeface="Arial Rounded MT Bold" panose="020F0704030504030204" pitchFamily="34" charset="0"/>
              </a:rPr>
              <a:t>) </a:t>
            </a:r>
          </a:p>
          <a:p>
            <a:pPr>
              <a:lnSpc>
                <a:spcPct val="100000"/>
              </a:lnSpc>
              <a:spcBef>
                <a:spcPts val="600"/>
              </a:spcBef>
            </a:pPr>
            <a:r>
              <a:rPr lang="en-US" b="1" dirty="0" smtClean="0">
                <a:effectLst>
                  <a:outerShdw blurRad="38100" dist="38100" dir="2700000" algn="tl">
                    <a:srgbClr val="000000">
                      <a:alpha val="43137"/>
                    </a:srgbClr>
                  </a:outerShdw>
                </a:effectLst>
                <a:latin typeface="Arial Rounded MT Bold" panose="020F0704030504030204" pitchFamily="34" charset="0"/>
              </a:rPr>
              <a:t>Fulfilled </a:t>
            </a:r>
            <a:r>
              <a:rPr lang="en-US" b="1" dirty="0">
                <a:effectLst>
                  <a:outerShdw blurRad="38100" dist="38100" dir="2700000" algn="tl">
                    <a:srgbClr val="000000">
                      <a:alpha val="43137"/>
                    </a:srgbClr>
                  </a:outerShdw>
                </a:effectLst>
                <a:latin typeface="Arial Rounded MT Bold" panose="020F0704030504030204" pitchFamily="34" charset="0"/>
              </a:rPr>
              <a:t>in </a:t>
            </a:r>
            <a:r>
              <a:rPr lang="en-US" b="1" dirty="0" smtClean="0">
                <a:effectLst>
                  <a:outerShdw blurRad="38100" dist="38100" dir="2700000" algn="tl">
                    <a:srgbClr val="000000">
                      <a:alpha val="43137"/>
                    </a:srgbClr>
                  </a:outerShdw>
                </a:effectLst>
                <a:latin typeface="Arial Rounded MT Bold" panose="020F0704030504030204" pitchFamily="34" charset="0"/>
              </a:rPr>
              <a:t>Ministry </a:t>
            </a:r>
            <a:r>
              <a:rPr lang="en-US" b="1" dirty="0">
                <a:effectLst>
                  <a:outerShdw blurRad="38100" dist="38100" dir="2700000" algn="tl">
                    <a:srgbClr val="000000">
                      <a:alpha val="43137"/>
                    </a:srgbClr>
                  </a:outerShdw>
                </a:effectLst>
                <a:latin typeface="Arial Rounded MT Bold" panose="020F0704030504030204" pitchFamily="34" charset="0"/>
              </a:rPr>
              <a:t>of John the Baptist </a:t>
            </a:r>
            <a:r>
              <a:rPr lang="en-US" b="1" dirty="0" smtClean="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Matt. 11:11-15; 17:11-13</a:t>
            </a:r>
            <a:r>
              <a:rPr lang="en-US" b="1" dirty="0" smtClean="0">
                <a:effectLst>
                  <a:outerShdw blurRad="38100" dist="38100" dir="2700000" algn="tl">
                    <a:srgbClr val="000000">
                      <a:alpha val="43137"/>
                    </a:srgbClr>
                  </a:outerShdw>
                </a:effectLst>
                <a:latin typeface="Arial Rounded MT Bold" panose="020F0704030504030204" pitchFamily="34" charset="0"/>
              </a:rPr>
              <a:t>) </a:t>
            </a:r>
          </a:p>
          <a:p>
            <a:pPr>
              <a:lnSpc>
                <a:spcPct val="100000"/>
              </a:lnSpc>
              <a:spcBef>
                <a:spcPts val="600"/>
              </a:spcBef>
              <a:buFont typeface="Courier New" panose="02070309020205020404" pitchFamily="49" charset="0"/>
              <a:buChar char="o"/>
            </a:pPr>
            <a:r>
              <a:rPr lang="en-US" b="1" dirty="0" smtClean="0">
                <a:effectLst>
                  <a:outerShdw blurRad="38100" dist="38100" dir="2700000" algn="tl">
                    <a:srgbClr val="000000">
                      <a:alpha val="43137"/>
                    </a:srgbClr>
                  </a:outerShdw>
                </a:effectLst>
                <a:latin typeface="Arial Rounded MT Bold" panose="020F0704030504030204" pitchFamily="34" charset="0"/>
              </a:rPr>
              <a:t> John Came </a:t>
            </a:r>
            <a:r>
              <a:rPr lang="en-US" b="1" i="1" dirty="0">
                <a:effectLst>
                  <a:outerShdw blurRad="38100" dist="38100" dir="2700000" algn="tl">
                    <a:srgbClr val="000000">
                      <a:alpha val="43137"/>
                    </a:srgbClr>
                  </a:outerShdw>
                </a:effectLst>
                <a:latin typeface="Arial Rounded MT Bold" panose="020F0704030504030204" pitchFamily="34" charset="0"/>
              </a:rPr>
              <a:t>"in the spirit and power of Elijah" </a:t>
            </a:r>
            <a:r>
              <a:rPr lang="en-US" b="1" dirty="0">
                <a:effectLst>
                  <a:outerShdw blurRad="38100" dist="38100" dir="2700000" algn="tl">
                    <a:srgbClr val="000000">
                      <a:alpha val="43137"/>
                    </a:srgbClr>
                  </a:outerShdw>
                </a:effectLst>
                <a:latin typeface="Arial Rounded MT Bold" panose="020F0704030504030204" pitchFamily="34" charset="0"/>
              </a:rPr>
              <a:t>(Luke 1:17</a:t>
            </a:r>
            <a:r>
              <a:rPr lang="en-US" b="1" dirty="0" smtClean="0">
                <a:effectLst>
                  <a:outerShdw blurRad="38100" dist="38100" dir="2700000" algn="tl">
                    <a:srgbClr val="000000">
                      <a:alpha val="43137"/>
                    </a:srgbClr>
                  </a:outerShdw>
                </a:effectLst>
                <a:latin typeface="Arial Rounded MT Bold" panose="020F0704030504030204" pitchFamily="34" charset="0"/>
              </a:rPr>
              <a:t>) </a:t>
            </a:r>
          </a:p>
          <a:p>
            <a:pPr>
              <a:lnSpc>
                <a:spcPct val="100000"/>
              </a:lnSpc>
              <a:spcBef>
                <a:spcPts val="600"/>
              </a:spcBef>
              <a:buFont typeface="Courier New" panose="02070309020205020404" pitchFamily="49" charset="0"/>
              <a:buChar char="o"/>
            </a:pPr>
            <a:r>
              <a:rPr lang="en-US" b="1" dirty="0" smtClean="0">
                <a:effectLst>
                  <a:outerShdw blurRad="38100" dist="38100" dir="2700000" algn="tl">
                    <a:srgbClr val="000000">
                      <a:alpha val="43137"/>
                    </a:srgbClr>
                  </a:outerShdw>
                </a:effectLst>
                <a:latin typeface="Arial Rounded MT Bold" panose="020F0704030504030204" pitchFamily="34" charset="0"/>
              </a:rPr>
              <a:t> Elijah </a:t>
            </a:r>
            <a:r>
              <a:rPr lang="en-US" b="1" dirty="0">
                <a:effectLst>
                  <a:outerShdw blurRad="38100" dist="38100" dir="2700000" algn="tl">
                    <a:srgbClr val="000000">
                      <a:alpha val="43137"/>
                    </a:srgbClr>
                  </a:outerShdw>
                </a:effectLst>
                <a:latin typeface="Arial Rounded MT Bold" panose="020F0704030504030204" pitchFamily="34" charset="0"/>
              </a:rPr>
              <a:t>appeared to </a:t>
            </a:r>
            <a:r>
              <a:rPr lang="en-US" b="1" dirty="0" smtClean="0">
                <a:effectLst>
                  <a:outerShdw blurRad="38100" dist="38100" dir="2700000" algn="tl">
                    <a:srgbClr val="000000">
                      <a:alpha val="43137"/>
                    </a:srgbClr>
                  </a:outerShdw>
                </a:effectLst>
                <a:latin typeface="Arial Rounded MT Bold" panose="020F0704030504030204" pitchFamily="34" charset="0"/>
              </a:rPr>
              <a:t>Jesus</a:t>
            </a:r>
            <a:r>
              <a:rPr lang="en-US" b="1" dirty="0">
                <a:effectLst>
                  <a:outerShdw blurRad="38100" dist="38100" dir="2700000" algn="tl">
                    <a:srgbClr val="000000">
                      <a:alpha val="43137"/>
                    </a:srgbClr>
                  </a:outerShdw>
                </a:effectLst>
                <a:latin typeface="Arial Rounded MT Bold" panose="020F0704030504030204" pitchFamily="34" charset="0"/>
              </a:rPr>
              <a:t>/ Moses at </a:t>
            </a:r>
            <a:r>
              <a:rPr lang="en-US" b="1" dirty="0" smtClean="0">
                <a:effectLst>
                  <a:outerShdw blurRad="38100" dist="38100" dir="2700000" algn="tl">
                    <a:srgbClr val="000000">
                      <a:alpha val="43137"/>
                    </a:srgbClr>
                  </a:outerShdw>
                </a:effectLst>
                <a:latin typeface="Arial Rounded MT Bold" panose="020F0704030504030204" pitchFamily="34" charset="0"/>
              </a:rPr>
              <a:t>Transfiguration (</a:t>
            </a:r>
            <a:r>
              <a:rPr lang="en-US" b="1" dirty="0">
                <a:effectLst>
                  <a:outerShdw blurRad="38100" dist="38100" dir="2700000" algn="tl">
                    <a:srgbClr val="000000">
                      <a:alpha val="43137"/>
                    </a:srgbClr>
                  </a:outerShdw>
                </a:effectLst>
                <a:latin typeface="Arial Rounded MT Bold" panose="020F0704030504030204" pitchFamily="34" charset="0"/>
              </a:rPr>
              <a:t>Matt. 17:1-9</a:t>
            </a:r>
            <a:r>
              <a:rPr lang="en-US" b="1" dirty="0" smtClean="0">
                <a:effectLst>
                  <a:outerShdw blurRad="38100" dist="38100" dir="2700000" algn="tl">
                    <a:srgbClr val="000000">
                      <a:alpha val="43137"/>
                    </a:srgbClr>
                  </a:outerShdw>
                </a:effectLst>
                <a:latin typeface="Arial Rounded MT Bold" panose="020F0704030504030204" pitchFamily="34" charset="0"/>
              </a:rPr>
              <a:t>) </a:t>
            </a:r>
          </a:p>
          <a:p>
            <a:pPr>
              <a:lnSpc>
                <a:spcPct val="100000"/>
              </a:lnSpc>
              <a:spcBef>
                <a:spcPts val="600"/>
              </a:spcBef>
              <a:buFont typeface="Courier New" panose="02070309020205020404" pitchFamily="49" charset="0"/>
              <a:buChar char="o"/>
            </a:pPr>
            <a:r>
              <a:rPr lang="en-US" b="1" dirty="0" smtClean="0">
                <a:effectLst>
                  <a:outerShdw blurRad="38100" dist="38100" dir="2700000" algn="tl">
                    <a:srgbClr val="000000">
                      <a:alpha val="43137"/>
                    </a:srgbClr>
                  </a:outerShdw>
                </a:effectLst>
                <a:latin typeface="Arial Rounded MT Bold" panose="020F0704030504030204" pitchFamily="34" charset="0"/>
              </a:rPr>
              <a:t> At Passover a Chair </a:t>
            </a:r>
            <a:r>
              <a:rPr lang="en-US" b="1" dirty="0">
                <a:effectLst>
                  <a:outerShdw blurRad="38100" dist="38100" dir="2700000" algn="tl">
                    <a:srgbClr val="000000">
                      <a:alpha val="43137"/>
                    </a:srgbClr>
                  </a:outerShdw>
                </a:effectLst>
                <a:latin typeface="Arial Rounded MT Bold" panose="020F0704030504030204" pitchFamily="34" charset="0"/>
              </a:rPr>
              <a:t>is </a:t>
            </a:r>
            <a:r>
              <a:rPr lang="en-US" b="1" dirty="0" smtClean="0">
                <a:effectLst>
                  <a:outerShdw blurRad="38100" dist="38100" dir="2700000" algn="tl">
                    <a:srgbClr val="000000">
                      <a:alpha val="43137"/>
                    </a:srgbClr>
                  </a:outerShdw>
                </a:effectLst>
                <a:latin typeface="Arial Rounded MT Bold" panose="020F0704030504030204" pitchFamily="34" charset="0"/>
              </a:rPr>
              <a:t>Left </a:t>
            </a:r>
            <a:r>
              <a:rPr lang="en-US" b="1" dirty="0">
                <a:effectLst>
                  <a:outerShdw blurRad="38100" dist="38100" dir="2700000" algn="tl">
                    <a:srgbClr val="000000">
                      <a:alpha val="43137"/>
                    </a:srgbClr>
                  </a:outerShdw>
                </a:effectLst>
                <a:latin typeface="Arial Rounded MT Bold" panose="020F0704030504030204" pitchFamily="34" charset="0"/>
              </a:rPr>
              <a:t>for Elijah at the </a:t>
            </a:r>
            <a:r>
              <a:rPr lang="en-US" b="1" dirty="0" smtClean="0">
                <a:effectLst>
                  <a:outerShdw blurRad="38100" dist="38100" dir="2700000" algn="tl">
                    <a:srgbClr val="000000">
                      <a:alpha val="43137"/>
                    </a:srgbClr>
                  </a:outerShdw>
                </a:effectLst>
                <a:latin typeface="Arial Rounded MT Bold" panose="020F0704030504030204" pitchFamily="34" charset="0"/>
              </a:rPr>
              <a:t>Table/ the Door </a:t>
            </a:r>
            <a:r>
              <a:rPr lang="en-US" b="1" dirty="0">
                <a:effectLst>
                  <a:outerShdw blurRad="38100" dist="38100" dir="2700000" algn="tl">
                    <a:srgbClr val="000000">
                      <a:alpha val="43137"/>
                    </a:srgbClr>
                  </a:outerShdw>
                </a:effectLst>
                <a:latin typeface="Arial Rounded MT Bold" panose="020F0704030504030204" pitchFamily="34" charset="0"/>
              </a:rPr>
              <a:t>is </a:t>
            </a:r>
            <a:r>
              <a:rPr lang="en-US" b="1" dirty="0" smtClean="0">
                <a:effectLst>
                  <a:outerShdw blurRad="38100" dist="38100" dir="2700000" algn="tl">
                    <a:srgbClr val="000000">
                      <a:alpha val="43137"/>
                    </a:srgbClr>
                  </a:outerShdw>
                </a:effectLst>
                <a:latin typeface="Arial Rounded MT Bold" panose="020F0704030504030204" pitchFamily="34" charset="0"/>
              </a:rPr>
              <a:t>Opened </a:t>
            </a:r>
            <a:r>
              <a:rPr lang="en-US" b="1" dirty="0">
                <a:effectLst>
                  <a:outerShdw blurRad="38100" dist="38100" dir="2700000" algn="tl">
                    <a:srgbClr val="000000">
                      <a:alpha val="43137"/>
                    </a:srgbClr>
                  </a:outerShdw>
                </a:effectLst>
                <a:latin typeface="Arial Rounded MT Bold" panose="020F0704030504030204" pitchFamily="34" charset="0"/>
              </a:rPr>
              <a:t>in </a:t>
            </a:r>
            <a:r>
              <a:rPr lang="en-US" b="1" dirty="0" smtClean="0">
                <a:effectLst>
                  <a:outerShdw blurRad="38100" dist="38100" dir="2700000" algn="tl">
                    <a:srgbClr val="000000">
                      <a:alpha val="43137"/>
                    </a:srgbClr>
                  </a:outerShdw>
                </a:effectLst>
                <a:latin typeface="Arial Rounded MT Bold" panose="020F0704030504030204" pitchFamily="34" charset="0"/>
              </a:rPr>
              <a:t>Anticipation </a:t>
            </a:r>
            <a:r>
              <a:rPr lang="en-US" b="1" dirty="0">
                <a:effectLst>
                  <a:outerShdw blurRad="38100" dist="38100" dir="2700000" algn="tl">
                    <a:srgbClr val="000000">
                      <a:alpha val="43137"/>
                    </a:srgbClr>
                  </a:outerShdw>
                </a:effectLst>
                <a:latin typeface="Arial Rounded MT Bold" panose="020F0704030504030204" pitchFamily="34" charset="0"/>
              </a:rPr>
              <a:t>for </a:t>
            </a:r>
            <a:r>
              <a:rPr lang="en-US" b="1" dirty="0" smtClean="0">
                <a:effectLst>
                  <a:outerShdw blurRad="38100" dist="38100" dir="2700000" algn="tl">
                    <a:srgbClr val="000000">
                      <a:alpha val="43137"/>
                    </a:srgbClr>
                  </a:outerShdw>
                </a:effectLst>
                <a:latin typeface="Arial Rounded MT Bold" panose="020F0704030504030204" pitchFamily="34" charset="0"/>
              </a:rPr>
              <a:t>Him </a:t>
            </a:r>
          </a:p>
          <a:p>
            <a:pPr marL="0" indent="0">
              <a:lnSpc>
                <a:spcPct val="110000"/>
              </a:lnSpc>
              <a:buNone/>
            </a:pPr>
            <a:r>
              <a:rPr lang="en-US" sz="3600" b="1" i="1" dirty="0" smtClean="0">
                <a:effectLst>
                  <a:outerShdw blurRad="38100" dist="38100" dir="2700000" algn="tl">
                    <a:srgbClr val="000000">
                      <a:alpha val="43137"/>
                    </a:srgbClr>
                  </a:outerShdw>
                </a:effectLst>
                <a:latin typeface="Arial Rounded MT Bold" panose="020F0704030504030204" pitchFamily="34" charset="0"/>
              </a:rPr>
              <a:t>"Elijah </a:t>
            </a:r>
            <a:r>
              <a:rPr lang="en-US" sz="3600" b="1" i="1" dirty="0">
                <a:effectLst>
                  <a:outerShdw blurRad="38100" dist="38100" dir="2700000" algn="tl">
                    <a:srgbClr val="000000">
                      <a:alpha val="43137"/>
                    </a:srgbClr>
                  </a:outerShdw>
                </a:effectLst>
                <a:latin typeface="Arial Rounded MT Bold" panose="020F0704030504030204" pitchFamily="34" charset="0"/>
              </a:rPr>
              <a:t>was a man just like </a:t>
            </a:r>
            <a:r>
              <a:rPr lang="en-US" sz="3600" b="1" i="1" dirty="0" smtClean="0">
                <a:effectLst>
                  <a:outerShdw blurRad="38100" dist="38100" dir="2700000" algn="tl">
                    <a:srgbClr val="000000">
                      <a:alpha val="43137"/>
                    </a:srgbClr>
                  </a:outerShdw>
                </a:effectLst>
                <a:latin typeface="Arial Rounded MT Bold" panose="020F0704030504030204" pitchFamily="34" charset="0"/>
              </a:rPr>
              <a:t>us" </a:t>
            </a:r>
            <a:r>
              <a:rPr lang="en-US" sz="3600" b="1" dirty="0" smtClean="0">
                <a:effectLst>
                  <a:outerShdw blurRad="38100" dist="38100" dir="2700000" algn="tl">
                    <a:srgbClr val="000000">
                      <a:alpha val="43137"/>
                    </a:srgbClr>
                  </a:outerShdw>
                </a:effectLst>
                <a:latin typeface="Arial Rounded MT Bold" panose="020F0704030504030204" pitchFamily="34" charset="0"/>
              </a:rPr>
              <a:t>(</a:t>
            </a:r>
            <a:r>
              <a:rPr lang="en-US" sz="3600" b="1" dirty="0">
                <a:effectLst>
                  <a:outerShdw blurRad="38100" dist="38100" dir="2700000" algn="tl">
                    <a:srgbClr val="000000">
                      <a:alpha val="43137"/>
                    </a:srgbClr>
                  </a:outerShdw>
                </a:effectLst>
                <a:latin typeface="Arial Rounded MT Bold" panose="020F0704030504030204" pitchFamily="34" charset="0"/>
              </a:rPr>
              <a:t>James 5:17-18</a:t>
            </a:r>
            <a:r>
              <a:rPr lang="en-US" sz="3600" b="1" dirty="0" smtClean="0">
                <a:effectLst>
                  <a:outerShdw blurRad="38100" dist="38100" dir="2700000" algn="tl">
                    <a:srgbClr val="000000">
                      <a:alpha val="43137"/>
                    </a:srgbClr>
                  </a:outerShdw>
                </a:effectLst>
                <a:latin typeface="Arial Rounded MT Bold" panose="020F0704030504030204" pitchFamily="34" charset="0"/>
              </a:rPr>
              <a:t>)</a:t>
            </a:r>
            <a:endParaRPr lang="en-US" sz="3600" b="1" dirty="0">
              <a:effectLst>
                <a:outerShdw blurRad="38100" dist="38100" dir="2700000" algn="tl">
                  <a:srgbClr val="000000">
                    <a:alpha val="43137"/>
                  </a:srgbClr>
                </a:outerShdw>
              </a:effectLst>
              <a:latin typeface="Arial Rounded MT Bold" panose="020F0704030504030204" pitchFamily="34" charset="0"/>
            </a:endParaRPr>
          </a:p>
          <a:p>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3712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Effect transition="in" filter="fade">
                                      <p:cBhvr>
                                        <p:cTn id="16" dur="2000"/>
                                        <p:tgtEl>
                                          <p:spTgt spid="3">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3">
                                            <p:txEl>
                                              <p:pRg st="0" end="0"/>
                                            </p:txEl>
                                          </p:spTgt>
                                        </p:tgtEl>
                                      </p:cBhvr>
                                    </p:animEffect>
                                  </p:childTnLst>
                                </p:cTn>
                              </p:par>
                            </p:childTnLst>
                          </p:cTn>
                        </p:par>
                        <p:par>
                          <p:cTn id="22" fill="hold">
                            <p:stCondLst>
                              <p:cond delay="2000"/>
                            </p:stCondLst>
                            <p:childTnLst>
                              <p:par>
                                <p:cTn id="23" presetID="53" presetClass="entr" presetSubtype="16" fill="hold" grpId="0" nodeType="afterEffect">
                                  <p:stCondLst>
                                    <p:cond delay="100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2000"/>
                                        <p:tgtEl>
                                          <p:spTgt spid="3">
                                            <p:txEl>
                                              <p:pRg st="1" end="1"/>
                                            </p:txEl>
                                          </p:spTgt>
                                        </p:tgtEl>
                                      </p:cBhvr>
                                    </p:animEffect>
                                  </p:childTnLst>
                                </p:cTn>
                              </p:par>
                            </p:childTnLst>
                          </p:cTn>
                        </p:par>
                        <p:par>
                          <p:cTn id="28" fill="hold">
                            <p:stCondLst>
                              <p:cond delay="5000"/>
                            </p:stCondLst>
                            <p:childTnLst>
                              <p:par>
                                <p:cTn id="29" presetID="53" presetClass="entr" presetSubtype="16" fill="hold" grpId="0" nodeType="afterEffect">
                                  <p:stCondLst>
                                    <p:cond delay="100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2000"/>
                                        <p:tgtEl>
                                          <p:spTgt spid="3">
                                            <p:txEl>
                                              <p:pRg st="2" end="2"/>
                                            </p:txEl>
                                          </p:spTgt>
                                        </p:tgtEl>
                                      </p:cBhvr>
                                    </p:animEffect>
                                  </p:childTnLst>
                                </p:cTn>
                              </p:par>
                            </p:childTnLst>
                          </p:cTn>
                        </p:par>
                        <p:par>
                          <p:cTn id="34" fill="hold">
                            <p:stCondLst>
                              <p:cond delay="8000"/>
                            </p:stCondLst>
                            <p:childTnLst>
                              <p:par>
                                <p:cTn id="35" presetID="53" presetClass="entr" presetSubtype="16" fill="hold" grpId="0" nodeType="afterEffect">
                                  <p:stCondLst>
                                    <p:cond delay="100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9" dur="2000"/>
                                        <p:tgtEl>
                                          <p:spTgt spid="3">
                                            <p:txEl>
                                              <p:pRg st="3" end="3"/>
                                            </p:txEl>
                                          </p:spTgt>
                                        </p:tgtEl>
                                      </p:cBhvr>
                                    </p:animEffect>
                                  </p:childTnLst>
                                </p:cTn>
                              </p:par>
                            </p:childTnLst>
                          </p:cTn>
                        </p:par>
                        <p:par>
                          <p:cTn id="40" fill="hold">
                            <p:stCondLst>
                              <p:cond delay="11000"/>
                            </p:stCondLst>
                            <p:childTnLst>
                              <p:par>
                                <p:cTn id="41" presetID="53" presetClass="entr" presetSubtype="16" fill="hold" grpId="0" nodeType="afterEffect">
                                  <p:stCondLst>
                                    <p:cond delay="100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2000"/>
                                        <p:tgtEl>
                                          <p:spTgt spid="3">
                                            <p:txEl>
                                              <p:pRg st="4" end="4"/>
                                            </p:txEl>
                                          </p:spTgt>
                                        </p:tgtEl>
                                      </p:cBhvr>
                                    </p:animEffect>
                                  </p:childTnLst>
                                </p:cTn>
                              </p:par>
                            </p:childTnLst>
                          </p:cTn>
                        </p:par>
                        <p:par>
                          <p:cTn id="46" fill="hold">
                            <p:stCondLst>
                              <p:cond delay="14000"/>
                            </p:stCondLst>
                            <p:childTnLst>
                              <p:par>
                                <p:cTn id="47" presetID="53" presetClass="entr" presetSubtype="16" fill="hold" grpId="0" nodeType="afterEffect">
                                  <p:stCondLst>
                                    <p:cond delay="100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2000"/>
                                        <p:tgtEl>
                                          <p:spTgt spid="3">
                                            <p:txEl>
                                              <p:pRg st="5" end="5"/>
                                            </p:txEl>
                                          </p:spTgt>
                                        </p:tgtEl>
                                      </p:cBhvr>
                                    </p:animEffect>
                                  </p:childTnLst>
                                </p:cTn>
                              </p:par>
                            </p:childTnLst>
                          </p:cTn>
                        </p:par>
                        <p:par>
                          <p:cTn id="52" fill="hold">
                            <p:stCondLst>
                              <p:cond delay="17000"/>
                            </p:stCondLst>
                            <p:childTnLst>
                              <p:par>
                                <p:cTn id="53" presetID="53" presetClass="entr" presetSubtype="16" fill="hold" grpId="0" nodeType="afterEffect">
                                  <p:stCondLst>
                                    <p:cond delay="100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7" dur="2000"/>
                                        <p:tgtEl>
                                          <p:spTgt spid="3">
                                            <p:txEl>
                                              <p:pRg st="6" end="6"/>
                                            </p:txEl>
                                          </p:spTgt>
                                        </p:tgtEl>
                                      </p:cBhvr>
                                    </p:animEffect>
                                  </p:childTnLst>
                                </p:cTn>
                              </p:par>
                            </p:childTnLst>
                          </p:cTn>
                        </p:par>
                        <p:par>
                          <p:cTn id="58" fill="hold">
                            <p:stCondLst>
                              <p:cond delay="20000"/>
                            </p:stCondLst>
                            <p:childTnLst>
                              <p:par>
                                <p:cTn id="59" presetID="53" presetClass="entr" presetSubtype="16" fill="hold" grpId="0" nodeType="afterEffect">
                                  <p:stCondLst>
                                    <p:cond delay="100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2"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3" dur="20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100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9"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0"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796834"/>
            <a:ext cx="11758411" cy="5925938"/>
          </a:xfrm>
          <a:solidFill>
            <a:schemeClr val="bg1">
              <a:alpha val="50000"/>
            </a:schemeClr>
          </a:solidFill>
          <a:effectLst>
            <a:softEdge rad="127000"/>
          </a:effectLst>
        </p:spPr>
        <p:txBody>
          <a:bodyPr>
            <a:noAutofit/>
          </a:bodyPr>
          <a:lstStyle/>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Israel </a:t>
            </a:r>
            <a:r>
              <a:rPr lang="en-US" b="1" dirty="0" smtClean="0">
                <a:effectLst>
                  <a:outerShdw blurRad="38100" dist="38100" dir="2700000" algn="tl">
                    <a:srgbClr val="000000">
                      <a:alpha val="43137"/>
                    </a:srgbClr>
                  </a:outerShdw>
                </a:effectLst>
                <a:latin typeface="Arial Rounded MT Bold" panose="020F0704030504030204" pitchFamily="34" charset="0"/>
              </a:rPr>
              <a:t>was a Divided </a:t>
            </a:r>
            <a:r>
              <a:rPr lang="en-US" b="1" dirty="0" smtClean="0">
                <a:effectLst>
                  <a:outerShdw blurRad="38100" dist="38100" dir="2700000" algn="tl">
                    <a:srgbClr val="000000">
                      <a:alpha val="43137"/>
                    </a:srgbClr>
                  </a:outerShdw>
                </a:effectLst>
                <a:latin typeface="Arial Rounded MT Bold" panose="020F0704030504030204" pitchFamily="34" charset="0"/>
              </a:rPr>
              <a:t>Kingdom </a:t>
            </a:r>
          </a:p>
          <a:p>
            <a:pPr>
              <a:lnSpc>
                <a:spcPct val="100000"/>
              </a:lnSpc>
              <a:spcBef>
                <a:spcPts val="600"/>
              </a:spcBef>
            </a:pPr>
            <a:r>
              <a:rPr lang="en-US" b="1" dirty="0" smtClean="0">
                <a:effectLst>
                  <a:outerShdw blurRad="38100" dist="38100" dir="2700000" algn="tl">
                    <a:srgbClr val="000000">
                      <a:alpha val="43137"/>
                    </a:srgbClr>
                  </a:outerShdw>
                </a:effectLst>
                <a:latin typeface="Arial Rounded MT Bold" panose="020F0704030504030204" pitchFamily="34" charset="0"/>
              </a:rPr>
              <a:t>King Ahab was the Most Wicked King of the North to Date </a:t>
            </a:r>
          </a:p>
          <a:p>
            <a:pPr>
              <a:lnSpc>
                <a:spcPct val="100000"/>
              </a:lnSpc>
              <a:spcBef>
                <a:spcPts val="600"/>
              </a:spcBef>
            </a:pPr>
            <a:r>
              <a:rPr lang="en-US" b="1" dirty="0" smtClean="0">
                <a:effectLst>
                  <a:outerShdw blurRad="38100" dist="38100" dir="2700000" algn="tl">
                    <a:srgbClr val="000000">
                      <a:alpha val="43137"/>
                    </a:srgbClr>
                  </a:outerShdw>
                </a:effectLst>
                <a:latin typeface="Arial Rounded MT Bold" panose="020F0704030504030204" pitchFamily="34" charset="0"/>
              </a:rPr>
              <a:t>He Married Jezebel, Her Father was King of Sidon / Priest Of Baal </a:t>
            </a:r>
          </a:p>
          <a:p>
            <a:pPr>
              <a:lnSpc>
                <a:spcPct val="100000"/>
              </a:lnSpc>
              <a:spcBef>
                <a:spcPts val="600"/>
              </a:spcBef>
            </a:pPr>
            <a:r>
              <a:rPr lang="en-US" b="1" dirty="0" smtClean="0">
                <a:effectLst>
                  <a:outerShdw blurRad="38100" dist="38100" dir="2700000" algn="tl">
                    <a:srgbClr val="000000">
                      <a:alpha val="43137"/>
                    </a:srgbClr>
                  </a:outerShdw>
                </a:effectLst>
                <a:latin typeface="Arial Rounded MT Bold" panose="020F0704030504030204" pitchFamily="34" charset="0"/>
              </a:rPr>
              <a:t>Jezebel= </a:t>
            </a:r>
            <a:r>
              <a:rPr lang="en-US" b="1" i="1" dirty="0" smtClean="0">
                <a:effectLst>
                  <a:outerShdw blurRad="38100" dist="38100" dir="2700000" algn="tl">
                    <a:srgbClr val="000000">
                      <a:alpha val="43137"/>
                    </a:srgbClr>
                  </a:outerShdw>
                </a:effectLst>
                <a:latin typeface="Arial Rounded MT Bold" panose="020F0704030504030204" pitchFamily="34" charset="0"/>
              </a:rPr>
              <a:t>"Where Is Baal?" </a:t>
            </a:r>
          </a:p>
          <a:p>
            <a:pPr marL="0" indent="0">
              <a:lnSpc>
                <a:spcPct val="100000"/>
              </a:lnSpc>
              <a:spcBef>
                <a:spcPts val="6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Jezebel Brought Baal Worship to Israel / Infiltrated Land w- False Prophets And Priests </a:t>
            </a:r>
            <a:r>
              <a:rPr lang="en-US" b="1" dirty="0" smtClean="0">
                <a:effectLst>
                  <a:outerShdw blurRad="38100" dist="38100" dir="2700000" algn="tl">
                    <a:srgbClr val="000000">
                      <a:alpha val="43137"/>
                    </a:srgbClr>
                  </a:outerShdw>
                </a:effectLst>
                <a:latin typeface="Arial Rounded MT Bold" panose="020F0704030504030204" pitchFamily="34" charset="0"/>
              </a:rPr>
              <a:t>of this Pagan </a:t>
            </a:r>
            <a:r>
              <a:rPr lang="en-US" b="1" dirty="0" smtClean="0">
                <a:effectLst>
                  <a:outerShdw blurRad="38100" dist="38100" dir="2700000" algn="tl">
                    <a:srgbClr val="000000">
                      <a:alpha val="43137"/>
                    </a:srgbClr>
                  </a:outerShdw>
                </a:effectLst>
                <a:latin typeface="Arial Rounded MT Bold" panose="020F0704030504030204" pitchFamily="34" charset="0"/>
              </a:rPr>
              <a:t>Cult</a:t>
            </a:r>
          </a:p>
          <a:p>
            <a:pPr marL="0" indent="0">
              <a:lnSpc>
                <a:spcPct val="100000"/>
              </a:lnSpc>
              <a:spcBef>
                <a:spcPts val="6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God Was About </a:t>
            </a:r>
            <a:r>
              <a:rPr lang="en-US" b="1" dirty="0" smtClean="0">
                <a:effectLst>
                  <a:outerShdw blurRad="38100" dist="38100" dir="2700000" algn="tl">
                    <a:srgbClr val="000000">
                      <a:alpha val="43137"/>
                    </a:srgbClr>
                  </a:outerShdw>
                </a:effectLst>
                <a:latin typeface="Arial Rounded MT Bold" panose="020F0704030504030204" pitchFamily="34" charset="0"/>
              </a:rPr>
              <a:t>to </a:t>
            </a:r>
            <a:r>
              <a:rPr lang="en-US" b="1" dirty="0" smtClean="0">
                <a:effectLst>
                  <a:outerShdw blurRad="38100" dist="38100" dir="2700000" algn="tl">
                    <a:srgbClr val="000000">
                      <a:alpha val="43137"/>
                    </a:srgbClr>
                  </a:outerShdw>
                </a:effectLst>
                <a:latin typeface="Arial Rounded MT Bold" panose="020F0704030504030204" pitchFamily="34" charset="0"/>
              </a:rPr>
              <a:t>Come On </a:t>
            </a:r>
            <a:r>
              <a:rPr lang="en-US" b="1" dirty="0" smtClean="0">
                <a:effectLst>
                  <a:outerShdw blurRad="38100" dist="38100" dir="2700000" algn="tl">
                    <a:srgbClr val="000000">
                      <a:alpha val="43137"/>
                    </a:srgbClr>
                  </a:outerShdw>
                </a:effectLst>
                <a:latin typeface="Arial Rounded MT Bold" panose="020F0704030504030204" pitchFamily="34" charset="0"/>
              </a:rPr>
              <a:t>the </a:t>
            </a:r>
            <a:r>
              <a:rPr lang="en-US" b="1" dirty="0" smtClean="0">
                <a:effectLst>
                  <a:outerShdw blurRad="38100" dist="38100" dir="2700000" algn="tl">
                    <a:srgbClr val="000000">
                      <a:alpha val="43137"/>
                    </a:srgbClr>
                  </a:outerShdw>
                </a:effectLst>
                <a:latin typeface="Arial Rounded MT Bold" panose="020F0704030504030204" pitchFamily="34" charset="0"/>
              </a:rPr>
              <a:t>Seen…</a:t>
            </a:r>
          </a:p>
          <a:p>
            <a:pPr marL="0" indent="0">
              <a:lnSpc>
                <a:spcPct val="100000"/>
              </a:lnSpc>
              <a:spcBef>
                <a:spcPts val="6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…In </a:t>
            </a:r>
            <a:r>
              <a:rPr lang="en-US" b="1" dirty="0" smtClean="0">
                <a:effectLst>
                  <a:outerShdw blurRad="38100" dist="38100" dir="2700000" algn="tl">
                    <a:srgbClr val="000000">
                      <a:alpha val="43137"/>
                    </a:srgbClr>
                  </a:outerShdw>
                </a:effectLst>
                <a:latin typeface="Arial Rounded MT Bold" panose="020F0704030504030204" pitchFamily="34" charset="0"/>
              </a:rPr>
              <a:t>a </a:t>
            </a:r>
            <a:r>
              <a:rPr lang="en-US" b="1" dirty="0" smtClean="0">
                <a:effectLst>
                  <a:outerShdw blurRad="38100" dist="38100" dir="2700000" algn="tl">
                    <a:srgbClr val="000000">
                      <a:alpha val="43137"/>
                    </a:srgbClr>
                  </a:outerShdw>
                </a:effectLst>
                <a:latin typeface="Arial Rounded MT Bold" panose="020F0704030504030204" pitchFamily="34" charset="0"/>
              </a:rPr>
              <a:t>Big Way</a:t>
            </a:r>
          </a:p>
          <a:p>
            <a:pPr marL="0" indent="0">
              <a:lnSpc>
                <a:spcPct val="100000"/>
              </a:lnSpc>
              <a:spcBef>
                <a:spcPts val="6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…To Bring A Nation Back To Him</a:t>
            </a:r>
          </a:p>
          <a:p>
            <a:pPr marL="0" indent="0">
              <a:lnSpc>
                <a:spcPct val="100000"/>
              </a:lnSpc>
              <a:spcBef>
                <a:spcPts val="6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…With </a:t>
            </a:r>
            <a:r>
              <a:rPr lang="en-US" b="1" dirty="0" smtClean="0">
                <a:effectLst>
                  <a:outerShdw blurRad="38100" dist="38100" dir="2700000" algn="tl">
                    <a:srgbClr val="000000">
                      <a:alpha val="43137"/>
                    </a:srgbClr>
                  </a:outerShdw>
                </a:effectLst>
                <a:latin typeface="Arial Rounded MT Bold" panose="020F0704030504030204" pitchFamily="34" charset="0"/>
              </a:rPr>
              <a:t>the </a:t>
            </a:r>
            <a:r>
              <a:rPr lang="en-US" b="1" dirty="0" smtClean="0">
                <a:effectLst>
                  <a:outerShdw blurRad="38100" dist="38100" dir="2700000" algn="tl">
                    <a:srgbClr val="000000">
                      <a:alpha val="43137"/>
                    </a:srgbClr>
                  </a:outerShdw>
                </a:effectLst>
                <a:latin typeface="Arial Rounded MT Bold" panose="020F0704030504030204" pitchFamily="34" charset="0"/>
              </a:rPr>
              <a:t>Least Likely Person – “</a:t>
            </a:r>
            <a:r>
              <a:rPr lang="en-US" sz="3200" b="1" dirty="0" smtClean="0">
                <a:effectLst>
                  <a:outerShdw blurRad="38100" dist="38100" dir="2700000" algn="tl">
                    <a:srgbClr val="000000">
                      <a:alpha val="43137"/>
                    </a:srgbClr>
                  </a:outerShdw>
                </a:effectLst>
                <a:latin typeface="Arial Rounded MT Bold" panose="020F0704030504030204" pitchFamily="34" charset="0"/>
              </a:rPr>
              <a:t>Elijah”</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513313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37"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outVertical)">
                                      <p:cBhvr>
                                        <p:cTn id="14" dur="2000"/>
                                        <p:tgtEl>
                                          <p:spTgt spid="3">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par>
                          <p:cTn id="19" fill="hold">
                            <p:stCondLst>
                              <p:cond delay="6000"/>
                            </p:stCondLst>
                            <p:childTnLst>
                              <p:par>
                                <p:cTn id="20" presetID="16" presetClass="entr" presetSubtype="37"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2000"/>
                                        <p:tgtEl>
                                          <p:spTgt spid="3">
                                            <p:txEl>
                                              <p:pRg st="3" end="3"/>
                                            </p:txEl>
                                          </p:spTgt>
                                        </p:tgtEl>
                                      </p:cBhvr>
                                    </p:animEffect>
                                  </p:childTnLst>
                                </p:cTn>
                              </p:par>
                            </p:childTnLst>
                          </p:cTn>
                        </p:par>
                        <p:par>
                          <p:cTn id="23" fill="hold">
                            <p:stCondLst>
                              <p:cond delay="8000"/>
                            </p:stCondLst>
                            <p:childTnLst>
                              <p:par>
                                <p:cTn id="24" presetID="16" presetClass="entr" presetSubtype="2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outVertical)">
                                      <p:cBhvr>
                                        <p:cTn id="31" dur="2000"/>
                                        <p:tgtEl>
                                          <p:spTgt spid="3">
                                            <p:txEl>
                                              <p:pRg st="5" end="5"/>
                                            </p:txEl>
                                          </p:spTgt>
                                        </p:tgtEl>
                                      </p:cBhvr>
                                    </p:animEffect>
                                  </p:childTnLst>
                                </p:cTn>
                              </p:par>
                            </p:childTnLst>
                          </p:cTn>
                        </p:par>
                        <p:par>
                          <p:cTn id="32" fill="hold">
                            <p:stCondLst>
                              <p:cond delay="2000"/>
                            </p:stCondLst>
                            <p:childTnLst>
                              <p:par>
                                <p:cTn id="33" presetID="16" presetClass="entr" presetSubtype="21"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2000"/>
                                        <p:tgtEl>
                                          <p:spTgt spid="3">
                                            <p:txEl>
                                              <p:pRg st="6" end="6"/>
                                            </p:txEl>
                                          </p:spTgt>
                                        </p:tgtEl>
                                      </p:cBhvr>
                                    </p:animEffect>
                                  </p:childTnLst>
                                </p:cTn>
                              </p:par>
                            </p:childTnLst>
                          </p:cTn>
                        </p:par>
                        <p:par>
                          <p:cTn id="36" fill="hold">
                            <p:stCondLst>
                              <p:cond delay="4000"/>
                            </p:stCondLst>
                            <p:childTnLst>
                              <p:par>
                                <p:cTn id="37" presetID="16" presetClass="entr" presetSubtype="37"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arn(outVertical)">
                                      <p:cBhvr>
                                        <p:cTn id="39" dur="2000"/>
                                        <p:tgtEl>
                                          <p:spTgt spid="3">
                                            <p:txEl>
                                              <p:pRg st="7" end="7"/>
                                            </p:txEl>
                                          </p:spTgt>
                                        </p:tgtEl>
                                      </p:cBhvr>
                                    </p:animEffect>
                                  </p:childTnLst>
                                </p:cTn>
                              </p:par>
                            </p:childTnLst>
                          </p:cTn>
                        </p:par>
                        <p:par>
                          <p:cTn id="40" fill="hold">
                            <p:stCondLst>
                              <p:cond delay="6000"/>
                            </p:stCondLst>
                            <p:childTnLst>
                              <p:par>
                                <p:cTn id="41" presetID="16" presetClass="entr" presetSubtype="21"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arn(inVertical)">
                                      <p:cBhvr>
                                        <p:cTn id="4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52000" b="-5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61881"/>
            <a:ext cx="9843247" cy="1541931"/>
          </a:xfrm>
          <a:solidFill>
            <a:schemeClr val="bg1"/>
          </a:solidFill>
          <a:effectLst>
            <a:softEdge rad="127000"/>
          </a:effectLst>
        </p:spPr>
        <p:txBody>
          <a:bodyPr>
            <a:normAutofit fontScale="92500"/>
          </a:bodyPr>
          <a:lstStyle/>
          <a:p>
            <a:pPr marL="0" indent="0">
              <a:buNone/>
            </a:pPr>
            <a:r>
              <a:rPr lang="en-US" sz="4800" dirty="0" smtClean="0">
                <a:effectLst>
                  <a:outerShdw blurRad="38100" dist="38100" dir="2700000" algn="tl">
                    <a:srgbClr val="000000">
                      <a:alpha val="43137"/>
                    </a:srgbClr>
                  </a:outerShdw>
                </a:effectLst>
                <a:latin typeface="Arial Rounded MT Bold" panose="020F0704030504030204" pitchFamily="34" charset="0"/>
              </a:rPr>
              <a:t>What Does Elijah Teach Us About… </a:t>
            </a:r>
          </a:p>
          <a:p>
            <a:pPr marL="0" indent="0">
              <a:buNone/>
            </a:pPr>
            <a:r>
              <a:rPr lang="en-US" sz="4800" dirty="0">
                <a:effectLst>
                  <a:outerShdw blurRad="38100" dist="38100" dir="2700000" algn="tl">
                    <a:srgbClr val="000000">
                      <a:alpha val="43137"/>
                    </a:srgbClr>
                  </a:outerShdw>
                </a:effectLst>
                <a:latin typeface="Arial Rounded MT Bold" panose="020F0704030504030204" pitchFamily="34" charset="0"/>
              </a:rPr>
              <a:t> </a:t>
            </a:r>
            <a:r>
              <a:rPr lang="en-US" sz="4800" dirty="0" smtClean="0">
                <a:effectLst>
                  <a:outerShdw blurRad="38100" dist="38100" dir="2700000" algn="tl">
                    <a:srgbClr val="000000">
                      <a:alpha val="43137"/>
                    </a:srgbClr>
                  </a:outerShdw>
                </a:effectLst>
                <a:latin typeface="Arial Rounded MT Bold" panose="020F0704030504030204" pitchFamily="34" charset="0"/>
              </a:rPr>
              <a:t>         …Making a Difference?</a:t>
            </a: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495621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6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397" y="107547"/>
            <a:ext cx="11346287" cy="922763"/>
          </a:xfrm>
          <a:solidFill>
            <a:schemeClr val="bg1">
              <a:alpha val="80000"/>
            </a:schemeClr>
          </a:solidFill>
          <a:effectLst>
            <a:softEdge rad="1270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Define Yourself by Your Relationship to God</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93183" y="1236372"/>
            <a:ext cx="10725829" cy="2905322"/>
          </a:xfrm>
          <a:solidFill>
            <a:schemeClr val="bg1">
              <a:alpha val="80000"/>
            </a:schemeClr>
          </a:solidFill>
          <a:effectLst>
            <a:softEdge rad="127000"/>
          </a:effectLst>
        </p:spPr>
        <p:txBody>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Elijah's </a:t>
            </a:r>
            <a:r>
              <a:rPr lang="en-US" sz="3200" b="1" dirty="0" smtClean="0">
                <a:effectLst>
                  <a:outerShdw blurRad="38100" dist="38100" dir="2700000" algn="tl">
                    <a:srgbClr val="000000">
                      <a:alpha val="43137"/>
                    </a:srgbClr>
                  </a:outerShdw>
                </a:effectLst>
                <a:latin typeface="Arial Rounded MT Bold" panose="020F0704030504030204" pitchFamily="34" charset="0"/>
              </a:rPr>
              <a:t>Name </a:t>
            </a:r>
            <a:r>
              <a:rPr lang="en-US" sz="3200" b="1" dirty="0">
                <a:effectLst>
                  <a:outerShdw blurRad="38100" dist="38100" dir="2700000" algn="tl">
                    <a:srgbClr val="000000">
                      <a:alpha val="43137"/>
                    </a:srgbClr>
                  </a:outerShdw>
                </a:effectLst>
                <a:latin typeface="Arial Rounded MT Bold" panose="020F0704030504030204" pitchFamily="34" charset="0"/>
              </a:rPr>
              <a:t>is a </a:t>
            </a:r>
            <a:r>
              <a:rPr lang="en-US" sz="3200" b="1" dirty="0" smtClean="0">
                <a:effectLst>
                  <a:outerShdw blurRad="38100" dist="38100" dir="2700000" algn="tl">
                    <a:srgbClr val="000000">
                      <a:alpha val="43137"/>
                    </a:srgbClr>
                  </a:outerShdw>
                </a:effectLst>
                <a:latin typeface="Arial Rounded MT Bold" panose="020F0704030504030204" pitchFamily="34" charset="0"/>
              </a:rPr>
              <a:t>Combination </a:t>
            </a:r>
            <a:r>
              <a:rPr lang="en-US" sz="3200" b="1" dirty="0">
                <a:effectLst>
                  <a:outerShdw blurRad="38100" dist="38100" dir="2700000" algn="tl">
                    <a:srgbClr val="000000">
                      <a:alpha val="43137"/>
                    </a:srgbClr>
                  </a:outerShdw>
                </a:effectLst>
                <a:latin typeface="Arial Rounded MT Bold" panose="020F0704030504030204" pitchFamily="34" charset="0"/>
              </a:rPr>
              <a:t>of </a:t>
            </a:r>
            <a:r>
              <a:rPr lang="en-US" sz="3200" b="1" dirty="0" smtClean="0">
                <a:effectLst>
                  <a:outerShdw blurRad="38100" dist="38100" dir="2700000" algn="tl">
                    <a:srgbClr val="000000">
                      <a:alpha val="43137"/>
                    </a:srgbClr>
                  </a:outerShdw>
                </a:effectLst>
                <a:latin typeface="Arial Rounded MT Bold" panose="020F0704030504030204" pitchFamily="34" charset="0"/>
              </a:rPr>
              <a:t>Two Divine Names </a:t>
            </a:r>
          </a:p>
          <a:p>
            <a:pPr marL="0" indent="0">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         Elohim </a:t>
            </a:r>
            <a:r>
              <a:rPr lang="en-US" sz="3200" b="1" dirty="0">
                <a:effectLst>
                  <a:outerShdw blurRad="38100" dist="38100" dir="2700000" algn="tl">
                    <a:srgbClr val="000000">
                      <a:alpha val="43137"/>
                    </a:srgbClr>
                  </a:outerShdw>
                </a:effectLst>
                <a:latin typeface="Arial Rounded MT Bold" panose="020F0704030504030204" pitchFamily="34" charset="0"/>
              </a:rPr>
              <a:t>and </a:t>
            </a:r>
            <a:r>
              <a:rPr lang="en-US" sz="3200" b="1" dirty="0" smtClean="0">
                <a:effectLst>
                  <a:outerShdw blurRad="38100" dist="38100" dir="2700000" algn="tl">
                    <a:srgbClr val="000000">
                      <a:alpha val="43137"/>
                    </a:srgbClr>
                  </a:outerShdw>
                </a:effectLst>
                <a:latin typeface="Arial Rounded MT Bold" panose="020F0704030504030204" pitchFamily="34" charset="0"/>
              </a:rPr>
              <a:t>Yahweh</a:t>
            </a:r>
            <a:r>
              <a:rPr lang="en-US" sz="3200" b="1" dirty="0">
                <a:effectLst>
                  <a:outerShdw blurRad="38100" dist="38100" dir="2700000" algn="tl">
                    <a:srgbClr val="000000">
                      <a:alpha val="43137"/>
                    </a:srgbClr>
                  </a:outerShdw>
                </a:effectLst>
                <a:latin typeface="Arial Rounded MT Bold" panose="020F0704030504030204" pitchFamily="34" charset="0"/>
              </a:rPr>
              <a:t> </a:t>
            </a:r>
            <a:r>
              <a:rPr lang="en-US" sz="3200" b="1" i="1" dirty="0" smtClean="0">
                <a:effectLst>
                  <a:outerShdw blurRad="38100" dist="38100" dir="2700000" algn="tl">
                    <a:srgbClr val="000000">
                      <a:alpha val="43137"/>
                    </a:srgbClr>
                  </a:outerShdw>
                </a:effectLst>
                <a:latin typeface="Arial Rounded MT Bold" panose="020F0704030504030204" pitchFamily="34" charset="0"/>
              </a:rPr>
              <a:t>=</a:t>
            </a:r>
            <a:r>
              <a:rPr lang="en-US" sz="3200" b="1" dirty="0" smtClean="0">
                <a:effectLst>
                  <a:outerShdw blurRad="38100" dist="38100" dir="2700000" algn="tl">
                    <a:srgbClr val="000000">
                      <a:alpha val="43137"/>
                    </a:srgbClr>
                  </a:outerShdw>
                </a:effectLst>
                <a:latin typeface="Arial Rounded MT Bold" panose="020F0704030504030204" pitchFamily="34" charset="0"/>
              </a:rPr>
              <a:t> </a:t>
            </a:r>
            <a:r>
              <a:rPr lang="en-US" sz="3200" b="1" i="1" dirty="0">
                <a:effectLst>
                  <a:outerShdw blurRad="38100" dist="38100" dir="2700000" algn="tl">
                    <a:srgbClr val="000000">
                      <a:alpha val="43137"/>
                    </a:srgbClr>
                  </a:outerShdw>
                </a:effectLst>
                <a:latin typeface="Arial Rounded MT Bold" panose="020F0704030504030204" pitchFamily="34" charset="0"/>
              </a:rPr>
              <a:t>"Yahweh is my </a:t>
            </a:r>
            <a:r>
              <a:rPr lang="en-US" sz="3200" b="1" i="1" dirty="0" smtClean="0">
                <a:effectLst>
                  <a:outerShdw blurRad="38100" dist="38100" dir="2700000" algn="tl">
                    <a:srgbClr val="000000">
                      <a:alpha val="43137"/>
                    </a:srgbClr>
                  </a:outerShdw>
                </a:effectLst>
                <a:latin typeface="Arial Rounded MT Bold" panose="020F0704030504030204" pitchFamily="34" charset="0"/>
              </a:rPr>
              <a:t>God" </a:t>
            </a:r>
          </a:p>
          <a:p>
            <a:pPr marL="0" indent="0">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Our Personal </a:t>
            </a:r>
            <a:r>
              <a:rPr lang="en-US" sz="3200" b="1" smtClean="0">
                <a:effectLst>
                  <a:outerShdw blurRad="38100" dist="38100" dir="2700000" algn="tl">
                    <a:srgbClr val="000000">
                      <a:alpha val="43137"/>
                    </a:srgbClr>
                  </a:outerShdw>
                </a:effectLst>
                <a:latin typeface="Arial Rounded MT Bold" panose="020F0704030504030204" pitchFamily="34" charset="0"/>
              </a:rPr>
              <a:t>Identity </a:t>
            </a:r>
            <a:r>
              <a:rPr lang="en-US" sz="3200" b="1" smtClean="0">
                <a:effectLst>
                  <a:outerShdw blurRad="38100" dist="38100" dir="2700000" algn="tl">
                    <a:srgbClr val="000000">
                      <a:alpha val="43137"/>
                    </a:srgbClr>
                  </a:outerShdw>
                </a:effectLst>
                <a:latin typeface="Arial Rounded MT Bold" panose="020F0704030504030204" pitchFamily="34" charset="0"/>
              </a:rPr>
              <a:t>is </a:t>
            </a:r>
            <a:r>
              <a:rPr lang="en-US" sz="3200" b="1" dirty="0" smtClean="0">
                <a:effectLst>
                  <a:outerShdw blurRad="38100" dist="38100" dir="2700000" algn="tl">
                    <a:srgbClr val="000000">
                      <a:alpha val="43137"/>
                    </a:srgbClr>
                  </a:outerShdw>
                </a:effectLst>
                <a:latin typeface="Arial Rounded MT Bold" panose="020F0704030504030204" pitchFamily="34" charset="0"/>
              </a:rPr>
              <a:t>Derived From… </a:t>
            </a:r>
          </a:p>
          <a:p>
            <a:pPr marL="0" indent="0">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      …Our Relationship to God as Our Creator </a:t>
            </a:r>
          </a:p>
          <a:p>
            <a:pPr marL="0" indent="0">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          …and to Jesus as Lord of Our Lives.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369474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left)">
                                      <p:cBhvr>
                                        <p:cTn id="14" dur="500"/>
                                        <p:tgtEl>
                                          <p:spTgt spid="3">
                                            <p:bg/>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righ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500"/>
                                        <p:tgtEl>
                                          <p:spTgt spid="3">
                                            <p:txEl>
                                              <p:pRg st="2" end="2"/>
                                            </p:txEl>
                                          </p:spTgt>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right)">
                                      <p:cBhvr>
                                        <p:cTn id="30" dur="500"/>
                                        <p:tgtEl>
                                          <p:spTgt spid="3">
                                            <p:txEl>
                                              <p:pRg st="3" end="3"/>
                                            </p:txEl>
                                          </p:spTgt>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36372"/>
            <a:ext cx="12192000" cy="5486400"/>
          </a:xfrm>
          <a:solidFill>
            <a:schemeClr val="bg1">
              <a:alpha val="80000"/>
            </a:schemeClr>
          </a:solidFill>
          <a:effectLst>
            <a:softEdge rad="127000"/>
          </a:effectLst>
        </p:spPr>
        <p:txBody>
          <a:bodyPr>
            <a:normAutofit lnSpcReduction="10000"/>
          </a:bodyPr>
          <a:lstStyle/>
          <a:p>
            <a:pPr marL="0" lv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Your </a:t>
            </a:r>
            <a:r>
              <a:rPr lang="en-US" sz="3200" b="1" dirty="0" smtClean="0">
                <a:effectLst>
                  <a:outerShdw blurRad="38100" dist="38100" dir="2700000" algn="tl">
                    <a:srgbClr val="000000">
                      <a:alpha val="43137"/>
                    </a:srgbClr>
                  </a:outerShdw>
                </a:effectLst>
                <a:latin typeface="Arial Rounded MT Bold" panose="020F0704030504030204" pitchFamily="34" charset="0"/>
              </a:rPr>
              <a:t>Pedigree Doesn't Matter</a:t>
            </a:r>
            <a:r>
              <a:rPr lang="en-US" sz="3200" dirty="0" smtClean="0">
                <a:effectLst>
                  <a:outerShdw blurRad="38100" dist="38100" dir="2700000" algn="tl">
                    <a:srgbClr val="000000">
                      <a:alpha val="43137"/>
                    </a:srgbClr>
                  </a:outerShdw>
                </a:effectLst>
                <a:latin typeface="Arial Rounded MT Bold" panose="020F0704030504030204" pitchFamily="34" charset="0"/>
              </a:rPr>
              <a:t> </a:t>
            </a:r>
          </a:p>
          <a:p>
            <a:pPr lvl="1">
              <a:lnSpc>
                <a:spcPct val="100000"/>
              </a:lnSpc>
              <a:spcBef>
                <a:spcPts val="60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Elijah Came Out of Nowhere </a:t>
            </a:r>
          </a:p>
          <a:p>
            <a:pPr lvl="1">
              <a:lnSpc>
                <a:spcPct val="100000"/>
              </a:lnSpc>
              <a:spcBef>
                <a:spcPts val="60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We Don't Even Know His Background </a:t>
            </a:r>
          </a:p>
          <a:p>
            <a:pPr lvl="1">
              <a:lnSpc>
                <a:spcPct val="100000"/>
              </a:lnSpc>
              <a:spcBef>
                <a:spcPts val="60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He Offers No Credentials-Just an Announcement of God's Word</a:t>
            </a:r>
          </a:p>
          <a:p>
            <a:pPr lvl="1">
              <a:lnSpc>
                <a:spcPct val="100000"/>
              </a:lnSpc>
              <a:spcBef>
                <a:spcPts val="60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God Calls Unlikely People to Do Extraordinary Things. </a:t>
            </a:r>
          </a:p>
          <a:p>
            <a:pPr marL="0" lvl="0" indent="0">
              <a:lnSpc>
                <a:spcPct val="100000"/>
              </a:lnSpc>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Your Past Doesn't Matter</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Elijah </a:t>
            </a:r>
            <a:r>
              <a:rPr lang="en-US" sz="2800" b="1" dirty="0">
                <a:effectLst>
                  <a:outerShdw blurRad="38100" dist="38100" dir="2700000" algn="tl">
                    <a:srgbClr val="000000">
                      <a:alpha val="43137"/>
                    </a:srgbClr>
                  </a:outerShdw>
                </a:effectLst>
                <a:latin typeface="Arial Rounded MT Bold" panose="020F0704030504030204" pitchFamily="34" charset="0"/>
              </a:rPr>
              <a:t>was </a:t>
            </a:r>
            <a:r>
              <a:rPr lang="en-US" sz="2800" b="1" dirty="0" smtClean="0">
                <a:effectLst>
                  <a:outerShdw blurRad="38100" dist="38100" dir="2700000" algn="tl">
                    <a:srgbClr val="000000">
                      <a:alpha val="43137"/>
                    </a:srgbClr>
                  </a:outerShdw>
                </a:effectLst>
                <a:latin typeface="Arial Rounded MT Bold" panose="020F0704030504030204" pitchFamily="34" charset="0"/>
              </a:rPr>
              <a:t>From </a:t>
            </a:r>
            <a:r>
              <a:rPr lang="en-US" sz="2800" b="1" dirty="0" err="1" smtClean="0">
                <a:effectLst>
                  <a:outerShdw blurRad="38100" dist="38100" dir="2700000" algn="tl">
                    <a:srgbClr val="000000">
                      <a:alpha val="43137"/>
                    </a:srgbClr>
                  </a:outerShdw>
                </a:effectLst>
                <a:latin typeface="Arial Rounded MT Bold" panose="020F0704030504030204" pitchFamily="34" charset="0"/>
              </a:rPr>
              <a:t>Tishbe</a:t>
            </a:r>
            <a:r>
              <a:rPr lang="en-US" sz="2800" b="1" dirty="0" smtClean="0">
                <a:effectLst>
                  <a:outerShdw blurRad="38100" dist="38100" dir="2700000" algn="tl">
                    <a:srgbClr val="000000">
                      <a:alpha val="43137"/>
                    </a:srgbClr>
                  </a:outerShdw>
                </a:effectLst>
                <a:latin typeface="Arial Rounded MT Bold" panose="020F0704030504030204" pitchFamily="34" charset="0"/>
              </a:rPr>
              <a:t> in Gilead</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We Don't Know About His Family </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God's Grace Can Overcome Anything in Your Past</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Your Background is Not Important; </a:t>
            </a:r>
          </a:p>
          <a:p>
            <a:pPr marL="457200" lvl="1" indent="0">
              <a:lnSpc>
                <a:spcPct val="100000"/>
              </a:lnSpc>
              <a:buNone/>
            </a:pPr>
            <a:r>
              <a:rPr lang="en-US" sz="2800" b="1" dirty="0" smtClean="0">
                <a:effectLst>
                  <a:outerShdw blurRad="38100" dist="38100" dir="2700000" algn="tl">
                    <a:srgbClr val="000000">
                      <a:alpha val="43137"/>
                    </a:srgbClr>
                  </a:outerShdw>
                </a:effectLst>
                <a:latin typeface="Arial Rounded MT Bold" panose="020F0704030504030204" pitchFamily="34" charset="0"/>
              </a:rPr>
              <a:t>               It's Where You Are Today that Counts </a:t>
            </a:r>
          </a:p>
        </p:txBody>
      </p:sp>
      <p:sp>
        <p:nvSpPr>
          <p:cNvPr id="4" name="Title 1"/>
          <p:cNvSpPr>
            <a:spLocks noGrp="1"/>
          </p:cNvSpPr>
          <p:nvPr>
            <p:ph type="title"/>
          </p:nvPr>
        </p:nvSpPr>
        <p:spPr>
          <a:xfrm>
            <a:off x="399245" y="107950"/>
            <a:ext cx="11320530" cy="922338"/>
          </a:xfrm>
          <a:solidFill>
            <a:schemeClr val="bg1">
              <a:alpha val="80000"/>
            </a:schemeClr>
          </a:solidFill>
          <a:effectLst>
            <a:softEdge rad="1270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Define Yourself by Your Relationship to God</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910247538"/>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circle(in)">
                                      <p:cBhvr>
                                        <p:cTn id="14" dur="2000"/>
                                        <p:tgtEl>
                                          <p:spTgt spid="3">
                                            <p:bg/>
                                          </p:spTgt>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par>
                          <p:cTn id="18" fill="hold">
                            <p:stCondLst>
                              <p:cond delay="2000"/>
                            </p:stCondLst>
                            <p:childTnLst>
                              <p:par>
                                <p:cTn id="19" presetID="6" presetClass="entr" presetSubtype="16"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par>
                          <p:cTn id="22" fill="hold">
                            <p:stCondLst>
                              <p:cond delay="4000"/>
                            </p:stCondLst>
                            <p:childTnLst>
                              <p:par>
                                <p:cTn id="23" presetID="6"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par>
                          <p:cTn id="26" fill="hold">
                            <p:stCondLst>
                              <p:cond delay="6000"/>
                            </p:stCondLst>
                            <p:childTnLst>
                              <p:par>
                                <p:cTn id="27" presetID="6" presetClass="entr" presetSubtype="16"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par>
                          <p:cTn id="30" fill="hold">
                            <p:stCondLst>
                              <p:cond delay="8000"/>
                            </p:stCondLst>
                            <p:childTnLst>
                              <p:par>
                                <p:cTn id="31" presetID="6" presetClass="entr" presetSubtype="16"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ircle(in)">
                                      <p:cBhvr>
                                        <p:cTn id="38" dur="2000"/>
                                        <p:tgtEl>
                                          <p:spTgt spid="3">
                                            <p:txEl>
                                              <p:pRg st="5" end="5"/>
                                            </p:txEl>
                                          </p:spTgt>
                                        </p:tgtEl>
                                      </p:cBhvr>
                                    </p:animEffect>
                                  </p:childTnLst>
                                </p:cTn>
                              </p:par>
                            </p:childTnLst>
                          </p:cTn>
                        </p:par>
                        <p:par>
                          <p:cTn id="39" fill="hold">
                            <p:stCondLst>
                              <p:cond delay="2000"/>
                            </p:stCondLst>
                            <p:childTnLst>
                              <p:par>
                                <p:cTn id="40" presetID="6" presetClass="entr" presetSubtype="16"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par>
                          <p:cTn id="43" fill="hold">
                            <p:stCondLst>
                              <p:cond delay="4000"/>
                            </p:stCondLst>
                            <p:childTnLst>
                              <p:par>
                                <p:cTn id="44" presetID="6" presetClass="entr" presetSubtype="16"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circle(in)">
                                      <p:cBhvr>
                                        <p:cTn id="46" dur="2000"/>
                                        <p:tgtEl>
                                          <p:spTgt spid="3">
                                            <p:txEl>
                                              <p:pRg st="7" end="7"/>
                                            </p:txEl>
                                          </p:spTgt>
                                        </p:tgtEl>
                                      </p:cBhvr>
                                    </p:animEffect>
                                  </p:childTnLst>
                                </p:cTn>
                              </p:par>
                            </p:childTnLst>
                          </p:cTn>
                        </p:par>
                        <p:par>
                          <p:cTn id="47" fill="hold">
                            <p:stCondLst>
                              <p:cond delay="6000"/>
                            </p:stCondLst>
                            <p:childTnLst>
                              <p:par>
                                <p:cTn id="48" presetID="6" presetClass="entr" presetSubtype="16" fill="hold" grpId="0"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circle(in)">
                                      <p:cBhvr>
                                        <p:cTn id="50" dur="20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circle(in)">
                                      <p:cBhvr>
                                        <p:cTn id="55" dur="2000"/>
                                        <p:tgtEl>
                                          <p:spTgt spid="3">
                                            <p:txEl>
                                              <p:pRg st="9" end="9"/>
                                            </p:txEl>
                                          </p:spTgt>
                                        </p:tgtEl>
                                      </p:cBhvr>
                                    </p:animEffect>
                                  </p:childTnLst>
                                </p:cTn>
                              </p:par>
                            </p:childTnLst>
                          </p:cTn>
                        </p:par>
                        <p:par>
                          <p:cTn id="56" fill="hold">
                            <p:stCondLst>
                              <p:cond delay="2000"/>
                            </p:stCondLst>
                            <p:childTnLst>
                              <p:par>
                                <p:cTn id="57" presetID="6" presetClass="entr" presetSubtype="16" fill="hold" grpId="0" nodeType="after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circle(in)">
                                      <p:cBhvr>
                                        <p:cTn id="5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6082</TotalTime>
  <Words>1036</Words>
  <Application>Microsoft Office PowerPoint</Application>
  <PresentationFormat>Widescreen</PresentationFormat>
  <Paragraphs>99</Paragraphs>
  <Slides>19</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Rounded MT Bold</vt:lpstr>
      <vt:lpstr>Calibri</vt:lpstr>
      <vt:lpstr>Calibri Light</vt:lpstr>
      <vt:lpstr>Courier New</vt:lpstr>
      <vt:lpstr>Office Theme</vt:lpstr>
      <vt:lpstr>PowerPoint Presentation</vt:lpstr>
      <vt:lpstr>Elijah: A Man Like Us –  1 Kings 17:1  James 5:17-18</vt:lpstr>
      <vt:lpstr>PowerPoint Presentation</vt:lpstr>
      <vt:lpstr>We are Called to Make a Difference</vt:lpstr>
      <vt:lpstr>Elijah is Central in Scripture</vt:lpstr>
      <vt:lpstr>PowerPoint Presentation</vt:lpstr>
      <vt:lpstr>PowerPoint Presentation</vt:lpstr>
      <vt:lpstr>Define Yourself by Your Relationship to God</vt:lpstr>
      <vt:lpstr>Define Yourself by Your Relationship to God</vt:lpstr>
      <vt:lpstr>Define Yourself by Your Relationship to God</vt:lpstr>
      <vt:lpstr>Depend on God W- Confidence in His Word "As the Lord, the God of Israel, lives..."  (17:1)</vt:lpstr>
      <vt:lpstr>Depend on God w- Confidence in His Word "As the Lord, the God of Israel, lives..."  (17:1)</vt:lpstr>
      <vt:lpstr>Dedicate Yourself to God's Mission for Your Life    "whom I serve"  (17:1)</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Elijah: A Man Like Us –  1 Kings 17:1  James 5:17-18</dc:title>
  <dc:creator>David Linton</dc:creator>
  <cp:lastModifiedBy>David Linton</cp:lastModifiedBy>
  <cp:revision>91</cp:revision>
  <cp:lastPrinted>2016-05-21T17:49:42Z</cp:lastPrinted>
  <dcterms:created xsi:type="dcterms:W3CDTF">2016-05-16T02:33:58Z</dcterms:created>
  <dcterms:modified xsi:type="dcterms:W3CDTF">2016-05-22T12:11:11Z</dcterms:modified>
</cp:coreProperties>
</file>