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72" r:id="rId2"/>
    <p:sldId id="277" r:id="rId3"/>
    <p:sldId id="256" r:id="rId4"/>
    <p:sldId id="257" r:id="rId5"/>
    <p:sldId id="258" r:id="rId6"/>
    <p:sldId id="259" r:id="rId7"/>
    <p:sldId id="260" r:id="rId8"/>
    <p:sldId id="262" r:id="rId9"/>
    <p:sldId id="263" r:id="rId10"/>
    <p:sldId id="264" r:id="rId11"/>
    <p:sldId id="265" r:id="rId12"/>
    <p:sldId id="266" r:id="rId13"/>
    <p:sldId id="261" r:id="rId14"/>
    <p:sldId id="270" r:id="rId15"/>
    <p:sldId id="279" r:id="rId16"/>
    <p:sldId id="268" r:id="rId17"/>
    <p:sldId id="269"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BF0E03E-14A1-4122-A2A2-B504CE01DA83}" type="datetimeFigureOut">
              <a:rPr lang="en-US" smtClean="0"/>
              <a:t>7/9/2016</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CF23237-3FD0-4883-AAB3-10141E7C1B15}" type="slidenum">
              <a:rPr lang="en-US" smtClean="0"/>
              <a:t>‹#›</a:t>
            </a:fld>
            <a:endParaRPr lang="en-US" dirty="0"/>
          </a:p>
        </p:txBody>
      </p:sp>
    </p:spTree>
    <p:extLst>
      <p:ext uri="{BB962C8B-B14F-4D97-AF65-F5344CB8AC3E}">
        <p14:creationId xmlns:p14="http://schemas.microsoft.com/office/powerpoint/2010/main" val="262199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246CD2-A87C-44DA-A2E3-0CD9C6EEFD40}" type="datetimeFigureOut">
              <a:rPr lang="en-US" smtClean="0"/>
              <a:t>7/9/2016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F0D541-F368-494C-A560-B44AC1053700}" type="slidenum">
              <a:rPr lang="en-US" smtClean="0"/>
              <a:t>‹#›</a:t>
            </a:fld>
            <a:endParaRPr lang="en-US" dirty="0"/>
          </a:p>
        </p:txBody>
      </p:sp>
    </p:spTree>
    <p:extLst>
      <p:ext uri="{BB962C8B-B14F-4D97-AF65-F5344CB8AC3E}">
        <p14:creationId xmlns:p14="http://schemas.microsoft.com/office/powerpoint/2010/main" val="364936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46CD2-A87C-44DA-A2E3-0CD9C6EEFD40}" type="datetimeFigureOut">
              <a:rPr lang="en-US" smtClean="0"/>
              <a:t>7/9/2016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F0D541-F368-494C-A560-B44AC1053700}" type="slidenum">
              <a:rPr lang="en-US" smtClean="0"/>
              <a:t>‹#›</a:t>
            </a:fld>
            <a:endParaRPr lang="en-US" dirty="0"/>
          </a:p>
        </p:txBody>
      </p:sp>
    </p:spTree>
    <p:extLst>
      <p:ext uri="{BB962C8B-B14F-4D97-AF65-F5344CB8AC3E}">
        <p14:creationId xmlns:p14="http://schemas.microsoft.com/office/powerpoint/2010/main" val="105126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46CD2-A87C-44DA-A2E3-0CD9C6EEFD40}" type="datetimeFigureOut">
              <a:rPr lang="en-US" smtClean="0"/>
              <a:t>7/9/2016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F0D541-F368-494C-A560-B44AC1053700}" type="slidenum">
              <a:rPr lang="en-US" smtClean="0"/>
              <a:t>‹#›</a:t>
            </a:fld>
            <a:endParaRPr lang="en-US" dirty="0"/>
          </a:p>
        </p:txBody>
      </p:sp>
    </p:spTree>
    <p:extLst>
      <p:ext uri="{BB962C8B-B14F-4D97-AF65-F5344CB8AC3E}">
        <p14:creationId xmlns:p14="http://schemas.microsoft.com/office/powerpoint/2010/main" val="198848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46CD2-A87C-44DA-A2E3-0CD9C6EEFD40}" type="datetimeFigureOut">
              <a:rPr lang="en-US" smtClean="0"/>
              <a:t>7/9/2016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F0D541-F368-494C-A560-B44AC1053700}" type="slidenum">
              <a:rPr lang="en-US" smtClean="0"/>
              <a:t>‹#›</a:t>
            </a:fld>
            <a:endParaRPr lang="en-US" dirty="0"/>
          </a:p>
        </p:txBody>
      </p:sp>
    </p:spTree>
    <p:extLst>
      <p:ext uri="{BB962C8B-B14F-4D97-AF65-F5344CB8AC3E}">
        <p14:creationId xmlns:p14="http://schemas.microsoft.com/office/powerpoint/2010/main" val="398599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C246CD2-A87C-44DA-A2E3-0CD9C6EEFD40}" type="datetimeFigureOut">
              <a:rPr lang="en-US" smtClean="0"/>
              <a:t>7/9/2016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F0D541-F368-494C-A560-B44AC1053700}" type="slidenum">
              <a:rPr lang="en-US" smtClean="0"/>
              <a:t>‹#›</a:t>
            </a:fld>
            <a:endParaRPr lang="en-US" dirty="0"/>
          </a:p>
        </p:txBody>
      </p:sp>
    </p:spTree>
    <p:extLst>
      <p:ext uri="{BB962C8B-B14F-4D97-AF65-F5344CB8AC3E}">
        <p14:creationId xmlns:p14="http://schemas.microsoft.com/office/powerpoint/2010/main" val="200076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246CD2-A87C-44DA-A2E3-0CD9C6EEFD40}" type="datetimeFigureOut">
              <a:rPr lang="en-US" smtClean="0"/>
              <a:t>7/9/2016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F0D541-F368-494C-A560-B44AC1053700}" type="slidenum">
              <a:rPr lang="en-US" smtClean="0"/>
              <a:t>‹#›</a:t>
            </a:fld>
            <a:endParaRPr lang="en-US" dirty="0"/>
          </a:p>
        </p:txBody>
      </p:sp>
    </p:spTree>
    <p:extLst>
      <p:ext uri="{BB962C8B-B14F-4D97-AF65-F5344CB8AC3E}">
        <p14:creationId xmlns:p14="http://schemas.microsoft.com/office/powerpoint/2010/main" val="406739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246CD2-A87C-44DA-A2E3-0CD9C6EEFD40}" type="datetimeFigureOut">
              <a:rPr lang="en-US" smtClean="0"/>
              <a:t>7/9/2016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F0D541-F368-494C-A560-B44AC1053700}" type="slidenum">
              <a:rPr lang="en-US" smtClean="0"/>
              <a:t>‹#›</a:t>
            </a:fld>
            <a:endParaRPr lang="en-US" dirty="0"/>
          </a:p>
        </p:txBody>
      </p:sp>
    </p:spTree>
    <p:extLst>
      <p:ext uri="{BB962C8B-B14F-4D97-AF65-F5344CB8AC3E}">
        <p14:creationId xmlns:p14="http://schemas.microsoft.com/office/powerpoint/2010/main" val="279786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46CD2-A87C-44DA-A2E3-0CD9C6EEFD40}" type="datetimeFigureOut">
              <a:rPr lang="en-US" smtClean="0"/>
              <a:t>7/9/2016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F0D541-F368-494C-A560-B44AC1053700}" type="slidenum">
              <a:rPr lang="en-US" smtClean="0"/>
              <a:t>‹#›</a:t>
            </a:fld>
            <a:endParaRPr lang="en-US" dirty="0"/>
          </a:p>
        </p:txBody>
      </p:sp>
    </p:spTree>
    <p:extLst>
      <p:ext uri="{BB962C8B-B14F-4D97-AF65-F5344CB8AC3E}">
        <p14:creationId xmlns:p14="http://schemas.microsoft.com/office/powerpoint/2010/main" val="3427563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46CD2-A87C-44DA-A2E3-0CD9C6EEFD40}" type="datetimeFigureOut">
              <a:rPr lang="en-US" smtClean="0"/>
              <a:t>7/9/2016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F0D541-F368-494C-A560-B44AC1053700}" type="slidenum">
              <a:rPr lang="en-US" smtClean="0"/>
              <a:t>‹#›</a:t>
            </a:fld>
            <a:endParaRPr lang="en-US" dirty="0"/>
          </a:p>
        </p:txBody>
      </p:sp>
    </p:spTree>
    <p:extLst>
      <p:ext uri="{BB962C8B-B14F-4D97-AF65-F5344CB8AC3E}">
        <p14:creationId xmlns:p14="http://schemas.microsoft.com/office/powerpoint/2010/main" val="976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246CD2-A87C-44DA-A2E3-0CD9C6EEFD40}" type="datetimeFigureOut">
              <a:rPr lang="en-US" smtClean="0"/>
              <a:t>7/9/2016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F0D541-F368-494C-A560-B44AC1053700}" type="slidenum">
              <a:rPr lang="en-US" smtClean="0"/>
              <a:t>‹#›</a:t>
            </a:fld>
            <a:endParaRPr lang="en-US" dirty="0"/>
          </a:p>
        </p:txBody>
      </p:sp>
    </p:spTree>
    <p:extLst>
      <p:ext uri="{BB962C8B-B14F-4D97-AF65-F5344CB8AC3E}">
        <p14:creationId xmlns:p14="http://schemas.microsoft.com/office/powerpoint/2010/main" val="356602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246CD2-A87C-44DA-A2E3-0CD9C6EEFD40}" type="datetimeFigureOut">
              <a:rPr lang="en-US" smtClean="0"/>
              <a:t>7/9/2016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F0D541-F368-494C-A560-B44AC1053700}" type="slidenum">
              <a:rPr lang="en-US" smtClean="0"/>
              <a:t>‹#›</a:t>
            </a:fld>
            <a:endParaRPr lang="en-US" dirty="0"/>
          </a:p>
        </p:txBody>
      </p:sp>
    </p:spTree>
    <p:extLst>
      <p:ext uri="{BB962C8B-B14F-4D97-AF65-F5344CB8AC3E}">
        <p14:creationId xmlns:p14="http://schemas.microsoft.com/office/powerpoint/2010/main" val="245781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46CD2-A87C-44DA-A2E3-0CD9C6EEFD40}" type="datetimeFigureOut">
              <a:rPr lang="en-US" smtClean="0"/>
              <a:t>7/9/2016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F0D541-F368-494C-A560-B44AC1053700}" type="slidenum">
              <a:rPr lang="en-US" smtClean="0"/>
              <a:t>‹#›</a:t>
            </a:fld>
            <a:endParaRPr lang="en-US" dirty="0"/>
          </a:p>
        </p:txBody>
      </p:sp>
    </p:spTree>
    <p:extLst>
      <p:ext uri="{BB962C8B-B14F-4D97-AF65-F5344CB8AC3E}">
        <p14:creationId xmlns:p14="http://schemas.microsoft.com/office/powerpoint/2010/main" val="3329640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025" y="215394"/>
            <a:ext cx="10906539" cy="6488828"/>
          </a:xfrm>
          <a:prstGeom prst="rect">
            <a:avLst/>
          </a:prstGeom>
        </p:spPr>
        <p:txBody>
          <a:bodyPr wrap="square">
            <a:spAutoFit/>
          </a:bodyPr>
          <a:lstStyle/>
          <a:p>
            <a:pPr>
              <a:lnSpc>
                <a:spcPct val="150000"/>
              </a:lnSpc>
            </a:pPr>
            <a:r>
              <a:rPr lang="en-US" sz="2800" b="1" dirty="0">
                <a:effectLst>
                  <a:outerShdw blurRad="38100" dist="38100" dir="2700000" algn="tl">
                    <a:srgbClr val="000000">
                      <a:alpha val="43137"/>
                    </a:srgbClr>
                  </a:outerShdw>
                </a:effectLst>
              </a:rPr>
              <a:t>A priest and a rabbi from local parishes were standing by the side of the road holding up signs. The rabbi’s read, "The End is Near!" The priest, on the other side of the road, held up a sign which read, "Turn before it’s too late!" They planned to hold up their signs to each passing car. "Get a job." The first driver yelled. The second, immediately behind the first, yelled, "Leave us alone you religious freaks"! Shortly, from around the curve, they heard screeching tires and a splash followed by more screeching tires and another splash. The rabbi looked over at his companion and said, "Do you think we should try a different sign"? The other man responded, "Perhaps, ’Bridge Out’ might be better"? </a:t>
            </a:r>
          </a:p>
        </p:txBody>
      </p:sp>
    </p:spTree>
    <p:extLst>
      <p:ext uri="{BB962C8B-B14F-4D97-AF65-F5344CB8AC3E}">
        <p14:creationId xmlns:p14="http://schemas.microsoft.com/office/powerpoint/2010/main" val="1745522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9"/>
            <a:ext cx="8643425" cy="854071"/>
          </a:xfrm>
          <a:solidFill>
            <a:schemeClr val="bg1">
              <a:alpha val="8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Intensified Persecution (12-19)</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9026" y="1073426"/>
            <a:ext cx="11847444" cy="5632174"/>
          </a:xfrm>
          <a:solidFill>
            <a:schemeClr val="bg1">
              <a:alpha val="80000"/>
            </a:schemeClr>
          </a:solidFill>
        </p:spPr>
        <p:txBody>
          <a:bodyPr>
            <a:normAutofit lnSpcReduction="10000"/>
          </a:bodyPr>
          <a:lstStyle/>
          <a:p>
            <a:pPr marL="0" lv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The History of the Church is Soaked in the Blood of the Martyrs</a:t>
            </a:r>
            <a:endParaRPr lang="en-US" sz="24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More Christians died for their faith during the twentieth century than at any other point in history. </a:t>
            </a:r>
            <a:endParaRPr lang="en-US" sz="20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Christian Pastors are being Imprisoned in China, India/ Islamic nations. </a:t>
            </a:r>
            <a:endParaRPr lang="en-US" sz="20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During the Tribulation people will come to salvation/ many will face death </a:t>
            </a:r>
            <a:endParaRPr lang="en-US" sz="2000"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Persecution is No Respecter Of Persons -</a:t>
            </a:r>
            <a:r>
              <a:rPr lang="en-US" b="1" dirty="0">
                <a:effectLst>
                  <a:outerShdw blurRad="38100" dist="38100" dir="2700000" algn="tl">
                    <a:srgbClr val="000000">
                      <a:alpha val="43137"/>
                    </a:srgbClr>
                  </a:outerShdw>
                </a:effectLst>
                <a:latin typeface="Arial Rounded MT Bold" panose="020F0704030504030204" pitchFamily="34" charset="0"/>
              </a:rPr>
              <a:t>2 Tim. 3:12</a:t>
            </a:r>
            <a:endParaRPr lang="en-US" sz="2400" b="1"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Whatever Suffering We May Endure…</a:t>
            </a:r>
          </a:p>
          <a:p>
            <a:pPr marL="0" lv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…We Should Count It An Honor -1 Peter 4:12-13</a:t>
            </a:r>
            <a:br>
              <a:rPr lang="en-US" dirty="0"/>
            </a:br>
            <a:r>
              <a:rPr lang="en-US" baseline="30000" dirty="0"/>
              <a:t>12 </a:t>
            </a:r>
            <a:r>
              <a:rPr lang="en-US" dirty="0"/>
              <a:t> </a:t>
            </a:r>
            <a:r>
              <a:rPr lang="en-US" i="1" dirty="0">
                <a:effectLst>
                  <a:outerShdw blurRad="38100" dist="38100" dir="2700000" algn="tl">
                    <a:srgbClr val="000000">
                      <a:alpha val="43137"/>
                    </a:srgbClr>
                  </a:outerShdw>
                </a:effectLst>
              </a:rPr>
              <a:t>Beloved, think it not strange concerning the fiery trial which is to try you, as though some strange thing happened unto you: </a:t>
            </a:r>
            <a:r>
              <a:rPr lang="en-US" i="1" baseline="30000" dirty="0">
                <a:effectLst>
                  <a:outerShdw blurRad="38100" dist="38100" dir="2700000" algn="tl">
                    <a:srgbClr val="000000">
                      <a:alpha val="43137"/>
                    </a:srgbClr>
                  </a:outerShdw>
                </a:effectLst>
              </a:rPr>
              <a:t>13 </a:t>
            </a:r>
            <a:r>
              <a:rPr lang="en-US" i="1" dirty="0">
                <a:effectLst>
                  <a:outerShdw blurRad="38100" dist="38100" dir="2700000" algn="tl">
                    <a:srgbClr val="000000">
                      <a:alpha val="43137"/>
                    </a:srgbClr>
                  </a:outerShdw>
                </a:effectLst>
              </a:rPr>
              <a:t> But rejoice, inasmuch as ye are partakers of Christ's sufferings; that, when his glory shall be revealed, ye may be glad also with exceeding joy. </a:t>
            </a:r>
            <a:r>
              <a:rPr lang="en-US" i="1" baseline="30000" dirty="0">
                <a:effectLst>
                  <a:outerShdw blurRad="38100" dist="38100" dir="2700000" algn="tl">
                    <a:srgbClr val="000000">
                      <a:alpha val="43137"/>
                    </a:srgbClr>
                  </a:outerShdw>
                </a:effectLst>
              </a:rPr>
              <a:t>14 </a:t>
            </a:r>
            <a:r>
              <a:rPr lang="en-US" i="1" dirty="0">
                <a:effectLst>
                  <a:outerShdw blurRad="38100" dist="38100" dir="2700000" algn="tl">
                    <a:srgbClr val="000000">
                      <a:alpha val="43137"/>
                    </a:srgbClr>
                  </a:outerShdw>
                </a:effectLst>
              </a:rPr>
              <a:t> If ye be reproached for the name of Christ, happy are ye; for the spirit of glory and of God resteth upon you:</a:t>
            </a:r>
          </a:p>
        </p:txBody>
      </p:sp>
    </p:spTree>
    <p:extLst>
      <p:ext uri="{BB962C8B-B14F-4D97-AF65-F5344CB8AC3E}">
        <p14:creationId xmlns:p14="http://schemas.microsoft.com/office/powerpoint/2010/main" val="2784476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par>
                          <p:cTn id="25" fill="hold">
                            <p:stCondLst>
                              <p:cond delay="1000"/>
                            </p:stCondLst>
                            <p:childTnLst>
                              <p:par>
                                <p:cTn id="26" presetID="31" presetClass="entr" presetSubtype="0"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1" end="1"/>
                                            </p:txEl>
                                          </p:spTgt>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2" end="2"/>
                                            </p:txEl>
                                          </p:spTgt>
                                        </p:tgtEl>
                                      </p:cBhvr>
                                    </p:animEffect>
                                  </p:childTnLst>
                                </p:cTn>
                              </p:par>
                            </p:childTnLst>
                          </p:cTn>
                        </p:par>
                        <p:par>
                          <p:cTn id="39" fill="hold">
                            <p:stCondLst>
                              <p:cond delay="3000"/>
                            </p:stCondLst>
                            <p:childTnLst>
                              <p:par>
                                <p:cTn id="40" presetID="31" presetClass="entr" presetSubtype="0" fill="hold" grpId="0" nodeType="after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3" end="3"/>
                                            </p:txEl>
                                          </p:spTgt>
                                        </p:tgtEl>
                                      </p:cBhvr>
                                    </p:animEffect>
                                  </p:childTnLst>
                                </p:cTn>
                              </p:par>
                            </p:childTnLst>
                          </p:cTn>
                        </p:par>
                        <p:par>
                          <p:cTn id="46" fill="hold">
                            <p:stCondLst>
                              <p:cond delay="4000"/>
                            </p:stCondLst>
                            <p:childTnLst>
                              <p:par>
                                <p:cTn id="47" presetID="31" presetClass="entr" presetSubtype="0" fill="hold" grpId="0" nodeType="after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5" end="5"/>
                                            </p:txEl>
                                          </p:spTgt>
                                        </p:tgtEl>
                                      </p:cBhvr>
                                    </p:animEffect>
                                  </p:childTnLst>
                                </p:cTn>
                              </p:par>
                            </p:childTnLst>
                          </p:cTn>
                        </p:par>
                        <p:par>
                          <p:cTn id="61" fill="hold">
                            <p:stCondLst>
                              <p:cond delay="1000"/>
                            </p:stCondLst>
                            <p:childTnLst>
                              <p:par>
                                <p:cTn id="62" presetID="31" presetClass="entr" presetSubtype="0" fill="hold" grpId="0" nodeType="after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 calcmode="lin" valueType="num">
                                      <p:cBhvr>
                                        <p:cTn id="64"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5"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6"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9"/>
            <a:ext cx="6772422" cy="854071"/>
          </a:xfrm>
          <a:solidFill>
            <a:schemeClr val="bg1">
              <a:alpha val="8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Spiritual Apostasy (19)</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90786" y="1073426"/>
            <a:ext cx="12032974" cy="5040771"/>
          </a:xfrm>
          <a:solidFill>
            <a:schemeClr val="bg1">
              <a:alpha val="80000"/>
            </a:schemeClr>
          </a:solidFill>
        </p:spPr>
        <p:txBody>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Christ's Challenge to Stand Firm Contrasts those Who Will Fall Away </a:t>
            </a:r>
          </a:p>
          <a:p>
            <a:pPr lvl="0">
              <a:lnSpc>
                <a:spcPct val="100000"/>
              </a:lnSpc>
              <a:spcBef>
                <a:spcPts val="0"/>
              </a:spcBef>
            </a:pPr>
            <a:r>
              <a:rPr lang="en-US" dirty="0">
                <a:effectLst>
                  <a:outerShdw blurRad="38100" dist="38100" dir="2700000" algn="tl">
                    <a:srgbClr val="000000">
                      <a:alpha val="43137"/>
                    </a:srgbClr>
                  </a:outerShdw>
                </a:effectLst>
                <a:latin typeface="Arial Rounded MT Bold" panose="020F0704030504030204" pitchFamily="34" charset="0"/>
              </a:rPr>
              <a:t>In the Last Days there Will Come a Great Falling Away -</a:t>
            </a:r>
            <a:r>
              <a:rPr lang="en-US" b="1" dirty="0">
                <a:effectLst>
                  <a:outerShdw blurRad="38100" dist="38100" dir="2700000" algn="tl">
                    <a:srgbClr val="000000">
                      <a:alpha val="43137"/>
                    </a:srgbClr>
                  </a:outerShdw>
                </a:effectLst>
                <a:latin typeface="Arial Rounded MT Bold" panose="020F0704030504030204" pitchFamily="34" charset="0"/>
              </a:rPr>
              <a:t>2 </a:t>
            </a:r>
            <a:r>
              <a:rPr lang="en-US" b="1" dirty="0" err="1">
                <a:effectLst>
                  <a:outerShdw blurRad="38100" dist="38100" dir="2700000" algn="tl">
                    <a:srgbClr val="000000">
                      <a:alpha val="43137"/>
                    </a:srgbClr>
                  </a:outerShdw>
                </a:effectLst>
                <a:latin typeface="Arial Rounded MT Bold" panose="020F0704030504030204" pitchFamily="34" charset="0"/>
              </a:rPr>
              <a:t>Thes</a:t>
            </a:r>
            <a:r>
              <a:rPr lang="en-US" b="1" dirty="0">
                <a:effectLst>
                  <a:outerShdw blurRad="38100" dist="38100" dir="2700000" algn="tl">
                    <a:srgbClr val="000000">
                      <a:alpha val="43137"/>
                    </a:srgbClr>
                  </a:outerShdw>
                </a:effectLst>
                <a:latin typeface="Arial Rounded MT Bold" panose="020F0704030504030204" pitchFamily="34" charset="0"/>
              </a:rPr>
              <a:t> 2:3 </a:t>
            </a:r>
          </a:p>
          <a:p>
            <a:pPr marL="0" lv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A Sifting of the Church Will Take Place… </a:t>
            </a:r>
          </a:p>
          <a:p>
            <a:pPr marL="0" lv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…Separating True Believers from those Who </a:t>
            </a:r>
          </a:p>
          <a:p>
            <a:pPr marL="0" lv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…Possess a Form of Godliness But Have No Real Faith</a:t>
            </a:r>
          </a:p>
          <a:p>
            <a:pPr marL="0" lv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True Believers Are Promised Persevering Power </a:t>
            </a:r>
          </a:p>
          <a:p>
            <a:pPr lvl="0">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If You Are a True Follower Of Jesus…</a:t>
            </a:r>
          </a:p>
          <a:p>
            <a:pPr marL="0" lvl="0" indent="0">
              <a:lnSpc>
                <a:spcPct val="100000"/>
              </a:lnSpc>
              <a:spcBef>
                <a:spcPts val="300"/>
              </a:spcBef>
              <a:buNone/>
            </a:pPr>
            <a:r>
              <a:rPr lang="en-US" b="1" dirty="0">
                <a:effectLst>
                  <a:outerShdw blurRad="38100" dist="38100" dir="2700000" algn="tl">
                    <a:srgbClr val="000000">
                      <a:alpha val="43137"/>
                    </a:srgbClr>
                  </a:outerShdw>
                </a:effectLst>
                <a:latin typeface="Arial Rounded MT Bold" panose="020F0704030504030204" pitchFamily="34" charset="0"/>
              </a:rPr>
              <a:t>        …You Will Stand Firm To The End</a:t>
            </a:r>
            <a:r>
              <a:rPr lang="en-US" dirty="0">
                <a:effectLst>
                  <a:outerShdw blurRad="38100" dist="38100" dir="2700000" algn="tl">
                    <a:srgbClr val="000000">
                      <a:alpha val="43137"/>
                    </a:srgbClr>
                  </a:outerShdw>
                </a:effectLst>
                <a:latin typeface="Arial Rounded MT Bold" panose="020F0704030504030204" pitchFamily="34" charset="0"/>
              </a:rPr>
              <a:t> </a:t>
            </a:r>
          </a:p>
          <a:p>
            <a:pPr marL="0" lvl="0" indent="0">
              <a:lnSpc>
                <a:spcPct val="100000"/>
              </a:lnSpc>
              <a:spcBef>
                <a:spcPts val="600"/>
              </a:spcBef>
              <a:buNone/>
            </a:pPr>
            <a:r>
              <a:rPr lang="en-US" i="1" dirty="0">
                <a:effectLst>
                  <a:outerShdw blurRad="38100" dist="38100" dir="2700000" algn="tl">
                    <a:srgbClr val="000000">
                      <a:alpha val="43137"/>
                    </a:srgbClr>
                  </a:outerShdw>
                </a:effectLst>
                <a:latin typeface="Arial Rounded MT Bold" panose="020F0704030504030204" pitchFamily="34" charset="0"/>
              </a:rPr>
              <a:t>           Because Greater Is He Who Is In You Than… </a:t>
            </a:r>
          </a:p>
          <a:p>
            <a:pPr marL="0" lvl="0" indent="0">
              <a:lnSpc>
                <a:spcPct val="10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…He Who Is In The World </a:t>
            </a:r>
            <a:r>
              <a:rPr lang="en-US" dirty="0">
                <a:effectLst>
                  <a:outerShdw blurRad="38100" dist="38100" dir="2700000" algn="tl">
                    <a:srgbClr val="000000">
                      <a:alpha val="43137"/>
                    </a:srgbClr>
                  </a:outerShdw>
                </a:effectLst>
                <a:latin typeface="Arial Rounded MT Bold" panose="020F0704030504030204" pitchFamily="34" charset="0"/>
              </a:rPr>
              <a:t>-1 John 4:4!  </a:t>
            </a:r>
          </a:p>
          <a:p>
            <a:endParaRPr lang="en-US" dirty="0"/>
          </a:p>
        </p:txBody>
      </p:sp>
    </p:spTree>
    <p:extLst>
      <p:ext uri="{BB962C8B-B14F-4D97-AF65-F5344CB8AC3E}">
        <p14:creationId xmlns:p14="http://schemas.microsoft.com/office/powerpoint/2010/main" val="246216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4000"/>
                            </p:stCondLst>
                            <p:childTnLst>
                              <p:par>
                                <p:cTn id="25" presetID="6" presetClass="entr" presetSubtype="16"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par>
                          <p:cTn id="38" fill="hold">
                            <p:stCondLst>
                              <p:cond delay="2000"/>
                            </p:stCondLst>
                            <p:childTnLst>
                              <p:par>
                                <p:cTn id="39" presetID="6" presetClass="entr" presetSubtype="16"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ircle(in)">
                                      <p:cBhvr>
                                        <p:cTn id="41" dur="2000"/>
                                        <p:tgtEl>
                                          <p:spTgt spid="3">
                                            <p:txEl>
                                              <p:pRg st="7" end="7"/>
                                            </p:txEl>
                                          </p:spTgt>
                                        </p:tgtEl>
                                      </p:cBhvr>
                                    </p:animEffect>
                                  </p:childTnLst>
                                </p:cTn>
                              </p:par>
                            </p:childTnLst>
                          </p:cTn>
                        </p:par>
                        <p:par>
                          <p:cTn id="42" fill="hold">
                            <p:stCondLst>
                              <p:cond delay="4000"/>
                            </p:stCondLst>
                            <p:childTnLst>
                              <p:par>
                                <p:cTn id="43" presetID="6" presetClass="entr" presetSubtype="16"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circle(in)">
                                      <p:cBhvr>
                                        <p:cTn id="45" dur="2000"/>
                                        <p:tgtEl>
                                          <p:spTgt spid="3">
                                            <p:txEl>
                                              <p:pRg st="8" end="8"/>
                                            </p:txEl>
                                          </p:spTgt>
                                        </p:tgtEl>
                                      </p:cBhvr>
                                    </p:animEffect>
                                  </p:childTnLst>
                                </p:cTn>
                              </p:par>
                            </p:childTnLst>
                          </p:cTn>
                        </p:par>
                        <p:par>
                          <p:cTn id="46" fill="hold">
                            <p:stCondLst>
                              <p:cond delay="6000"/>
                            </p:stCondLst>
                            <p:childTnLst>
                              <p:par>
                                <p:cTn id="47" presetID="6" presetClass="entr" presetSubtype="16" fill="hold" grpId="0"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circle(in)">
                                      <p:cBhvr>
                                        <p:cTn id="4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9"/>
            <a:ext cx="6884963" cy="854071"/>
          </a:xfrm>
          <a:solidFill>
            <a:schemeClr val="bg1">
              <a:alpha val="80000"/>
            </a:schemeClr>
          </a:solidFill>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Jerusalem Focus (20-24)</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9026" y="1073426"/>
            <a:ext cx="11847444" cy="5632174"/>
          </a:xfrm>
          <a:solidFill>
            <a:schemeClr val="bg1">
              <a:alpha val="80000"/>
            </a:schemeClr>
          </a:solidFill>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This Passage has a Dual Application</a:t>
            </a:r>
          </a:p>
          <a:p>
            <a:pPr marL="0" lv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1-It Refers to the Roman Invasion of Jerusalem in AD 70 (5-6)</a:t>
            </a:r>
          </a:p>
          <a:p>
            <a:pPr lvl="1">
              <a:lnSpc>
                <a:spcPct val="100000"/>
              </a:lnSpc>
              <a:spcBef>
                <a:spcPts val="0"/>
              </a:spcBef>
            </a:pPr>
            <a:r>
              <a:rPr lang="en-US" sz="2800" dirty="0">
                <a:effectLst>
                  <a:outerShdw blurRad="38100" dist="38100" dir="2700000" algn="tl">
                    <a:srgbClr val="000000">
                      <a:alpha val="43137"/>
                    </a:srgbClr>
                  </a:outerShdw>
                </a:effectLst>
                <a:latin typeface="Arial Rounded MT Bold" panose="020F0704030504030204" pitchFamily="34" charset="0"/>
              </a:rPr>
              <a:t>Titus / His Army Invaded the Holy City / Destroyed the Temple </a:t>
            </a:r>
          </a:p>
          <a:p>
            <a:pPr marL="0" lv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2-The Invasion by the Anti-Christ (15)</a:t>
            </a:r>
          </a:p>
          <a:p>
            <a:pPr lvl="1">
              <a:lnSpc>
                <a:spcPct val="100000"/>
              </a:lnSpc>
              <a:spcBef>
                <a:spcPts val="0"/>
              </a:spcBef>
            </a:pPr>
            <a:r>
              <a:rPr lang="en-US" sz="2800" dirty="0">
                <a:effectLst>
                  <a:outerShdw blurRad="38100" dist="38100" dir="2700000" algn="tl">
                    <a:srgbClr val="000000">
                      <a:alpha val="43137"/>
                    </a:srgbClr>
                  </a:outerShdw>
                </a:effectLst>
                <a:latin typeface="Arial Rounded MT Bold" panose="020F0704030504030204" pitchFamily="34" charset="0"/>
              </a:rPr>
              <a:t>Antichrist Invades Jerusalem and… </a:t>
            </a: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…the Abomination of Desolation</a:t>
            </a: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What about Now?</a:t>
            </a:r>
          </a:p>
          <a:p>
            <a:pPr>
              <a:lnSpc>
                <a:spcPct val="100000"/>
              </a:lnSpc>
              <a:spcBef>
                <a:spcPts val="600"/>
              </a:spcBef>
            </a:pPr>
            <a:r>
              <a:rPr lang="en-US" dirty="0">
                <a:effectLst>
                  <a:outerShdw blurRad="38100" dist="38100" dir="2700000" algn="tl">
                    <a:srgbClr val="000000">
                      <a:alpha val="43137"/>
                    </a:srgbClr>
                  </a:outerShdw>
                </a:effectLst>
                <a:latin typeface="Arial Rounded MT Bold" panose="020F0704030504030204" pitchFamily="34" charset="0"/>
              </a:rPr>
              <a:t>Jerusalem Center of Judaism, Christianity, Islam</a:t>
            </a:r>
          </a:p>
          <a:p>
            <a:pPr>
              <a:lnSpc>
                <a:spcPct val="100000"/>
              </a:lnSpc>
              <a:spcBef>
                <a:spcPts val="600"/>
              </a:spcBef>
            </a:pPr>
            <a:r>
              <a:rPr lang="en-US" dirty="0">
                <a:effectLst>
                  <a:outerShdw blurRad="38100" dist="38100" dir="2700000" algn="tl">
                    <a:srgbClr val="000000">
                      <a:alpha val="43137"/>
                    </a:srgbClr>
                  </a:outerShdw>
                </a:effectLst>
                <a:latin typeface="Arial Rounded MT Bold" panose="020F0704030504030204" pitchFamily="34" charset="0"/>
              </a:rPr>
              <a:t>Islam wants it / is willing to Destroy Israel to Possess</a:t>
            </a:r>
          </a:p>
          <a:p>
            <a:pPr>
              <a:lnSpc>
                <a:spcPct val="100000"/>
              </a:lnSpc>
              <a:spcBef>
                <a:spcPts val="600"/>
              </a:spcBef>
            </a:pPr>
            <a:r>
              <a:rPr lang="en-US" dirty="0">
                <a:effectLst>
                  <a:outerShdw blurRad="38100" dist="38100" dir="2700000" algn="tl">
                    <a:srgbClr val="000000">
                      <a:alpha val="43137"/>
                    </a:srgbClr>
                  </a:outerShdw>
                </a:effectLst>
                <a:latin typeface="Arial Rounded MT Bold" panose="020F0704030504030204" pitchFamily="34" charset="0"/>
              </a:rPr>
              <a:t>Israel is Hated by the Islamic Nations…</a:t>
            </a: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…and Eventually Will Move In to Destroy </a:t>
            </a:r>
            <a:endParaRPr lang="en-US" dirty="0"/>
          </a:p>
        </p:txBody>
      </p:sp>
    </p:spTree>
    <p:extLst>
      <p:ext uri="{BB962C8B-B14F-4D97-AF65-F5344CB8AC3E}">
        <p14:creationId xmlns:p14="http://schemas.microsoft.com/office/powerpoint/2010/main" val="291484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par>
                          <p:cTn id="21" fill="hold">
                            <p:stCondLst>
                              <p:cond delay="2000"/>
                            </p:stCondLst>
                            <p:childTnLst>
                              <p:par>
                                <p:cTn id="22" presetID="6"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par>
                          <p:cTn id="30" fill="hold">
                            <p:stCondLst>
                              <p:cond delay="2000"/>
                            </p:stCondLst>
                            <p:childTnLst>
                              <p:par>
                                <p:cTn id="31" presetID="6" presetClass="entr" presetSubtype="16"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par>
                          <p:cTn id="34" fill="hold">
                            <p:stCondLst>
                              <p:cond delay="4000"/>
                            </p:stCondLst>
                            <p:childTnLst>
                              <p:par>
                                <p:cTn id="35" presetID="6"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par>
                          <p:cTn id="43" fill="hold">
                            <p:stCondLst>
                              <p:cond delay="2000"/>
                            </p:stCondLst>
                            <p:childTnLst>
                              <p:par>
                                <p:cTn id="44" presetID="6" presetClass="entr" presetSubtype="16"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circle(in)">
                                      <p:cBhvr>
                                        <p:cTn id="46" dur="2000"/>
                                        <p:tgtEl>
                                          <p:spTgt spid="3">
                                            <p:txEl>
                                              <p:pRg st="7" end="7"/>
                                            </p:txEl>
                                          </p:spTgt>
                                        </p:tgtEl>
                                      </p:cBhvr>
                                    </p:animEffect>
                                  </p:childTnLst>
                                </p:cTn>
                              </p:par>
                            </p:childTnLst>
                          </p:cTn>
                        </p:par>
                        <p:par>
                          <p:cTn id="47" fill="hold">
                            <p:stCondLst>
                              <p:cond delay="4000"/>
                            </p:stCondLst>
                            <p:childTnLst>
                              <p:par>
                                <p:cTn id="48" presetID="6" presetClass="entr" presetSubtype="16" fill="hold" grpId="0"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circle(in)">
                                      <p:cBhvr>
                                        <p:cTn id="50" dur="2000"/>
                                        <p:tgtEl>
                                          <p:spTgt spid="3">
                                            <p:txEl>
                                              <p:pRg st="8" end="8"/>
                                            </p:txEl>
                                          </p:spTgt>
                                        </p:tgtEl>
                                      </p:cBhvr>
                                    </p:animEffect>
                                  </p:childTnLst>
                                </p:cTn>
                              </p:par>
                            </p:childTnLst>
                          </p:cTn>
                        </p:par>
                        <p:par>
                          <p:cTn id="51" fill="hold">
                            <p:stCondLst>
                              <p:cond delay="6000"/>
                            </p:stCondLst>
                            <p:childTnLst>
                              <p:par>
                                <p:cTn id="52" presetID="6" presetClass="entr" presetSubtype="16" fill="hold" grpId="0"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circle(in)">
                                      <p:cBhvr>
                                        <p:cTn id="54" dur="2000"/>
                                        <p:tgtEl>
                                          <p:spTgt spid="3">
                                            <p:txEl>
                                              <p:pRg st="9" end="9"/>
                                            </p:txEl>
                                          </p:spTgt>
                                        </p:tgtEl>
                                      </p:cBhvr>
                                    </p:animEffect>
                                  </p:childTnLst>
                                </p:cTn>
                              </p:par>
                            </p:childTnLst>
                          </p:cTn>
                        </p:par>
                        <p:par>
                          <p:cTn id="55" fill="hold">
                            <p:stCondLst>
                              <p:cond delay="8000"/>
                            </p:stCondLst>
                            <p:childTnLst>
                              <p:par>
                                <p:cTn id="56" presetID="6" presetClass="entr" presetSubtype="16" fill="hold" grpId="0" nodeType="after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circle(in)">
                                      <p:cBhvr>
                                        <p:cTn id="58"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9"/>
            <a:ext cx="8896643" cy="854071"/>
          </a:xfrm>
          <a:solidFill>
            <a:schemeClr val="bg1">
              <a:alpha val="8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Global Evangelism (Matt. 24:14)</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074262" y="1656522"/>
            <a:ext cx="9744699" cy="3034748"/>
          </a:xfrm>
          <a:solidFill>
            <a:schemeClr val="bg1">
              <a:alpha val="80000"/>
            </a:schemeClr>
          </a:solidFill>
        </p:spPr>
        <p:txBody>
          <a:bodyPr>
            <a:normAutofit/>
          </a:bodyPr>
          <a:lstStyle/>
          <a:p>
            <a:pPr marL="0" lvl="0" indent="0">
              <a:buNone/>
            </a:pPr>
            <a:r>
              <a:rPr lang="en-US" dirty="0">
                <a:effectLst>
                  <a:outerShdw blurRad="38100" dist="38100" dir="2700000" algn="tl">
                    <a:srgbClr val="000000">
                      <a:alpha val="43137"/>
                    </a:srgbClr>
                  </a:outerShdw>
                </a:effectLst>
                <a:latin typeface="Arial Rounded MT Bold" panose="020F0704030504030204" pitchFamily="34" charset="0"/>
              </a:rPr>
              <a:t>Today the Opportunity of Global Evangelism is a Reality </a:t>
            </a:r>
          </a:p>
          <a:p>
            <a:pPr lvl="0"/>
            <a:r>
              <a:rPr lang="en-US" dirty="0">
                <a:effectLst>
                  <a:outerShdw blurRad="38100" dist="38100" dir="2700000" algn="tl">
                    <a:srgbClr val="000000">
                      <a:alpha val="43137"/>
                    </a:srgbClr>
                  </a:outerShdw>
                </a:effectLst>
                <a:latin typeface="Arial Rounded MT Bold" panose="020F0704030504030204" pitchFamily="34" charset="0"/>
              </a:rPr>
              <a:t>Missionary Organizations and Churches are… </a:t>
            </a:r>
          </a:p>
          <a:p>
            <a:pPr lvl="1">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Implementing Media Outreach </a:t>
            </a:r>
          </a:p>
          <a:p>
            <a:pPr lvl="1">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Missionary Activity to Reach the Unreached</a:t>
            </a:r>
          </a:p>
          <a:p>
            <a:pPr marL="0" lvl="0" indent="0">
              <a:buNone/>
            </a:pPr>
            <a:r>
              <a:rPr lang="en-US" dirty="0">
                <a:effectLst>
                  <a:outerShdw blurRad="38100" dist="38100" dir="2700000" algn="tl">
                    <a:srgbClr val="000000">
                      <a:alpha val="43137"/>
                    </a:srgbClr>
                  </a:outerShdw>
                </a:effectLst>
                <a:latin typeface="Arial Rounded MT Bold" panose="020F0704030504030204" pitchFamily="34" charset="0"/>
              </a:rPr>
              <a:t>But Evangelism Will Continue During the Tribulation</a:t>
            </a:r>
          </a:p>
          <a:p>
            <a:pPr lvl="1"/>
            <a:r>
              <a:rPr lang="en-US" sz="2800" dirty="0">
                <a:effectLst>
                  <a:outerShdw blurRad="38100" dist="38100" dir="2700000" algn="tl">
                    <a:srgbClr val="000000">
                      <a:alpha val="43137"/>
                    </a:srgbClr>
                  </a:outerShdw>
                </a:effectLst>
                <a:latin typeface="Arial Rounded MT Bold" panose="020F0704030504030204" pitchFamily="34" charset="0"/>
              </a:rPr>
              <a:t>144,000 Jewish Evangelists </a:t>
            </a:r>
          </a:p>
          <a:p>
            <a:pPr marL="0" lvl="0" indent="0">
              <a:buNone/>
            </a:pPr>
            <a:endParaRPr lang="en-US" sz="2400" dirty="0"/>
          </a:p>
          <a:p>
            <a:pPr marL="0" indent="0">
              <a:buNone/>
            </a:pPr>
            <a:endParaRPr lang="en-US" dirty="0"/>
          </a:p>
        </p:txBody>
      </p:sp>
    </p:spTree>
    <p:extLst>
      <p:ext uri="{BB962C8B-B14F-4D97-AF65-F5344CB8AC3E}">
        <p14:creationId xmlns:p14="http://schemas.microsoft.com/office/powerpoint/2010/main" val="1369685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up)">
                                      <p:cBhvr>
                                        <p:cTn id="12" dur="500"/>
                                        <p:tgtEl>
                                          <p:spTgt spid="3">
                                            <p:bg/>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up)">
                                      <p:cBhvr>
                                        <p:cTn id="20" dur="500"/>
                                        <p:tgtEl>
                                          <p:spTgt spid="3">
                                            <p:txEl>
                                              <p:pRg st="1" end="1"/>
                                            </p:tx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up)">
                                      <p:cBhvr>
                                        <p:cTn id="24" dur="500"/>
                                        <p:tgtEl>
                                          <p:spTgt spid="3">
                                            <p:txEl>
                                              <p:pRg st="2" end="2"/>
                                            </p:txEl>
                                          </p:spTgt>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up)">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up)">
                                      <p:cBhvr>
                                        <p:cTn id="33" dur="500"/>
                                        <p:tgtEl>
                                          <p:spTgt spid="3">
                                            <p:txEl>
                                              <p:pRg st="4" end="4"/>
                                            </p:txEl>
                                          </p:spTgt>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up)">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026" y="60329"/>
            <a:ext cx="10774017" cy="854071"/>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How Should These Signs Affect Us? </a:t>
            </a:r>
            <a:r>
              <a:rPr lang="en-US" sz="4000" b="1" dirty="0">
                <a:effectLst>
                  <a:outerShdw blurRad="38100" dist="38100" dir="2700000" algn="tl">
                    <a:srgbClr val="000000">
                      <a:alpha val="43137"/>
                    </a:srgbClr>
                  </a:outerShdw>
                </a:effectLst>
                <a:latin typeface="Arial Rounded MT Bold" panose="020F0704030504030204" pitchFamily="34" charset="0"/>
              </a:rPr>
              <a:t>(26-28)</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66260" y="1073426"/>
            <a:ext cx="12072730" cy="4704522"/>
          </a:xfrm>
          <a:solidFill>
            <a:schemeClr val="bg1">
              <a:alpha val="80000"/>
            </a:schemeClr>
          </a:solidFill>
        </p:spPr>
        <p:txBody>
          <a:bodyPr>
            <a:normAutofit/>
          </a:bodyPr>
          <a:lstStyle/>
          <a:p>
            <a:pPr marL="0" lv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3 Challenges/ Encouragements Toward Prophetic Signs: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1-Awareness</a:t>
            </a:r>
            <a:r>
              <a:rPr lang="en-US" b="1" i="1"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 </a:t>
            </a:r>
            <a:r>
              <a:rPr lang="en-US" b="1" i="1" dirty="0">
                <a:effectLst>
                  <a:outerShdw blurRad="38100" dist="38100" dir="2700000" algn="tl">
                    <a:srgbClr val="000000">
                      <a:alpha val="43137"/>
                    </a:srgbClr>
                  </a:outerShdw>
                </a:effectLst>
                <a:latin typeface="Arial Rounded MT Bold" panose="020F0704030504030204" pitchFamily="34" charset="0"/>
              </a:rPr>
              <a:t>"When you see these things..." </a:t>
            </a:r>
            <a:r>
              <a:rPr lang="en-US" b="1" dirty="0">
                <a:effectLst>
                  <a:outerShdw blurRad="38100" dist="38100" dir="2700000" algn="tl">
                    <a:srgbClr val="000000">
                      <a:alpha val="43137"/>
                    </a:srgbClr>
                  </a:outerShdw>
                </a:effectLst>
                <a:latin typeface="Arial Rounded MT Bold" panose="020F0704030504030204" pitchFamily="34" charset="0"/>
              </a:rPr>
              <a:t>(</a:t>
            </a:r>
            <a:r>
              <a:rPr lang="en-US" b="1" u="sng" dirty="0">
                <a:effectLst>
                  <a:outerShdw blurRad="38100" dist="38100" dir="2700000" algn="tl">
                    <a:srgbClr val="000000">
                      <a:alpha val="43137"/>
                    </a:srgbClr>
                  </a:outerShdw>
                </a:effectLst>
                <a:latin typeface="Arial Rounded MT Bold" panose="020F0704030504030204" pitchFamily="34" charset="0"/>
              </a:rPr>
              <a:t>28</a:t>
            </a:r>
            <a:r>
              <a:rPr lang="en-US" b="1" dirty="0">
                <a:effectLst>
                  <a:outerShdw blurRad="38100" dist="38100" dir="2700000" algn="tl">
                    <a:srgbClr val="000000">
                      <a:alpha val="43137"/>
                    </a:srgbClr>
                  </a:outerShdw>
                </a:effectLst>
                <a:latin typeface="Arial Rounded MT Bold" panose="020F0704030504030204" pitchFamily="34" charset="0"/>
              </a:rPr>
              <a:t>)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Greatest Danger the Church Faces Today is Complacency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We Must Stay Awake/ Alert, Seizing Every Opportunity For Christ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Two Truths: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1st, We Are to Be Ready For His Return Any Moment </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2nd, We Are to Be Prepared to Be Faithful/ Persevere If… </a:t>
            </a: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                      …He Delays Longer than We Expect</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Being "Ready" Means to be Both Expectant and Patient</a:t>
            </a:r>
          </a:p>
          <a:p>
            <a:pPr marL="0" indent="0">
              <a:buNone/>
            </a:pPr>
            <a:endParaRPr lang="en-US" dirty="0"/>
          </a:p>
        </p:txBody>
      </p:sp>
    </p:spTree>
    <p:extLst>
      <p:ext uri="{BB962C8B-B14F-4D97-AF65-F5344CB8AC3E}">
        <p14:creationId xmlns:p14="http://schemas.microsoft.com/office/powerpoint/2010/main" val="3858824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outVertical)">
                                      <p:cBhvr>
                                        <p:cTn id="12" dur="500"/>
                                        <p:tgtEl>
                                          <p:spTgt spid="3">
                                            <p:bg/>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out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outVertical)">
                                      <p:cBhvr>
                                        <p:cTn id="20" dur="500"/>
                                        <p:tgtEl>
                                          <p:spTgt spid="3">
                                            <p:txEl>
                                              <p:pRg st="1" end="1"/>
                                            </p:txEl>
                                          </p:spTgt>
                                        </p:tgtEl>
                                      </p:cBhvr>
                                    </p:animEffect>
                                  </p:childTnLst>
                                </p:cTn>
                              </p:par>
                            </p:childTnLst>
                          </p:cTn>
                        </p:par>
                        <p:par>
                          <p:cTn id="21" fill="hold">
                            <p:stCondLst>
                              <p:cond delay="500"/>
                            </p:stCondLst>
                            <p:childTnLst>
                              <p:par>
                                <p:cTn id="22" presetID="16" presetClass="entr" presetSubtype="37"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outVertical)">
                                      <p:cBhvr>
                                        <p:cTn id="24" dur="500"/>
                                        <p:tgtEl>
                                          <p:spTgt spid="3">
                                            <p:txEl>
                                              <p:pRg st="2" end="2"/>
                                            </p:txEl>
                                          </p:spTgt>
                                        </p:tgtEl>
                                      </p:cBhvr>
                                    </p:animEffect>
                                  </p:childTnLst>
                                </p:cTn>
                              </p:par>
                            </p:childTnLst>
                          </p:cTn>
                        </p:par>
                        <p:par>
                          <p:cTn id="25" fill="hold">
                            <p:stCondLst>
                              <p:cond delay="1000"/>
                            </p:stCondLst>
                            <p:childTnLst>
                              <p:par>
                                <p:cTn id="26" presetID="16" presetClass="entr" presetSubtype="37"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out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outVertical)">
                                      <p:cBhvr>
                                        <p:cTn id="33" dur="500"/>
                                        <p:tgtEl>
                                          <p:spTgt spid="3">
                                            <p:txEl>
                                              <p:pRg st="4" end="4"/>
                                            </p:txEl>
                                          </p:spTgt>
                                        </p:tgtEl>
                                      </p:cBhvr>
                                    </p:animEffect>
                                  </p:childTnLst>
                                </p:cTn>
                              </p:par>
                            </p:childTnLst>
                          </p:cTn>
                        </p:par>
                        <p:par>
                          <p:cTn id="34" fill="hold">
                            <p:stCondLst>
                              <p:cond delay="500"/>
                            </p:stCondLst>
                            <p:childTnLst>
                              <p:par>
                                <p:cTn id="35" presetID="16" presetClass="entr" presetSubtype="37"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out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outVertical)">
                                      <p:cBhvr>
                                        <p:cTn id="42" dur="500"/>
                                        <p:tgtEl>
                                          <p:spTgt spid="3">
                                            <p:txEl>
                                              <p:pRg st="6" end="6"/>
                                            </p:txEl>
                                          </p:spTgt>
                                        </p:tgtEl>
                                      </p:cBhvr>
                                    </p:animEffect>
                                  </p:childTnLst>
                                </p:cTn>
                              </p:par>
                            </p:childTnLst>
                          </p:cTn>
                        </p:par>
                        <p:par>
                          <p:cTn id="43" fill="hold">
                            <p:stCondLst>
                              <p:cond delay="500"/>
                            </p:stCondLst>
                            <p:childTnLst>
                              <p:par>
                                <p:cTn id="44" presetID="16" presetClass="entr" presetSubtype="37"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barn(outVertical)">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37"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barn(outVertical)">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026" y="60329"/>
            <a:ext cx="10774017" cy="854071"/>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How Should These Signs Affect Us? </a:t>
            </a:r>
            <a:r>
              <a:rPr lang="en-US" sz="4000" b="1" dirty="0">
                <a:effectLst>
                  <a:outerShdw blurRad="38100" dist="38100" dir="2700000" algn="tl">
                    <a:srgbClr val="000000">
                      <a:alpha val="43137"/>
                    </a:srgbClr>
                  </a:outerShdw>
                </a:effectLst>
                <a:latin typeface="Arial Rounded MT Bold" panose="020F0704030504030204" pitchFamily="34" charset="0"/>
              </a:rPr>
              <a:t>(26-28)</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66260" y="1073425"/>
            <a:ext cx="12072730" cy="5784575"/>
          </a:xfrm>
          <a:solidFill>
            <a:schemeClr val="bg1">
              <a:alpha val="80000"/>
            </a:schemeClr>
          </a:solidFill>
        </p:spPr>
        <p:txBody>
          <a:bodyPr>
            <a:normAutofit lnSpcReduction="10000"/>
          </a:bodyPr>
          <a:lstStyle/>
          <a:p>
            <a:pPr marL="0" lv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3 Challenges/ Encouragements Toward Prophetic Signs: </a:t>
            </a:r>
          </a:p>
          <a:p>
            <a:pPr marL="0" indent="0">
              <a:lnSpc>
                <a:spcPct val="110000"/>
              </a:lnSpc>
              <a:spcBef>
                <a:spcPts val="300"/>
              </a:spcBef>
              <a:buNone/>
            </a:pPr>
            <a:r>
              <a:rPr lang="en-US" b="1" dirty="0">
                <a:effectLst>
                  <a:outerShdw blurRad="38100" dist="38100" dir="2700000" algn="tl">
                    <a:srgbClr val="000000">
                      <a:alpha val="43137"/>
                    </a:srgbClr>
                  </a:outerShdw>
                </a:effectLst>
                <a:latin typeface="Arial Rounded MT Bold" panose="020F0704030504030204" pitchFamily="34" charset="0"/>
              </a:rPr>
              <a:t>  1-Awareness</a:t>
            </a:r>
            <a:r>
              <a:rPr lang="en-US" b="1" i="1" dirty="0">
                <a:effectLst>
                  <a:outerShdw blurRad="38100" dist="38100" dir="2700000" algn="tl">
                    <a:srgbClr val="000000">
                      <a:alpha val="43137"/>
                    </a:srgbClr>
                  </a:outerShdw>
                </a:effectLst>
                <a:latin typeface="Arial Rounded MT Bold" panose="020F0704030504030204" pitchFamily="34" charset="0"/>
              </a:rPr>
              <a:t>:</a:t>
            </a:r>
            <a:r>
              <a:rPr lang="en-US" b="1" dirty="0">
                <a:effectLst>
                  <a:outerShdw blurRad="38100" dist="38100" dir="2700000" algn="tl">
                    <a:srgbClr val="000000">
                      <a:alpha val="43137"/>
                    </a:srgbClr>
                  </a:outerShdw>
                </a:effectLst>
                <a:latin typeface="Arial Rounded MT Bold" panose="020F0704030504030204" pitchFamily="34" charset="0"/>
              </a:rPr>
              <a:t> </a:t>
            </a:r>
            <a:r>
              <a:rPr lang="en-US" b="1" i="1" dirty="0">
                <a:effectLst>
                  <a:outerShdw blurRad="38100" dist="38100" dir="2700000" algn="tl">
                    <a:srgbClr val="000000">
                      <a:alpha val="43137"/>
                    </a:srgbClr>
                  </a:outerShdw>
                </a:effectLst>
                <a:latin typeface="Arial Rounded MT Bold" panose="020F0704030504030204" pitchFamily="34" charset="0"/>
              </a:rPr>
              <a:t>"When you see these things..."  </a:t>
            </a:r>
            <a:r>
              <a:rPr lang="en-US" b="1" dirty="0">
                <a:effectLst>
                  <a:outerShdw blurRad="38100" dist="38100" dir="2700000" algn="tl">
                    <a:srgbClr val="000000">
                      <a:alpha val="43137"/>
                    </a:srgbClr>
                  </a:outerShdw>
                </a:effectLst>
                <a:latin typeface="Arial Rounded MT Bold" panose="020F0704030504030204" pitchFamily="34" charset="0"/>
              </a:rPr>
              <a:t>(28) </a:t>
            </a: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  2-Anticipation</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"Stand up and lift up your heads… </a:t>
            </a:r>
          </a:p>
          <a:p>
            <a:pPr marL="0" indent="0">
              <a:lnSpc>
                <a:spcPct val="11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…because your redemption is drawing near”</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Our attitude toward life and the signs of the times should be … </a:t>
            </a: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…stand up, not slouch over in discouragement or</a:t>
            </a:r>
          </a:p>
          <a:p>
            <a:pPr marL="457200" lvl="1" indent="0">
              <a:lnSpc>
                <a:spcPct val="10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…draw back in fear. </a:t>
            </a:r>
          </a:p>
          <a:p>
            <a:pPr marL="0" indent="0">
              <a:lnSpc>
                <a:spcPct val="11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   3-Assurance</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"Heaven / earth will pass away, </a:t>
            </a:r>
          </a:p>
          <a:p>
            <a:pPr marL="0" indent="0">
              <a:lnSpc>
                <a:spcPct val="110000"/>
              </a:lnSpc>
              <a:spcBef>
                <a:spcPts val="0"/>
              </a:spcBef>
              <a:buNone/>
            </a:pPr>
            <a:r>
              <a:rPr lang="en-US" i="1" dirty="0">
                <a:effectLst>
                  <a:outerShdw blurRad="38100" dist="38100" dir="2700000" algn="tl">
                    <a:srgbClr val="000000">
                      <a:alpha val="43137"/>
                    </a:srgbClr>
                  </a:outerShdw>
                </a:effectLst>
                <a:latin typeface="Arial Rounded MT Bold" panose="020F0704030504030204" pitchFamily="34" charset="0"/>
              </a:rPr>
              <a:t>                                 …but my words will never pass away"</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(33) </a:t>
            </a:r>
          </a:p>
          <a:p>
            <a:pPr lvl="1">
              <a:lnSpc>
                <a:spcPct val="110000"/>
              </a:lnSpc>
            </a:pPr>
            <a:r>
              <a:rPr lang="en-US" sz="2800" b="1" dirty="0">
                <a:effectLst>
                  <a:outerShdw blurRad="38100" dist="38100" dir="2700000" algn="tl">
                    <a:srgbClr val="000000">
                      <a:alpha val="43137"/>
                    </a:srgbClr>
                  </a:outerShdw>
                </a:effectLst>
                <a:latin typeface="Arial Rounded MT Bold" panose="020F0704030504030204" pitchFamily="34" charset="0"/>
              </a:rPr>
              <a:t>We Have No Fear When We Look At The Future… </a:t>
            </a:r>
          </a:p>
          <a:p>
            <a:pPr marL="457200" lvl="1" indent="0">
              <a:lnSpc>
                <a:spcPct val="110000"/>
              </a:lnSpc>
              <a:spcBef>
                <a:spcPts val="0"/>
              </a:spcBef>
              <a:buNone/>
            </a:pPr>
            <a:r>
              <a:rPr lang="en-US" sz="2800" b="1" dirty="0">
                <a:effectLst>
                  <a:outerShdw blurRad="38100" dist="38100" dir="2700000" algn="tl">
                    <a:srgbClr val="000000">
                      <a:alpha val="43137"/>
                    </a:srgbClr>
                  </a:outerShdw>
                </a:effectLst>
                <a:latin typeface="Arial Rounded MT Bold" panose="020F0704030504030204" pitchFamily="34" charset="0"/>
              </a:rPr>
              <a:t>                          …Because The Future Belongs To God</a:t>
            </a:r>
          </a:p>
          <a:p>
            <a:pPr marL="457200" lvl="1" indent="0">
              <a:lnSpc>
                <a:spcPct val="110000"/>
              </a:lnSpc>
              <a:spcBef>
                <a:spcPts val="1200"/>
              </a:spcBef>
              <a:buNone/>
            </a:pPr>
            <a:r>
              <a:rPr lang="en-US" sz="2800" dirty="0">
                <a:effectLst>
                  <a:outerShdw blurRad="38100" dist="38100" dir="2700000" algn="tl">
                    <a:srgbClr val="000000">
                      <a:alpha val="43137"/>
                    </a:srgbClr>
                  </a:outerShdw>
                </a:effectLst>
                <a:latin typeface="Arial Rounded MT Bold" panose="020F0704030504030204" pitchFamily="34" charset="0"/>
              </a:rPr>
              <a:t>                      </a:t>
            </a:r>
            <a:r>
              <a:rPr lang="en-US" sz="2800" b="1" dirty="0">
                <a:effectLst>
                  <a:outerShdw blurRad="38100" dist="38100" dir="2700000" algn="tl">
                    <a:srgbClr val="000000">
                      <a:alpha val="43137"/>
                    </a:srgbClr>
                  </a:outerShdw>
                </a:effectLst>
                <a:latin typeface="Arial Rounded MT Bold" panose="020F0704030504030204" pitchFamily="34" charset="0"/>
              </a:rPr>
              <a:t>Are You Ready For Christ To Return Today?</a:t>
            </a:r>
            <a:endParaRPr lang="en-US" b="1" dirty="0"/>
          </a:p>
        </p:txBody>
      </p:sp>
    </p:spTree>
    <p:extLst>
      <p:ext uri="{BB962C8B-B14F-4D97-AF65-F5344CB8AC3E}">
        <p14:creationId xmlns:p14="http://schemas.microsoft.com/office/powerpoint/2010/main" val="331387433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42" presetClass="entr" presetSubtype="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grpId="0"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42" presetClass="entr" presetSubtype="0" fill="hold" grpId="0" nodeType="after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1000"/>
                                        <p:tgtEl>
                                          <p:spTgt spid="3">
                                            <p:txEl>
                                              <p:pRg st="9" end="9"/>
                                            </p:txEl>
                                          </p:spTgt>
                                        </p:tgtEl>
                                      </p:cBhvr>
                                    </p:animEffect>
                                    <p:anim calcmode="lin" valueType="num">
                                      <p:cBhvr>
                                        <p:cTn id="7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42" presetClass="entr" presetSubtype="0" fill="hold" grpId="0" nodeType="afterEffect">
                                  <p:stCondLst>
                                    <p:cond delay="0"/>
                                  </p:stCondLst>
                                  <p:childTnLst>
                                    <p:set>
                                      <p:cBhvr>
                                        <p:cTn id="80" dur="1" fill="hold">
                                          <p:stCondLst>
                                            <p:cond delay="0"/>
                                          </p:stCondLst>
                                        </p:cTn>
                                        <p:tgtEl>
                                          <p:spTgt spid="3">
                                            <p:txEl>
                                              <p:pRg st="10" end="10"/>
                                            </p:txEl>
                                          </p:spTgt>
                                        </p:tgtEl>
                                        <p:attrNameLst>
                                          <p:attrName>style.visibility</p:attrName>
                                        </p:attrNameLst>
                                      </p:cBhvr>
                                      <p:to>
                                        <p:strVal val="visible"/>
                                      </p:to>
                                    </p:set>
                                    <p:animEffect transition="in" filter="fade">
                                      <p:cBhvr>
                                        <p:cTn id="81" dur="1000"/>
                                        <p:tgtEl>
                                          <p:spTgt spid="3">
                                            <p:txEl>
                                              <p:pRg st="10" end="10"/>
                                            </p:txEl>
                                          </p:spTgt>
                                        </p:tgtEl>
                                      </p:cBhvr>
                                    </p:animEffect>
                                    <p:anim calcmode="lin" valueType="num">
                                      <p:cBhvr>
                                        <p:cTn id="8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84" fill="hold">
                            <p:stCondLst>
                              <p:cond delay="2000"/>
                            </p:stCondLst>
                            <p:childTnLst>
                              <p:par>
                                <p:cTn id="85" presetID="42" presetClass="entr" presetSubtype="0" fill="hold" grpId="0" nodeType="afterEffect">
                                  <p:stCondLst>
                                    <p:cond delay="0"/>
                                  </p:stCondLst>
                                  <p:childTnLst>
                                    <p:set>
                                      <p:cBhvr>
                                        <p:cTn id="86" dur="1" fill="hold">
                                          <p:stCondLst>
                                            <p:cond delay="0"/>
                                          </p:stCondLst>
                                        </p:cTn>
                                        <p:tgtEl>
                                          <p:spTgt spid="3">
                                            <p:txEl>
                                              <p:pRg st="11" end="11"/>
                                            </p:txEl>
                                          </p:spTgt>
                                        </p:tgtEl>
                                        <p:attrNameLst>
                                          <p:attrName>style.visibility</p:attrName>
                                        </p:attrNameLst>
                                      </p:cBhvr>
                                      <p:to>
                                        <p:strVal val="visible"/>
                                      </p:to>
                                    </p:set>
                                    <p:animEffect transition="in" filter="fade">
                                      <p:cBhvr>
                                        <p:cTn id="87" dur="1000"/>
                                        <p:tgtEl>
                                          <p:spTgt spid="3">
                                            <p:txEl>
                                              <p:pRg st="11" end="11"/>
                                            </p:txEl>
                                          </p:spTgt>
                                        </p:tgtEl>
                                      </p:cBhvr>
                                    </p:animEffect>
                                    <p:anim calcmode="lin" valueType="num">
                                      <p:cBhvr>
                                        <p:cTn id="8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802650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9"/>
            <a:ext cx="10515600" cy="854071"/>
          </a:xfrm>
        </p:spPr>
        <p:txBody>
          <a:bodyPr/>
          <a:lstStyle/>
          <a:p>
            <a:endParaRPr lang="en-US" dirty="0"/>
          </a:p>
        </p:txBody>
      </p:sp>
      <p:sp>
        <p:nvSpPr>
          <p:cNvPr id="3" name="Content Placeholder 2"/>
          <p:cNvSpPr>
            <a:spLocks noGrp="1"/>
          </p:cNvSpPr>
          <p:nvPr>
            <p:ph idx="1"/>
          </p:nvPr>
        </p:nvSpPr>
        <p:spPr>
          <a:xfrm>
            <a:off x="159026" y="1073426"/>
            <a:ext cx="11847444" cy="5632174"/>
          </a:xfrm>
        </p:spPr>
        <p:txBody>
          <a:bodyPr/>
          <a:lstStyle/>
          <a:p>
            <a:endParaRPr lang="en-US" dirty="0"/>
          </a:p>
        </p:txBody>
      </p:sp>
    </p:spTree>
    <p:extLst>
      <p:ext uri="{BB962C8B-B14F-4D97-AF65-F5344CB8AC3E}">
        <p14:creationId xmlns:p14="http://schemas.microsoft.com/office/powerpoint/2010/main" val="178904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884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506437"/>
            <a:ext cx="8060788" cy="1575581"/>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When You See These Things</a:t>
            </a:r>
            <a:endParaRPr lang="en-US" dirty="0">
              <a:latin typeface="Arial Rounded MT Bold" panose="020F0704030504030204" pitchFamily="34" charset="0"/>
            </a:endParaRPr>
          </a:p>
        </p:txBody>
      </p:sp>
      <p:sp>
        <p:nvSpPr>
          <p:cNvPr id="3" name="Subtitle 2"/>
          <p:cNvSpPr>
            <a:spLocks noGrp="1"/>
          </p:cNvSpPr>
          <p:nvPr>
            <p:ph type="subTitle" idx="1"/>
          </p:nvPr>
        </p:nvSpPr>
        <p:spPr>
          <a:xfrm>
            <a:off x="215705" y="2392216"/>
            <a:ext cx="2836985" cy="561999"/>
          </a:xfrm>
          <a:solidFill>
            <a:schemeClr val="bg1">
              <a:alpha val="89000"/>
            </a:schemeClr>
          </a:solidFill>
        </p:spPr>
        <p:txBody>
          <a:bodyPr>
            <a:normAutofit/>
          </a:bodyPr>
          <a:lstStyle/>
          <a:p>
            <a:r>
              <a:rPr lang="en-US" sz="3200" b="1" dirty="0">
                <a:effectLst>
                  <a:outerShdw blurRad="38100" dist="38100" dir="2700000" algn="tl">
                    <a:srgbClr val="000000">
                      <a:alpha val="43137"/>
                    </a:srgbClr>
                  </a:outerShdw>
                </a:effectLst>
              </a:rPr>
              <a:t>Luke 21:5-36</a:t>
            </a:r>
          </a:p>
        </p:txBody>
      </p:sp>
      <p:sp>
        <p:nvSpPr>
          <p:cNvPr id="4" name="TextBox 3"/>
          <p:cNvSpPr txBox="1"/>
          <p:nvPr/>
        </p:nvSpPr>
        <p:spPr>
          <a:xfrm>
            <a:off x="215705" y="6457077"/>
            <a:ext cx="1992923" cy="369332"/>
          </a:xfrm>
          <a:prstGeom prst="rect">
            <a:avLst/>
          </a:prstGeom>
          <a:solidFill>
            <a:schemeClr val="bg1"/>
          </a:solidFill>
        </p:spPr>
        <p:txBody>
          <a:bodyPr wrap="square" rtlCol="0">
            <a:spAutoFit/>
          </a:bodyPr>
          <a:lstStyle/>
          <a:p>
            <a:r>
              <a:rPr lang="en-US" dirty="0">
                <a:effectLst>
                  <a:outerShdw blurRad="38100" dist="38100" dir="2700000" algn="tl">
                    <a:srgbClr val="000000">
                      <a:alpha val="43137"/>
                    </a:srgbClr>
                  </a:outerShdw>
                </a:effectLst>
                <a:latin typeface="Arial Rounded MT Bold" panose="020F0704030504030204" pitchFamily="34" charset="0"/>
              </a:rPr>
              <a:t>Edward Church</a:t>
            </a:r>
          </a:p>
        </p:txBody>
      </p:sp>
      <p:sp>
        <p:nvSpPr>
          <p:cNvPr id="5" name="TextBox 4"/>
          <p:cNvSpPr txBox="1"/>
          <p:nvPr/>
        </p:nvSpPr>
        <p:spPr>
          <a:xfrm>
            <a:off x="9959926" y="6457077"/>
            <a:ext cx="1770185" cy="369332"/>
          </a:xfrm>
          <a:prstGeom prst="rect">
            <a:avLst/>
          </a:prstGeom>
          <a:solidFill>
            <a:schemeClr val="bg1"/>
          </a:solidFill>
        </p:spPr>
        <p:txBody>
          <a:bodyPr wrap="square" rtlCol="0">
            <a:spAutoFit/>
          </a:bodyPr>
          <a:lstStyle/>
          <a:p>
            <a:r>
              <a:rPr lang="en-US" dirty="0">
                <a:effectLst>
                  <a:outerShdw blurRad="38100" dist="38100" dir="2700000" algn="tl">
                    <a:srgbClr val="000000">
                      <a:alpha val="43137"/>
                    </a:srgbClr>
                  </a:outerShdw>
                </a:effectLst>
                <a:latin typeface="Arial Rounded MT Bold" panose="020F0704030504030204" pitchFamily="34" charset="0"/>
              </a:rPr>
              <a:t>July 10, 2016</a:t>
            </a:r>
          </a:p>
        </p:txBody>
      </p:sp>
    </p:spTree>
    <p:extLst>
      <p:ext uri="{BB962C8B-B14F-4D97-AF65-F5344CB8AC3E}">
        <p14:creationId xmlns:p14="http://schemas.microsoft.com/office/powerpoint/2010/main" val="3348289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500"/>
                                        <p:tgtEl>
                                          <p:spTgt spid="3">
                                            <p:bg/>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8182" y="46267"/>
            <a:ext cx="11348346" cy="854071"/>
          </a:xfrm>
          <a:solidFill>
            <a:schemeClr val="bg1">
              <a:alpha val="90000"/>
            </a:schemeClr>
          </a:solidFill>
        </p:spPr>
        <p:txBody>
          <a:bodyPr>
            <a:normAutofit fontScale="90000"/>
          </a:bodyPr>
          <a:lstStyle/>
          <a:p>
            <a:r>
              <a:rPr lang="en-US" dirty="0">
                <a:effectLst>
                  <a:outerShdw blurRad="38100" dist="38100" dir="2700000" algn="tl">
                    <a:srgbClr val="000000">
                      <a:alpha val="43137"/>
                    </a:srgbClr>
                  </a:outerShdw>
                </a:effectLst>
                <a:latin typeface="Arial Rounded MT Bold" panose="020F0704030504030204" pitchFamily="34" charset="0"/>
              </a:rPr>
              <a:t>What Promise is Found Over 300 times in NT?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5" y="1073426"/>
            <a:ext cx="11619913" cy="5595934"/>
          </a:xfrm>
          <a:prstGeom prst="rect">
            <a:avLst/>
          </a:prstGeom>
        </p:spPr>
      </p:pic>
      <p:sp>
        <p:nvSpPr>
          <p:cNvPr id="3" name="Content Placeholder 2"/>
          <p:cNvSpPr>
            <a:spLocks noGrp="1"/>
          </p:cNvSpPr>
          <p:nvPr>
            <p:ph idx="1"/>
          </p:nvPr>
        </p:nvSpPr>
        <p:spPr>
          <a:xfrm>
            <a:off x="159026" y="1073426"/>
            <a:ext cx="11891947" cy="5632174"/>
          </a:xfrm>
          <a:solidFill>
            <a:schemeClr val="bg1">
              <a:alpha val="90000"/>
            </a:schemeClr>
          </a:solidFill>
        </p:spPr>
        <p:txBody>
          <a:bodyPr>
            <a:normAutofit/>
          </a:bodyPr>
          <a:lstStyle/>
          <a:p>
            <a:pPr marL="0" indent="0">
              <a:lnSpc>
                <a:spcPct val="100000"/>
              </a:lnSpc>
              <a:buNone/>
            </a:pPr>
            <a:r>
              <a:rPr lang="en-US" sz="3200" dirty="0">
                <a:effectLst>
                  <a:outerShdw blurRad="38100" dist="38100" dir="2700000" algn="tl">
                    <a:srgbClr val="000000">
                      <a:alpha val="43137"/>
                    </a:srgbClr>
                  </a:outerShdw>
                </a:effectLst>
                <a:latin typeface="Arial Rounded MT Bold" panose="020F0704030504030204" pitchFamily="34" charset="0"/>
              </a:rPr>
              <a:t>                  …the Promise of the Return of Christ</a:t>
            </a:r>
          </a:p>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The Bible Does Not Give Us All the Specifics of His Return </a:t>
            </a:r>
          </a:p>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Much Of Bible Prophecy Is Shrouded In Mystery…</a:t>
            </a: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…Sealed Up Until the Time of the End, </a:t>
            </a: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…as the Angel Told Daniel Concerning His Visions </a:t>
            </a:r>
          </a:p>
          <a:p>
            <a:pPr>
              <a:lnSpc>
                <a:spcPct val="100000"/>
              </a:lnSpc>
              <a:spcBef>
                <a:spcPts val="1200"/>
              </a:spcBef>
            </a:pPr>
            <a:r>
              <a:rPr lang="en-US" dirty="0">
                <a:effectLst>
                  <a:outerShdw blurRad="38100" dist="38100" dir="2700000" algn="tl">
                    <a:srgbClr val="000000">
                      <a:alpha val="43137"/>
                    </a:srgbClr>
                  </a:outerShdw>
                </a:effectLst>
                <a:latin typeface="Arial Rounded MT Bold" panose="020F0704030504030204" pitchFamily="34" charset="0"/>
              </a:rPr>
              <a:t>Bible Prophecy is Seeing Through A Glass Darkly- </a:t>
            </a:r>
            <a:r>
              <a:rPr lang="en-US" b="1" dirty="0">
                <a:effectLst>
                  <a:outerShdw blurRad="38100" dist="38100" dir="2700000" algn="tl">
                    <a:srgbClr val="000000">
                      <a:alpha val="43137"/>
                    </a:srgbClr>
                  </a:outerShdw>
                </a:effectLst>
                <a:latin typeface="Arial Rounded MT Bold" panose="020F0704030504030204" pitchFamily="34" charset="0"/>
              </a:rPr>
              <a:t>1 Cor. 13:12 </a:t>
            </a:r>
          </a:p>
          <a:p>
            <a:pPr marL="0" indent="0">
              <a:lnSpc>
                <a:spcPct val="100000"/>
              </a:lnSpc>
              <a:spcBef>
                <a:spcPts val="1800"/>
              </a:spcBef>
              <a:buNone/>
            </a:pPr>
            <a:r>
              <a:rPr lang="en-US" b="1" dirty="0">
                <a:effectLst>
                  <a:outerShdw blurRad="38100" dist="38100" dir="2700000" algn="tl">
                    <a:srgbClr val="000000">
                      <a:alpha val="43137"/>
                    </a:srgbClr>
                  </a:outerShdw>
                </a:effectLst>
                <a:latin typeface="Arial Rounded MT Bold" panose="020F0704030504030204" pitchFamily="34" charset="0"/>
              </a:rPr>
              <a:t>But One Fact Is Clear: </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Jesus Will Return to Earth Again…</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…Visibly, Literally, And Victoriously -1 Thess. 4:16-18</a:t>
            </a:r>
          </a:p>
          <a:p>
            <a:pPr marL="0" indent="0">
              <a:buNone/>
            </a:pPr>
            <a:endParaRPr lang="en-US" dirty="0"/>
          </a:p>
        </p:txBody>
      </p:sp>
    </p:spTree>
    <p:extLst>
      <p:ext uri="{BB962C8B-B14F-4D97-AF65-F5344CB8AC3E}">
        <p14:creationId xmlns:p14="http://schemas.microsoft.com/office/powerpoint/2010/main" val="1922477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1+#ppt_w/2"/>
                                          </p:val>
                                        </p:tav>
                                        <p:tav tm="100000">
                                          <p:val>
                                            <p:strVal val="#ppt_x"/>
                                          </p:val>
                                        </p:tav>
                                      </p:tavLst>
                                    </p:anim>
                                    <p:anim calcmode="lin" valueType="num">
                                      <p:cBhvr additive="base">
                                        <p:cTn id="8" dur="3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bg/>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2" presetClass="entr" presetSubtype="9"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2" presetClass="entr" presetSubtype="9" fill="hold" grpId="0"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500"/>
                            </p:stCondLst>
                            <p:childTnLst>
                              <p:par>
                                <p:cTn id="36" presetID="2" presetClass="entr" presetSubtype="9"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9"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9"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52" fill="hold">
                            <p:stCondLst>
                              <p:cond delay="500"/>
                            </p:stCondLst>
                            <p:childTnLst>
                              <p:par>
                                <p:cTn id="53" presetID="2" presetClass="entr" presetSubtype="9"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par>
                          <p:cTn id="57" fill="hold">
                            <p:stCondLst>
                              <p:cond delay="1000"/>
                            </p:stCondLst>
                            <p:childTnLst>
                              <p:par>
                                <p:cTn id="58" presetID="2" presetClass="entr" presetSubtype="9" fill="hold" grpId="0" nodeType="afterEffect">
                                  <p:stCondLst>
                                    <p:cond delay="0"/>
                                  </p:stCondLst>
                                  <p:childTnLst>
                                    <p:set>
                                      <p:cBhvr>
                                        <p:cTn id="59" dur="1" fill="hold">
                                          <p:stCondLst>
                                            <p:cond delay="0"/>
                                          </p:stCondLst>
                                        </p:cTn>
                                        <p:tgtEl>
                                          <p:spTgt spid="3">
                                            <p:txEl>
                                              <p:pRg st="8" end="8"/>
                                            </p:txEl>
                                          </p:spTgt>
                                        </p:tgtEl>
                                        <p:attrNameLst>
                                          <p:attrName>style.visibility</p:attrName>
                                        </p:attrNameLst>
                                      </p:cBhvr>
                                      <p:to>
                                        <p:strVal val="visible"/>
                                      </p:to>
                                    </p:set>
                                    <p:anim calcmode="lin" valueType="num">
                                      <p:cBhvr additive="base">
                                        <p:cTn id="60"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6" y="140677"/>
            <a:ext cx="11847444" cy="6564923"/>
          </a:xfrm>
          <a:solidFill>
            <a:schemeClr val="bg1">
              <a:alpha val="80000"/>
            </a:schemeClr>
          </a:solidFill>
        </p:spPr>
        <p:txBody>
          <a:bodyPr>
            <a:normAutofit/>
          </a:bodyPr>
          <a:lstStyle/>
          <a:p>
            <a:pPr marL="0" indent="0">
              <a:lnSpc>
                <a:spcPct val="100000"/>
              </a:lnSpc>
              <a:spcBef>
                <a:spcPts val="600"/>
              </a:spcBef>
              <a:buNone/>
            </a:pPr>
            <a:r>
              <a:rPr lang="en-US" dirty="0">
                <a:effectLst>
                  <a:outerShdw blurRad="38100" dist="38100" dir="2700000" algn="tl">
                    <a:srgbClr val="000000">
                      <a:alpha val="43137"/>
                    </a:srgbClr>
                  </a:outerShdw>
                </a:effectLst>
                <a:latin typeface="Arial Rounded MT Bold" panose="020F0704030504030204" pitchFamily="34" charset="0"/>
              </a:rPr>
              <a:t>The Last Week of Jesus' Life He Talked About His 2nd Coming</a:t>
            </a:r>
          </a:p>
          <a:p>
            <a:pPr marL="0" indent="0">
              <a:lnSpc>
                <a:spcPct val="100000"/>
              </a:lnSpc>
              <a:spcBef>
                <a:spcPts val="0"/>
              </a:spcBef>
              <a:buNone/>
            </a:pPr>
            <a:r>
              <a:rPr lang="en-US" dirty="0">
                <a:effectLst>
                  <a:outerShdw blurRad="38100" dist="38100" dir="2700000" algn="tl">
                    <a:srgbClr val="000000">
                      <a:alpha val="43137"/>
                    </a:srgbClr>
                  </a:outerShdw>
                </a:effectLst>
                <a:latin typeface="Arial Rounded MT Bold" panose="020F0704030504030204" pitchFamily="34" charset="0"/>
              </a:rPr>
              <a:t>       …And Prophetic Signs in the Last Days Before His Return</a:t>
            </a:r>
          </a:p>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In </a:t>
            </a:r>
            <a:r>
              <a:rPr lang="en-US" u="sng" dirty="0">
                <a:effectLst>
                  <a:outerShdw blurRad="38100" dist="38100" dir="2700000" algn="tl">
                    <a:srgbClr val="000000">
                      <a:alpha val="43137"/>
                    </a:srgbClr>
                  </a:outerShdw>
                </a:effectLst>
                <a:latin typeface="Arial Rounded MT Bold" panose="020F0704030504030204" pitchFamily="34" charset="0"/>
              </a:rPr>
              <a:t>Luke 21</a:t>
            </a:r>
            <a:r>
              <a:rPr lang="en-US" dirty="0">
                <a:effectLst>
                  <a:outerShdw blurRad="38100" dist="38100" dir="2700000" algn="tl">
                    <a:srgbClr val="000000">
                      <a:alpha val="43137"/>
                    </a:srgbClr>
                  </a:outerShdw>
                </a:effectLst>
                <a:latin typeface="Arial Rounded MT Bold" panose="020F0704030504030204" pitchFamily="34" charset="0"/>
              </a:rPr>
              <a:t>, Christ Addressed Two Subjects at the Same Time: </a:t>
            </a:r>
          </a:p>
          <a:p>
            <a:pPr lvl="1">
              <a:lnSpc>
                <a:spcPct val="100000"/>
              </a:lnSpc>
              <a:spcBef>
                <a:spcPts val="0"/>
              </a:spcBef>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Destruction of the Temple (70 AD)</a:t>
            </a:r>
          </a:p>
          <a:p>
            <a:pPr lvl="1">
              <a:lnSpc>
                <a:spcPct val="100000"/>
              </a:lnSpc>
              <a:spcBef>
                <a:spcPts val="0"/>
              </a:spcBef>
              <a:buFont typeface="Courier New" panose="02070309020205020404" pitchFamily="49" charset="0"/>
              <a:buChar char="o"/>
            </a:pPr>
            <a:r>
              <a:rPr lang="en-US" sz="2800" dirty="0">
                <a:effectLst>
                  <a:outerShdw blurRad="38100" dist="38100" dir="2700000" algn="tl">
                    <a:srgbClr val="000000">
                      <a:alpha val="43137"/>
                    </a:srgbClr>
                  </a:outerShdw>
                </a:effectLst>
                <a:latin typeface="Arial Rounded MT Bold" panose="020F0704030504030204" pitchFamily="34" charset="0"/>
              </a:rPr>
              <a:t>Last Days and His Return</a:t>
            </a:r>
            <a:r>
              <a:rPr lang="en-US" dirty="0">
                <a:effectLst>
                  <a:outerShdw blurRad="38100" dist="38100" dir="2700000" algn="tl">
                    <a:srgbClr val="000000">
                      <a:alpha val="43137"/>
                    </a:srgbClr>
                  </a:outerShdw>
                </a:effectLst>
                <a:latin typeface="Arial Rounded MT Bold" panose="020F0704030504030204" pitchFamily="34" charset="0"/>
              </a:rPr>
              <a:t>. </a:t>
            </a:r>
          </a:p>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The Destruction of Jerusalem was ONLY a Foreshadowing of the Greater Suffering of the Last Days During a Period Described as the Tribulation -</a:t>
            </a:r>
            <a:r>
              <a:rPr lang="en-US" u="sng" dirty="0">
                <a:effectLst>
                  <a:outerShdw blurRad="38100" dist="38100" dir="2700000" algn="tl">
                    <a:srgbClr val="000000">
                      <a:alpha val="43137"/>
                    </a:srgbClr>
                  </a:outerShdw>
                </a:effectLst>
                <a:latin typeface="Arial Rounded MT Bold" panose="020F0704030504030204" pitchFamily="34" charset="0"/>
              </a:rPr>
              <a:t>Matt. 24:21</a:t>
            </a:r>
            <a:r>
              <a:rPr lang="en-US" dirty="0">
                <a:effectLst>
                  <a:outerShdw blurRad="38100" dist="38100" dir="2700000" algn="tl">
                    <a:srgbClr val="000000">
                      <a:alpha val="43137"/>
                    </a:srgbClr>
                  </a:outerShdw>
                </a:effectLst>
                <a:latin typeface="Arial Rounded MT Bold" panose="020F0704030504030204" pitchFamily="34" charset="0"/>
              </a:rPr>
              <a:t> </a:t>
            </a:r>
          </a:p>
          <a:p>
            <a:pPr>
              <a:lnSpc>
                <a:spcPct val="100000"/>
              </a:lnSpc>
              <a:spcBef>
                <a:spcPts val="1200"/>
              </a:spcBef>
            </a:pPr>
            <a:r>
              <a:rPr lang="en-US" dirty="0">
                <a:effectLst>
                  <a:outerShdw blurRad="38100" dist="38100" dir="2700000" algn="tl">
                    <a:srgbClr val="000000">
                      <a:alpha val="43137"/>
                    </a:srgbClr>
                  </a:outerShdw>
                </a:effectLst>
                <a:latin typeface="Arial Rounded MT Bold" panose="020F0704030504030204" pitchFamily="34" charset="0"/>
              </a:rPr>
              <a:t>At the End of the Tribulation, Jesus Will Return to Earth, Along With The Believers Who Are Already In Heaven, To Rule And To Reign As King Of Kings And Lord Of Lords</a:t>
            </a:r>
          </a:p>
          <a:p>
            <a:pPr marL="0" indent="0">
              <a:lnSpc>
                <a:spcPct val="100000"/>
              </a:lnSpc>
              <a:spcBef>
                <a:spcPts val="1800"/>
              </a:spcBef>
              <a:buNone/>
            </a:pPr>
            <a:r>
              <a:rPr lang="en-US" dirty="0">
                <a:effectLst>
                  <a:outerShdw blurRad="38100" dist="38100" dir="2700000" algn="tl">
                    <a:srgbClr val="000000">
                      <a:alpha val="43137"/>
                    </a:srgbClr>
                  </a:outerShdw>
                </a:effectLst>
                <a:latin typeface="Arial Rounded MT Bold" panose="020F0704030504030204" pitchFamily="34" charset="0"/>
              </a:rPr>
              <a:t>           Rem- Difference in the Rapture and Second Coming</a:t>
            </a:r>
          </a:p>
          <a:p>
            <a:pPr lvl="3">
              <a:lnSpc>
                <a:spcPct val="100000"/>
              </a:lnSpc>
              <a:spcBef>
                <a:spcPts val="0"/>
              </a:spcBef>
            </a:pPr>
            <a:r>
              <a:rPr lang="en-US" sz="2800" dirty="0">
                <a:effectLst>
                  <a:outerShdw blurRad="38100" dist="38100" dir="2700000" algn="tl">
                    <a:srgbClr val="000000">
                      <a:alpha val="43137"/>
                    </a:srgbClr>
                  </a:outerShdw>
                </a:effectLst>
                <a:latin typeface="Arial Rounded MT Bold" panose="020F0704030504030204" pitchFamily="34" charset="0"/>
              </a:rPr>
              <a:t>All Part of the Day of the Lord (lasts 7 years)</a:t>
            </a:r>
          </a:p>
          <a:p>
            <a:pPr marL="0" indent="0">
              <a:buNone/>
            </a:pPr>
            <a:endParaRPr lang="en-US" dirty="0"/>
          </a:p>
        </p:txBody>
      </p:sp>
    </p:spTree>
    <p:extLst>
      <p:ext uri="{BB962C8B-B14F-4D97-AF65-F5344CB8AC3E}">
        <p14:creationId xmlns:p14="http://schemas.microsoft.com/office/powerpoint/2010/main" val="2516643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1"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9"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3"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additive="base">
                                        <p:cTn id="50"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par>
                          <p:cTn id="52" fill="hold">
                            <p:stCondLst>
                              <p:cond delay="500"/>
                            </p:stCondLst>
                            <p:childTnLst>
                              <p:par>
                                <p:cTn id="53" presetID="2" presetClass="entr" presetSubtype="1"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8000" b="-5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6" y="1073426"/>
            <a:ext cx="11847444" cy="2316888"/>
          </a:xfrm>
          <a:solidFill>
            <a:schemeClr val="bg1">
              <a:alpha val="90000"/>
            </a:schemeClr>
          </a:solidFill>
        </p:spPr>
        <p:txBody>
          <a:bodyPr>
            <a:normAutofit/>
          </a:bodyPr>
          <a:lstStyle/>
          <a:p>
            <a:pPr marL="0" indent="0">
              <a:buNone/>
            </a:pPr>
            <a:r>
              <a:rPr lang="en-US" sz="3200" dirty="0">
                <a:effectLst>
                  <a:outerShdw blurRad="38100" dist="38100" dir="2700000" algn="tl">
                    <a:srgbClr val="000000">
                      <a:alpha val="43137"/>
                    </a:srgbClr>
                  </a:outerShdw>
                </a:effectLst>
                <a:latin typeface="Arial Rounded MT Bold" panose="020F0704030504030204" pitchFamily="34" charset="0"/>
              </a:rPr>
              <a:t>Today There is Widespread Interest About the End Of Days </a:t>
            </a:r>
          </a:p>
          <a:p>
            <a:pPr marL="0" indent="0">
              <a:buNone/>
            </a:pP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4000" dirty="0">
                <a:effectLst>
                  <a:outerShdw blurRad="38100" dist="38100" dir="2700000" algn="tl">
                    <a:srgbClr val="000000">
                      <a:alpha val="43137"/>
                    </a:srgbClr>
                  </a:outerShdw>
                </a:effectLst>
                <a:latin typeface="Arial Rounded MT Bold" panose="020F0704030504030204" pitchFamily="34" charset="0"/>
              </a:rPr>
              <a:t>What Are The Signs of His Coming ?</a:t>
            </a:r>
          </a:p>
          <a:p>
            <a:pPr marL="0" indent="0">
              <a:buNone/>
            </a:pPr>
            <a:endParaRPr lang="en-US" dirty="0"/>
          </a:p>
        </p:txBody>
      </p:sp>
    </p:spTree>
    <p:extLst>
      <p:ext uri="{BB962C8B-B14F-4D97-AF65-F5344CB8AC3E}">
        <p14:creationId xmlns:p14="http://schemas.microsoft.com/office/powerpoint/2010/main" val="615280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6591" y="60329"/>
            <a:ext cx="10797209" cy="854071"/>
          </a:xfrm>
          <a:solidFill>
            <a:schemeClr val="bg1">
              <a:alpha val="9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False Messiahs and Spiritual Deception (8)</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9026" y="1073426"/>
            <a:ext cx="11847444" cy="5632174"/>
          </a:xfrm>
          <a:solidFill>
            <a:schemeClr val="bg1">
              <a:alpha val="90000"/>
            </a:schemeClr>
          </a:solidFill>
        </p:spPr>
        <p:txBody>
          <a:bodyPr>
            <a:normAutofit/>
          </a:bodyPr>
          <a:lstStyle/>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As This Age Draws to a Close…</a:t>
            </a:r>
          </a:p>
          <a:p>
            <a:pPr marL="0" indent="0">
              <a:lnSpc>
                <a:spcPct val="12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…False Messiahs Will Increase</a:t>
            </a:r>
          </a:p>
          <a:p>
            <a:pPr marL="0" indent="0">
              <a:lnSpc>
                <a:spcPct val="12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…Spiritual Deception Reach Its Zenith In Human History</a:t>
            </a:r>
          </a:p>
          <a:p>
            <a:pPr lvl="0">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Satan is a Deceiver / Works Thru Spiritual Deception -John 8:44 </a:t>
            </a:r>
          </a:p>
          <a:p>
            <a:pPr lvl="0">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Spiritual Deception Today Sets the Stage for the Greatest Deception in the Antichrist and the False Prophet -Matt. 24:24 </a:t>
            </a:r>
          </a:p>
          <a:p>
            <a:pPr lvl="0">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In Our Own Times We Have Witnessed… </a:t>
            </a:r>
          </a:p>
          <a:p>
            <a:pPr lvl="2">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Jim Jones </a:t>
            </a:r>
          </a:p>
          <a:p>
            <a:pPr lvl="2">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Sun Myung Moon </a:t>
            </a:r>
          </a:p>
          <a:p>
            <a:pPr lvl="2">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Marshall Applewhite (Heaven's Gate cult) </a:t>
            </a:r>
          </a:p>
          <a:p>
            <a:pPr lvl="2">
              <a:lnSpc>
                <a:spcPct val="100000"/>
              </a:lnSpc>
              <a:spcBef>
                <a:spcPts val="0"/>
              </a:spcBef>
            </a:pPr>
            <a:r>
              <a:rPr lang="en-US" sz="2800" b="1" dirty="0">
                <a:effectLst>
                  <a:outerShdw blurRad="38100" dist="38100" dir="2700000" algn="tl">
                    <a:srgbClr val="000000">
                      <a:alpha val="43137"/>
                    </a:srgbClr>
                  </a:outerShdw>
                </a:effectLst>
                <a:latin typeface="Arial Rounded MT Bold" panose="020F0704030504030204" pitchFamily="34" charset="0"/>
              </a:rPr>
              <a:t>David Koresh, and others </a:t>
            </a:r>
          </a:p>
          <a:p>
            <a:endParaRPr lang="en-US" dirty="0"/>
          </a:p>
        </p:txBody>
      </p:sp>
    </p:spTree>
    <p:extLst>
      <p:ext uri="{BB962C8B-B14F-4D97-AF65-F5344CB8AC3E}">
        <p14:creationId xmlns:p14="http://schemas.microsoft.com/office/powerpoint/2010/main" val="1262282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par>
                          <p:cTn id="16" fill="hold">
                            <p:stCondLst>
                              <p:cond delay="2000"/>
                            </p:stCondLst>
                            <p:childTnLst>
                              <p:par>
                                <p:cTn id="17" presetID="6"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4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2000"/>
                                        <p:tgtEl>
                                          <p:spTgt spid="3">
                                            <p:txEl>
                                              <p:pRg st="5" end="5"/>
                                            </p:txEl>
                                          </p:spTgt>
                                        </p:tgtEl>
                                      </p:cBhvr>
                                    </p:animEffect>
                                  </p:childTnLst>
                                </p:cTn>
                              </p:par>
                            </p:childTnLst>
                          </p:cTn>
                        </p:par>
                        <p:par>
                          <p:cTn id="39" fill="hold">
                            <p:stCondLst>
                              <p:cond delay="2000"/>
                            </p:stCondLst>
                            <p:childTnLst>
                              <p:par>
                                <p:cTn id="40" presetID="6" presetClass="entr" presetSubtype="16"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par>
                          <p:cTn id="43" fill="hold">
                            <p:stCondLst>
                              <p:cond delay="4000"/>
                            </p:stCondLst>
                            <p:childTnLst>
                              <p:par>
                                <p:cTn id="44" presetID="6" presetClass="entr" presetSubtype="16" fill="hold" grpId="0"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circle(in)">
                                      <p:cBhvr>
                                        <p:cTn id="46" dur="2000"/>
                                        <p:tgtEl>
                                          <p:spTgt spid="3">
                                            <p:txEl>
                                              <p:pRg st="7" end="7"/>
                                            </p:txEl>
                                          </p:spTgt>
                                        </p:tgtEl>
                                      </p:cBhvr>
                                    </p:animEffect>
                                  </p:childTnLst>
                                </p:cTn>
                              </p:par>
                            </p:childTnLst>
                          </p:cTn>
                        </p:par>
                        <p:par>
                          <p:cTn id="47" fill="hold">
                            <p:stCondLst>
                              <p:cond delay="6000"/>
                            </p:stCondLst>
                            <p:childTnLst>
                              <p:par>
                                <p:cTn id="48" presetID="6" presetClass="entr" presetSubtype="16" fill="hold" grpId="0"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circle(in)">
                                      <p:cBhvr>
                                        <p:cTn id="50" dur="2000"/>
                                        <p:tgtEl>
                                          <p:spTgt spid="3">
                                            <p:txEl>
                                              <p:pRg st="8" end="8"/>
                                            </p:txEl>
                                          </p:spTgt>
                                        </p:tgtEl>
                                      </p:cBhvr>
                                    </p:animEffect>
                                  </p:childTnLst>
                                </p:cTn>
                              </p:par>
                            </p:childTnLst>
                          </p:cTn>
                        </p:par>
                        <p:par>
                          <p:cTn id="51" fill="hold">
                            <p:stCondLst>
                              <p:cond delay="8000"/>
                            </p:stCondLst>
                            <p:childTnLst>
                              <p:par>
                                <p:cTn id="52" presetID="6" presetClass="entr" presetSubtype="16" fill="hold" grpId="0"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circle(in)">
                                      <p:cBhvr>
                                        <p:cTn id="5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9"/>
            <a:ext cx="7827498" cy="854071"/>
          </a:xfrm>
          <a:solidFill>
            <a:schemeClr val="bg1">
              <a:alpha val="80000"/>
            </a:schemeClr>
          </a:solidFill>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Wars and Revolutions (9-10)</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9026" y="1073426"/>
            <a:ext cx="11847444" cy="5784574"/>
          </a:xfrm>
          <a:solidFill>
            <a:schemeClr val="bg1">
              <a:alpha val="80000"/>
            </a:schemeClr>
          </a:solidFill>
        </p:spPr>
        <p:txBody>
          <a:bodyPr>
            <a:noAutofit/>
          </a:bodyPr>
          <a:lstStyle/>
          <a:p>
            <a:pPr marL="0" indent="0">
              <a:lnSpc>
                <a:spcPct val="100000"/>
              </a:lnSpc>
              <a:spcBef>
                <a:spcPts val="0"/>
              </a:spcBef>
              <a:buNone/>
            </a:pPr>
            <a:r>
              <a:rPr lang="en-US" sz="2600" b="1" dirty="0">
                <a:effectLst>
                  <a:outerShdw blurRad="38100" dist="38100" dir="2700000" algn="tl">
                    <a:srgbClr val="000000">
                      <a:alpha val="43137"/>
                    </a:srgbClr>
                  </a:outerShdw>
                </a:effectLst>
                <a:latin typeface="Arial Rounded MT Bold" panose="020F0704030504030204" pitchFamily="34" charset="0"/>
              </a:rPr>
              <a:t>War is Certainly No New Thing…</a:t>
            </a:r>
          </a:p>
          <a:p>
            <a:pPr marL="0" indent="0">
              <a:lnSpc>
                <a:spcPct val="100000"/>
              </a:lnSpc>
              <a:spcBef>
                <a:spcPts val="0"/>
              </a:spcBef>
              <a:buNone/>
            </a:pPr>
            <a:r>
              <a:rPr lang="en-US" sz="2600" b="1" dirty="0">
                <a:effectLst>
                  <a:outerShdw blurRad="38100" dist="38100" dir="2700000" algn="tl">
                    <a:srgbClr val="000000">
                      <a:alpha val="43137"/>
                    </a:srgbClr>
                  </a:outerShdw>
                </a:effectLst>
                <a:latin typeface="Arial Rounded MT Bold" panose="020F0704030504030204" pitchFamily="34" charset="0"/>
              </a:rPr>
              <a:t>   …since WW I, War Has Taken on New Meaning Because of Globalism </a:t>
            </a:r>
          </a:p>
          <a:p>
            <a:pPr marL="0" indent="0">
              <a:lnSpc>
                <a:spcPct val="100000"/>
              </a:lnSpc>
              <a:spcBef>
                <a:spcPts val="0"/>
              </a:spcBef>
              <a:buNone/>
            </a:pPr>
            <a:r>
              <a:rPr lang="en-US" sz="2600" b="1" dirty="0">
                <a:effectLst>
                  <a:outerShdw blurRad="38100" dist="38100" dir="2700000" algn="tl">
                    <a:srgbClr val="000000">
                      <a:alpha val="43137"/>
                    </a:srgbClr>
                  </a:outerShdw>
                </a:effectLst>
                <a:latin typeface="Arial Rounded MT Bold" panose="020F0704030504030204" pitchFamily="34" charset="0"/>
              </a:rPr>
              <a:t>      …War Today Can Escalate to Point of Global Conflict W/in Hours</a:t>
            </a:r>
          </a:p>
          <a:p>
            <a:pPr marL="0" lvl="0" indent="0">
              <a:lnSpc>
                <a:spcPct val="120000"/>
              </a:lnSpc>
              <a:buNone/>
            </a:pPr>
            <a:r>
              <a:rPr lang="en-US" sz="2600" b="1" dirty="0">
                <a:effectLst>
                  <a:outerShdw blurRad="38100" dist="38100" dir="2700000" algn="tl">
                    <a:srgbClr val="000000">
                      <a:alpha val="43137"/>
                    </a:srgbClr>
                  </a:outerShdw>
                </a:effectLst>
                <a:latin typeface="Arial Rounded MT Bold" panose="020F0704030504030204" pitchFamily="34" charset="0"/>
              </a:rPr>
              <a:t>Wars and Conflicts Still Engulf and Threaten the World</a:t>
            </a:r>
          </a:p>
          <a:p>
            <a:pPr lvl="0">
              <a:lnSpc>
                <a:spcPct val="100000"/>
              </a:lnSpc>
              <a:spcBef>
                <a:spcPts val="300"/>
              </a:spcBef>
            </a:pPr>
            <a:r>
              <a:rPr lang="en-US" sz="2600" b="1" dirty="0">
                <a:effectLst>
                  <a:outerShdw blurRad="38100" dist="38100" dir="2700000" algn="tl">
                    <a:srgbClr val="000000">
                      <a:alpha val="43137"/>
                    </a:srgbClr>
                  </a:outerShdw>
                </a:effectLst>
                <a:latin typeface="Arial Rounded MT Bold" panose="020F0704030504030204" pitchFamily="34" charset="0"/>
              </a:rPr>
              <a:t>Iraq Has Lasted Longer And Cost More Than Anyone Imagined </a:t>
            </a:r>
          </a:p>
          <a:p>
            <a:pPr lvl="0">
              <a:lnSpc>
                <a:spcPct val="100000"/>
              </a:lnSpc>
              <a:spcBef>
                <a:spcPts val="600"/>
              </a:spcBef>
            </a:pPr>
            <a:r>
              <a:rPr lang="en-US" sz="2600" b="1" dirty="0">
                <a:effectLst>
                  <a:outerShdw blurRad="38100" dist="38100" dir="2700000" algn="tl">
                    <a:srgbClr val="000000">
                      <a:alpha val="43137"/>
                    </a:srgbClr>
                  </a:outerShdw>
                </a:effectLst>
                <a:latin typeface="Arial Rounded MT Bold" panose="020F0704030504030204" pitchFamily="34" charset="0"/>
              </a:rPr>
              <a:t>Russia is Expanding Its Borders-invades Georgia To Flex Muscles</a:t>
            </a:r>
          </a:p>
          <a:p>
            <a:pPr lvl="0">
              <a:lnSpc>
                <a:spcPct val="100000"/>
              </a:lnSpc>
              <a:spcBef>
                <a:spcPts val="600"/>
              </a:spcBef>
            </a:pPr>
            <a:r>
              <a:rPr lang="en-US" sz="2600" b="1" dirty="0">
                <a:effectLst>
                  <a:outerShdw blurRad="38100" dist="38100" dir="2700000" algn="tl">
                    <a:srgbClr val="000000">
                      <a:alpha val="43137"/>
                    </a:srgbClr>
                  </a:outerShdw>
                </a:effectLst>
                <a:latin typeface="Arial Rounded MT Bold" panose="020F0704030504030204" pitchFamily="34" charset="0"/>
              </a:rPr>
              <a:t>The Rise Of North Korea, Iran, China</a:t>
            </a:r>
          </a:p>
          <a:p>
            <a:pPr lvl="0">
              <a:lnSpc>
                <a:spcPct val="100000"/>
              </a:lnSpc>
              <a:spcBef>
                <a:spcPts val="600"/>
              </a:spcBef>
            </a:pPr>
            <a:r>
              <a:rPr lang="en-US" sz="2600" b="1" dirty="0">
                <a:effectLst>
                  <a:outerShdw blurRad="38100" dist="38100" dir="2700000" algn="tl">
                    <a:srgbClr val="000000">
                      <a:alpha val="43137"/>
                    </a:srgbClr>
                  </a:outerShdw>
                </a:effectLst>
                <a:latin typeface="Arial Rounded MT Bold" panose="020F0704030504030204" pitchFamily="34" charset="0"/>
              </a:rPr>
              <a:t>Many Nations Either Possess or Seek to Possess Nuclear Weapons</a:t>
            </a:r>
          </a:p>
          <a:p>
            <a:pPr lvl="0">
              <a:lnSpc>
                <a:spcPct val="100000"/>
              </a:lnSpc>
              <a:spcBef>
                <a:spcPts val="600"/>
              </a:spcBef>
            </a:pPr>
            <a:r>
              <a:rPr lang="en-US" sz="2600" b="1" dirty="0">
                <a:effectLst>
                  <a:outerShdw blurRad="38100" dist="38100" dir="2700000" algn="tl">
                    <a:srgbClr val="000000">
                      <a:alpha val="43137"/>
                    </a:srgbClr>
                  </a:outerShdw>
                </a:effectLst>
                <a:latin typeface="Arial Rounded MT Bold" panose="020F0704030504030204" pitchFamily="34" charset="0"/>
              </a:rPr>
              <a:t>Militant Islamic Nations are Armed With Nuclear Weapons </a:t>
            </a:r>
          </a:p>
          <a:p>
            <a:pPr lvl="0">
              <a:lnSpc>
                <a:spcPct val="100000"/>
              </a:lnSpc>
              <a:spcBef>
                <a:spcPts val="600"/>
              </a:spcBef>
            </a:pPr>
            <a:r>
              <a:rPr lang="en-US" sz="2600" b="1" dirty="0">
                <a:effectLst>
                  <a:outerShdw blurRad="38100" dist="38100" dir="2700000" algn="tl">
                    <a:srgbClr val="000000">
                      <a:alpha val="43137"/>
                    </a:srgbClr>
                  </a:outerShdw>
                </a:effectLst>
                <a:latin typeface="Arial Rounded MT Bold" panose="020F0704030504030204" pitchFamily="34" charset="0"/>
              </a:rPr>
              <a:t>Biochemical Warfare is Now a Standard Part of Military Arsenals</a:t>
            </a:r>
          </a:p>
          <a:p>
            <a:pPr lvl="0">
              <a:lnSpc>
                <a:spcPct val="100000"/>
              </a:lnSpc>
              <a:spcBef>
                <a:spcPts val="600"/>
              </a:spcBef>
            </a:pPr>
            <a:r>
              <a:rPr lang="en-US" sz="2600" b="1" dirty="0">
                <a:effectLst>
                  <a:outerShdw blurRad="38100" dist="38100" dir="2700000" algn="tl">
                    <a:srgbClr val="000000">
                      <a:alpha val="43137"/>
                    </a:srgbClr>
                  </a:outerShdw>
                </a:effectLst>
                <a:latin typeface="Arial Rounded MT Bold" panose="020F0704030504030204" pitchFamily="34" charset="0"/>
              </a:rPr>
              <a:t>War On Terrorism (ISIS, Al-Qaeda, Taliban, Hezbollah…plus Lone Rangers + Copycats)</a:t>
            </a:r>
          </a:p>
        </p:txBody>
      </p:sp>
    </p:spTree>
    <p:extLst>
      <p:ext uri="{BB962C8B-B14F-4D97-AF65-F5344CB8AC3E}">
        <p14:creationId xmlns:p14="http://schemas.microsoft.com/office/powerpoint/2010/main" val="13771854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outVertical)">
                                      <p:cBhvr>
                                        <p:cTn id="12" dur="2000"/>
                                        <p:tgtEl>
                                          <p:spTgt spid="3">
                                            <p:bg/>
                                          </p:spTgt>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outVertical)">
                                      <p:cBhvr>
                                        <p:cTn id="15" dur="2000"/>
                                        <p:tgtEl>
                                          <p:spTgt spid="3">
                                            <p:txEl>
                                              <p:pRg st="0" end="0"/>
                                            </p:txEl>
                                          </p:spTgt>
                                        </p:tgtEl>
                                      </p:cBhvr>
                                    </p:animEffect>
                                  </p:childTnLst>
                                </p:cTn>
                              </p:par>
                            </p:childTnLst>
                          </p:cTn>
                        </p:par>
                        <p:par>
                          <p:cTn id="16" fill="hold">
                            <p:stCondLst>
                              <p:cond delay="2000"/>
                            </p:stCondLst>
                            <p:childTnLst>
                              <p:par>
                                <p:cTn id="17" presetID="16" presetClass="entr" presetSubtype="37"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outVertical)">
                                      <p:cBhvr>
                                        <p:cTn id="19" dur="2000"/>
                                        <p:tgtEl>
                                          <p:spTgt spid="3">
                                            <p:txEl>
                                              <p:pRg st="1" end="1"/>
                                            </p:txEl>
                                          </p:spTgt>
                                        </p:tgtEl>
                                      </p:cBhvr>
                                    </p:animEffect>
                                  </p:childTnLst>
                                </p:cTn>
                              </p:par>
                            </p:childTnLst>
                          </p:cTn>
                        </p:par>
                        <p:par>
                          <p:cTn id="20" fill="hold">
                            <p:stCondLst>
                              <p:cond delay="4000"/>
                            </p:stCondLst>
                            <p:childTnLst>
                              <p:par>
                                <p:cTn id="21" presetID="16" presetClass="entr" presetSubtype="37"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outVertical)">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outVertical)">
                                      <p:cBhvr>
                                        <p:cTn id="28" dur="2000"/>
                                        <p:tgtEl>
                                          <p:spTgt spid="3">
                                            <p:txEl>
                                              <p:pRg st="3" end="3"/>
                                            </p:txEl>
                                          </p:spTgt>
                                        </p:tgtEl>
                                      </p:cBhvr>
                                    </p:animEffect>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outVertical)">
                                      <p:cBhvr>
                                        <p:cTn id="32" dur="2000"/>
                                        <p:tgtEl>
                                          <p:spTgt spid="3">
                                            <p:txEl>
                                              <p:pRg st="4" end="4"/>
                                            </p:txEl>
                                          </p:spTgt>
                                        </p:tgtEl>
                                      </p:cBhvr>
                                    </p:animEffect>
                                  </p:childTnLst>
                                </p:cTn>
                              </p:par>
                            </p:childTnLst>
                          </p:cTn>
                        </p:par>
                        <p:par>
                          <p:cTn id="33" fill="hold">
                            <p:stCondLst>
                              <p:cond delay="4000"/>
                            </p:stCondLst>
                            <p:childTnLst>
                              <p:par>
                                <p:cTn id="34" presetID="16" presetClass="entr" presetSubtype="37"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outVertical)">
                                      <p:cBhvr>
                                        <p:cTn id="36" dur="2000"/>
                                        <p:tgtEl>
                                          <p:spTgt spid="3">
                                            <p:txEl>
                                              <p:pRg st="5" end="5"/>
                                            </p:txEl>
                                          </p:spTgt>
                                        </p:tgtEl>
                                      </p:cBhvr>
                                    </p:animEffect>
                                  </p:childTnLst>
                                </p:cTn>
                              </p:par>
                            </p:childTnLst>
                          </p:cTn>
                        </p:par>
                        <p:par>
                          <p:cTn id="37" fill="hold">
                            <p:stCondLst>
                              <p:cond delay="6000"/>
                            </p:stCondLst>
                            <p:childTnLst>
                              <p:par>
                                <p:cTn id="38" presetID="16" presetClass="entr" presetSubtype="37"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outVertical)">
                                      <p:cBhvr>
                                        <p:cTn id="40" dur="2000"/>
                                        <p:tgtEl>
                                          <p:spTgt spid="3">
                                            <p:txEl>
                                              <p:pRg st="6" end="6"/>
                                            </p:txEl>
                                          </p:spTgt>
                                        </p:tgtEl>
                                      </p:cBhvr>
                                    </p:animEffect>
                                  </p:childTnLst>
                                </p:cTn>
                              </p:par>
                            </p:childTnLst>
                          </p:cTn>
                        </p:par>
                        <p:par>
                          <p:cTn id="41" fill="hold">
                            <p:stCondLst>
                              <p:cond delay="8000"/>
                            </p:stCondLst>
                            <p:childTnLst>
                              <p:par>
                                <p:cTn id="42" presetID="16" presetClass="entr" presetSubtype="37"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barn(outVertical)">
                                      <p:cBhvr>
                                        <p:cTn id="44" dur="2000"/>
                                        <p:tgtEl>
                                          <p:spTgt spid="3">
                                            <p:txEl>
                                              <p:pRg st="7" end="7"/>
                                            </p:txEl>
                                          </p:spTgt>
                                        </p:tgtEl>
                                      </p:cBhvr>
                                    </p:animEffect>
                                  </p:childTnLst>
                                </p:cTn>
                              </p:par>
                            </p:childTnLst>
                          </p:cTn>
                        </p:par>
                        <p:par>
                          <p:cTn id="45" fill="hold">
                            <p:stCondLst>
                              <p:cond delay="10000"/>
                            </p:stCondLst>
                            <p:childTnLst>
                              <p:par>
                                <p:cTn id="46" presetID="16" presetClass="entr" presetSubtype="37" fill="hold" grpId="0"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barn(outVertical)">
                                      <p:cBhvr>
                                        <p:cTn id="48" dur="2000"/>
                                        <p:tgtEl>
                                          <p:spTgt spid="3">
                                            <p:txEl>
                                              <p:pRg st="8" end="8"/>
                                            </p:txEl>
                                          </p:spTgt>
                                        </p:tgtEl>
                                      </p:cBhvr>
                                    </p:animEffect>
                                  </p:childTnLst>
                                </p:cTn>
                              </p:par>
                            </p:childTnLst>
                          </p:cTn>
                        </p:par>
                        <p:par>
                          <p:cTn id="49" fill="hold">
                            <p:stCondLst>
                              <p:cond delay="12000"/>
                            </p:stCondLst>
                            <p:childTnLst>
                              <p:par>
                                <p:cTn id="50" presetID="16" presetClass="entr" presetSubtype="37" fill="hold" grpId="0"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outVertical)">
                                      <p:cBhvr>
                                        <p:cTn id="52" dur="2000"/>
                                        <p:tgtEl>
                                          <p:spTgt spid="3">
                                            <p:txEl>
                                              <p:pRg st="9" end="9"/>
                                            </p:txEl>
                                          </p:spTgt>
                                        </p:tgtEl>
                                      </p:cBhvr>
                                    </p:animEffect>
                                  </p:childTnLst>
                                </p:cTn>
                              </p:par>
                            </p:childTnLst>
                          </p:cTn>
                        </p:par>
                        <p:par>
                          <p:cTn id="53" fill="hold">
                            <p:stCondLst>
                              <p:cond delay="14000"/>
                            </p:stCondLst>
                            <p:childTnLst>
                              <p:par>
                                <p:cTn id="54" presetID="16" presetClass="entr" presetSubtype="37" fill="hold" grpId="0" nodeType="after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barn(outVertical)">
                                      <p:cBhvr>
                                        <p:cTn id="5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1000" r="-3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9"/>
            <a:ext cx="10515600" cy="854071"/>
          </a:xfrm>
          <a:solidFill>
            <a:schemeClr val="bg1">
              <a:alpha val="80000"/>
            </a:schemeClr>
          </a:solidFill>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Ecological and Cosmic Disturbances (11)</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159026" y="1073426"/>
            <a:ext cx="11847444" cy="5632174"/>
          </a:xfrm>
          <a:solidFill>
            <a:schemeClr val="bg1">
              <a:alpha val="80000"/>
            </a:schemeClr>
          </a:solidFill>
        </p:spPr>
        <p:txBody>
          <a:bodyPr/>
          <a:lstStyle/>
          <a:p>
            <a:pPr marL="0" lv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"earthquakes, famines and pestilences in various places, and fearful events and great signs from heaven" </a:t>
            </a:r>
          </a:p>
          <a:p>
            <a:pPr lvl="1">
              <a:lnSpc>
                <a:spcPct val="100000"/>
              </a:lnSpc>
            </a:pPr>
            <a:r>
              <a:rPr lang="en-US" sz="2800" dirty="0">
                <a:effectLst>
                  <a:outerShdw blurRad="38100" dist="38100" dir="2700000" algn="tl">
                    <a:srgbClr val="000000">
                      <a:alpha val="43137"/>
                    </a:srgbClr>
                  </a:outerShdw>
                </a:effectLst>
                <a:latin typeface="Arial Rounded MT Bold" panose="020F0704030504030204" pitchFamily="34" charset="0"/>
              </a:rPr>
              <a:t>Joel foresaw such disturbances in the ecology and in the heavens -</a:t>
            </a:r>
            <a:r>
              <a:rPr lang="en-US" sz="2800" b="1" dirty="0">
                <a:effectLst>
                  <a:outerShdw blurRad="38100" dist="38100" dir="2700000" algn="tl">
                    <a:srgbClr val="000000">
                      <a:alpha val="43137"/>
                    </a:srgbClr>
                  </a:outerShdw>
                </a:effectLst>
                <a:latin typeface="Arial Rounded MT Bold" panose="020F0704030504030204" pitchFamily="34" charset="0"/>
              </a:rPr>
              <a:t>Joel 2:10 </a:t>
            </a:r>
          </a:p>
          <a:p>
            <a:pPr marL="457200" lvl="1" indent="0">
              <a:lnSpc>
                <a:spcPct val="100000"/>
              </a:lnSpc>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600"/>
              </a:spcBef>
              <a:buNone/>
            </a:pPr>
            <a:r>
              <a:rPr lang="en-US" b="1" dirty="0">
                <a:effectLst>
                  <a:outerShdw blurRad="38100" dist="38100" dir="2700000" algn="tl">
                    <a:srgbClr val="000000">
                      <a:alpha val="43137"/>
                    </a:srgbClr>
                  </a:outerShdw>
                </a:effectLst>
                <a:latin typeface="Arial Rounded MT Bold" panose="020F0704030504030204" pitchFamily="34" charset="0"/>
              </a:rPr>
              <a:t>Today-</a:t>
            </a:r>
            <a:r>
              <a:rPr lang="en-US" dirty="0">
                <a:effectLst>
                  <a:outerShdw blurRad="38100" dist="38100" dir="2700000" algn="tl">
                    <a:srgbClr val="000000">
                      <a:alpha val="43137"/>
                    </a:srgbClr>
                  </a:outerShdw>
                </a:effectLst>
                <a:latin typeface="Arial Rounded MT Bold" panose="020F0704030504030204" pitchFamily="34" charset="0"/>
              </a:rPr>
              <a:t> Global Warming, the Greenhouse Effect, an Increase in</a:t>
            </a:r>
          </a:p>
          <a:p>
            <a:pPr marL="0" indent="0">
              <a:lnSpc>
                <a:spcPct val="100000"/>
              </a:lnSpc>
              <a:spcBef>
                <a:spcPts val="600"/>
              </a:spcBef>
              <a:buNone/>
            </a:pPr>
            <a:r>
              <a:rPr lang="en-US" dirty="0">
                <a:effectLst>
                  <a:outerShdw blurRad="38100" dist="38100" dir="2700000" algn="tl">
                    <a:srgbClr val="000000">
                      <a:alpha val="43137"/>
                    </a:srgbClr>
                  </a:outerShdw>
                </a:effectLst>
                <a:latin typeface="Arial Rounded MT Bold" panose="020F0704030504030204" pitchFamily="34" charset="0"/>
              </a:rPr>
              <a:t>Earthquakes and Ecological Disturbances, the Population Explosion</a:t>
            </a:r>
          </a:p>
          <a:p>
            <a:pPr marL="0" indent="0">
              <a:lnSpc>
                <a:spcPct val="100000"/>
              </a:lnSpc>
              <a:spcBef>
                <a:spcPts val="600"/>
              </a:spcBef>
              <a:buNone/>
            </a:pPr>
            <a:r>
              <a:rPr lang="en-US" dirty="0">
                <a:effectLst>
                  <a:outerShdw blurRad="38100" dist="38100" dir="2700000" algn="tl">
                    <a:srgbClr val="000000">
                      <a:alpha val="43137"/>
                    </a:srgbClr>
                  </a:outerShdw>
                </a:effectLst>
                <a:latin typeface="Arial Rounded MT Bold" panose="020F0704030504030204" pitchFamily="34" charset="0"/>
              </a:rPr>
              <a:t>of Now Over Six Billion People, and the Scarcity of Resources that Can Come as a Result of Overpopulation, Drought, and War</a:t>
            </a:r>
            <a:r>
              <a:rPr lang="en-US" sz="3200" dirty="0">
                <a:effectLst>
                  <a:outerShdw blurRad="38100" dist="38100" dir="2700000" algn="tl">
                    <a:srgbClr val="000000">
                      <a:alpha val="43137"/>
                    </a:srgbClr>
                  </a:outerShdw>
                </a:effectLst>
                <a:latin typeface="Arial Rounded MT Bold" panose="020F0704030504030204" pitchFamily="34" charset="0"/>
              </a:rPr>
              <a:t>. </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12149958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2504</TotalTime>
  <Words>1294</Words>
  <Application>Microsoft Office PowerPoint</Application>
  <PresentationFormat>Widescreen</PresentationFormat>
  <Paragraphs>118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Rounded MT Bold</vt:lpstr>
      <vt:lpstr>Calibri</vt:lpstr>
      <vt:lpstr>Calibri Light</vt:lpstr>
      <vt:lpstr>Courier New</vt:lpstr>
      <vt:lpstr>Office Theme</vt:lpstr>
      <vt:lpstr>PowerPoint Presentation</vt:lpstr>
      <vt:lpstr>PowerPoint Presentation</vt:lpstr>
      <vt:lpstr>When You See These Things</vt:lpstr>
      <vt:lpstr>What Promise is Found Over 300 times in NT? </vt:lpstr>
      <vt:lpstr>PowerPoint Presentation</vt:lpstr>
      <vt:lpstr>PowerPoint Presentation</vt:lpstr>
      <vt:lpstr>False Messiahs and Spiritual Deception (8)</vt:lpstr>
      <vt:lpstr>Wars and Revolutions (9-10)</vt:lpstr>
      <vt:lpstr>Ecological and Cosmic Disturbances (11)</vt:lpstr>
      <vt:lpstr>Intensified Persecution (12-19)</vt:lpstr>
      <vt:lpstr>Spiritual Apostasy (19)</vt:lpstr>
      <vt:lpstr>Jerusalem Focus (20-24)</vt:lpstr>
      <vt:lpstr>Global Evangelism (Matt. 24:14)</vt:lpstr>
      <vt:lpstr>How Should These Signs Affect Us? (26-28)</vt:lpstr>
      <vt:lpstr>How Should These Signs Affect Us? (26-28)</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You See These Things  </dc:title>
  <dc:creator>David Linton</dc:creator>
  <cp:lastModifiedBy>David Linton</cp:lastModifiedBy>
  <cp:revision>103</cp:revision>
  <cp:lastPrinted>2016-07-07T17:06:13Z</cp:lastPrinted>
  <dcterms:created xsi:type="dcterms:W3CDTF">2016-07-04T20:09:51Z</dcterms:created>
  <dcterms:modified xsi:type="dcterms:W3CDTF">2016-07-10T13:19:51Z</dcterms:modified>
</cp:coreProperties>
</file>