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80" r:id="rId2"/>
    <p:sldId id="276" r:id="rId3"/>
    <p:sldId id="277" r:id="rId4"/>
    <p:sldId id="265" r:id="rId5"/>
    <p:sldId id="264" r:id="rId6"/>
    <p:sldId id="267" r:id="rId7"/>
    <p:sldId id="266" r:id="rId8"/>
    <p:sldId id="261" r:id="rId9"/>
    <p:sldId id="258" r:id="rId10"/>
    <p:sldId id="259" r:id="rId11"/>
    <p:sldId id="260" r:id="rId12"/>
    <p:sldId id="269" r:id="rId13"/>
    <p:sldId id="263" r:id="rId14"/>
    <p:sldId id="279"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E6433050-7CCC-4187-B4EE-0C5F7F9DA8D8}" type="datetimeFigureOut">
              <a:rPr lang="en-US" smtClean="0"/>
              <a:t>10/29/2016</a:t>
            </a:fld>
            <a:endParaRPr lang="en-US" dirty="0"/>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88CD81F9-1C8D-4B7F-B722-D620CE384005}" type="slidenum">
              <a:rPr lang="en-US" smtClean="0"/>
              <a:t>‹#›</a:t>
            </a:fld>
            <a:endParaRPr lang="en-US" dirty="0"/>
          </a:p>
        </p:txBody>
      </p:sp>
    </p:spTree>
    <p:extLst>
      <p:ext uri="{BB962C8B-B14F-4D97-AF65-F5344CB8AC3E}">
        <p14:creationId xmlns:p14="http://schemas.microsoft.com/office/powerpoint/2010/main" val="289512082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DB05E03-C373-874C-B2E4-4BE23FD330F2}" type="datetimeFigureOut">
              <a:rPr lang="en-US"/>
              <a:t>10/29/2016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4B1D0-F620-6F4E-88E6-4D96DD9BD0B9}" type="slidenum">
              <a:rPr lang="en-US"/>
              <a:t>‹#›</a:t>
            </a:fld>
            <a:endParaRPr lang="en-US" dirty="0"/>
          </a:p>
        </p:txBody>
      </p:sp>
    </p:spTree>
    <p:extLst>
      <p:ext uri="{BB962C8B-B14F-4D97-AF65-F5344CB8AC3E}">
        <p14:creationId xmlns:p14="http://schemas.microsoft.com/office/powerpoint/2010/main" val="2405423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B05E03-C373-874C-B2E4-4BE23FD330F2}" type="datetimeFigureOut">
              <a:rPr lang="en-US"/>
              <a:t>10/29/2016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4B1D0-F620-6F4E-88E6-4D96DD9BD0B9}" type="slidenum">
              <a:rPr lang="en-US"/>
              <a:t>‹#›</a:t>
            </a:fld>
            <a:endParaRPr lang="en-US" dirty="0"/>
          </a:p>
        </p:txBody>
      </p:sp>
    </p:spTree>
    <p:extLst>
      <p:ext uri="{BB962C8B-B14F-4D97-AF65-F5344CB8AC3E}">
        <p14:creationId xmlns:p14="http://schemas.microsoft.com/office/powerpoint/2010/main" val="209241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B05E03-C373-874C-B2E4-4BE23FD330F2}" type="datetimeFigureOut">
              <a:rPr lang="en-US"/>
              <a:t>10/29/2016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4B1D0-F620-6F4E-88E6-4D96DD9BD0B9}" type="slidenum">
              <a:rPr lang="en-US"/>
              <a:t>‹#›</a:t>
            </a:fld>
            <a:endParaRPr lang="en-US" dirty="0"/>
          </a:p>
        </p:txBody>
      </p:sp>
    </p:spTree>
    <p:extLst>
      <p:ext uri="{BB962C8B-B14F-4D97-AF65-F5344CB8AC3E}">
        <p14:creationId xmlns:p14="http://schemas.microsoft.com/office/powerpoint/2010/main" val="347086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B05E03-C373-874C-B2E4-4BE23FD330F2}" type="datetimeFigureOut">
              <a:rPr lang="en-US"/>
              <a:t>10/29/2016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4B1D0-F620-6F4E-88E6-4D96DD9BD0B9}" type="slidenum">
              <a:rPr lang="en-US"/>
              <a:t>‹#›</a:t>
            </a:fld>
            <a:endParaRPr lang="en-US" dirty="0"/>
          </a:p>
        </p:txBody>
      </p:sp>
    </p:spTree>
    <p:extLst>
      <p:ext uri="{BB962C8B-B14F-4D97-AF65-F5344CB8AC3E}">
        <p14:creationId xmlns:p14="http://schemas.microsoft.com/office/powerpoint/2010/main" val="299644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B05E03-C373-874C-B2E4-4BE23FD330F2}" type="datetimeFigureOut">
              <a:rPr lang="en-US"/>
              <a:t>10/29/2016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4B1D0-F620-6F4E-88E6-4D96DD9BD0B9}" type="slidenum">
              <a:rPr lang="en-US"/>
              <a:t>‹#›</a:t>
            </a:fld>
            <a:endParaRPr lang="en-US" dirty="0"/>
          </a:p>
        </p:txBody>
      </p:sp>
    </p:spTree>
    <p:extLst>
      <p:ext uri="{BB962C8B-B14F-4D97-AF65-F5344CB8AC3E}">
        <p14:creationId xmlns:p14="http://schemas.microsoft.com/office/powerpoint/2010/main" val="149979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B05E03-C373-874C-B2E4-4BE23FD330F2}" type="datetimeFigureOut">
              <a:rPr lang="en-US"/>
              <a:t>10/29/2016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4B1D0-F620-6F4E-88E6-4D96DD9BD0B9}" type="slidenum">
              <a:rPr lang="en-US"/>
              <a:t>‹#›</a:t>
            </a:fld>
            <a:endParaRPr lang="en-US" dirty="0"/>
          </a:p>
        </p:txBody>
      </p:sp>
    </p:spTree>
    <p:extLst>
      <p:ext uri="{BB962C8B-B14F-4D97-AF65-F5344CB8AC3E}">
        <p14:creationId xmlns:p14="http://schemas.microsoft.com/office/powerpoint/2010/main" val="1649593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B05E03-C373-874C-B2E4-4BE23FD330F2}" type="datetimeFigureOut">
              <a:rPr lang="en-US"/>
              <a:t>10/29/2016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B4B1D0-F620-6F4E-88E6-4D96DD9BD0B9}" type="slidenum">
              <a:rPr lang="en-US"/>
              <a:t>‹#›</a:t>
            </a:fld>
            <a:endParaRPr lang="en-US" dirty="0"/>
          </a:p>
        </p:txBody>
      </p:sp>
    </p:spTree>
    <p:extLst>
      <p:ext uri="{BB962C8B-B14F-4D97-AF65-F5344CB8AC3E}">
        <p14:creationId xmlns:p14="http://schemas.microsoft.com/office/powerpoint/2010/main" val="92577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B05E03-C373-874C-B2E4-4BE23FD330F2}" type="datetimeFigureOut">
              <a:rPr lang="en-US"/>
              <a:t>10/29/2016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B4B1D0-F620-6F4E-88E6-4D96DD9BD0B9}" type="slidenum">
              <a:rPr lang="en-US"/>
              <a:t>‹#›</a:t>
            </a:fld>
            <a:endParaRPr lang="en-US" dirty="0"/>
          </a:p>
        </p:txBody>
      </p:sp>
    </p:spTree>
    <p:extLst>
      <p:ext uri="{BB962C8B-B14F-4D97-AF65-F5344CB8AC3E}">
        <p14:creationId xmlns:p14="http://schemas.microsoft.com/office/powerpoint/2010/main" val="2568748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05E03-C373-874C-B2E4-4BE23FD330F2}" type="datetimeFigureOut">
              <a:rPr lang="en-US"/>
              <a:t>10/29/2016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B4B1D0-F620-6F4E-88E6-4D96DD9BD0B9}" type="slidenum">
              <a:rPr lang="en-US"/>
              <a:t>‹#›</a:t>
            </a:fld>
            <a:endParaRPr lang="en-US" dirty="0"/>
          </a:p>
        </p:txBody>
      </p:sp>
    </p:spTree>
    <p:extLst>
      <p:ext uri="{BB962C8B-B14F-4D97-AF65-F5344CB8AC3E}">
        <p14:creationId xmlns:p14="http://schemas.microsoft.com/office/powerpoint/2010/main" val="179675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B05E03-C373-874C-B2E4-4BE23FD330F2}" type="datetimeFigureOut">
              <a:rPr lang="en-US"/>
              <a:t>10/29/2016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4B1D0-F620-6F4E-88E6-4D96DD9BD0B9}" type="slidenum">
              <a:rPr lang="en-US"/>
              <a:t>‹#›</a:t>
            </a:fld>
            <a:endParaRPr lang="en-US" dirty="0"/>
          </a:p>
        </p:txBody>
      </p:sp>
    </p:spTree>
    <p:extLst>
      <p:ext uri="{BB962C8B-B14F-4D97-AF65-F5344CB8AC3E}">
        <p14:creationId xmlns:p14="http://schemas.microsoft.com/office/powerpoint/2010/main" val="342673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B05E03-C373-874C-B2E4-4BE23FD330F2}" type="datetimeFigureOut">
              <a:rPr lang="en-US"/>
              <a:t>10/29/2016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4B1D0-F620-6F4E-88E6-4D96DD9BD0B9}" type="slidenum">
              <a:rPr lang="en-US"/>
              <a:t>‹#›</a:t>
            </a:fld>
            <a:endParaRPr lang="en-US" dirty="0"/>
          </a:p>
        </p:txBody>
      </p:sp>
    </p:spTree>
    <p:extLst>
      <p:ext uri="{BB962C8B-B14F-4D97-AF65-F5344CB8AC3E}">
        <p14:creationId xmlns:p14="http://schemas.microsoft.com/office/powerpoint/2010/main" val="495341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05E03-C373-874C-B2E4-4BE23FD330F2}" type="datetimeFigureOut">
              <a:rPr lang="en-US"/>
              <a:t>10/29/2016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4B1D0-F620-6F4E-88E6-4D96DD9BD0B9}" type="slidenum">
              <a:rPr lang="en-US"/>
              <a:t>‹#›</a:t>
            </a:fld>
            <a:endParaRPr lang="en-US" dirty="0"/>
          </a:p>
        </p:txBody>
      </p:sp>
    </p:spTree>
    <p:extLst>
      <p:ext uri="{BB962C8B-B14F-4D97-AF65-F5344CB8AC3E}">
        <p14:creationId xmlns:p14="http://schemas.microsoft.com/office/powerpoint/2010/main" val="241574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337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73434" y="125969"/>
            <a:ext cx="9009185" cy="1325563"/>
          </a:xfrm>
          <a:solidFill>
            <a:schemeClr val="bg1">
              <a:alpha val="70000"/>
            </a:schemeClr>
          </a:solidFill>
          <a:effectLst>
            <a:softEdge rad="31750"/>
          </a:effectLst>
        </p:spPr>
        <p:txBody>
          <a:bodyPr/>
          <a:lstStyle/>
          <a:p>
            <a:r>
              <a:rPr lang="en-US" sz="4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Refuse to Let Circumstance…</a:t>
            </a:r>
            <a:br>
              <a:rPr lang="en-US" sz="4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br>
            <a:r>
              <a:rPr lang="en-US" sz="4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…Distort Your View of God</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38200" y="1825624"/>
            <a:ext cx="10880188" cy="5032375"/>
          </a:xfrm>
          <a:solidFill>
            <a:schemeClr val="bg1">
              <a:alpha val="70000"/>
            </a:schemeClr>
          </a:solidFill>
        </p:spPr>
        <p:txBody>
          <a:bodyPr>
            <a:noAutofit/>
          </a:bodyPr>
          <a:lstStyle/>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What Have You Been Through That Left You With A…</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…Distorted View Of Your Heavenly Father? </a:t>
            </a:r>
          </a:p>
          <a:p>
            <a:pPr marL="0" indent="0">
              <a:lnSpc>
                <a:spcPct val="100000"/>
              </a:lnSpc>
              <a:spcBef>
                <a:spcPts val="0"/>
              </a:spcBef>
              <a:buNone/>
            </a:pPr>
            <a:r>
              <a:rPr lang="en-US" b="1"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“Do not call me Naomi; call me Mara, for the Almighty has dealt very bitterly with me” </a:t>
            </a: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(20).   </a:t>
            </a: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She is blaming God for all her misfortunes.</a:t>
            </a: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Do not allow the Enemy to Distort Vision of God</a:t>
            </a:r>
          </a:p>
          <a:p>
            <a:pPr marL="0" indent="0">
              <a:lnSpc>
                <a:spcPct val="10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Consider All That Job Endured. Lost Health And Wealth.</a:t>
            </a:r>
          </a:p>
          <a:p>
            <a:pPr lvl="1">
              <a:lnSpc>
                <a:spcPct val="100000"/>
              </a:lnSpc>
              <a:spcBef>
                <a:spcPts val="0"/>
              </a:spcBef>
            </a:pP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His wife said, “Curse God and die!” (Job 2: 9). </a:t>
            </a:r>
          </a:p>
          <a:p>
            <a:pPr lvl="1">
              <a:lnSpc>
                <a:spcPct val="100000"/>
              </a:lnSpc>
              <a:spcBef>
                <a:spcPts val="0"/>
              </a:spcBef>
            </a:pP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This was spoken with a distorted view of God. </a:t>
            </a:r>
          </a:p>
          <a:p>
            <a:pPr lvl="1">
              <a:lnSpc>
                <a:spcPct val="100000"/>
              </a:lnSpc>
              <a:spcBef>
                <a:spcPts val="0"/>
              </a:spcBef>
            </a:pP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Job had a different opinion. “I Know my redeemer </a:t>
            </a:r>
            <a:r>
              <a:rPr lang="en-US" sz="2600" b="1" dirty="0" err="1">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liveth</a:t>
            </a: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t>
            </a:r>
          </a:p>
          <a:p>
            <a:pPr lvl="1">
              <a:lnSpc>
                <a:spcPct val="100000"/>
              </a:lnSpc>
              <a:spcBef>
                <a:spcPts val="0"/>
              </a:spcBef>
            </a:pP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My troubles in Life Do Not Alter Who God Is. </a:t>
            </a:r>
            <a:endParaRPr lang="en-US" sz="2600" dirty="0"/>
          </a:p>
        </p:txBody>
      </p:sp>
    </p:spTree>
    <p:extLst>
      <p:ext uri="{BB962C8B-B14F-4D97-AF65-F5344CB8AC3E}">
        <p14:creationId xmlns:p14="http://schemas.microsoft.com/office/powerpoint/2010/main" val="163922850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 calcmode="lin" valueType="num">
                                      <p:cBhvr>
                                        <p:cTn id="16" dur="2000" fill="hold"/>
                                        <p:tgtEl>
                                          <p:spTgt spid="3">
                                            <p:bg/>
                                          </p:spTgt>
                                        </p:tgtEl>
                                        <p:attrNameLst>
                                          <p:attrName>style.rotation</p:attrName>
                                        </p:attrNameLst>
                                      </p:cBhvr>
                                      <p:tavLst>
                                        <p:tav tm="0">
                                          <p:val>
                                            <p:fltVal val="90"/>
                                          </p:val>
                                        </p:tav>
                                        <p:tav tm="100000">
                                          <p:val>
                                            <p:fltVal val="0"/>
                                          </p:val>
                                        </p:tav>
                                      </p:tavLst>
                                    </p:anim>
                                    <p:animEffect transition="in" filter="fade">
                                      <p:cBhvr>
                                        <p:cTn id="17" dur="2000"/>
                                        <p:tgtEl>
                                          <p:spTgt spid="3">
                                            <p:bg/>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0" end="0"/>
                                            </p:txEl>
                                          </p:spTgt>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2000"/>
                                        <p:tgtEl>
                                          <p:spTgt spid="3">
                                            <p:txEl>
                                              <p:pRg st="2" end="2"/>
                                            </p:txEl>
                                          </p:spTgt>
                                        </p:tgtEl>
                                      </p:cBhvr>
                                    </p:animEffect>
                                  </p:childTnLst>
                                </p:cTn>
                              </p:par>
                            </p:childTnLst>
                          </p:cTn>
                        </p:par>
                        <p:par>
                          <p:cTn id="39" fill="hold">
                            <p:stCondLst>
                              <p:cond delay="2000"/>
                            </p:stCondLst>
                            <p:childTnLst>
                              <p:par>
                                <p:cTn id="40" presetID="31" presetClass="entr" presetSubtype="0" fill="hold" grpId="0" nodeType="after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4"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5" dur="2000"/>
                                        <p:tgtEl>
                                          <p:spTgt spid="3">
                                            <p:txEl>
                                              <p:pRg st="3" end="3"/>
                                            </p:txEl>
                                          </p:spTgt>
                                        </p:tgtEl>
                                      </p:cBhvr>
                                    </p:animEffect>
                                  </p:childTnLst>
                                </p:cTn>
                              </p:par>
                            </p:childTnLst>
                          </p:cTn>
                        </p:par>
                        <p:par>
                          <p:cTn id="46" fill="hold">
                            <p:stCondLst>
                              <p:cond delay="4000"/>
                            </p:stCondLst>
                            <p:childTnLst>
                              <p:par>
                                <p:cTn id="47" presetID="31" presetClass="entr" presetSubtype="0" fill="hold" grpId="0" nodeType="after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1"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2" dur="20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8"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9"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0" dur="2000"/>
                                        <p:tgtEl>
                                          <p:spTgt spid="3">
                                            <p:txEl>
                                              <p:pRg st="5" end="5"/>
                                            </p:txEl>
                                          </p:spTgt>
                                        </p:tgtEl>
                                      </p:cBhvr>
                                    </p:animEffect>
                                  </p:childTnLst>
                                </p:cTn>
                              </p:par>
                            </p:childTnLst>
                          </p:cTn>
                        </p:par>
                        <p:par>
                          <p:cTn id="61" fill="hold">
                            <p:stCondLst>
                              <p:cond delay="2000"/>
                            </p:stCondLst>
                            <p:childTnLst>
                              <p:par>
                                <p:cTn id="62" presetID="31" presetClass="entr" presetSubtype="0" fill="hold" grpId="0" nodeType="after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 calcmode="lin" valueType="num">
                                      <p:cBhvr>
                                        <p:cTn id="64"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5"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6"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7" dur="2000"/>
                                        <p:tgtEl>
                                          <p:spTgt spid="3">
                                            <p:txEl>
                                              <p:pRg st="6" end="6"/>
                                            </p:txEl>
                                          </p:spTgt>
                                        </p:tgtEl>
                                      </p:cBhvr>
                                    </p:animEffect>
                                  </p:childTnLst>
                                </p:cTn>
                              </p:par>
                            </p:childTnLst>
                          </p:cTn>
                        </p:par>
                        <p:par>
                          <p:cTn id="68" fill="hold">
                            <p:stCondLst>
                              <p:cond delay="4000"/>
                            </p:stCondLst>
                            <p:childTnLst>
                              <p:par>
                                <p:cTn id="69" presetID="31" presetClass="entr" presetSubtype="0" fill="hold" grpId="0" nodeType="after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2000"/>
                                        <p:tgtEl>
                                          <p:spTgt spid="3">
                                            <p:txEl>
                                              <p:pRg st="7" end="7"/>
                                            </p:txEl>
                                          </p:spTgt>
                                        </p:tgtEl>
                                      </p:cBhvr>
                                    </p:animEffect>
                                  </p:childTnLst>
                                </p:cTn>
                              </p:par>
                            </p:childTnLst>
                          </p:cTn>
                        </p:par>
                        <p:par>
                          <p:cTn id="75" fill="hold">
                            <p:stCondLst>
                              <p:cond delay="6000"/>
                            </p:stCondLst>
                            <p:childTnLst>
                              <p:par>
                                <p:cTn id="76" presetID="31" presetClass="entr" presetSubtype="0" fill="hold" grpId="0" nodeType="afterEffect">
                                  <p:stCondLst>
                                    <p:cond delay="0"/>
                                  </p:stCondLst>
                                  <p:childTnLst>
                                    <p:set>
                                      <p:cBhvr>
                                        <p:cTn id="77" dur="1" fill="hold">
                                          <p:stCondLst>
                                            <p:cond delay="0"/>
                                          </p:stCondLst>
                                        </p:cTn>
                                        <p:tgtEl>
                                          <p:spTgt spid="3">
                                            <p:txEl>
                                              <p:pRg st="8" end="8"/>
                                            </p:txEl>
                                          </p:spTgt>
                                        </p:tgtEl>
                                        <p:attrNameLst>
                                          <p:attrName>style.visibility</p:attrName>
                                        </p:attrNameLst>
                                      </p:cBhvr>
                                      <p:to>
                                        <p:strVal val="visible"/>
                                      </p:to>
                                    </p:set>
                                    <p:anim calcmode="lin" valueType="num">
                                      <p:cBhvr>
                                        <p:cTn id="78"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9"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0"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81" dur="2000"/>
                                        <p:tgtEl>
                                          <p:spTgt spid="3">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childTnLst>
                                    <p:set>
                                      <p:cBhvr>
                                        <p:cTn id="85" dur="1" fill="hold">
                                          <p:stCondLst>
                                            <p:cond delay="0"/>
                                          </p:stCondLst>
                                        </p:cTn>
                                        <p:tgtEl>
                                          <p:spTgt spid="3">
                                            <p:txEl>
                                              <p:pRg st="9" end="9"/>
                                            </p:txEl>
                                          </p:spTgt>
                                        </p:tgtEl>
                                        <p:attrNameLst>
                                          <p:attrName>style.visibility</p:attrName>
                                        </p:attrNameLst>
                                      </p:cBhvr>
                                      <p:to>
                                        <p:strVal val="visible"/>
                                      </p:to>
                                    </p:set>
                                    <p:anim calcmode="lin" valueType="num">
                                      <p:cBhvr>
                                        <p:cTn id="86"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7"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8" dur="2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868" y="83765"/>
            <a:ext cx="9557825" cy="1325563"/>
          </a:xfrm>
          <a:solidFill>
            <a:schemeClr val="bg1">
              <a:alpha val="80000"/>
            </a:schemeClr>
          </a:solidFill>
          <a:effectLst>
            <a:softEdge rad="31750"/>
          </a:effectLst>
        </p:spPr>
        <p:txBody>
          <a:bodyPr/>
          <a:lstStyle/>
          <a:p>
            <a:r>
              <a:rPr lang="en-US" sz="4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Refuse to Let Circumstance…                 </a:t>
            </a:r>
            <a:br>
              <a:rPr lang="en-US" sz="4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b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…Devalue Your Potential </a:t>
            </a:r>
            <a:r>
              <a:rPr lang="en-US" sz="40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(Path)</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762298" y="1487744"/>
            <a:ext cx="11110834" cy="3717293"/>
          </a:xfrm>
          <a:solidFill>
            <a:schemeClr val="bg1">
              <a:alpha val="80000"/>
            </a:schemeClr>
          </a:solidFill>
          <a:effectLst>
            <a:softEdge rad="31750"/>
          </a:effectLst>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Potential in Naomi is Revealed in Her Ability to Walk thru Difficulty of Moab/ Come Out w- Ruth by Her Side, Not </a:t>
            </a:r>
            <a:r>
              <a:rPr lang="en-US" b="1" dirty="0" err="1">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Orpah</a:t>
            </a: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t>
            </a:r>
          </a:p>
          <a:p>
            <a:pPr lvl="1">
              <a:buFont typeface="Courier New" panose="02070309020205020404" pitchFamily="49" charset="0"/>
              <a:buChar char="o"/>
            </a:pPr>
            <a:r>
              <a:rPr lang="en-US" sz="2800" b="1" dirty="0" err="1">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Orpah’s</a:t>
            </a: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Name = </a:t>
            </a:r>
            <a:r>
              <a:rPr lang="en-US" sz="2800" b="1"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“stiff neck” </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Ruth’s Name = </a:t>
            </a:r>
            <a:r>
              <a:rPr lang="en-US" sz="2800" b="1"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“beautiful” </a:t>
            </a:r>
          </a:p>
          <a:p>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You Can’t Always Help Finding Yourself In Moab, But …</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…You Can Determine What You Walk Out With</a:t>
            </a:r>
          </a:p>
          <a:p>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You Can Walk Out W- Bitterness Or Something Beautiful. </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The Choice Is Yours. </a:t>
            </a:r>
          </a:p>
        </p:txBody>
      </p:sp>
    </p:spTree>
    <p:extLst>
      <p:ext uri="{BB962C8B-B14F-4D97-AF65-F5344CB8AC3E}">
        <p14:creationId xmlns:p14="http://schemas.microsoft.com/office/powerpoint/2010/main" val="14390904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2000"/>
                                        <p:tgtEl>
                                          <p:spTgt spid="3">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2000"/>
                                        <p:tgtEl>
                                          <p:spTgt spid="3">
                                            <p:txEl>
                                              <p:pRg st="1" end="1"/>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2000"/>
                                        <p:tgtEl>
                                          <p:spTgt spid="3">
                                            <p:txEl>
                                              <p:pRg st="3" end="3"/>
                                            </p:txEl>
                                          </p:spTgt>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left)">
                                      <p:cBhvr>
                                        <p:cTn id="38" dur="2000"/>
                                        <p:tgtEl>
                                          <p:spTgt spid="3">
                                            <p:txEl>
                                              <p:pRg st="5" end="5"/>
                                            </p:txEl>
                                          </p:spTgt>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prstClr val="black"/>
              <a:prstClr val="white"/>
            </a:duotone>
            <a:extLst>
              <a:ext uri="{28A0092B-C50C-407E-A947-70E740481C1C}">
                <a14:useLocalDpi xmlns:a14="http://schemas.microsoft.com/office/drawing/2010/main" val="0"/>
              </a:ext>
            </a:extLst>
          </a:blip>
          <a:srcRect t="32760" b="21302"/>
          <a:stretch/>
        </p:blipFill>
        <p:spPr>
          <a:xfrm>
            <a:off x="20" y="10"/>
            <a:ext cx="12191980" cy="6857990"/>
          </a:xfrm>
          <a:prstGeom prst="rect">
            <a:avLst/>
          </a:prstGeom>
          <a:solidFill>
            <a:schemeClr val="bg1"/>
          </a:solidFill>
        </p:spPr>
      </p:pic>
      <p:sp>
        <p:nvSpPr>
          <p:cNvPr id="3" name="Title 1"/>
          <p:cNvSpPr txBox="1">
            <a:spLocks/>
          </p:cNvSpPr>
          <p:nvPr/>
        </p:nvSpPr>
        <p:spPr>
          <a:xfrm>
            <a:off x="196516" y="10"/>
            <a:ext cx="9877926" cy="1325563"/>
          </a:xfrm>
          <a:prstGeom prst="rect">
            <a:avLst/>
          </a:prstGeom>
          <a:solidFill>
            <a:schemeClr val="bg1">
              <a:alpha val="80000"/>
            </a:schemeClr>
          </a:solidFill>
          <a:effectLst>
            <a:softEdge rad="31750"/>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Refuse to Let Circumstance…</a:t>
            </a:r>
            <a:b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b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…Destroy Your Destiny </a:t>
            </a:r>
            <a:r>
              <a:rPr lang="en-US" sz="40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(Future)</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4" name="Content Placeholder 2"/>
          <p:cNvSpPr txBox="1">
            <a:spLocks/>
          </p:cNvSpPr>
          <p:nvPr/>
        </p:nvSpPr>
        <p:spPr>
          <a:xfrm>
            <a:off x="20" y="3048782"/>
            <a:ext cx="10515600" cy="3809218"/>
          </a:xfrm>
          <a:prstGeom prst="rect">
            <a:avLst/>
          </a:prstGeom>
          <a:solidFill>
            <a:schemeClr val="bg1">
              <a:alpha val="80000"/>
            </a:schemeClr>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Even in Her Old Age, Naomi had a Destiny to be…</a:t>
            </a:r>
          </a:p>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 Part of Something Greater than Her</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Her Destiny was to Help Bring Ruth to Boaz and…     </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…Produce a Child Linked to the Throne of David.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Don’t Let Moab Destroy Your Destiny. </a:t>
            </a:r>
          </a:p>
          <a:p>
            <a:pPr>
              <a:lnSpc>
                <a:spcPct val="110000"/>
              </a:lnSpc>
              <a:spcBef>
                <a:spcPts val="0"/>
              </a:spcBef>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Come Out of the Wilderness…</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…Refuse to Allow the Marks of Where You’ve Been </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…to Be Your Identity.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66028646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0"/>
                                        <p:tgtEl>
                                          <p:spTgt spid="4">
                                            <p:txEl>
                                              <p:pRg st="0" end="0"/>
                                            </p:txEl>
                                          </p:spTgt>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4">
                                            <p:txEl>
                                              <p:pRg st="2" end="2"/>
                                            </p:txEl>
                                          </p:spTgt>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p:cTn id="30"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p:cTn id="3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circle(in)">
                                      <p:cBhvr>
                                        <p:cTn id="44" dur="2000"/>
                                        <p:tgtEl>
                                          <p:spTgt spid="4">
                                            <p:txEl>
                                              <p:pRg st="5" end="5"/>
                                            </p:txEl>
                                          </p:spTgt>
                                        </p:tgtEl>
                                      </p:cBhvr>
                                    </p:animEffect>
                                  </p:childTnLst>
                                </p:cTn>
                              </p:par>
                            </p:childTnLst>
                          </p:cTn>
                        </p:par>
                        <p:par>
                          <p:cTn id="45" fill="hold">
                            <p:stCondLst>
                              <p:cond delay="2000"/>
                            </p:stCondLst>
                            <p:childTnLst>
                              <p:par>
                                <p:cTn id="46" presetID="6" presetClass="entr" presetSubtype="16" fill="hold" nodeType="after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circle(in)">
                                      <p:cBhvr>
                                        <p:cTn id="48" dur="2000"/>
                                        <p:tgtEl>
                                          <p:spTgt spid="4">
                                            <p:txEl>
                                              <p:pRg st="6" end="6"/>
                                            </p:txEl>
                                          </p:spTgt>
                                        </p:tgtEl>
                                      </p:cBhvr>
                                    </p:animEffect>
                                  </p:childTnLst>
                                </p:cTn>
                              </p:par>
                            </p:childTnLst>
                          </p:cTn>
                        </p:par>
                        <p:par>
                          <p:cTn id="49" fill="hold">
                            <p:stCondLst>
                              <p:cond delay="4000"/>
                            </p:stCondLst>
                            <p:childTnLst>
                              <p:par>
                                <p:cTn id="50" presetID="6" presetClass="entr" presetSubtype="16" fill="hold" nodeType="after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circle(in)">
                                      <p:cBhvr>
                                        <p:cTn id="5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2000" b="-8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9800" y="2879969"/>
            <a:ext cx="6172200" cy="3978031"/>
          </a:xfrm>
          <a:solidFill>
            <a:schemeClr val="bg1">
              <a:alpha val="80000"/>
            </a:schemeClr>
          </a:solidFill>
        </p:spPr>
        <p:txBody>
          <a:bodyPr>
            <a:normAutofit/>
          </a:bodyPr>
          <a:lstStyle/>
          <a:p>
            <a:pPr marL="0" indent="0">
              <a:buNone/>
            </a:pPr>
            <a:r>
              <a:rPr lang="en-US" sz="28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Naomi Stepped Out of the…</a:t>
            </a:r>
          </a:p>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         …Circumstantial Trap</a:t>
            </a:r>
          </a:p>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               …Stepped into </a:t>
            </a:r>
          </a:p>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                    …Redemptive History</a:t>
            </a:r>
          </a:p>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Her Grandson Obed</a:t>
            </a:r>
          </a:p>
          <a:p>
            <a:pPr lvl="1">
              <a:buFont typeface="Courier New" panose="02070309020205020404" pitchFamily="49" charset="0"/>
              <a:buChar char="o"/>
            </a:pPr>
            <a:r>
              <a:rPr lang="en-US" sz="2800" i="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Begot Jesse</a:t>
            </a:r>
          </a:p>
          <a:p>
            <a:pPr lvl="1">
              <a:buFont typeface="Courier New" panose="02070309020205020404" pitchFamily="49" charset="0"/>
              <a:buChar char="o"/>
            </a:pPr>
            <a:r>
              <a:rPr lang="en-US" sz="2800" i="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Jesse Begot David</a:t>
            </a:r>
          </a:p>
          <a:p>
            <a:pPr lvl="1">
              <a:buFont typeface="Courier New" panose="02070309020205020404" pitchFamily="49" charset="0"/>
              <a:buChar char="o"/>
            </a:pPr>
            <a:r>
              <a:rPr lang="en-US" sz="2800" i="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David  Begot Jesus!</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
        <p:nvSpPr>
          <p:cNvPr id="2" name="TextBox 1"/>
          <p:cNvSpPr txBox="1"/>
          <p:nvPr/>
        </p:nvSpPr>
        <p:spPr>
          <a:xfrm>
            <a:off x="1538514" y="391886"/>
            <a:ext cx="7358743" cy="584775"/>
          </a:xfrm>
          <a:prstGeom prst="rect">
            <a:avLst/>
          </a:prstGeom>
          <a:solidFill>
            <a:schemeClr val="bg1"/>
          </a:solidFill>
        </p:spPr>
        <p:txBody>
          <a:bodyPr wrap="square" rtlCol="0">
            <a:spAutoFit/>
          </a:bodyPr>
          <a:lstStyle/>
          <a:p>
            <a:r>
              <a:rPr lang="en-US" sz="3200" dirty="0">
                <a:effectLst>
                  <a:outerShdw blurRad="38100" dist="38100" dir="2700000" algn="tl">
                    <a:srgbClr val="000000">
                      <a:alpha val="43137"/>
                    </a:srgbClr>
                  </a:outerShdw>
                </a:effectLst>
                <a:latin typeface="Arial Rounded MT Bold" panose="020F0704030504030204" pitchFamily="34" charset="0"/>
              </a:rPr>
              <a:t>Step Out of the Circumstantial Trap!</a:t>
            </a:r>
          </a:p>
        </p:txBody>
      </p:sp>
    </p:spTree>
    <p:extLst>
      <p:ext uri="{BB962C8B-B14F-4D97-AF65-F5344CB8AC3E}">
        <p14:creationId xmlns:p14="http://schemas.microsoft.com/office/powerpoint/2010/main" val="32240526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1" end="1"/>
                                            </p:txEl>
                                          </p:spTgt>
                                        </p:tgtEl>
                                      </p:cBhvr>
                                    </p:animEffect>
                                  </p:childTnLst>
                                </p:cTn>
                              </p:par>
                            </p:childTnLst>
                          </p:cTn>
                        </p:par>
                        <p:par>
                          <p:cTn id="24" fill="hold">
                            <p:stCondLst>
                              <p:cond delay="4000"/>
                            </p:stCondLst>
                            <p:childTnLst>
                              <p:par>
                                <p:cTn id="25" presetID="31"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2" end="2"/>
                                            </p:txEl>
                                          </p:spTgt>
                                        </p:tgtEl>
                                      </p:cBhvr>
                                    </p:animEffect>
                                  </p:childTnLst>
                                </p:cTn>
                              </p:par>
                            </p:childTnLst>
                          </p:cTn>
                        </p:par>
                        <p:par>
                          <p:cTn id="31" fill="hold">
                            <p:stCondLst>
                              <p:cond delay="6000"/>
                            </p:stCondLst>
                            <p:childTnLst>
                              <p:par>
                                <p:cTn id="32" presetID="31"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2000"/>
                                        <p:tgtEl>
                                          <p:spTgt spid="3">
                                            <p:txEl>
                                              <p:pRg st="3" end="3"/>
                                            </p:txEl>
                                          </p:spTgt>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2"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3" dur="2000"/>
                                        <p:tgtEl>
                                          <p:spTgt spid="3">
                                            <p:txEl>
                                              <p:pRg st="4" end="4"/>
                                            </p:txEl>
                                          </p:spTgt>
                                        </p:tgtEl>
                                      </p:cBhvr>
                                    </p:animEffect>
                                  </p:childTnLst>
                                </p:cTn>
                              </p:par>
                            </p:childTnLst>
                          </p:cTn>
                        </p:par>
                        <p:par>
                          <p:cTn id="44" fill="hold">
                            <p:stCondLst>
                              <p:cond delay="8000"/>
                            </p:stCondLst>
                            <p:childTnLst>
                              <p:par>
                                <p:cTn id="45" presetID="31" presetClass="entr" presetSubtype="0" fill="hold" grpId="0"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2000"/>
                                        <p:tgtEl>
                                          <p:spTgt spid="3">
                                            <p:txEl>
                                              <p:pRg st="5" end="5"/>
                                            </p:txEl>
                                          </p:spTgt>
                                        </p:tgtEl>
                                      </p:cBhvr>
                                    </p:animEffect>
                                  </p:childTnLst>
                                </p:cTn>
                              </p:par>
                            </p:childTnLst>
                          </p:cTn>
                        </p:par>
                        <p:par>
                          <p:cTn id="51" fill="hold">
                            <p:stCondLst>
                              <p:cond delay="10000"/>
                            </p:stCondLst>
                            <p:childTnLst>
                              <p:par>
                                <p:cTn id="52" presetID="31" presetClass="entr" presetSubtype="0" fill="hold" grpId="0" nodeType="after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6"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7" dur="2000"/>
                                        <p:tgtEl>
                                          <p:spTgt spid="3">
                                            <p:txEl>
                                              <p:pRg st="6" end="6"/>
                                            </p:txEl>
                                          </p:spTgt>
                                        </p:tgtEl>
                                      </p:cBhvr>
                                    </p:animEffect>
                                  </p:childTnLst>
                                </p:cTn>
                              </p:par>
                            </p:childTnLst>
                          </p:cTn>
                        </p:par>
                        <p:par>
                          <p:cTn id="58" fill="hold">
                            <p:stCondLst>
                              <p:cond delay="12000"/>
                            </p:stCondLst>
                            <p:childTnLst>
                              <p:par>
                                <p:cTn id="59" presetID="31" presetClass="entr" presetSubtype="0" fill="hold" grpId="0" nodeType="after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2"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3"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4" dur="2000"/>
                                        <p:tgtEl>
                                          <p:spTgt spid="3">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1000"/>
                                        <p:tgtEl>
                                          <p:spTgt spid="2"/>
                                        </p:tgtEl>
                                      </p:cBhvr>
                                    </p:animEffect>
                                    <p:anim calcmode="lin" valueType="num">
                                      <p:cBhvr>
                                        <p:cTn id="70" dur="1000" fill="hold"/>
                                        <p:tgtEl>
                                          <p:spTgt spid="2"/>
                                        </p:tgtEl>
                                        <p:attrNameLst>
                                          <p:attrName>ppt_x</p:attrName>
                                        </p:attrNameLst>
                                      </p:cBhvr>
                                      <p:tavLst>
                                        <p:tav tm="0">
                                          <p:val>
                                            <p:strVal val="#ppt_x"/>
                                          </p:val>
                                        </p:tav>
                                        <p:tav tm="100000">
                                          <p:val>
                                            <p:strVal val="#ppt_x"/>
                                          </p:val>
                                        </p:tav>
                                      </p:tavLst>
                                    </p:anim>
                                    <p:anim calcmode="lin" valueType="num">
                                      <p:cBhvr>
                                        <p:cTn id="7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33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2"/>
          <a:srcRect l="17232" r="-3" b="-3"/>
          <a:stretch/>
        </p:blipFill>
        <p:spPr>
          <a:xfrm>
            <a:off x="7556408" y="10"/>
            <a:ext cx="4635591" cy="685799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75875" y="2996419"/>
            <a:ext cx="546825" cy="3861581"/>
          </a:xfrm>
        </p:spPr>
        <p:txBody>
          <a:bodyPr>
            <a:normAutofit/>
          </a:bodyPr>
          <a:lstStyle/>
          <a:p>
            <a:pPr algn="ctr"/>
            <a:r>
              <a:rPr lang="en-US" b="1" dirty="0">
                <a:effectLst>
                  <a:outerShdw blurRad="38100" dist="38100" dir="2700000" algn="tl">
                    <a:srgbClr val="000000">
                      <a:alpha val="43137"/>
                    </a:srgbClr>
                  </a:outerShdw>
                </a:effectLst>
                <a:latin typeface="Arial Rounded MT Bold" panose="020F0704030504030204" pitchFamily="34" charset="0"/>
              </a:rPr>
              <a:t>Ruth</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1</a:t>
            </a:r>
          </a:p>
        </p:txBody>
      </p:sp>
      <p:sp>
        <p:nvSpPr>
          <p:cNvPr id="5" name="Title 1"/>
          <p:cNvSpPr>
            <a:spLocks noGrp="1"/>
          </p:cNvSpPr>
          <p:nvPr>
            <p:ph idx="1"/>
          </p:nvPr>
        </p:nvSpPr>
        <p:spPr>
          <a:xfrm>
            <a:off x="818101" y="525194"/>
            <a:ext cx="6586537" cy="2471225"/>
          </a:xfrm>
        </p:spPr>
        <p:txBody>
          <a:bodyPr>
            <a:normAutofit/>
          </a:bodyPr>
          <a:lstStyle/>
          <a:p>
            <a:pPr marL="0" indent="0">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F0502020204030204" pitchFamily="34" charset="0"/>
              </a:rPr>
              <a:t> Getting Beyond…</a:t>
            </a:r>
            <a:br>
              <a:rPr lang="en-US"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F0502020204030204" pitchFamily="34" charset="0"/>
              </a:rPr>
            </a:br>
            <a:r>
              <a:rPr lang="en-US"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F0502020204030204" pitchFamily="34" charset="0"/>
              </a:rPr>
              <a:t>      …the Circumstantial Trap</a:t>
            </a:r>
            <a:br>
              <a:rPr lang="en-US"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F0502020204030204" pitchFamily="34" charset="0"/>
              </a:rPr>
            </a:br>
            <a:br>
              <a:rPr lang="en-US"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F0502020204030204" pitchFamily="34" charset="0"/>
              </a:rPr>
            </a:br>
            <a:r>
              <a:rPr lang="en-US"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F0502020204030204" pitchFamily="34" charset="0"/>
              </a:rPr>
              <a:t>            “Call Me Mara” </a:t>
            </a:r>
            <a:endParaRPr lang="en-US" dirty="0"/>
          </a:p>
        </p:txBody>
      </p:sp>
      <p:sp>
        <p:nvSpPr>
          <p:cNvPr id="3" name="TextBox 2"/>
          <p:cNvSpPr txBox="1"/>
          <p:nvPr/>
        </p:nvSpPr>
        <p:spPr>
          <a:xfrm>
            <a:off x="1969478" y="6386732"/>
            <a:ext cx="1969477"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Arial Rounded MT Bold" panose="020F0704030504030204" pitchFamily="34" charset="0"/>
              </a:rPr>
              <a:t>Edward Church </a:t>
            </a:r>
          </a:p>
        </p:txBody>
      </p:sp>
      <p:sp>
        <p:nvSpPr>
          <p:cNvPr id="7" name="TextBox 6"/>
          <p:cNvSpPr txBox="1"/>
          <p:nvPr/>
        </p:nvSpPr>
        <p:spPr>
          <a:xfrm>
            <a:off x="4762943" y="6388518"/>
            <a:ext cx="1969477"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Arial Rounded MT Bold" panose="020F0704030504030204" pitchFamily="34" charset="0"/>
              </a:rPr>
              <a:t>Oct 30, 2016 </a:t>
            </a:r>
          </a:p>
        </p:txBody>
      </p:sp>
    </p:spTree>
    <p:extLst>
      <p:ext uri="{BB962C8B-B14F-4D97-AF65-F5344CB8AC3E}">
        <p14:creationId xmlns:p14="http://schemas.microsoft.com/office/powerpoint/2010/main" val="1780654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80">
                                          <p:stCondLst>
                                            <p:cond delay="0"/>
                                          </p:stCondLst>
                                        </p:cTn>
                                        <p:tgtEl>
                                          <p:spTgt spid="5">
                                            <p:txEl>
                                              <p:pRg st="0" end="0"/>
                                            </p:txEl>
                                          </p:spTgt>
                                        </p:tgtEl>
                                      </p:cBhvr>
                                    </p:animEffect>
                                    <p:anim calcmode="lin" valueType="num">
                                      <p:cBhvr>
                                        <p:cTn id="12"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xEl>
                                              <p:pRg st="0" end="0"/>
                                            </p:txEl>
                                          </p:spTgt>
                                        </p:tgtEl>
                                      </p:cBhvr>
                                      <p:to x="100000" y="60000"/>
                                    </p:animScale>
                                    <p:animScale>
                                      <p:cBhvr>
                                        <p:cTn id="18" dur="166" decel="50000">
                                          <p:stCondLst>
                                            <p:cond delay="676"/>
                                          </p:stCondLst>
                                        </p:cTn>
                                        <p:tgtEl>
                                          <p:spTgt spid="5">
                                            <p:txEl>
                                              <p:pRg st="0" end="0"/>
                                            </p:txEl>
                                          </p:spTgt>
                                        </p:tgtEl>
                                      </p:cBhvr>
                                      <p:to x="100000" y="100000"/>
                                    </p:animScale>
                                    <p:animScale>
                                      <p:cBhvr>
                                        <p:cTn id="19" dur="26">
                                          <p:stCondLst>
                                            <p:cond delay="1312"/>
                                          </p:stCondLst>
                                        </p:cTn>
                                        <p:tgtEl>
                                          <p:spTgt spid="5">
                                            <p:txEl>
                                              <p:pRg st="0" end="0"/>
                                            </p:txEl>
                                          </p:spTgt>
                                        </p:tgtEl>
                                      </p:cBhvr>
                                      <p:to x="100000" y="80000"/>
                                    </p:animScale>
                                    <p:animScale>
                                      <p:cBhvr>
                                        <p:cTn id="20" dur="166" decel="50000">
                                          <p:stCondLst>
                                            <p:cond delay="1338"/>
                                          </p:stCondLst>
                                        </p:cTn>
                                        <p:tgtEl>
                                          <p:spTgt spid="5">
                                            <p:txEl>
                                              <p:pRg st="0" end="0"/>
                                            </p:txEl>
                                          </p:spTgt>
                                        </p:tgtEl>
                                      </p:cBhvr>
                                      <p:to x="100000" y="100000"/>
                                    </p:animScale>
                                    <p:animScale>
                                      <p:cBhvr>
                                        <p:cTn id="21" dur="26">
                                          <p:stCondLst>
                                            <p:cond delay="1642"/>
                                          </p:stCondLst>
                                        </p:cTn>
                                        <p:tgtEl>
                                          <p:spTgt spid="5">
                                            <p:txEl>
                                              <p:pRg st="0" end="0"/>
                                            </p:txEl>
                                          </p:spTgt>
                                        </p:tgtEl>
                                      </p:cBhvr>
                                      <p:to x="100000" y="90000"/>
                                    </p:animScale>
                                    <p:animScale>
                                      <p:cBhvr>
                                        <p:cTn id="22" dur="166" decel="50000">
                                          <p:stCondLst>
                                            <p:cond delay="1668"/>
                                          </p:stCondLst>
                                        </p:cTn>
                                        <p:tgtEl>
                                          <p:spTgt spid="5">
                                            <p:txEl>
                                              <p:pRg st="0" end="0"/>
                                            </p:txEl>
                                          </p:spTgt>
                                        </p:tgtEl>
                                      </p:cBhvr>
                                      <p:to x="100000" y="100000"/>
                                    </p:animScale>
                                    <p:animScale>
                                      <p:cBhvr>
                                        <p:cTn id="23" dur="26">
                                          <p:stCondLst>
                                            <p:cond delay="1808"/>
                                          </p:stCondLst>
                                        </p:cTn>
                                        <p:tgtEl>
                                          <p:spTgt spid="5">
                                            <p:txEl>
                                              <p:pRg st="0" end="0"/>
                                            </p:txEl>
                                          </p:spTgt>
                                        </p:tgtEl>
                                      </p:cBhvr>
                                      <p:to x="100000" y="95000"/>
                                    </p:animScale>
                                    <p:animScale>
                                      <p:cBhvr>
                                        <p:cTn id="24" dur="166" decel="50000">
                                          <p:stCondLst>
                                            <p:cond delay="1834"/>
                                          </p:stCondLst>
                                        </p:cTn>
                                        <p:tgtEl>
                                          <p:spTgt spid="5">
                                            <p:txEl>
                                              <p:pRg st="0" end="0"/>
                                            </p:txEl>
                                          </p:spTgt>
                                        </p:tgtEl>
                                      </p:cBhvr>
                                      <p:to x="100000" y="100000"/>
                                    </p:animScale>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98474" y="225083"/>
            <a:ext cx="11985674" cy="6457071"/>
          </a:xfrm>
          <a:solidFill>
            <a:schemeClr val="bg1">
              <a:alpha val="85000"/>
            </a:schemeClr>
          </a:solidFill>
        </p:spPr>
        <p:txBody>
          <a:bodyPr>
            <a:noAutofit/>
          </a:bodyPr>
          <a:lstStyle/>
          <a:p>
            <a:pPr marL="0" indent="0">
              <a:buNone/>
            </a:pPr>
            <a:r>
              <a:rPr lang="en-US" sz="2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Ruth 1: 1-14</a:t>
            </a:r>
            <a:r>
              <a:rPr lang="en-US" sz="2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Now it came to pass, in the days when the judges ruled, that there was a famine in the land. And a certain man of Bethlehem, Judah, went to dwell in the country of Moab, he and his wife and his two sons. The name of the man was Elimelech, the name of his wife was Naomi, and the names of his two sons were Mahlon and Chilion— Ephrathites of Bethlehem, Judah. And they went to the country of Moab and remained there. Then Elimelech, Naomi’s husband, died; and she was left, and her two sons. Now they took wives of the women of Moab: the name of the one was Orpah, and the name of the other Ruth. And they dwelt there about ten years. Then both Mahlon and Chilion also died; so the woman survived her two sons and her husband. Then she arose with her daughters-in-law that she might return from the country of Moab, for she had heard in the country of Moab that the Lord had visited His people by giving them bread. Therefore she went out from the place where she was, and her two daughters-in-law with her; and they went on the way to return to the land of Judah. And Naomi said to her two daughters-in-law, “Go, return each to her mother’s house. The Lord deal kindly with you, as you have dealt with the dead and with me. The Lord grant that you may find rest, each in the house of her husband.” Then she kissed them, and they lifted up their voices and wept. And they said to her, “Surely we will return with you to your people.” But Naomi said, “Turn back, my daughters; why will you go with me? Are there still sons in my womb, that they may be your husbands? Turn back, my daughters, go— for I am too old to have a husband. If I should say I have hope, if I should have a husband tonight and should also bear sons, would you wait for them till they were grown? Would you restrain yourselves from having husbands? No, my daughters; for it grieves me very much for your sakes that the hand of the Lord has gone out against me!” Then they lifted up their voices and wept again; and Orpah kissed her mother-in-law, but Ruth clung to her.  </a:t>
            </a:r>
            <a:endParaRPr lang="en-US"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08186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up)">
                                      <p:cBhvr>
                                        <p:cTn id="7" dur="500"/>
                                        <p:tgtEl>
                                          <p:spTgt spid="4">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up)">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084" y="211015"/>
            <a:ext cx="8817316" cy="5683348"/>
          </a:xfrm>
        </p:spPr>
        <p:txBody>
          <a:bodyPr>
            <a:normAutofit lnSpcReduction="10000"/>
          </a:bodyPr>
          <a:lstStyle/>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Ten Years, Naomi Subjected to Life in Moab. </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She Felt …</a:t>
            </a:r>
          </a:p>
          <a:p>
            <a:pPr lvl="1">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Alone - Husband and Sons Dead</a:t>
            </a:r>
          </a:p>
          <a:p>
            <a:pPr lvl="1">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Abandoned - Daughter-in-Law Left</a:t>
            </a:r>
          </a:p>
          <a:p>
            <a:pPr lvl="1">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Altered -  Name Change Proved It</a:t>
            </a:r>
          </a:p>
          <a:p>
            <a:pPr lvl="2">
              <a:lnSpc>
                <a:spcPct val="11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Naomi= </a:t>
            </a:r>
            <a:r>
              <a:rPr lang="en-US" sz="2800" b="1"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“to be good, sweet, and pleasant.”</a:t>
            </a: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t>
            </a:r>
          </a:p>
          <a:p>
            <a:pPr lvl="2">
              <a:lnSpc>
                <a:spcPct val="11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Mara= </a:t>
            </a:r>
            <a:r>
              <a:rPr lang="en-US" sz="2800" b="1"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“bitter.”</a:t>
            </a: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She Didn’t See…</a:t>
            </a:r>
          </a:p>
          <a:p>
            <a:pPr lvl="1">
              <a:lnSpc>
                <a:spcPct val="11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Attention – God was Watching</a:t>
            </a:r>
          </a:p>
          <a:p>
            <a:pPr lvl="1">
              <a:lnSpc>
                <a:spcPct val="11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Active - A</a:t>
            </a:r>
            <a:r>
              <a:rPr lang="en-US" sz="28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nd Waiting</a:t>
            </a:r>
          </a:p>
          <a:p>
            <a:pPr lvl="1">
              <a:lnSpc>
                <a:spcPct val="11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Attending – Until She Turned to Him</a:t>
            </a:r>
            <a:endParaRPr lang="en-US" sz="2800" b="1" dirty="0">
              <a:latin typeface="Arial Rounded MT Bold" panose="020F0704030504030204" pitchFamily="34" charset="0"/>
            </a:endParaRPr>
          </a:p>
        </p:txBody>
      </p:sp>
      <p:pic>
        <p:nvPicPr>
          <p:cNvPr id="4" name="Content Placeholder 3"/>
          <p:cNvPicPr>
            <a:picLocks noChangeAspect="1"/>
          </p:cNvPicPr>
          <p:nvPr/>
        </p:nvPicPr>
        <p:blipFill rotWithShape="1">
          <a:blip r:embed="rId2"/>
          <a:srcRect l="10075" t="19049" r="48978" b="-3"/>
          <a:stretch/>
        </p:blipFill>
        <p:spPr>
          <a:xfrm>
            <a:off x="9202057" y="0"/>
            <a:ext cx="2989943"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14029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2000"/>
                                        <p:tgtEl>
                                          <p:spTgt spid="3">
                                            <p:txEl>
                                              <p:pRg st="1" end="1"/>
                                            </p:txEl>
                                          </p:spTgt>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2000"/>
                                        <p:tgtEl>
                                          <p:spTgt spid="3">
                                            <p:txEl>
                                              <p:pRg st="2" end="2"/>
                                            </p:txEl>
                                          </p:spTgt>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2000"/>
                                        <p:tgtEl>
                                          <p:spTgt spid="3">
                                            <p:txEl>
                                              <p:pRg st="3" end="3"/>
                                            </p:txEl>
                                          </p:spTgt>
                                        </p:tgtEl>
                                      </p:cBhvr>
                                    </p:animEffect>
                                  </p:childTnLst>
                                </p:cTn>
                              </p:par>
                            </p:childTnLst>
                          </p:cTn>
                        </p:par>
                        <p:par>
                          <p:cTn id="28" fill="hold">
                            <p:stCondLst>
                              <p:cond delay="8000"/>
                            </p:stCondLst>
                            <p:childTnLst>
                              <p:par>
                                <p:cTn id="29" presetID="53"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2000"/>
                                        <p:tgtEl>
                                          <p:spTgt spid="3">
                                            <p:txEl>
                                              <p:pRg st="5" end="5"/>
                                            </p:txEl>
                                          </p:spTgt>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6" dur="20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p:cTn id="51"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3" dur="2000"/>
                                        <p:tgtEl>
                                          <p:spTgt spid="3">
                                            <p:txEl>
                                              <p:pRg st="7" end="7"/>
                                            </p:txEl>
                                          </p:spTgt>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8"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9" dur="2000"/>
                                        <p:tgtEl>
                                          <p:spTgt spid="3">
                                            <p:txEl>
                                              <p:pRg st="8" end="8"/>
                                            </p:txEl>
                                          </p:spTgt>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4"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5" dur="2000"/>
                                        <p:tgtEl>
                                          <p:spTgt spid="3">
                                            <p:txEl>
                                              <p:pRg st="9" end="9"/>
                                            </p:txEl>
                                          </p:spTgt>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 calcmode="lin" valueType="num">
                                      <p:cBhvr>
                                        <p:cTn id="69" dur="2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0" dur="20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948" y="168813"/>
            <a:ext cx="10390841" cy="5825588"/>
          </a:xfrm>
          <a:solidFill>
            <a:schemeClr val="bg1">
              <a:alpha val="70000"/>
            </a:schemeClr>
          </a:solidFill>
        </p:spPr>
        <p:txBody>
          <a:bodyPr>
            <a:normAutofit/>
          </a:bodyPr>
          <a:lstStyle/>
          <a:p>
            <a:pPr>
              <a:lnSpc>
                <a:spcPct val="100000"/>
              </a:lnSpc>
              <a:spcBef>
                <a:spcPts val="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Peter Walked on the Water Until…</a:t>
            </a:r>
          </a:p>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…He Got His Eyes Off Jesus/ onto Circumstances. </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…He Sank</a:t>
            </a:r>
          </a:p>
          <a:p>
            <a:pPr>
              <a:lnSpc>
                <a:spcPct val="100000"/>
              </a:lnSpc>
              <a:spcBef>
                <a:spcPts val="6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Disciples with Jesus in Garden Until…</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…They Got Eyes on Circumstances..</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..They Ran </a:t>
            </a:r>
          </a:p>
          <a:p>
            <a:pPr>
              <a:lnSpc>
                <a:spcPct val="100000"/>
              </a:lnSpc>
              <a:spcBef>
                <a:spcPts val="6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Circumstances Kept All but One Disciple from the Cross. </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…They Stayed Away</a:t>
            </a:r>
          </a:p>
          <a:p>
            <a:pPr>
              <a:lnSpc>
                <a:spcPct val="100000"/>
              </a:lnSpc>
              <a:spcBef>
                <a:spcPts val="6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Circumstances Kept Them Behind Locked Doors..</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…They Hid</a:t>
            </a:r>
          </a:p>
          <a:p>
            <a:pPr>
              <a:lnSpc>
                <a:spcPct val="100000"/>
              </a:lnSpc>
              <a:spcBef>
                <a:spcPts val="6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Circumstances Had Taken It’s Toll on Naomi…</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…Call Me Mara</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283415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par>
                          <p:cTn id="28" fill="hold">
                            <p:stCondLst>
                              <p:cond delay="4000"/>
                            </p:stCondLst>
                            <p:childTnLst>
                              <p:par>
                                <p:cTn id="29" presetID="6"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ircle(in)">
                                      <p:cBhvr>
                                        <p:cTn id="36" dur="2000"/>
                                        <p:tgtEl>
                                          <p:spTgt spid="3">
                                            <p:txEl>
                                              <p:pRg st="6" end="6"/>
                                            </p:txEl>
                                          </p:spTgt>
                                        </p:tgtEl>
                                      </p:cBhvr>
                                    </p:animEffect>
                                  </p:childTnLst>
                                </p:cTn>
                              </p:par>
                            </p:childTnLst>
                          </p:cTn>
                        </p:par>
                        <p:par>
                          <p:cTn id="37" fill="hold">
                            <p:stCondLst>
                              <p:cond delay="2000"/>
                            </p:stCondLst>
                            <p:childTnLst>
                              <p:par>
                                <p:cTn id="38" presetID="6" presetClass="entr" presetSubtype="16"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circle(in)">
                                      <p:cBhvr>
                                        <p:cTn id="40" dur="20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circle(in)">
                                      <p:cBhvr>
                                        <p:cTn id="45" dur="2000"/>
                                        <p:tgtEl>
                                          <p:spTgt spid="3">
                                            <p:txEl>
                                              <p:pRg st="8" end="8"/>
                                            </p:txEl>
                                          </p:spTgt>
                                        </p:tgtEl>
                                      </p:cBhvr>
                                    </p:animEffect>
                                  </p:childTnLst>
                                </p:cTn>
                              </p:par>
                            </p:childTnLst>
                          </p:cTn>
                        </p:par>
                        <p:par>
                          <p:cTn id="46" fill="hold">
                            <p:stCondLst>
                              <p:cond delay="2000"/>
                            </p:stCondLst>
                            <p:childTnLst>
                              <p:par>
                                <p:cTn id="47" presetID="6" presetClass="entr" presetSubtype="16"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circle(in)">
                                      <p:cBhvr>
                                        <p:cTn id="49" dur="2000"/>
                                        <p:tgtEl>
                                          <p:spTgt spid="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circle(in)">
                                      <p:cBhvr>
                                        <p:cTn id="54" dur="2000"/>
                                        <p:tgtEl>
                                          <p:spTgt spid="3">
                                            <p:txEl>
                                              <p:pRg st="10" end="10"/>
                                            </p:txEl>
                                          </p:spTgt>
                                        </p:tgtEl>
                                      </p:cBhvr>
                                    </p:animEffect>
                                  </p:childTnLst>
                                </p:cTn>
                              </p:par>
                            </p:childTnLst>
                          </p:cTn>
                        </p:par>
                        <p:par>
                          <p:cTn id="55" fill="hold">
                            <p:stCondLst>
                              <p:cond delay="2000"/>
                            </p:stCondLst>
                            <p:childTnLst>
                              <p:par>
                                <p:cTn id="56" presetID="6" presetClass="entr" presetSubtype="16" fill="hold" grpId="0" nodeType="after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circle(in)">
                                      <p:cBhvr>
                                        <p:cTn id="58"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233" r="-3" b="-3"/>
          <a:stretch/>
        </p:blipFill>
        <p:spPr>
          <a:xfrm>
            <a:off x="20" y="10"/>
            <a:ext cx="4635571" cy="6857990"/>
          </a:xfrm>
          <a:prstGeom prst="rect">
            <a:avLst/>
          </a:prstGeom>
          <a:effectLst/>
        </p:spPr>
      </p:pic>
      <p:cxnSp>
        <p:nvCxnSpPr>
          <p:cNvPr id="6" name="Straight Connector 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886B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anchor="b">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From Naomi to Mara</a:t>
            </a:r>
          </a:p>
        </p:txBody>
      </p:sp>
      <p:sp>
        <p:nvSpPr>
          <p:cNvPr id="3" name="Content Placeholder 2"/>
          <p:cNvSpPr>
            <a:spLocks noGrp="1"/>
          </p:cNvSpPr>
          <p:nvPr>
            <p:ph idx="1"/>
          </p:nvPr>
        </p:nvSpPr>
        <p:spPr>
          <a:xfrm>
            <a:off x="4965431" y="2438400"/>
            <a:ext cx="6985937" cy="3785419"/>
          </a:xfrm>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Names Very Important to Hebrew </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…Represents</a:t>
            </a:r>
          </a:p>
          <a:p>
            <a:pPr lvl="1">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Picture of Self (Identity)</a:t>
            </a:r>
          </a:p>
          <a:p>
            <a:pPr lvl="1">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Potential (Path)</a:t>
            </a:r>
          </a:p>
          <a:p>
            <a:pPr lvl="1">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Prophet of Future (Destiny)</a:t>
            </a:r>
            <a:endParaRPr lang="en-US" sz="20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9465653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right)">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up)">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909" y="937350"/>
            <a:ext cx="7939147" cy="4351338"/>
          </a:xfrm>
          <a:solidFill>
            <a:schemeClr val="bg1">
              <a:alpha val="75000"/>
            </a:schemeClr>
          </a:solidFill>
        </p:spPr>
        <p:txBody>
          <a:bodyPr>
            <a:normAutofit/>
          </a:bodyPr>
          <a:lstStyle/>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She was to be an Influence…</a:t>
            </a:r>
          </a:p>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                         …in an Ungodly Land</a:t>
            </a:r>
          </a:p>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     Instead...</a:t>
            </a:r>
          </a:p>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       Her Environment…</a:t>
            </a:r>
          </a:p>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                Influenced her…</a:t>
            </a:r>
          </a:p>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                          ...Strongly</a:t>
            </a:r>
          </a:p>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                                …Negatively</a:t>
            </a:r>
          </a:p>
        </p:txBody>
      </p:sp>
      <p:sp>
        <p:nvSpPr>
          <p:cNvPr id="2" name="TextBox 1"/>
          <p:cNvSpPr txBox="1"/>
          <p:nvPr/>
        </p:nvSpPr>
        <p:spPr>
          <a:xfrm>
            <a:off x="1103085" y="5718628"/>
            <a:ext cx="7576457" cy="646331"/>
          </a:xfrm>
          <a:prstGeom prst="rect">
            <a:avLst/>
          </a:prstGeom>
          <a:solidFill>
            <a:schemeClr val="bg1"/>
          </a:solidFill>
        </p:spPr>
        <p:txBody>
          <a:bodyPr wrap="square" rtlCol="0">
            <a:sp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Circumstances Had Her Trapped</a:t>
            </a:r>
          </a:p>
        </p:txBody>
      </p:sp>
    </p:spTree>
    <p:extLst>
      <p:ext uri="{BB962C8B-B14F-4D97-AF65-F5344CB8AC3E}">
        <p14:creationId xmlns:p14="http://schemas.microsoft.com/office/powerpoint/2010/main" val="58927671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9"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3" fill="hold">
                            <p:stCondLst>
                              <p:cond delay="6000"/>
                            </p:stCondLst>
                            <p:childTnLst>
                              <p:par>
                                <p:cTn id="24" presetID="2" presetClass="entr" presetSubtype="12"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8000"/>
                            </p:stCondLst>
                            <p:childTnLst>
                              <p:par>
                                <p:cTn id="29" presetID="2" presetClass="entr" presetSubtype="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0000"/>
                            </p:stCondLst>
                            <p:childTnLst>
                              <p:par>
                                <p:cTn id="34" presetID="2" presetClass="entr" presetSubtype="1"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par>
                          <p:cTn id="38" fill="hold">
                            <p:stCondLst>
                              <p:cond delay="12000"/>
                            </p:stCondLst>
                            <p:childTnLst>
                              <p:par>
                                <p:cTn id="39" presetID="2" presetClass="entr" presetSubtype="4"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2000" fill="hold"/>
                                        <p:tgtEl>
                                          <p:spTgt spid="2"/>
                                        </p:tgtEl>
                                        <p:attrNameLst>
                                          <p:attrName>ppt_w</p:attrName>
                                        </p:attrNameLst>
                                      </p:cBhvr>
                                      <p:tavLst>
                                        <p:tav tm="0">
                                          <p:val>
                                            <p:fltVal val="0"/>
                                          </p:val>
                                        </p:tav>
                                        <p:tav tm="100000">
                                          <p:val>
                                            <p:strVal val="#ppt_w"/>
                                          </p:val>
                                        </p:tav>
                                      </p:tavLst>
                                    </p:anim>
                                    <p:anim calcmode="lin" valueType="num">
                                      <p:cBhvr>
                                        <p:cTn id="48" dur="2000" fill="hold"/>
                                        <p:tgtEl>
                                          <p:spTgt spid="2"/>
                                        </p:tgtEl>
                                        <p:attrNameLst>
                                          <p:attrName>ppt_h</p:attrName>
                                        </p:attrNameLst>
                                      </p:cBhvr>
                                      <p:tavLst>
                                        <p:tav tm="0">
                                          <p:val>
                                            <p:fltVal val="0"/>
                                          </p:val>
                                        </p:tav>
                                        <p:tav tm="100000">
                                          <p:val>
                                            <p:strVal val="#ppt_h"/>
                                          </p:val>
                                        </p:tav>
                                      </p:tavLst>
                                    </p:anim>
                                    <p:animEffect transition="in" filter="fade">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7824" y="334448"/>
            <a:ext cx="6758354" cy="2000789"/>
          </a:xfrm>
        </p:spPr>
        <p:txBody>
          <a:bodyPr>
            <a:normAutofit/>
          </a:bodyPr>
          <a:lstStyle/>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Four Ways To Overcome…</a:t>
            </a:r>
          </a:p>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        …Live Beyond</a:t>
            </a:r>
          </a:p>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            …Circumstantial Trap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8934003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2000"/>
                                        <p:tgtEl>
                                          <p:spTgt spid="3">
                                            <p:txEl>
                                              <p:pRg st="1" end="1"/>
                                            </p:txEl>
                                          </p:spTgt>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057" y="161925"/>
            <a:ext cx="8378371" cy="1325563"/>
          </a:xfrm>
          <a:solidFill>
            <a:schemeClr val="bg1">
              <a:alpha val="70000"/>
            </a:schemeClr>
          </a:solidFill>
          <a:effectLst>
            <a:softEdge rad="31750"/>
          </a:effectLst>
        </p:spPr>
        <p:txBody>
          <a:bodyPr>
            <a:normAutofit/>
          </a:bodyPr>
          <a:lstStyle/>
          <a:p>
            <a:r>
              <a:rPr lang="en-US" sz="4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Refuse to Let Circumstance…</a:t>
            </a:r>
            <a:br>
              <a:rPr lang="en-US" sz="4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br>
            <a:r>
              <a:rPr lang="en-US" sz="4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…Determine Your Identity</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38200" y="1607910"/>
            <a:ext cx="10515600" cy="5032375"/>
          </a:xfrm>
          <a:solidFill>
            <a:schemeClr val="bg1">
              <a:alpha val="70000"/>
            </a:schemeClr>
          </a:solidFill>
        </p:spPr>
        <p:txBody>
          <a:bodyPr>
            <a:noAutofit/>
          </a:bodyPr>
          <a:lstStyle/>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I Am Not What I Am Living Through…</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…Nor Am I What I’ve Already Been Through. </a:t>
            </a: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Rachel Died in Child Birth</a:t>
            </a: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Named Son -Ben-Oni = </a:t>
            </a:r>
            <a:r>
              <a:rPr lang="en-US" sz="28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“son of my sorrow”</a:t>
            </a: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Jacob Decided to Make a Difference</a:t>
            </a: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Changed Name – Benjamin = </a:t>
            </a:r>
            <a:r>
              <a:rPr lang="en-US" sz="28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“son of the right hand”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What Does Your Father Call You?</a:t>
            </a:r>
          </a:p>
          <a:p>
            <a:pPr lvl="1">
              <a:buFont typeface="Courier New" panose="02070309020205020404" pitchFamily="49" charset="0"/>
              <a:buChar char="o"/>
            </a:pPr>
            <a:r>
              <a:rPr lang="en-US" sz="2800" b="1"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I Am Blessed and Highly Favored</a:t>
            </a: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(Luke 1: 28). </a:t>
            </a:r>
          </a:p>
          <a:p>
            <a:pPr lvl="1">
              <a:buFont typeface="Courier New" panose="02070309020205020404" pitchFamily="49" charset="0"/>
              <a:buChar char="o"/>
            </a:pPr>
            <a:r>
              <a:rPr lang="en-US" sz="2800" b="1"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We are the Head and Not the Tail </a:t>
            </a: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t>
            </a:r>
            <a:r>
              <a:rPr lang="en-US" sz="2800" b="1" dirty="0" err="1">
                <a:effectLst>
                  <a:outerShdw blurRad="38100" dist="38100" dir="2700000" algn="tl">
                    <a:srgbClr val="000000">
                      <a:alpha val="43137"/>
                    </a:srgbClr>
                  </a:outerShdw>
                </a:effectLst>
                <a:latin typeface="Arial Rounded MT Bold" panose="020F0704030504030204" pitchFamily="34" charset="0"/>
              </a:rPr>
              <a:t>Deut</a:t>
            </a:r>
            <a:r>
              <a:rPr lang="en-US" sz="2800" b="1" dirty="0">
                <a:effectLst>
                  <a:outerShdw blurRad="38100" dist="38100" dir="2700000" algn="tl">
                    <a:srgbClr val="000000">
                      <a:alpha val="43137"/>
                    </a:srgbClr>
                  </a:outerShdw>
                </a:effectLst>
                <a:latin typeface="Arial Rounded MT Bold" panose="020F0704030504030204" pitchFamily="34" charset="0"/>
              </a:rPr>
              <a:t> 28:13)</a:t>
            </a:r>
            <a:endPar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lvl="1">
              <a:buFont typeface="Courier New" panose="02070309020205020404" pitchFamily="49" charset="0"/>
              <a:buChar char="o"/>
            </a:pPr>
            <a:r>
              <a:rPr lang="en-US" sz="2800" b="1"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Blessed Coming in and Going Out </a:t>
            </a: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t>
            </a:r>
            <a:r>
              <a:rPr lang="en-US" sz="2800" b="1" dirty="0" err="1">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Deut</a:t>
            </a: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28:6)</a:t>
            </a:r>
          </a:p>
          <a:p>
            <a:pPr lvl="1">
              <a:buFont typeface="Courier New" panose="02070309020205020404" pitchFamily="49" charset="0"/>
              <a:buChar char="o"/>
            </a:pPr>
            <a:r>
              <a:rPr lang="en-US" sz="2800" b="1"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No Weapon Formed against Me shall Prosper </a:t>
            </a: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(Isa 54:17)</a:t>
            </a:r>
          </a:p>
        </p:txBody>
      </p:sp>
    </p:spTree>
    <p:extLst>
      <p:ext uri="{BB962C8B-B14F-4D97-AF65-F5344CB8AC3E}">
        <p14:creationId xmlns:p14="http://schemas.microsoft.com/office/powerpoint/2010/main" val="247866481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2000" fill="hold"/>
                                        <p:tgtEl>
                                          <p:spTgt spid="3">
                                            <p:bg/>
                                          </p:spTgt>
                                        </p:tgtEl>
                                        <p:attrNameLst>
                                          <p:attrName>ppt_w</p:attrName>
                                        </p:attrNameLst>
                                      </p:cBhvr>
                                      <p:tavLst>
                                        <p:tav tm="0">
                                          <p:val>
                                            <p:fltVal val="0"/>
                                          </p:val>
                                        </p:tav>
                                        <p:tav tm="100000">
                                          <p:val>
                                            <p:strVal val="#ppt_w"/>
                                          </p:val>
                                        </p:tav>
                                      </p:tavLst>
                                    </p:anim>
                                    <p:anim calcmode="lin" valueType="num">
                                      <p:cBhvr>
                                        <p:cTn id="13" dur="2000" fill="hold"/>
                                        <p:tgtEl>
                                          <p:spTgt spid="3">
                                            <p:bg/>
                                          </p:spTgt>
                                        </p:tgtEl>
                                        <p:attrNameLst>
                                          <p:attrName>ppt_h</p:attrName>
                                        </p:attrNameLst>
                                      </p:cBhvr>
                                      <p:tavLst>
                                        <p:tav tm="0">
                                          <p:val>
                                            <p:fltVal val="0"/>
                                          </p:val>
                                        </p:tav>
                                        <p:tav tm="100000">
                                          <p:val>
                                            <p:strVal val="#ppt_h"/>
                                          </p:val>
                                        </p:tav>
                                      </p:tavLst>
                                    </p:anim>
                                    <p:anim calcmode="lin" valueType="num">
                                      <p:cBhvr>
                                        <p:cTn id="14" dur="2000" fill="hold"/>
                                        <p:tgtEl>
                                          <p:spTgt spid="3">
                                            <p:bg/>
                                          </p:spTgt>
                                        </p:tgtEl>
                                        <p:attrNameLst>
                                          <p:attrName>style.rotation</p:attrName>
                                        </p:attrNameLst>
                                      </p:cBhvr>
                                      <p:tavLst>
                                        <p:tav tm="0">
                                          <p:val>
                                            <p:fltVal val="90"/>
                                          </p:val>
                                        </p:tav>
                                        <p:tav tm="100000">
                                          <p:val>
                                            <p:fltVal val="0"/>
                                          </p:val>
                                        </p:tav>
                                      </p:tavLst>
                                    </p:anim>
                                    <p:animEffect transition="in" filter="fade">
                                      <p:cBhvr>
                                        <p:cTn id="15" dur="2000"/>
                                        <p:tgtEl>
                                          <p:spTgt spid="3">
                                            <p:bg/>
                                          </p:spTgt>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2000"/>
                                        <p:tgtEl>
                                          <p:spTgt spid="3">
                                            <p:txEl>
                                              <p:pRg st="0" end="0"/>
                                            </p:txEl>
                                          </p:spTgt>
                                        </p:tgtEl>
                                      </p:cBhvr>
                                    </p:animEffect>
                                  </p:childTnLst>
                                </p:cTn>
                              </p:par>
                            </p:childTnLst>
                          </p:cTn>
                        </p:par>
                        <p:par>
                          <p:cTn id="22" fill="hold">
                            <p:stCondLst>
                              <p:cond delay="2000"/>
                            </p:stCondLst>
                            <p:childTnLst>
                              <p:par>
                                <p:cTn id="23" presetID="31" presetClass="entr" presetSubtype="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8" dur="2000"/>
                                        <p:tgtEl>
                                          <p:spTgt spid="3">
                                            <p:txEl>
                                              <p:pRg st="1" end="1"/>
                                            </p:txEl>
                                          </p:spTgt>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5" dur="2000"/>
                                        <p:tgtEl>
                                          <p:spTgt spid="3">
                                            <p:txEl>
                                              <p:pRg st="2" end="2"/>
                                            </p:txEl>
                                          </p:spTgt>
                                        </p:tgtEl>
                                      </p:cBhvr>
                                    </p:animEffect>
                                  </p:childTnLst>
                                </p:cTn>
                              </p:par>
                            </p:childTnLst>
                          </p:cTn>
                        </p:par>
                        <p:par>
                          <p:cTn id="36" fill="hold">
                            <p:stCondLst>
                              <p:cond delay="6000"/>
                            </p:stCondLst>
                            <p:childTnLst>
                              <p:par>
                                <p:cTn id="37" presetID="31" presetClass="entr" presetSubtype="0" fill="hold" grpId="0" nodeType="after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2000"/>
                                        <p:tgtEl>
                                          <p:spTgt spid="3">
                                            <p:txEl>
                                              <p:pRg st="3" end="3"/>
                                            </p:txEl>
                                          </p:spTgt>
                                        </p:tgtEl>
                                      </p:cBhvr>
                                    </p:animEffect>
                                  </p:childTnLst>
                                </p:cTn>
                              </p:par>
                            </p:childTnLst>
                          </p:cTn>
                        </p:par>
                        <p:par>
                          <p:cTn id="43" fill="hold">
                            <p:stCondLst>
                              <p:cond delay="8000"/>
                            </p:stCondLst>
                            <p:childTnLst>
                              <p:par>
                                <p:cTn id="44" presetID="31" presetClass="entr" presetSubtype="0" fill="hold" grpId="0" nodeType="after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2000"/>
                                        <p:tgtEl>
                                          <p:spTgt spid="3">
                                            <p:txEl>
                                              <p:pRg st="4" end="4"/>
                                            </p:txEl>
                                          </p:spTgt>
                                        </p:tgtEl>
                                      </p:cBhvr>
                                    </p:animEffect>
                                  </p:childTnLst>
                                </p:cTn>
                              </p:par>
                            </p:childTnLst>
                          </p:cTn>
                        </p:par>
                        <p:par>
                          <p:cTn id="50" fill="hold">
                            <p:stCondLst>
                              <p:cond delay="10000"/>
                            </p:stCondLst>
                            <p:childTnLst>
                              <p:par>
                                <p:cTn id="51" presetID="31" presetClass="entr" presetSubtype="0" fill="hold" grpId="0" nodeType="after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p:cTn id="53"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4"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5"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6" dur="20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2"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3"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4" dur="2000"/>
                                        <p:tgtEl>
                                          <p:spTgt spid="3">
                                            <p:txEl>
                                              <p:pRg st="6" end="6"/>
                                            </p:txEl>
                                          </p:spTgt>
                                        </p:tgtEl>
                                      </p:cBhvr>
                                    </p:animEffect>
                                  </p:childTnLst>
                                </p:cTn>
                              </p:par>
                            </p:childTnLst>
                          </p:cTn>
                        </p:par>
                        <p:par>
                          <p:cTn id="65" fill="hold">
                            <p:stCondLst>
                              <p:cond delay="2000"/>
                            </p:stCondLst>
                            <p:childTnLst>
                              <p:par>
                                <p:cTn id="66" presetID="31" presetClass="entr" presetSubtype="0" fill="hold" grpId="0" nodeType="after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p:cTn id="68"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9"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0"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1" dur="2000"/>
                                        <p:tgtEl>
                                          <p:spTgt spid="3">
                                            <p:txEl>
                                              <p:pRg st="7" end="7"/>
                                            </p:txEl>
                                          </p:spTgt>
                                        </p:tgtEl>
                                      </p:cBhvr>
                                    </p:animEffect>
                                  </p:childTnLst>
                                </p:cTn>
                              </p:par>
                            </p:childTnLst>
                          </p:cTn>
                        </p:par>
                        <p:par>
                          <p:cTn id="72" fill="hold">
                            <p:stCondLst>
                              <p:cond delay="4000"/>
                            </p:stCondLst>
                            <p:childTnLst>
                              <p:par>
                                <p:cTn id="73" presetID="31" presetClass="entr" presetSubtype="0" fill="hold" grpId="0" nodeType="after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 calcmode="lin" valueType="num">
                                      <p:cBhvr>
                                        <p:cTn id="75"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6"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7"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8" dur="2000"/>
                                        <p:tgtEl>
                                          <p:spTgt spid="3">
                                            <p:txEl>
                                              <p:pRg st="8" end="8"/>
                                            </p:txEl>
                                          </p:spTgt>
                                        </p:tgtEl>
                                      </p:cBhvr>
                                    </p:animEffect>
                                  </p:childTnLst>
                                </p:cTn>
                              </p:par>
                            </p:childTnLst>
                          </p:cTn>
                        </p:par>
                        <p:par>
                          <p:cTn id="79" fill="hold">
                            <p:stCondLst>
                              <p:cond delay="6000"/>
                            </p:stCondLst>
                            <p:childTnLst>
                              <p:par>
                                <p:cTn id="80" presetID="31" presetClass="entr" presetSubtype="0" fill="hold" grpId="0" nodeType="after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 calcmode="lin" valueType="num">
                                      <p:cBhvr>
                                        <p:cTn id="82"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3"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4" dur="2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5" dur="2000"/>
                                        <p:tgtEl>
                                          <p:spTgt spid="3">
                                            <p:txEl>
                                              <p:pRg st="9" end="9"/>
                                            </p:txEl>
                                          </p:spTgt>
                                        </p:tgtEl>
                                      </p:cBhvr>
                                    </p:animEffect>
                                  </p:childTnLst>
                                </p:cTn>
                              </p:par>
                            </p:childTnLst>
                          </p:cTn>
                        </p:par>
                        <p:par>
                          <p:cTn id="86" fill="hold">
                            <p:stCondLst>
                              <p:cond delay="8000"/>
                            </p:stCondLst>
                            <p:childTnLst>
                              <p:par>
                                <p:cTn id="87" presetID="31" presetClass="entr" presetSubtype="0" fill="hold" grpId="0" nodeType="afterEffect">
                                  <p:stCondLst>
                                    <p:cond delay="0"/>
                                  </p:stCondLst>
                                  <p:childTnLst>
                                    <p:set>
                                      <p:cBhvr>
                                        <p:cTn id="88" dur="1" fill="hold">
                                          <p:stCondLst>
                                            <p:cond delay="0"/>
                                          </p:stCondLst>
                                        </p:cTn>
                                        <p:tgtEl>
                                          <p:spTgt spid="3">
                                            <p:txEl>
                                              <p:pRg st="10" end="10"/>
                                            </p:txEl>
                                          </p:spTgt>
                                        </p:tgtEl>
                                        <p:attrNameLst>
                                          <p:attrName>style.visibility</p:attrName>
                                        </p:attrNameLst>
                                      </p:cBhvr>
                                      <p:to>
                                        <p:strVal val="visible"/>
                                      </p:to>
                                    </p:set>
                                    <p:anim calcmode="lin" valueType="num">
                                      <p:cBhvr>
                                        <p:cTn id="89" dur="2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90" dur="2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91" dur="2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9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1134</Words>
  <Application>Microsoft Office PowerPoint</Application>
  <PresentationFormat>Widescreen</PresentationFormat>
  <Paragraphs>94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Rounded MT Bold</vt:lpstr>
      <vt:lpstr>Calibri</vt:lpstr>
      <vt:lpstr>Calibri Light</vt:lpstr>
      <vt:lpstr>Courier New</vt:lpstr>
      <vt:lpstr>Times New Roman</vt:lpstr>
      <vt:lpstr>Office Theme</vt:lpstr>
      <vt:lpstr>PowerPoint Presentation</vt:lpstr>
      <vt:lpstr>Ruth  1</vt:lpstr>
      <vt:lpstr>PowerPoint Presentation</vt:lpstr>
      <vt:lpstr>PowerPoint Presentation</vt:lpstr>
      <vt:lpstr>PowerPoint Presentation</vt:lpstr>
      <vt:lpstr>From Naomi to Mara</vt:lpstr>
      <vt:lpstr>PowerPoint Presentation</vt:lpstr>
      <vt:lpstr>PowerPoint Presentation</vt:lpstr>
      <vt:lpstr>Refuse to Let Circumstance…         …Determine Your Identity</vt:lpstr>
      <vt:lpstr>Refuse to Let Circumstance…         …Distort Your View of God</vt:lpstr>
      <vt:lpstr>Refuse to Let Circumstance…                         …Devalue Your Potential (Path)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They Never Called Her Mara</dc:title>
  <dc:creator>David Linton</dc:creator>
  <cp:lastModifiedBy>David Linton</cp:lastModifiedBy>
  <cp:revision>106</cp:revision>
  <cp:lastPrinted>2016-10-29T14:24:00Z</cp:lastPrinted>
  <dcterms:modified xsi:type="dcterms:W3CDTF">2016-10-30T03:09:32Z</dcterms:modified>
</cp:coreProperties>
</file>