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79" r:id="rId17"/>
    <p:sldId id="269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D305-975C-4105-9D3D-B98DACC89EC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gorilla walked into a drugstore and ordered a $1.50 chocolate sundae. He put a ten-dollar bill on the counter to pay for it.</a:t>
            </a:r>
          </a:p>
          <a:p>
            <a:pPr marL="0" indent="0">
              <a:buNone/>
            </a:pPr>
            <a:r>
              <a:rPr lang="en-US" dirty="0"/>
              <a:t>The clerk thought, what could a gorilla know about money? So he gave the gorilla a single dollar bill in change. As he did, the clerk said, "You know, we don't get too many gorillas in here."</a:t>
            </a:r>
          </a:p>
          <a:p>
            <a:pPr marL="0" indent="0">
              <a:buNone/>
            </a:pPr>
            <a:r>
              <a:rPr lang="en-US" dirty="0"/>
              <a:t>"No wonder," the gorilla replied, "at nine dollars a sundae."</a:t>
            </a:r>
          </a:p>
          <a:p>
            <a:pPr marL="0" indent="0">
              <a:buNone/>
            </a:pPr>
            <a:r>
              <a:rPr lang="en-US" dirty="0"/>
              <a:t>  ============================</a:t>
            </a:r>
          </a:p>
          <a:p>
            <a:pPr marL="0" indent="0">
              <a:buNone/>
            </a:pPr>
            <a:r>
              <a:rPr lang="en-US" dirty="0"/>
              <a:t>If it weren't for the last minute, a lot of things wouldn't get done.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5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30235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Driven Makes Us Cynical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17" y="1600200"/>
            <a:ext cx="8839200" cy="51054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marL="0" indent="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Gave Him a Negative View on Life: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"I knew that you are a hard man" 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(24)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Other Two Never Saw the Master that Way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Positive About Their Relationship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Believed They Would Be Rewarded.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Shared in His Joy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was His Attitude.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1950" lvl="0" indent="-36195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is a Way of Negative Thinking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1950" lvl="0" indent="-36195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Saw the Master as a Mean Man</a:t>
            </a:r>
          </a:p>
          <a:p>
            <a:pPr marL="361950" lvl="0" indent="-36195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Let Fear Swallow Him Up!</a:t>
            </a:r>
          </a:p>
          <a:p>
            <a:pPr marL="361950" lvl="0" indent="-36195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 a Loving Heavenly Father w- Plan for us All!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30235" cy="114363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Drives Complacency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44196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marL="0" indent="0" algn="l" defTabSz="914400" latinLnBrk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Makes us Dig a Hole / Hide What Needed …</a:t>
            </a:r>
          </a:p>
          <a:p>
            <a:pPr marL="0" indent="0" algn="l" defTabSz="914400" latinLnBrk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…to Be Put to Work.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 was afraid, and went and hid thy talent in the earth: lo, there thou hast that is thine" (25)</a:t>
            </a:r>
            <a:endParaRPr lang="ko-KR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lnSpc>
                <a:spcPct val="92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92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Realize Your Life has Purpose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92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has Given Us Talents and Resources.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Its Time to Dig Up Your Talents, Gifts, Dreams, Goals, Hobbies, And Plans, and Invest in Others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Pass On What You Have Learned to Others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248400" cy="114363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Makes Us Cop Out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763000" cy="38100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Excuses Keep Us From Being Productive.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Blamed the Character /Personality of the Master..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... as the Cause for His Lack of Investing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What's Interesting is that the Third Man Agreed to Take the Money and Invest It.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 was Only When Fear Set in that He Started to Make Excuses.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endParaRPr lang="ko-KR" altLang="en-US" sz="2800" dirty="0">
              <a:latin typeface="Calibri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765" y="28074"/>
            <a:ext cx="6020435" cy="838200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Five Major Excuses </a:t>
            </a:r>
            <a:r>
              <a:rPr lang="en-US" altLang="ko-K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(24-25)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7714"/>
            <a:ext cx="9067800" cy="53340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Didn't Do It - 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consists of denial or blaming others</a:t>
            </a:r>
            <a:r>
              <a:rPr lang="en-US" altLang="ko-KR" sz="2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“lord I knew....</a:t>
            </a:r>
            <a:endParaRPr lang="ko-KR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Wasn't So Bad -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minimize our sins / mistakes    </a:t>
            </a:r>
          </a:p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altLang="ko-KR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 went / hid...”</a:t>
            </a:r>
            <a:endParaRPr lang="ko-KR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Yes, but.... 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Admission of guilt, followed by an excuse. </a:t>
            </a:r>
          </a:p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ko-KR" sz="2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"I couldn't help it," "It wasn't really me”</a:t>
            </a:r>
            <a:r>
              <a:rPr lang="en-US" altLang="ko-KR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"l knew...</a:t>
            </a:r>
            <a:endParaRPr lang="ko-KR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It's Not My Fault. 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shift responsibility to others, the past, or anything or anyone rather than owning up to our own responsibility.</a:t>
            </a: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“you are a hard man...</a:t>
            </a:r>
            <a:endParaRPr lang="ko-KR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Can't Do It. 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sell ourselves short. Fear causes the mind to shut down. Instead of seeing opportunities, we see obstacles.</a:t>
            </a:r>
            <a:r>
              <a:rPr lang="en-US" altLang="ko-KR" sz="2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"I was afraid...</a:t>
            </a:r>
            <a:endParaRPr lang="ko-KR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46355"/>
            <a:ext cx="7848599" cy="79184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Costs Us Our Potential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fontScale="85000" lnSpcReduction="20000"/>
          </a:bodyPr>
          <a:lstStyle/>
          <a:p>
            <a:pPr marL="0" indent="0" algn="l" defTabSz="91440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900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Take therefore the talent from him, and give it unto him which hath ten talents. For unto every one that hath shall be given, and he shall have abundance: but from him that hath not shall be taken away even that which he hath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 (26-29)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There's a Price Tag Attached to Fear</a:t>
            </a:r>
            <a:endParaRPr lang="ko-KR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 Doesn't Develop Deteriorates </a:t>
            </a:r>
            <a:endParaRPr lang="ko-KR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the End, He Loses the Initial Investment </a:t>
            </a:r>
            <a:endParaRPr lang="ko-KR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Diminishes us; Faith Enriches us </a:t>
            </a:r>
            <a:endParaRPr lang="ko-KR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If You Have Buried Your Talents Because of Fear, Go / Dig Them Up and Begin to Make an Investment of Your Life for God's Glory. </a:t>
            </a:r>
            <a:endParaRPr lang="ko-KR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617698"/>
            <a:ext cx="5638800" cy="1240302"/>
          </a:xfrm>
          <a:gradFill>
            <a:gsLst>
              <a:gs pos="0">
                <a:schemeClr val="bg1">
                  <a:tint val="80000"/>
                  <a:satMod val="300000"/>
                  <a:alpha val="5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Others…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Reached Out-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invested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0" y="1137455"/>
            <a:ext cx="5334000" cy="1666863"/>
          </a:xfrm>
          <a:prstGeom prst="rect">
            <a:avLst/>
          </a:prstGeom>
          <a:gradFill>
            <a:gsLst>
              <a:gs pos="0">
                <a:schemeClr val="bg1">
                  <a:tint val="80000"/>
                  <a:satMod val="300000"/>
                  <a:alpha val="5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God…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Responded –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gained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Rewarded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eternally</a:t>
            </a:r>
          </a:p>
        </p:txBody>
      </p:sp>
      <p:pic>
        <p:nvPicPr>
          <p:cNvPr id="5" name="Picture 4" descr="http://www.promenademusic.co.uk/image/cache/data/faith_logo-875x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15608"/>
            <a:ext cx="8839199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9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30235" cy="6857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Lord’s Prayer and 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17" y="762000"/>
            <a:ext cx="8839200" cy="6096000"/>
          </a:xfrm>
        </p:spPr>
        <p:txBody>
          <a:bodyPr wrap="square" lIns="0" tIns="0" rIns="0" bIns="0" anchor="t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SAY...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"our"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no room in my life for others and their needs.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‘father"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not demonstrate this relationship in my daily living.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 art in heaven"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all my interests and pursuits are in earthly things.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"hallowed be thy name"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 am called to bear his name, am not holy.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"thy kingdom come"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 unwilling to give up my own sovereignty and accept the righteous reign of god.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"thy will be done"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am unwilling or resentful of having god's will in my life.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"on earth as it is in heaven"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unless I am truly ready to give myself to his service here and now.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"give us this day our daily bread"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expending honest effort for it, or by ignoring the genuine needs of others. </a:t>
            </a:r>
          </a:p>
        </p:txBody>
      </p:sp>
    </p:spTree>
    <p:extLst>
      <p:ext uri="{BB962C8B-B14F-4D97-AF65-F5344CB8AC3E}">
        <p14:creationId xmlns:p14="http://schemas.microsoft.com/office/powerpoint/2010/main" val="2814431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30235" cy="6857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Lord’s Prayer and 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 wrap="square" lIns="0" tIns="0" rIns="0" bIns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CANNOT SAY...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"forgive us our trespasses as we forgive those who trespass against us"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continue to harbor a grudge against anyone.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"lead us not into temptation"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deliberately choose to remain in a situation where I am likely to be tempted.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"deliver us from evil"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am not prepared to fight in the spiritual realm with the ultimate weapon of prayer.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"thine is the kingdom"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do not give the kind of disciplined obedience of a loyal subject.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"thine is the power"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fear what my neighbors may say or do.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"forever"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am too anxious about each day's events.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"amen"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unless I can honestly say,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"cost what it may, this is my prayer."  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/data/data/com.infraware.PolarisOfficeStdForTablet/files/.polaris_temp/fImage278428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295400"/>
            <a:ext cx="4784090" cy="3361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43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96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838200"/>
            <a:ext cx="4419600" cy="35814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When Fear Drives …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…Our Stewardship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Matthew 25:14-30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1" descr="/data/data/com.infraware.PolarisOfficeStdForTablet/files/.polaris_temp/fImage649651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6858001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5" name="TextBox 4"/>
          <p:cNvSpPr txBox="1"/>
          <p:nvPr/>
        </p:nvSpPr>
        <p:spPr>
          <a:xfrm>
            <a:off x="5562600" y="6477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2, 2014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29200" cy="4526915"/>
          </a:xfrm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Simple Definition…</a:t>
            </a:r>
          </a:p>
          <a:p>
            <a:pPr marL="342900" indent="-342900" algn="l" defTabSz="9144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…Practice of Managing </a:t>
            </a:r>
          </a:p>
          <a:p>
            <a:pPr marL="342900" indent="-342900" algn="l" defTabSz="9144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…Another’s Resources</a:t>
            </a:r>
          </a:p>
          <a:p>
            <a:pPr marL="342900" indent="-342900" algn="l" defTabSz="9144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1" dirty="0">
              <a:latin typeface="Arial Unicode MS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latin typeface="Arial Unicode MS" charset="0"/>
              </a:rPr>
              <a:t> </a:t>
            </a:r>
            <a:endParaRPr lang="ko-KR" altLang="en-US" sz="3200" b="1" dirty="0">
              <a:latin typeface="Arial Unicode MS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latin typeface="Arial Unicode MS" charset="0"/>
            </a:endParaRPr>
          </a:p>
          <a:p>
            <a:pPr marL="742950" indent="-285750" algn="l" defTabSz="914400" latinLnBrk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latin typeface="Arial Unicode MS" charset="0"/>
            </a:endParaRPr>
          </a:p>
        </p:txBody>
      </p:sp>
      <p:pic>
        <p:nvPicPr>
          <p:cNvPr id="4" name="Picture 1" descr="/data/data/com.infraware.PolarisOfficeStdForTablet/files/.polaris_temp/fImage649651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4114800" cy="6858001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518"/>
            <a:ext cx="4686617" cy="86516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4572000"/>
          </a:xfrm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earth is the LORD’s,/ everything in it, the world, / all who live in it.” 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Psa 24:1, I </a:t>
            </a:r>
            <a:r>
              <a:rPr lang="en-US" altLang="ko-KR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Cor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10:26</a:t>
            </a:r>
          </a:p>
          <a:p>
            <a:pPr marL="342900" indent="-342900" algn="l" defTabSz="914400" latinLnBrk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 Fact #1-</a:t>
            </a:r>
          </a:p>
          <a:p>
            <a:pPr lvl="1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Owns It All</a:t>
            </a:r>
          </a:p>
          <a:p>
            <a:pPr>
              <a:spcBef>
                <a:spcPts val="1200"/>
              </a:spcBef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 Fact #2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Don’t Own Anything</a:t>
            </a:r>
          </a:p>
          <a:p>
            <a:pPr>
              <a:spcBef>
                <a:spcPts val="1200"/>
              </a:spcBef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 Fact #3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are Called to Manage…</a:t>
            </a:r>
          </a:p>
          <a:p>
            <a:pPr lvl="1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…Gods Possessions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indent="-28575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500" b="1" dirty="0">
              <a:latin typeface="Arial Unicode MS" charset="0"/>
            </a:endParaRPr>
          </a:p>
        </p:txBody>
      </p:sp>
      <p:pic>
        <p:nvPicPr>
          <p:cNvPr id="4" name="Picture 1" descr="/data/data/com.infraware.PolarisOfficeStdForTablet/files/.polaris_temp/fImage649651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667000"/>
            <a:ext cx="3657600" cy="4191001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955"/>
            <a:ext cx="4038600" cy="114363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114800"/>
          </a:xfrm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Are All Stewards of the…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43000" lvl="1">
              <a:lnSpc>
                <a:spcPct val="92000"/>
              </a:lnSpc>
              <a:spcBef>
                <a:spcPts val="600"/>
              </a:spcBef>
              <a:buClr>
                <a:srgbClr val="000000"/>
              </a:buClr>
              <a:buFont typeface="Courier New"/>
              <a:buChar char="o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Time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43000" lvl="1">
              <a:lnSpc>
                <a:spcPct val="92000"/>
              </a:lnSpc>
              <a:spcBef>
                <a:spcPts val="600"/>
              </a:spcBef>
              <a:buClr>
                <a:srgbClr val="000000"/>
              </a:buClr>
              <a:buFont typeface="Courier New"/>
              <a:buChar char="o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Talent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43000" lvl="1">
              <a:lnSpc>
                <a:spcPct val="92000"/>
              </a:lnSpc>
              <a:spcBef>
                <a:spcPts val="600"/>
              </a:spcBef>
              <a:buClr>
                <a:srgbClr val="000000"/>
              </a:buClr>
              <a:buFont typeface="Courier New"/>
              <a:buChar char="o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Treasures</a:t>
            </a:r>
          </a:p>
          <a:p>
            <a:pPr marL="742950" lvl="0" indent="-28575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…That the Master Has Entrusted to Us</a:t>
            </a:r>
          </a:p>
          <a:p>
            <a:pPr marL="742950" lvl="0" indent="-28575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One Day Each One of Us Will Be Called to…</a:t>
            </a:r>
          </a:p>
          <a:p>
            <a:pPr marL="342900" lvl="0" indent="-34290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…Give an Account for How We Have Managed It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900" dirty="0">
              <a:latin typeface="Calibri" charset="0"/>
            </a:endParaRPr>
          </a:p>
          <a:p>
            <a:pPr marL="742950" indent="-28575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500" b="1" dirty="0">
              <a:latin typeface="Arial Unicode MS" charset="0"/>
            </a:endParaRPr>
          </a:p>
          <a:p>
            <a:pPr marL="742950" indent="-28575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500" b="1" dirty="0">
              <a:latin typeface="Arial Unicode MS" charset="0"/>
            </a:endParaRPr>
          </a:p>
        </p:txBody>
      </p:sp>
      <p:pic>
        <p:nvPicPr>
          <p:cNvPr id="4" name="Picture 3" descr="/data/data/com.infraware.PolarisOfficeStdForTablet/files/.polaris_temp/fImage52428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2743200" cy="316230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"/>
            <a:ext cx="3734435" cy="838200"/>
          </a:xfrm>
          <a:gradFill>
            <a:gsLst>
              <a:gs pos="0">
                <a:schemeClr val="bg1">
                  <a:tint val="80000"/>
                  <a:satMod val="300000"/>
                  <a:alpha val="5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Driven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172200"/>
          </a:xfrm>
          <a:gradFill>
            <a:gsLst>
              <a:gs pos="0">
                <a:schemeClr val="bg1">
                  <a:tint val="80000"/>
                  <a:satMod val="300000"/>
                  <a:alpha val="5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is..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Feeling of Dread, Alarm, Panic, / Anxiety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Learned Response but…</a:t>
            </a:r>
          </a:p>
          <a:p>
            <a:pPr marL="0" lvl="0" indent="0" algn="l" defTabSz="914400" latinLnBrk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…Can Be Unlearned (2 Cor. 10:5).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If Not It Produces Negative Consequences.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Eventually We Begin to Operate Driven by Fear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Paralyzes </a:t>
            </a: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decision making, immobilizes action, hinders prayer, limits faith, restricts relationships, lowers productivity, jeopardizes health/ stifles joy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Effects Every Area of Life (Stewardship)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Story Deals with the Danger of… </a:t>
            </a:r>
          </a:p>
          <a:p>
            <a:pPr marL="342900" lvl="0" indent="-342900" algn="l" defTabSz="914400" latinLnBrk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…Fear Driven Stewardship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FontTx/>
              <a:buNone/>
            </a:pPr>
            <a:endParaRPr lang="ko-KR" altLang="en-US" sz="2400" dirty="0">
              <a:latin typeface="Calibri" charset="0"/>
            </a:endParaRPr>
          </a:p>
        </p:txBody>
      </p:sp>
      <p:pic>
        <p:nvPicPr>
          <p:cNvPr id="4" name="Picture 1" descr="/data/data/com.infraware.PolarisOfficeStdForTablet/files/.polaris_temp/fImage50841149.jpeg"/>
          <p:cNvPicPr>
            <a:picLocks noChangeAspect="1"/>
          </p:cNvPicPr>
          <p:nvPr/>
        </p:nvPicPr>
        <p:blipFill rotWithShape="1">
          <a:blip r:embed="rId3" cstate="print"/>
          <a:srcRect t="10811"/>
          <a:stretch/>
        </p:blipFill>
        <p:spPr>
          <a:xfrm>
            <a:off x="1143000" y="4320436"/>
            <a:ext cx="6172200" cy="251460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3813"/>
            <a:ext cx="42672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75020"/>
            <a:ext cx="2892425" cy="639762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Built on Faith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895600" cy="3951288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Trust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Active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Increasing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Rewarded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88282"/>
            <a:ext cx="2974975" cy="639762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Built on Fear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974975" cy="2168525"/>
          </a:xfrm>
        </p:spPr>
        <p:txBody>
          <a:bodyPr/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-Trust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In-Active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Decreasing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Thwarted</a:t>
            </a:r>
          </a:p>
          <a:p>
            <a:endParaRPr lang="en-US" dirty="0"/>
          </a:p>
        </p:txBody>
      </p:sp>
      <p:pic>
        <p:nvPicPr>
          <p:cNvPr id="16386" name="Picture 2" descr="http://public.csusm.edu/MichelleWhite/F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267200"/>
            <a:ext cx="4648200" cy="2590800"/>
          </a:xfrm>
          <a:prstGeom prst="rect">
            <a:avLst/>
          </a:prstGeom>
          <a:noFill/>
        </p:spPr>
      </p:pic>
      <p:pic>
        <p:nvPicPr>
          <p:cNvPr id="16388" name="Picture 4" descr="http://www.promenademusic.co.uk/image/cache/data/faith_logo-875x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67200"/>
            <a:ext cx="4419599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Mode Causes Confusion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30"/>
            <a:ext cx="3276600" cy="64008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Faith Driven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267200" cy="4530725"/>
          </a:xfrm>
        </p:spPr>
        <p:txBody>
          <a:bodyPr wrap="square" lIns="91440" tIns="45720" rIns="91440" bIns="45720" anchor="t">
            <a:normAutofit/>
          </a:bodyPr>
          <a:lstStyle/>
          <a:p>
            <a:pPr marL="347345" lvl="0" indent="-347345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Clear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Went -Positive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lead over, carry over, transfer to pursue the journey on which one has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Purpose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Power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Determined to Make a Profit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430"/>
            <a:ext cx="4042410" cy="64008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Driven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410" cy="4530724"/>
          </a:xfrm>
        </p:spPr>
        <p:txBody>
          <a:bodyPr wrap="square" lIns="0" tIns="0" rIns="0" bIns="0" anchor="t">
            <a:normAutofit/>
          </a:bodyPr>
          <a:lstStyle/>
          <a:p>
            <a:pPr marL="347345" lvl="0" indent="-347345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Confused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Went- Negative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 away- sufferings of good things taken away from one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 Purpose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 Power Needed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Determined Not to Take a Loss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1214</Words>
  <Application>Microsoft Office PowerPoint</Application>
  <PresentationFormat>On-screen Show (4:3)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Arial Rounded MT Bold</vt:lpstr>
      <vt:lpstr>Arial Unicode MS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Stewardship</vt:lpstr>
      <vt:lpstr>Stewardship</vt:lpstr>
      <vt:lpstr>Stewardship</vt:lpstr>
      <vt:lpstr>Fear Driven</vt:lpstr>
      <vt:lpstr>Stewardship</vt:lpstr>
      <vt:lpstr>Fear Mode Causes Confusion</vt:lpstr>
      <vt:lpstr>Fear Driven Makes Us Cynical</vt:lpstr>
      <vt:lpstr>Fear Drives Complacency</vt:lpstr>
      <vt:lpstr>Fear Makes Us Cop Out</vt:lpstr>
      <vt:lpstr>Five Major Excuses (24-25)</vt:lpstr>
      <vt:lpstr>Fear Costs Us Our Potential</vt:lpstr>
      <vt:lpstr>PowerPoint Presentation</vt:lpstr>
      <vt:lpstr>The Lord’s Prayer and Stewardship</vt:lpstr>
      <vt:lpstr>The Lord’s Prayer and Stewardship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123</cp:revision>
  <cp:lastPrinted>2016-10-01T21:32:52Z</cp:lastPrinted>
  <dcterms:created xsi:type="dcterms:W3CDTF">2014-09-15T01:51:42Z</dcterms:created>
  <dcterms:modified xsi:type="dcterms:W3CDTF">2016-10-02T14:26:07Z</dcterms:modified>
</cp:coreProperties>
</file>