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6" r:id="rId3"/>
    <p:sldId id="257" r:id="rId4"/>
    <p:sldId id="258" r:id="rId5"/>
    <p:sldId id="259" r:id="rId6"/>
    <p:sldId id="260" r:id="rId7"/>
    <p:sldId id="263" r:id="rId8"/>
    <p:sldId id="264" r:id="rId9"/>
    <p:sldId id="265" r:id="rId10"/>
    <p:sldId id="268" r:id="rId11"/>
    <p:sldId id="266" r:id="rId12"/>
    <p:sldId id="272" r:id="rId13"/>
    <p:sldId id="273" r:id="rId14"/>
    <p:sldId id="261" r:id="rId15"/>
    <p:sldId id="262" r:id="rId16"/>
    <p:sldId id="270" r:id="rId17"/>
    <p:sldId id="276" r:id="rId18"/>
    <p:sldId id="274" r:id="rId19"/>
    <p:sldId id="277"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37" autoAdjust="0"/>
    <p:restoredTop sz="94660"/>
  </p:normalViewPr>
  <p:slideViewPr>
    <p:cSldViewPr snapToGrid="0">
      <p:cViewPr varScale="1">
        <p:scale>
          <a:sx n="68" d="100"/>
          <a:sy n="68" d="100"/>
        </p:scale>
        <p:origin x="96"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D0BB6E8-81CF-49A5-8333-7D6B5E8B8FC2}"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13E43-3EAA-43D2-87DB-E77D4EA57DC5}" type="slidenum">
              <a:rPr lang="en-US" smtClean="0"/>
              <a:t>‹#›</a:t>
            </a:fld>
            <a:endParaRPr lang="en-US"/>
          </a:p>
        </p:txBody>
      </p:sp>
    </p:spTree>
    <p:extLst>
      <p:ext uri="{BB962C8B-B14F-4D97-AF65-F5344CB8AC3E}">
        <p14:creationId xmlns:p14="http://schemas.microsoft.com/office/powerpoint/2010/main" val="3385137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0BB6E8-81CF-49A5-8333-7D6B5E8B8FC2}"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13E43-3EAA-43D2-87DB-E77D4EA57DC5}" type="slidenum">
              <a:rPr lang="en-US" smtClean="0"/>
              <a:t>‹#›</a:t>
            </a:fld>
            <a:endParaRPr lang="en-US"/>
          </a:p>
        </p:txBody>
      </p:sp>
    </p:spTree>
    <p:extLst>
      <p:ext uri="{BB962C8B-B14F-4D97-AF65-F5344CB8AC3E}">
        <p14:creationId xmlns:p14="http://schemas.microsoft.com/office/powerpoint/2010/main" val="2003896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0BB6E8-81CF-49A5-8333-7D6B5E8B8FC2}"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13E43-3EAA-43D2-87DB-E77D4EA57DC5}" type="slidenum">
              <a:rPr lang="en-US" smtClean="0"/>
              <a:t>‹#›</a:t>
            </a:fld>
            <a:endParaRPr lang="en-US"/>
          </a:p>
        </p:txBody>
      </p:sp>
    </p:spTree>
    <p:extLst>
      <p:ext uri="{BB962C8B-B14F-4D97-AF65-F5344CB8AC3E}">
        <p14:creationId xmlns:p14="http://schemas.microsoft.com/office/powerpoint/2010/main" val="373920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0BB6E8-81CF-49A5-8333-7D6B5E8B8FC2}"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13E43-3EAA-43D2-87DB-E77D4EA57DC5}" type="slidenum">
              <a:rPr lang="en-US" smtClean="0"/>
              <a:t>‹#›</a:t>
            </a:fld>
            <a:endParaRPr lang="en-US"/>
          </a:p>
        </p:txBody>
      </p:sp>
    </p:spTree>
    <p:extLst>
      <p:ext uri="{BB962C8B-B14F-4D97-AF65-F5344CB8AC3E}">
        <p14:creationId xmlns:p14="http://schemas.microsoft.com/office/powerpoint/2010/main" val="761601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0BB6E8-81CF-49A5-8333-7D6B5E8B8FC2}"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13E43-3EAA-43D2-87DB-E77D4EA57DC5}" type="slidenum">
              <a:rPr lang="en-US" smtClean="0"/>
              <a:t>‹#›</a:t>
            </a:fld>
            <a:endParaRPr lang="en-US"/>
          </a:p>
        </p:txBody>
      </p:sp>
    </p:spTree>
    <p:extLst>
      <p:ext uri="{BB962C8B-B14F-4D97-AF65-F5344CB8AC3E}">
        <p14:creationId xmlns:p14="http://schemas.microsoft.com/office/powerpoint/2010/main" val="262074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0BB6E8-81CF-49A5-8333-7D6B5E8B8FC2}"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13E43-3EAA-43D2-87DB-E77D4EA57DC5}" type="slidenum">
              <a:rPr lang="en-US" smtClean="0"/>
              <a:t>‹#›</a:t>
            </a:fld>
            <a:endParaRPr lang="en-US"/>
          </a:p>
        </p:txBody>
      </p:sp>
    </p:spTree>
    <p:extLst>
      <p:ext uri="{BB962C8B-B14F-4D97-AF65-F5344CB8AC3E}">
        <p14:creationId xmlns:p14="http://schemas.microsoft.com/office/powerpoint/2010/main" val="832655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0BB6E8-81CF-49A5-8333-7D6B5E8B8FC2}" type="datetimeFigureOut">
              <a:rPr lang="en-US" smtClean="0"/>
              <a:t>12/3/2016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D13E43-3EAA-43D2-87DB-E77D4EA57DC5}" type="slidenum">
              <a:rPr lang="en-US" smtClean="0"/>
              <a:t>‹#›</a:t>
            </a:fld>
            <a:endParaRPr lang="en-US"/>
          </a:p>
        </p:txBody>
      </p:sp>
    </p:spTree>
    <p:extLst>
      <p:ext uri="{BB962C8B-B14F-4D97-AF65-F5344CB8AC3E}">
        <p14:creationId xmlns:p14="http://schemas.microsoft.com/office/powerpoint/2010/main" val="929772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0BB6E8-81CF-49A5-8333-7D6B5E8B8FC2}" type="datetimeFigureOut">
              <a:rPr lang="en-US" smtClean="0"/>
              <a:t>12/3/2016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D13E43-3EAA-43D2-87DB-E77D4EA57DC5}" type="slidenum">
              <a:rPr lang="en-US" smtClean="0"/>
              <a:t>‹#›</a:t>
            </a:fld>
            <a:endParaRPr lang="en-US"/>
          </a:p>
        </p:txBody>
      </p:sp>
    </p:spTree>
    <p:extLst>
      <p:ext uri="{BB962C8B-B14F-4D97-AF65-F5344CB8AC3E}">
        <p14:creationId xmlns:p14="http://schemas.microsoft.com/office/powerpoint/2010/main" val="2087018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0BB6E8-81CF-49A5-8333-7D6B5E8B8FC2}" type="datetimeFigureOut">
              <a:rPr lang="en-US" smtClean="0"/>
              <a:t>12/3/2016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D13E43-3EAA-43D2-87DB-E77D4EA57DC5}" type="slidenum">
              <a:rPr lang="en-US" smtClean="0"/>
              <a:t>‹#›</a:t>
            </a:fld>
            <a:endParaRPr lang="en-US"/>
          </a:p>
        </p:txBody>
      </p:sp>
    </p:spTree>
    <p:extLst>
      <p:ext uri="{BB962C8B-B14F-4D97-AF65-F5344CB8AC3E}">
        <p14:creationId xmlns:p14="http://schemas.microsoft.com/office/powerpoint/2010/main" val="2097201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0BB6E8-81CF-49A5-8333-7D6B5E8B8FC2}"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13E43-3EAA-43D2-87DB-E77D4EA57DC5}" type="slidenum">
              <a:rPr lang="en-US" smtClean="0"/>
              <a:t>‹#›</a:t>
            </a:fld>
            <a:endParaRPr lang="en-US"/>
          </a:p>
        </p:txBody>
      </p:sp>
    </p:spTree>
    <p:extLst>
      <p:ext uri="{BB962C8B-B14F-4D97-AF65-F5344CB8AC3E}">
        <p14:creationId xmlns:p14="http://schemas.microsoft.com/office/powerpoint/2010/main" val="436934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0BB6E8-81CF-49A5-8333-7D6B5E8B8FC2}"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13E43-3EAA-43D2-87DB-E77D4EA57DC5}" type="slidenum">
              <a:rPr lang="en-US" smtClean="0"/>
              <a:t>‹#›</a:t>
            </a:fld>
            <a:endParaRPr lang="en-US"/>
          </a:p>
        </p:txBody>
      </p:sp>
    </p:spTree>
    <p:extLst>
      <p:ext uri="{BB962C8B-B14F-4D97-AF65-F5344CB8AC3E}">
        <p14:creationId xmlns:p14="http://schemas.microsoft.com/office/powerpoint/2010/main" val="3171075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0BB6E8-81CF-49A5-8333-7D6B5E8B8FC2}" type="datetimeFigureOut">
              <a:rPr lang="en-US" smtClean="0"/>
              <a:t>12/3/2016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D13E43-3EAA-43D2-87DB-E77D4EA57DC5}" type="slidenum">
              <a:rPr lang="en-US" smtClean="0"/>
              <a:t>‹#›</a:t>
            </a:fld>
            <a:endParaRPr lang="en-US"/>
          </a:p>
        </p:txBody>
      </p:sp>
    </p:spTree>
    <p:extLst>
      <p:ext uri="{BB962C8B-B14F-4D97-AF65-F5344CB8AC3E}">
        <p14:creationId xmlns:p14="http://schemas.microsoft.com/office/powerpoint/2010/main" val="3309845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341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8000" r="-2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9271"/>
            <a:ext cx="8755743" cy="834886"/>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He Is the Revealing Christ (14) </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rot="21156703">
            <a:off x="378100" y="1925964"/>
            <a:ext cx="11608904" cy="3937808"/>
          </a:xfrm>
          <a:solidFill>
            <a:schemeClr val="bg1">
              <a:alpha val="86000"/>
            </a:schemeClr>
          </a:solidFill>
        </p:spPr>
        <p:txBody>
          <a:bodyPr>
            <a:normAutofit/>
          </a:bodyPr>
          <a:lstStyle/>
          <a:p>
            <a:pPr marL="0" indent="0">
              <a:buNone/>
            </a:pPr>
            <a:r>
              <a:rPr lang="en-US" i="1" dirty="0">
                <a:effectLst>
                  <a:outerShdw blurRad="38100" dist="38100" dir="2700000" algn="tl">
                    <a:srgbClr val="000000">
                      <a:alpha val="43137"/>
                    </a:srgbClr>
                  </a:outerShdw>
                </a:effectLst>
                <a:latin typeface="Arial Rounded MT Bold" panose="020F0704030504030204" pitchFamily="34" charset="0"/>
              </a:rPr>
              <a:t>“His eyes were “like a flame of fire.” </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His Discerning Vision Will Examine Everyone </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Long before </a:t>
            </a:r>
            <a:r>
              <a:rPr lang="en-US" b="1" i="1" dirty="0">
                <a:effectLst>
                  <a:outerShdw blurRad="38100" dist="38100" dir="2700000" algn="tl">
                    <a:srgbClr val="000000">
                      <a:alpha val="43137"/>
                    </a:srgbClr>
                  </a:outerShdw>
                </a:effectLst>
                <a:latin typeface="Arial Rounded MT Bold" panose="020F0704030504030204" pitchFamily="34" charset="0"/>
              </a:rPr>
              <a:t>“X-Ray Vision”  </a:t>
            </a:r>
            <a:r>
              <a:rPr lang="en-US" b="1" dirty="0">
                <a:effectLst>
                  <a:outerShdw blurRad="38100" dist="38100" dir="2700000" algn="tl">
                    <a:srgbClr val="000000">
                      <a:alpha val="43137"/>
                    </a:srgbClr>
                  </a:outerShdw>
                </a:effectLst>
                <a:latin typeface="Arial Rounded MT Bold" panose="020F0704030504030204" pitchFamily="34" charset="0"/>
              </a:rPr>
              <a:t>there was an All-Seeing Christ who Knows and Sees All. Nothing shall be hidden that will not be revealed. </a:t>
            </a:r>
          </a:p>
          <a:p>
            <a:pPr>
              <a:lnSpc>
                <a:spcPct val="100000"/>
              </a:lnSpc>
            </a:pPr>
            <a:r>
              <a:rPr lang="en-US" i="1" dirty="0">
                <a:effectLst>
                  <a:outerShdw blurRad="38100" dist="38100" dir="2700000" algn="tl">
                    <a:srgbClr val="000000">
                      <a:alpha val="43137"/>
                    </a:srgbClr>
                  </a:outerShdw>
                </a:effectLst>
                <a:latin typeface="Arial Rounded MT Bold" panose="020F0704030504030204" pitchFamily="34" charset="0"/>
              </a:rPr>
              <a:t>“And there is no creature hidden from His sight, but all things are naked and open to the eyes of Him to whom we must give account” </a:t>
            </a:r>
            <a:r>
              <a:rPr lang="en-US" dirty="0">
                <a:effectLst>
                  <a:outerShdw blurRad="38100" dist="38100" dir="2700000" algn="tl">
                    <a:srgbClr val="000000">
                      <a:alpha val="43137"/>
                    </a:srgbClr>
                  </a:outerShdw>
                </a:effectLst>
                <a:latin typeface="Arial Rounded MT Bold" panose="020F0704030504030204" pitchFamily="34" charset="0"/>
              </a:rPr>
              <a:t>-</a:t>
            </a:r>
            <a:r>
              <a:rPr lang="en-US" b="1" dirty="0">
                <a:effectLst>
                  <a:outerShdw blurRad="38100" dist="38100" dir="2700000" algn="tl">
                    <a:srgbClr val="000000">
                      <a:alpha val="43137"/>
                    </a:srgbClr>
                  </a:outerShdw>
                </a:effectLst>
                <a:latin typeface="Arial Rounded MT Bold" panose="020F0704030504030204" pitchFamily="34" charset="0"/>
              </a:rPr>
              <a:t>Hebrews 4:13</a:t>
            </a:r>
          </a:p>
          <a:p>
            <a:endParaRPr lang="en-US" dirty="0"/>
          </a:p>
        </p:txBody>
      </p:sp>
    </p:spTree>
    <p:extLst>
      <p:ext uri="{BB962C8B-B14F-4D97-AF65-F5344CB8AC3E}">
        <p14:creationId xmlns:p14="http://schemas.microsoft.com/office/powerpoint/2010/main" val="254015531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 calcmode="lin" valueType="num">
                                      <p:cBhvr>
                                        <p:cTn id="9" dur="2000" fill="hold"/>
                                        <p:tgtEl>
                                          <p:spTgt spid="3">
                                            <p:bg/>
                                          </p:spTgt>
                                        </p:tgtEl>
                                        <p:attrNameLst>
                                          <p:attrName>style.rotation</p:attrName>
                                        </p:attrNameLst>
                                      </p:cBhvr>
                                      <p:tavLst>
                                        <p:tav tm="0">
                                          <p:val>
                                            <p:fltVal val="90"/>
                                          </p:val>
                                        </p:tav>
                                        <p:tav tm="100000">
                                          <p:val>
                                            <p:fltVal val="0"/>
                                          </p:val>
                                        </p:tav>
                                      </p:tavLst>
                                    </p:anim>
                                    <p:animEffect transition="in" filter="fade">
                                      <p:cBhvr>
                                        <p:cTn id="10" dur="2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2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1"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2" dur="20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9"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2000" r="-3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9271"/>
            <a:ext cx="10515600" cy="834886"/>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He Is the Relentless Christ (15)</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rot="260429">
            <a:off x="278296" y="1229278"/>
            <a:ext cx="11608904" cy="4866722"/>
          </a:xfrm>
          <a:solidFill>
            <a:schemeClr val="bg1">
              <a:alpha val="86000"/>
            </a:schemeClr>
          </a:solidFill>
        </p:spPr>
        <p:txBody>
          <a:bodyPr/>
          <a:lstStyle/>
          <a:p>
            <a:pPr marL="0" indent="0">
              <a:buNone/>
            </a:pPr>
            <a:r>
              <a:rPr lang="en-US" i="1" dirty="0"/>
              <a:t>“</a:t>
            </a:r>
            <a:r>
              <a:rPr lang="en-US" i="1" dirty="0">
                <a:effectLst>
                  <a:outerShdw blurRad="38100" dist="38100" dir="2700000" algn="tl">
                    <a:srgbClr val="000000">
                      <a:alpha val="43137"/>
                    </a:srgbClr>
                  </a:outerShdw>
                </a:effectLst>
                <a:latin typeface="Arial Rounded MT Bold" panose="020F0704030504030204" pitchFamily="34" charset="0"/>
              </a:rPr>
              <a:t>His feet were like fine brass, as if refined in a furnace.” </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This Verse Speaks of the Fact -He Is Unstoppable</a:t>
            </a:r>
            <a:endParaRPr lang="en-US" dirty="0">
              <a:effectLst>
                <a:outerShdw blurRad="38100" dist="38100" dir="2700000" algn="tl">
                  <a:srgbClr val="000000">
                    <a:alpha val="43137"/>
                  </a:srgbClr>
                </a:outerShdw>
              </a:effectLst>
              <a:latin typeface="Arial Rounded MT Bold" panose="020F0704030504030204" pitchFamily="34" charset="0"/>
            </a:endParaRPr>
          </a:p>
          <a:p>
            <a:r>
              <a:rPr lang="en-US" b="1" dirty="0">
                <a:effectLst>
                  <a:outerShdw blurRad="38100" dist="38100" dir="2700000" algn="tl">
                    <a:srgbClr val="000000">
                      <a:alpha val="43137"/>
                    </a:srgbClr>
                  </a:outerShdw>
                </a:effectLst>
                <a:latin typeface="Arial Rounded MT Bold" panose="020F0704030504030204" pitchFamily="34" charset="0"/>
              </a:rPr>
              <a:t>Brass is a Symbol of judgment</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His Feet Will Carry Him Forth to Judge the Earth</a:t>
            </a: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“And they cried with a loud voice, saying, ‘How long, O Lord, holy and true, until You judge and avenge our blood on those who dwell on the earth?’” </a:t>
            </a:r>
            <a:r>
              <a:rPr lang="en-US" dirty="0">
                <a:effectLst>
                  <a:outerShdw blurRad="38100" dist="38100" dir="2700000" algn="tl">
                    <a:srgbClr val="000000">
                      <a:alpha val="43137"/>
                    </a:srgbClr>
                  </a:outerShdw>
                </a:effectLst>
                <a:latin typeface="Arial Rounded MT Bold" panose="020F0704030504030204" pitchFamily="34" charset="0"/>
              </a:rPr>
              <a:t>-</a:t>
            </a:r>
            <a:r>
              <a:rPr lang="en-US" b="1" dirty="0">
                <a:effectLst>
                  <a:outerShdw blurRad="38100" dist="38100" dir="2700000" algn="tl">
                    <a:srgbClr val="000000">
                      <a:alpha val="43137"/>
                    </a:srgbClr>
                  </a:outerShdw>
                </a:effectLst>
                <a:latin typeface="Arial Rounded MT Bold" panose="020F0704030504030204" pitchFamily="34" charset="0"/>
              </a:rPr>
              <a:t>Revelation 6:10</a:t>
            </a:r>
          </a:p>
          <a:p>
            <a:pPr>
              <a:lnSpc>
                <a:spcPct val="100000"/>
              </a:lnSpc>
            </a:pPr>
            <a:r>
              <a:rPr lang="en-US" i="1" dirty="0">
                <a:effectLst>
                  <a:outerShdw blurRad="38100" dist="38100" dir="2700000" algn="tl">
                    <a:srgbClr val="000000">
                      <a:alpha val="43137"/>
                    </a:srgbClr>
                  </a:outerShdw>
                </a:effectLst>
                <a:latin typeface="Arial Rounded MT Bold" panose="020F0704030504030204" pitchFamily="34" charset="0"/>
              </a:rPr>
              <a:t>“Fear God and give glory to Him, for the hour of His judgment has come; and worship Him who made heaven and earth, the sea and springs of water” </a:t>
            </a:r>
            <a:r>
              <a:rPr lang="en-US"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Revelation 14:7</a:t>
            </a:r>
          </a:p>
          <a:p>
            <a:endParaRPr lang="en-US" dirty="0"/>
          </a:p>
        </p:txBody>
      </p:sp>
    </p:spTree>
    <p:extLst>
      <p:ext uri="{BB962C8B-B14F-4D97-AF65-F5344CB8AC3E}">
        <p14:creationId xmlns:p14="http://schemas.microsoft.com/office/powerpoint/2010/main" val="9139814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623629" cy="1190171"/>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He Is the Regal Christ (15)</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rot="401863">
            <a:off x="180263" y="3462907"/>
            <a:ext cx="11800115" cy="2403131"/>
          </a:xfrm>
          <a:solidFill>
            <a:schemeClr val="bg1">
              <a:alpha val="80000"/>
            </a:schemeClr>
          </a:solidFill>
        </p:spPr>
        <p:txBody>
          <a:bodyPr>
            <a:normAutofit lnSpcReduction="10000"/>
          </a:bodyPr>
          <a:lstStyle/>
          <a:p>
            <a:pPr marL="0" indent="0">
              <a:lnSpc>
                <a:spcPct val="100000"/>
              </a:lnSpc>
              <a:buNone/>
            </a:pPr>
            <a:r>
              <a:rPr lang="en-US" i="1" dirty="0">
                <a:effectLst>
                  <a:outerShdw blurRad="38100" dist="38100" dir="2700000" algn="tl">
                    <a:srgbClr val="000000">
                      <a:alpha val="43137"/>
                    </a:srgbClr>
                  </a:outerShdw>
                </a:effectLst>
                <a:latin typeface="Arial Rounded MT Bold" panose="020F0704030504030204" pitchFamily="34" charset="0"/>
              </a:rPr>
              <a:t>“His voice [was] as the sound of many waters” </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He always Has and Always Will Be in Control</a:t>
            </a:r>
          </a:p>
          <a:p>
            <a:pPr marL="0" indent="0">
              <a:lnSpc>
                <a:spcPct val="100000"/>
              </a:lnSpc>
              <a:buNone/>
            </a:pPr>
            <a:r>
              <a:rPr lang="en-US" i="1" dirty="0">
                <a:effectLst>
                  <a:outerShdw blurRad="38100" dist="38100" dir="2700000" algn="tl">
                    <a:srgbClr val="000000">
                      <a:alpha val="43137"/>
                    </a:srgbClr>
                  </a:outerShdw>
                </a:effectLst>
                <a:latin typeface="Arial Rounded MT Bold" panose="020F0704030504030204" pitchFamily="34" charset="0"/>
              </a:rPr>
              <a:t>“The voice of the Lord is upon the waters. The God of glory thunders. The Lord is upon many waters. The voice of the Lord is powerful. The voice of the Lord is full of majesty” </a:t>
            </a:r>
            <a:r>
              <a:rPr lang="en-US" dirty="0">
                <a:effectLst>
                  <a:outerShdw blurRad="38100" dist="38100" dir="2700000" algn="tl">
                    <a:srgbClr val="000000">
                      <a:alpha val="43137"/>
                    </a:srgbClr>
                  </a:outerShdw>
                </a:effectLst>
                <a:latin typeface="Arial Rounded MT Bold" panose="020F0704030504030204" pitchFamily="34" charset="0"/>
              </a:rPr>
              <a:t>-</a:t>
            </a:r>
            <a:r>
              <a:rPr lang="en-US" b="1" dirty="0">
                <a:effectLst>
                  <a:outerShdw blurRad="38100" dist="38100" dir="2700000" algn="tl">
                    <a:srgbClr val="000000">
                      <a:alpha val="43137"/>
                    </a:srgbClr>
                  </a:outerShdw>
                </a:effectLst>
                <a:latin typeface="Arial Rounded MT Bold" panose="020F0704030504030204" pitchFamily="34" charset="0"/>
              </a:rPr>
              <a:t>Psalm 29:3-4</a:t>
            </a:r>
          </a:p>
        </p:txBody>
      </p:sp>
    </p:spTree>
    <p:extLst>
      <p:ext uri="{BB962C8B-B14F-4D97-AF65-F5344CB8AC3E}">
        <p14:creationId xmlns:p14="http://schemas.microsoft.com/office/powerpoint/2010/main" val="29645452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799286" cy="1190171"/>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He Is the Regulating Christ (16)</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rot="20891329">
            <a:off x="100053" y="2946669"/>
            <a:ext cx="11800115" cy="2198203"/>
          </a:xfrm>
          <a:solidFill>
            <a:schemeClr val="bg1">
              <a:alpha val="80000"/>
            </a:schemeClr>
          </a:solidFill>
        </p:spPr>
        <p:txBody>
          <a:bodyPr>
            <a:normAutofit/>
          </a:bodyPr>
          <a:lstStyle/>
          <a:p>
            <a:pPr marL="0" indent="0">
              <a:buNone/>
            </a:pPr>
            <a:r>
              <a:rPr lang="en-US" i="1" dirty="0">
                <a:effectLst>
                  <a:outerShdw blurRad="38100" dist="38100" dir="2700000" algn="tl">
                    <a:srgbClr val="000000">
                      <a:alpha val="43137"/>
                    </a:srgbClr>
                  </a:outerShdw>
                </a:effectLst>
                <a:latin typeface="Arial Rounded MT Bold" panose="020F0704030504030204" pitchFamily="34" charset="0"/>
              </a:rPr>
              <a:t>“He had in His right hand seven stars” </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He is Able to Hold and Balance Everything in His hands</a:t>
            </a:r>
            <a:r>
              <a:rPr lang="en-US" dirty="0">
                <a:effectLst>
                  <a:outerShdw blurRad="38100" dist="38100" dir="2700000" algn="tl">
                    <a:srgbClr val="000000">
                      <a:alpha val="43137"/>
                    </a:srgbClr>
                  </a:outerShdw>
                </a:effectLst>
                <a:latin typeface="Arial Rounded MT Bold" panose="020F0704030504030204" pitchFamily="34" charset="0"/>
              </a:rPr>
              <a:t>. </a:t>
            </a:r>
          </a:p>
          <a:p>
            <a:r>
              <a:rPr lang="en-US" dirty="0">
                <a:effectLst>
                  <a:outerShdw blurRad="38100" dist="38100" dir="2700000" algn="tl">
                    <a:srgbClr val="000000">
                      <a:alpha val="43137"/>
                    </a:srgbClr>
                  </a:outerShdw>
                </a:effectLst>
                <a:latin typeface="Arial Rounded MT Bold" panose="020F0704030504030204" pitchFamily="34" charset="0"/>
              </a:rPr>
              <a:t>“For in Him we live and move and have our being” -</a:t>
            </a:r>
            <a:r>
              <a:rPr lang="en-US" b="1" dirty="0">
                <a:effectLst>
                  <a:outerShdw blurRad="38100" dist="38100" dir="2700000" algn="tl">
                    <a:srgbClr val="000000">
                      <a:alpha val="43137"/>
                    </a:srgbClr>
                  </a:outerShdw>
                </a:effectLst>
                <a:latin typeface="Arial Rounded MT Bold" panose="020F0704030504030204" pitchFamily="34" charset="0"/>
              </a:rPr>
              <a:t>Acts 17:28 </a:t>
            </a:r>
          </a:p>
          <a:p>
            <a:r>
              <a:rPr lang="en-US" dirty="0">
                <a:effectLst>
                  <a:outerShdw blurRad="38100" dist="38100" dir="2700000" algn="tl">
                    <a:srgbClr val="000000">
                      <a:alpha val="43137"/>
                    </a:srgbClr>
                  </a:outerShdw>
                </a:effectLst>
                <a:latin typeface="Arial Rounded MT Bold" panose="020F0704030504030204" pitchFamily="34" charset="0"/>
              </a:rPr>
              <a:t>“And He is before all things, / in Him all things consist” -Col 1:17</a:t>
            </a:r>
          </a:p>
        </p:txBody>
      </p:sp>
    </p:spTree>
    <p:extLst>
      <p:ext uri="{BB962C8B-B14F-4D97-AF65-F5344CB8AC3E}">
        <p14:creationId xmlns:p14="http://schemas.microsoft.com/office/powerpoint/2010/main" val="15050799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2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2000" r="-3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9271"/>
            <a:ext cx="8784771" cy="834886"/>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He Is the Revenging Christ (16)</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78296" y="1229278"/>
            <a:ext cx="11608904" cy="5343800"/>
          </a:xfrm>
          <a:solidFill>
            <a:schemeClr val="bg1">
              <a:alpha val="85000"/>
            </a:schemeClr>
          </a:solidFill>
        </p:spPr>
        <p:txBody>
          <a:bodyPr>
            <a:normAutofit fontScale="92500"/>
          </a:bodyPr>
          <a:lstStyle/>
          <a:p>
            <a:pPr marL="0" indent="0">
              <a:buNone/>
            </a:pPr>
            <a:r>
              <a:rPr lang="en-US" i="1" dirty="0">
                <a:effectLst>
                  <a:outerShdw blurRad="38100" dist="38100" dir="2700000" algn="tl">
                    <a:srgbClr val="000000">
                      <a:alpha val="43137"/>
                    </a:srgbClr>
                  </a:outerShdw>
                </a:effectLst>
                <a:latin typeface="Arial Rounded MT Bold" panose="020F0704030504030204" pitchFamily="34" charset="0"/>
              </a:rPr>
              <a:t>“</a:t>
            </a:r>
            <a:r>
              <a:rPr lang="en-US" b="1" i="1" dirty="0">
                <a:effectLst>
                  <a:outerShdw blurRad="38100" dist="38100" dir="2700000" algn="tl">
                    <a:srgbClr val="000000">
                      <a:alpha val="43137"/>
                    </a:srgbClr>
                  </a:outerShdw>
                </a:effectLst>
                <a:latin typeface="Arial Rounded MT Bold" panose="020F0704030504030204" pitchFamily="34" charset="0"/>
              </a:rPr>
              <a:t>Out of His mouth went a sharp two-edged sword” </a:t>
            </a:r>
          </a:p>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The Sword is His Holy Word. He is not only coming back to Receive His Own, but He will also Take Vengeance upon the Enemy. </a:t>
            </a:r>
          </a:p>
          <a:p>
            <a:pPr>
              <a:lnSpc>
                <a:spcPct val="110000"/>
              </a:lnSpc>
            </a:pPr>
            <a:r>
              <a:rPr lang="en-US" i="1" dirty="0">
                <a:effectLst>
                  <a:outerShdw blurRad="38100" dist="38100" dir="2700000" algn="tl">
                    <a:srgbClr val="000000">
                      <a:alpha val="43137"/>
                    </a:srgbClr>
                  </a:outerShdw>
                </a:effectLst>
                <a:latin typeface="Arial Rounded MT Bold" panose="020F0704030504030204" pitchFamily="34" charset="0"/>
              </a:rPr>
              <a:t>“Repent, or else I will come to you quickly and will fight against them with the sword of My mouth” </a:t>
            </a:r>
            <a:r>
              <a:rPr lang="en-US" b="1" dirty="0">
                <a:effectLst>
                  <a:outerShdw blurRad="38100" dist="38100" dir="2700000" algn="tl">
                    <a:srgbClr val="000000">
                      <a:alpha val="43137"/>
                    </a:srgbClr>
                  </a:outerShdw>
                </a:effectLst>
                <a:latin typeface="Arial Rounded MT Bold" panose="020F0704030504030204" pitchFamily="34" charset="0"/>
              </a:rPr>
              <a:t>-Revelation 2:16 </a:t>
            </a:r>
          </a:p>
          <a:p>
            <a:pPr>
              <a:lnSpc>
                <a:spcPct val="110000"/>
              </a:lnSpc>
            </a:pPr>
            <a:r>
              <a:rPr lang="en-US" i="1" dirty="0">
                <a:effectLst>
                  <a:outerShdw blurRad="38100" dist="38100" dir="2700000" algn="tl">
                    <a:srgbClr val="000000">
                      <a:alpha val="43137"/>
                    </a:srgbClr>
                  </a:outerShdw>
                </a:effectLst>
                <a:latin typeface="Arial Rounded MT Bold" panose="020F0704030504030204" pitchFamily="34" charset="0"/>
              </a:rPr>
              <a:t>“Now I saw heaven opened, and behold, a white horse. And He who sat on him was called Faithful and True, and in righteousness He judges and makes war” </a:t>
            </a:r>
            <a:r>
              <a:rPr lang="en-US" b="1" dirty="0">
                <a:effectLst>
                  <a:outerShdw blurRad="38100" dist="38100" dir="2700000" algn="tl">
                    <a:srgbClr val="000000">
                      <a:alpha val="43137"/>
                    </a:srgbClr>
                  </a:outerShdw>
                </a:effectLst>
                <a:latin typeface="Arial Rounded MT Bold" panose="020F0704030504030204" pitchFamily="34" charset="0"/>
              </a:rPr>
              <a:t>(19:11); </a:t>
            </a:r>
            <a:r>
              <a:rPr lang="en-US" i="1" dirty="0">
                <a:effectLst>
                  <a:outerShdw blurRad="38100" dist="38100" dir="2700000" algn="tl">
                    <a:srgbClr val="000000">
                      <a:alpha val="43137"/>
                    </a:srgbClr>
                  </a:outerShdw>
                </a:effectLst>
                <a:latin typeface="Arial Rounded MT Bold" panose="020F0704030504030204" pitchFamily="34" charset="0"/>
              </a:rPr>
              <a:t>“Now out of His mouth goes a sharp sword, that with it He should strike the nations. And He Himself will rule them with a rod of iron. He Himself treads the winepress of the fierceness and wrath of Almighty God” </a:t>
            </a:r>
            <a:r>
              <a:rPr lang="en-US" b="1" dirty="0">
                <a:effectLst>
                  <a:outerShdw blurRad="38100" dist="38100" dir="2700000" algn="tl">
                    <a:srgbClr val="000000">
                      <a:alpha val="43137"/>
                    </a:srgbClr>
                  </a:outerShdw>
                </a:effectLst>
                <a:latin typeface="Arial Rounded MT Bold" panose="020F0704030504030204" pitchFamily="34" charset="0"/>
              </a:rPr>
              <a:t>(19:15). </a:t>
            </a:r>
          </a:p>
          <a:p>
            <a:endParaRPr lang="en-US" dirty="0"/>
          </a:p>
        </p:txBody>
      </p:sp>
    </p:spTree>
    <p:extLst>
      <p:ext uri="{BB962C8B-B14F-4D97-AF65-F5344CB8AC3E}">
        <p14:creationId xmlns:p14="http://schemas.microsoft.com/office/powerpoint/2010/main" val="919792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20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r="-4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9271"/>
            <a:ext cx="9263743" cy="834886"/>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He Is the Remarkable Christ (16) </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rot="265603">
            <a:off x="738373" y="2716434"/>
            <a:ext cx="10586073" cy="2198334"/>
          </a:xfrm>
          <a:solidFill>
            <a:schemeClr val="bg1">
              <a:alpha val="80000"/>
            </a:schemeClr>
          </a:solidFill>
        </p:spPr>
        <p:txBody>
          <a:bodyPr>
            <a:normAutofit/>
          </a:bodyPr>
          <a:lstStyle/>
          <a:p>
            <a:pPr marL="0" indent="0">
              <a:buNone/>
            </a:pPr>
            <a:r>
              <a:rPr lang="en-US" i="1" dirty="0">
                <a:effectLst>
                  <a:outerShdw blurRad="38100" dist="38100" dir="2700000" algn="tl">
                    <a:srgbClr val="000000">
                      <a:alpha val="43137"/>
                    </a:srgbClr>
                  </a:outerShdw>
                </a:effectLst>
                <a:latin typeface="Arial Rounded MT Bold" panose="020F0704030504030204" pitchFamily="34" charset="0"/>
              </a:rPr>
              <a:t>“His countenance was like the sun shining in its strength” </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Paul Saw this Face Of Christ and Was Blinded. </a:t>
            </a:r>
          </a:p>
          <a:p>
            <a:r>
              <a:rPr lang="en-US" b="1" dirty="0">
                <a:effectLst>
                  <a:outerShdw blurRad="38100" dist="38100" dir="2700000" algn="tl">
                    <a:srgbClr val="000000">
                      <a:alpha val="43137"/>
                    </a:srgbClr>
                  </a:outerShdw>
                </a:effectLst>
                <a:latin typeface="Arial Rounded MT Bold" panose="020F0704030504030204" pitchFamily="34" charset="0"/>
              </a:rPr>
              <a:t>The Light Of Heaven Is Jesus Christ. </a:t>
            </a:r>
          </a:p>
          <a:p>
            <a:r>
              <a:rPr lang="en-US" b="1" dirty="0">
                <a:effectLst>
                  <a:outerShdw blurRad="38100" dist="38100" dir="2700000" algn="tl">
                    <a:srgbClr val="000000">
                      <a:alpha val="43137"/>
                    </a:srgbClr>
                  </a:outerShdw>
                </a:effectLst>
                <a:latin typeface="Arial Rounded MT Bold" panose="020F0704030504030204" pitchFamily="34" charset="0"/>
              </a:rPr>
              <a:t>He Is Brighter than the Noonday Sun. </a:t>
            </a:r>
          </a:p>
          <a:p>
            <a:endParaRPr lang="en-US" dirty="0"/>
          </a:p>
        </p:txBody>
      </p:sp>
    </p:spTree>
    <p:extLst>
      <p:ext uri="{BB962C8B-B14F-4D97-AF65-F5344CB8AC3E}">
        <p14:creationId xmlns:p14="http://schemas.microsoft.com/office/powerpoint/2010/main" val="191615508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7000" r="-3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9271"/>
            <a:ext cx="9641114" cy="834886"/>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He Is the Reassuring Christ (17-18) </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rot="21281519">
            <a:off x="278296" y="1229278"/>
            <a:ext cx="11608904" cy="5186036"/>
          </a:xfrm>
          <a:solidFill>
            <a:schemeClr val="bg1">
              <a:alpha val="80000"/>
            </a:schemeClr>
          </a:solidFill>
        </p:spPr>
        <p:txBody>
          <a:bodyPr>
            <a:normAutofit fontScale="92500" lnSpcReduction="10000"/>
          </a:bodyPr>
          <a:lstStyle/>
          <a:p>
            <a:pPr marL="0" indent="0">
              <a:lnSpc>
                <a:spcPct val="110000"/>
              </a:lnSpc>
              <a:buNone/>
            </a:pPr>
            <a:r>
              <a:rPr lang="en-US" i="1" dirty="0">
                <a:effectLst>
                  <a:outerShdw blurRad="38100" dist="38100" dir="2700000" algn="tl">
                    <a:srgbClr val="000000">
                      <a:alpha val="43137"/>
                    </a:srgbClr>
                  </a:outerShdw>
                </a:effectLst>
                <a:latin typeface="Arial Rounded MT Bold" panose="020F0704030504030204" pitchFamily="34" charset="0"/>
              </a:rPr>
              <a:t>“And when I saw Him, I fell at His feet as dead. But He laid His right hand on me, saying to me, ‘Do not be afraid; I am the First and the Last. I am He who lives, and was dead, and behold, I am alive forevermore. Amen. And I have the keys of Hades and of Death” </a:t>
            </a:r>
          </a:p>
          <a:p>
            <a:pPr>
              <a:lnSpc>
                <a:spcPct val="110000"/>
              </a:lnSpc>
            </a:pPr>
            <a:r>
              <a:rPr lang="en-US" b="1" dirty="0">
                <a:effectLst>
                  <a:outerShdw blurRad="38100" dist="38100" dir="2700000" algn="tl">
                    <a:srgbClr val="000000">
                      <a:alpha val="43137"/>
                    </a:srgbClr>
                  </a:outerShdw>
                </a:effectLst>
                <a:latin typeface="Arial Rounded MT Bold" panose="020F0704030504030204" pitchFamily="34" charset="0"/>
              </a:rPr>
              <a:t>Sixty years earlier, John Leaned on Jesus…</a:t>
            </a:r>
          </a:p>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                            …But Now, He Fell as Dead. </a:t>
            </a:r>
          </a:p>
          <a:p>
            <a:pPr>
              <a:lnSpc>
                <a:spcPct val="110000"/>
              </a:lnSpc>
            </a:pPr>
            <a:r>
              <a:rPr lang="en-US" i="1" dirty="0">
                <a:effectLst>
                  <a:outerShdw blurRad="38100" dist="38100" dir="2700000" algn="tl">
                    <a:srgbClr val="000000">
                      <a:alpha val="43137"/>
                    </a:srgbClr>
                  </a:outerShdw>
                </a:effectLst>
                <a:latin typeface="Arial Rounded MT Bold" panose="020F0704030504030204" pitchFamily="34" charset="0"/>
              </a:rPr>
              <a:t>“And when I saw Him, I fell at His feet as dead. But He laid His right hand on me, saying to me, ‘Do not be afraid’” </a:t>
            </a:r>
            <a:r>
              <a:rPr lang="en-US" b="1" dirty="0">
                <a:effectLst>
                  <a:outerShdw blurRad="38100" dist="38100" dir="2700000" algn="tl">
                    <a:srgbClr val="000000">
                      <a:alpha val="43137"/>
                    </a:srgbClr>
                  </a:outerShdw>
                </a:effectLst>
                <a:latin typeface="Arial Rounded MT Bold" panose="020F0704030504030204" pitchFamily="34" charset="0"/>
              </a:rPr>
              <a:t>(17). </a:t>
            </a:r>
          </a:p>
          <a:p>
            <a:pPr>
              <a:lnSpc>
                <a:spcPct val="110000"/>
              </a:lnSpc>
            </a:pPr>
            <a:r>
              <a:rPr lang="en-US" b="1" i="1" dirty="0">
                <a:effectLst>
                  <a:outerShdw blurRad="38100" dist="38100" dir="2700000" algn="tl">
                    <a:srgbClr val="000000">
                      <a:alpha val="43137"/>
                    </a:srgbClr>
                  </a:outerShdw>
                </a:effectLst>
                <a:latin typeface="Arial Rounded MT Bold" panose="020F0704030504030204" pitchFamily="34" charset="0"/>
              </a:rPr>
              <a:t>“</a:t>
            </a:r>
            <a:r>
              <a:rPr lang="en-US" i="1" dirty="0">
                <a:effectLst>
                  <a:outerShdw blurRad="38100" dist="38100" dir="2700000" algn="tl">
                    <a:srgbClr val="000000">
                      <a:alpha val="43137"/>
                    </a:srgbClr>
                  </a:outerShdw>
                </a:effectLst>
                <a:latin typeface="Arial Rounded MT Bold" panose="020F0704030504030204" pitchFamily="34" charset="0"/>
              </a:rPr>
              <a:t>These things I have spoken to you, that in Me you may have peace. In the world you will have tribulation; but be of good cheer, I have overcome the world” </a:t>
            </a:r>
            <a:r>
              <a:rPr lang="en-US" b="1" dirty="0">
                <a:effectLst>
                  <a:outerShdw blurRad="38100" dist="38100" dir="2700000" algn="tl">
                    <a:srgbClr val="000000">
                      <a:alpha val="43137"/>
                    </a:srgbClr>
                  </a:outerShdw>
                </a:effectLst>
                <a:latin typeface="Arial Rounded MT Bold" panose="020F0704030504030204" pitchFamily="34" charset="0"/>
              </a:rPr>
              <a:t>-John 16:33 </a:t>
            </a:r>
          </a:p>
          <a:p>
            <a:pPr marL="0" indent="0">
              <a:buNone/>
            </a:pPr>
            <a:endParaRPr lang="en-US" dirty="0"/>
          </a:p>
        </p:txBody>
      </p:sp>
    </p:spTree>
    <p:extLst>
      <p:ext uri="{BB962C8B-B14F-4D97-AF65-F5344CB8AC3E}">
        <p14:creationId xmlns:p14="http://schemas.microsoft.com/office/powerpoint/2010/main" val="338293109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strVal val="#ppt_w*0.70"/>
                                          </p:val>
                                        </p:tav>
                                        <p:tav tm="100000">
                                          <p:val>
                                            <p:strVal val="#ppt_w"/>
                                          </p:val>
                                        </p:tav>
                                      </p:tavLst>
                                    </p:anim>
                                    <p:anim calcmode="lin" valueType="num">
                                      <p:cBhvr>
                                        <p:cTn id="8" dur="2000" fill="hold"/>
                                        <p:tgtEl>
                                          <p:spTgt spid="3">
                                            <p:bg/>
                                          </p:spTgt>
                                        </p:tgtEl>
                                        <p:attrNameLst>
                                          <p:attrName>ppt_h</p:attrName>
                                        </p:attrNameLst>
                                      </p:cBhvr>
                                      <p:tavLst>
                                        <p:tav tm="0">
                                          <p:val>
                                            <p:strVal val="#ppt_h"/>
                                          </p:val>
                                        </p:tav>
                                        <p:tav tm="100000">
                                          <p:val>
                                            <p:strVal val="#ppt_h"/>
                                          </p:val>
                                        </p:tav>
                                      </p:tavLst>
                                    </p:anim>
                                    <p:animEffect transition="in" filter="fade">
                                      <p:cBhvr>
                                        <p:cTn id="9" dur="2000"/>
                                        <p:tgtEl>
                                          <p:spTgt spid="3">
                                            <p:bg/>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2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2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2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7" dur="2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8" dur="2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2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4" dur="2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5" dur="2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2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1" dur="2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313" y="3088368"/>
            <a:ext cx="9333791" cy="1258345"/>
          </a:xfrm>
          <a:solidFill>
            <a:schemeClr val="bg1">
              <a:alpha val="80000"/>
            </a:schemeClr>
          </a:solidFill>
          <a:effectLst>
            <a:softEdge rad="31750"/>
          </a:effectLst>
        </p:spPr>
        <p:txBody>
          <a:bodyPr>
            <a:normAutofit fontScale="92500" lnSpcReduction="10000"/>
          </a:bodyPr>
          <a:lstStyle/>
          <a:p>
            <a:pPr marL="0" indent="0">
              <a:lnSpc>
                <a:spcPct val="110000"/>
              </a:lnSpc>
              <a:buNone/>
            </a:pPr>
            <a:r>
              <a:rPr lang="en-US" sz="3500" b="1" dirty="0">
                <a:effectLst>
                  <a:outerShdw blurRad="38100" dist="38100" dir="2700000" algn="tl">
                    <a:srgbClr val="000000">
                      <a:alpha val="43137"/>
                    </a:srgbClr>
                  </a:outerShdw>
                </a:effectLst>
                <a:latin typeface="Arial Rounded MT Bold" panose="020F0704030504030204" pitchFamily="34" charset="0"/>
              </a:rPr>
              <a:t>That is the Message He Assures Us with Today </a:t>
            </a:r>
          </a:p>
          <a:p>
            <a:pPr marL="0" indent="0">
              <a:lnSpc>
                <a:spcPct val="110000"/>
              </a:lnSpc>
              <a:buNone/>
            </a:pPr>
            <a:r>
              <a:rPr lang="en-US" sz="3500" b="1" dirty="0">
                <a:effectLst>
                  <a:outerShdw blurRad="38100" dist="38100" dir="2700000" algn="tl">
                    <a:srgbClr val="000000">
                      <a:alpha val="43137"/>
                    </a:srgbClr>
                  </a:outerShdw>
                </a:effectLst>
                <a:latin typeface="Arial Rounded MT Bold" panose="020F0704030504030204" pitchFamily="34" charset="0"/>
              </a:rPr>
              <a:t>                      </a:t>
            </a:r>
            <a:r>
              <a:rPr lang="en-US" sz="3500" b="1" i="1" dirty="0">
                <a:effectLst>
                  <a:outerShdw blurRad="38100" dist="38100" dir="2700000" algn="tl">
                    <a:srgbClr val="000000">
                      <a:alpha val="43137"/>
                    </a:srgbClr>
                  </a:outerShdw>
                </a:effectLst>
                <a:latin typeface="Arial Rounded MT Bold" panose="020F0704030504030204" pitchFamily="34" charset="0"/>
              </a:rPr>
              <a:t>“Do not be afraid”</a:t>
            </a:r>
            <a:r>
              <a:rPr lang="en-US" sz="3500" b="1" dirty="0">
                <a:effectLst>
                  <a:outerShdw blurRad="38100" dist="38100" dir="2700000" algn="tl">
                    <a:srgbClr val="000000">
                      <a:alpha val="43137"/>
                    </a:srgbClr>
                  </a:outerShdw>
                </a:effectLst>
                <a:latin typeface="Arial Rounded MT Bold" panose="020F0704030504030204" pitchFamily="34" charset="0"/>
              </a:rPr>
              <a:t> (17)</a:t>
            </a:r>
          </a:p>
          <a:p>
            <a:endParaRPr lang="en-US" dirty="0"/>
          </a:p>
        </p:txBody>
      </p:sp>
    </p:spTree>
    <p:extLst>
      <p:ext uri="{BB962C8B-B14F-4D97-AF65-F5344CB8AC3E}">
        <p14:creationId xmlns:p14="http://schemas.microsoft.com/office/powerpoint/2010/main" val="1696115045"/>
      </p:ext>
    </p:extLst>
  </p:cSld>
  <p:clrMapOvr>
    <a:masterClrMapping/>
  </p:clrMapOvr>
  <mc:AlternateContent xmlns:mc="http://schemas.openxmlformats.org/markup-compatibility/2006" xmlns:p14="http://schemas.microsoft.com/office/powerpoint/2010/main">
    <mc:Choice Requires="p14">
      <p:transition spd="slow" p14:dur="2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anim calcmode="lin" valueType="num">
                                      <p:cBhvr>
                                        <p:cTn id="8" dur="2000" fill="hold"/>
                                        <p:tgtEl>
                                          <p:spTgt spid="3">
                                            <p:bg/>
                                          </p:spTgt>
                                        </p:tgtEl>
                                        <p:attrNameLst>
                                          <p:attrName>ppt_x</p:attrName>
                                        </p:attrNameLst>
                                      </p:cBhvr>
                                      <p:tavLst>
                                        <p:tav tm="0">
                                          <p:val>
                                            <p:strVal val="#ppt_x"/>
                                          </p:val>
                                        </p:tav>
                                        <p:tav tm="100000">
                                          <p:val>
                                            <p:strVal val="#ppt_x"/>
                                          </p:val>
                                        </p:tav>
                                      </p:tavLst>
                                    </p:anim>
                                    <p:anim calcmode="lin" valueType="num">
                                      <p:cBhvr>
                                        <p:cTn id="9" dur="2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7"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53663178"/>
      </p:ext>
    </p:extLst>
  </p:cSld>
  <p:clrMapOvr>
    <a:masterClrMapping/>
  </p:clrMapOvr>
  <mc:AlternateContent xmlns:mc="http://schemas.openxmlformats.org/markup-compatibility/2006">
    <mc:Choice xmlns:p14="http://schemas.microsoft.com/office/powerpoint/2010/main" Requires="p14">
      <p:transition spd="slow" p14:dur="3000">
        <p:randomBar dir="vert"/>
      </p:transition>
    </mc:Choice>
    <mc:Fallback>
      <p:transition spd="slow">
        <p:randomBar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453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3600" y="1533751"/>
            <a:ext cx="7518400" cy="1840820"/>
          </a:xfrm>
          <a:noFill/>
          <a:effectLst>
            <a:softEdge rad="31750"/>
          </a:effectLst>
        </p:spPr>
        <p:txBody>
          <a:bodyPr/>
          <a:lstStyle/>
          <a:p>
            <a:pPr algn="l"/>
            <a:r>
              <a:rPr lang="en-US" b="1" dirty="0">
                <a:effectLst>
                  <a:outerShdw blurRad="38100" dist="38100" dir="2700000" algn="tl">
                    <a:srgbClr val="000000">
                      <a:alpha val="43137"/>
                    </a:srgbClr>
                  </a:outerShdw>
                </a:effectLst>
                <a:latin typeface="Arial Rounded MT Bold" panose="020F0704030504030204" pitchFamily="34" charset="0"/>
              </a:rPr>
              <a:t>Let Me Tell You… </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         …About Christ</a:t>
            </a:r>
          </a:p>
        </p:txBody>
      </p:sp>
      <p:sp>
        <p:nvSpPr>
          <p:cNvPr id="3" name="Subtitle 2"/>
          <p:cNvSpPr>
            <a:spLocks noGrp="1"/>
          </p:cNvSpPr>
          <p:nvPr>
            <p:ph type="subTitle" idx="1"/>
          </p:nvPr>
        </p:nvSpPr>
        <p:spPr>
          <a:xfrm>
            <a:off x="1" y="902380"/>
            <a:ext cx="4775200" cy="752248"/>
          </a:xfrm>
          <a:noFill/>
          <a:effectLst>
            <a:softEdge rad="31750"/>
          </a:effectLst>
        </p:spPr>
        <p:txBody>
          <a:bodyPr>
            <a:normAutofit/>
          </a:bodyPr>
          <a:lstStyle/>
          <a:p>
            <a:pPr algn="l"/>
            <a:r>
              <a:rPr lang="en-US" sz="4000" b="1" dirty="0">
                <a:effectLst>
                  <a:outerShdw blurRad="38100" dist="38100" dir="2700000" algn="tl">
                    <a:srgbClr val="000000">
                      <a:alpha val="43137"/>
                    </a:srgbClr>
                  </a:outerShdw>
                </a:effectLst>
                <a:latin typeface="Arial Rounded MT Bold" panose="020F0704030504030204" pitchFamily="34" charset="0"/>
              </a:rPr>
              <a:t>Revelation 1:12-18</a:t>
            </a:r>
          </a:p>
        </p:txBody>
      </p:sp>
      <p:sp>
        <p:nvSpPr>
          <p:cNvPr id="4" name="TextBox 3"/>
          <p:cNvSpPr txBox="1"/>
          <p:nvPr/>
        </p:nvSpPr>
        <p:spPr>
          <a:xfrm>
            <a:off x="9608458" y="101600"/>
            <a:ext cx="2191656"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Edward Church</a:t>
            </a:r>
          </a:p>
        </p:txBody>
      </p:sp>
      <p:sp>
        <p:nvSpPr>
          <p:cNvPr id="5" name="TextBox 4"/>
          <p:cNvSpPr txBox="1"/>
          <p:nvPr/>
        </p:nvSpPr>
        <p:spPr>
          <a:xfrm>
            <a:off x="195945" y="143746"/>
            <a:ext cx="2191656"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Dec 6, 2016</a:t>
            </a:r>
          </a:p>
        </p:txBody>
      </p:sp>
    </p:spTree>
    <p:extLst>
      <p:ext uri="{BB962C8B-B14F-4D97-AF65-F5344CB8AC3E}">
        <p14:creationId xmlns:p14="http://schemas.microsoft.com/office/powerpoint/2010/main" val="3036656410"/>
      </p:ext>
    </p:extLst>
  </p:cSld>
  <p:clrMapOvr>
    <a:masterClrMapping/>
  </p:clrMapOvr>
  <mc:AlternateContent xmlns:mc="http://schemas.openxmlformats.org/markup-compatibility/2006" xmlns:p14="http://schemas.microsoft.com/office/powerpoint/2010/main">
    <mc:Choice Requires="p14">
      <p:transition spd="slow" p14:dur="2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par>
                          <p:cTn id="12" fill="hold">
                            <p:stCondLst>
                              <p:cond delay="40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4500"/>
                            </p:stCondLst>
                            <p:childTnLst>
                              <p:par>
                                <p:cTn id="17" presetID="2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14" y="116113"/>
            <a:ext cx="5138057" cy="3243943"/>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1826" r="21984"/>
          <a:stretch/>
        </p:blipFill>
        <p:spPr>
          <a:xfrm>
            <a:off x="116114" y="3490684"/>
            <a:ext cx="5138057" cy="3243943"/>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35" t="1357" r="-735" b="6143"/>
          <a:stretch/>
        </p:blipFill>
        <p:spPr>
          <a:xfrm>
            <a:off x="5688694" y="3490684"/>
            <a:ext cx="3949700" cy="312782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1426" y="116113"/>
            <a:ext cx="3863662" cy="325120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3596" t="1482" r="3914"/>
          <a:stretch/>
        </p:blipFill>
        <p:spPr>
          <a:xfrm>
            <a:off x="9931789" y="401488"/>
            <a:ext cx="2017709" cy="2438400"/>
          </a:xfrm>
          <a:prstGeom prst="rect">
            <a:avLst/>
          </a:prstGeom>
        </p:spPr>
      </p:pic>
    </p:spTree>
    <p:extLst>
      <p:ext uri="{BB962C8B-B14F-4D97-AF65-F5344CB8AC3E}">
        <p14:creationId xmlns:p14="http://schemas.microsoft.com/office/powerpoint/2010/main" val="3612194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296" y="0"/>
            <a:ext cx="11608904" cy="6705600"/>
          </a:xfrm>
          <a:solidFill>
            <a:schemeClr val="bg1">
              <a:alpha val="80000"/>
            </a:schemeClr>
          </a:solidFill>
        </p:spPr>
        <p:txBody>
          <a:bodyPr>
            <a:noAutofit/>
          </a:bodyPr>
          <a:lstStyle/>
          <a:p>
            <a:pPr marL="0" indent="0">
              <a:lnSpc>
                <a:spcPct val="100000"/>
              </a:lnSpc>
              <a:buNone/>
            </a:pPr>
            <a:r>
              <a:rPr lang="en-US" sz="2900" dirty="0">
                <a:effectLst>
                  <a:outerShdw blurRad="38100" dist="38100" dir="2700000" algn="tl">
                    <a:srgbClr val="000000">
                      <a:alpha val="43137"/>
                    </a:srgbClr>
                  </a:outerShdw>
                </a:effectLst>
                <a:latin typeface="Arial Rounded MT Bold" panose="020F0704030504030204" pitchFamily="34" charset="0"/>
              </a:rPr>
              <a:t>Revelation 1:12-18: </a:t>
            </a:r>
            <a:r>
              <a:rPr lang="en-US" sz="2900" i="1" dirty="0">
                <a:effectLst>
                  <a:outerShdw blurRad="38100" dist="38100" dir="2700000" algn="tl">
                    <a:srgbClr val="000000">
                      <a:alpha val="43137"/>
                    </a:srgbClr>
                  </a:outerShdw>
                </a:effectLst>
                <a:latin typeface="Arial Rounded MT Bold" panose="020F0704030504030204" pitchFamily="34" charset="0"/>
              </a:rPr>
              <a:t>Then I turned to see the voice that spoke with me. And having turned I saw seven golden lampstands, and in the midst of the seven lampstands One like the Son of Man, clothed with a garment down to the feet and girded about the chest with a golden band. His head and hair were white like wool, as white as snow, and His eyes like a flame of fire; His feet were like fine brass, as if refined in a furnace, and His voice as the sound of many waters; He had in His right hand seven stars, out of His mouth went a sharp two-edged sword, and His countenance was like the sun shining in its strength. And when I saw Him, I fell at His feet as dead. But He laid His right hand on me, saying to me, “Do not be afraid; I am the First and the Last. I am He who lives, and was dead, and behold, I am alive forevermore. Amen. And I have the keys of Hades and of Death.” </a:t>
            </a:r>
          </a:p>
        </p:txBody>
      </p:sp>
    </p:spTree>
    <p:extLst>
      <p:ext uri="{BB962C8B-B14F-4D97-AF65-F5344CB8AC3E}">
        <p14:creationId xmlns:p14="http://schemas.microsoft.com/office/powerpoint/2010/main" val="21031506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rot="300000">
            <a:off x="1459326" y="1074866"/>
            <a:ext cx="9557093" cy="4033792"/>
          </a:xfrm>
          <a:solidFill>
            <a:schemeClr val="bg1">
              <a:alpha val="80000"/>
            </a:schemeClr>
          </a:solidFill>
          <a:effectLst>
            <a:softEdge rad="31750"/>
          </a:effectLst>
        </p:spPr>
        <p:txBody>
          <a:bodyPr>
            <a:normAutofit/>
          </a:bodyPr>
          <a:lstStyle/>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Every Book in the Old Testament…</a:t>
            </a: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…Points Toward Him, </a:t>
            </a: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Every Book in the New Testament…</a:t>
            </a: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…Reveals Him. </a:t>
            </a:r>
          </a:p>
          <a:p>
            <a:pPr marL="0" indent="0">
              <a:buNone/>
            </a:pPr>
            <a:endParaRPr lang="en-US" dirty="0"/>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Any</a:t>
            </a:r>
            <a:r>
              <a:rPr lang="en-US" sz="3200" dirty="0">
                <a:effectLst>
                  <a:outerShdw blurRad="38100" dist="38100" dir="2700000" algn="tl">
                    <a:srgbClr val="000000">
                      <a:alpha val="43137"/>
                    </a:srgbClr>
                  </a:outerShdw>
                </a:effectLst>
                <a:latin typeface="Arial Rounded MT Bold" panose="020F0704030504030204" pitchFamily="34" charset="0"/>
              </a:rPr>
              <a:t> </a:t>
            </a:r>
            <a:r>
              <a:rPr lang="en-US" sz="3200" b="1" dirty="0">
                <a:effectLst>
                  <a:outerShdw blurRad="38100" dist="38100" dir="2700000" algn="tl">
                    <a:srgbClr val="000000">
                      <a:alpha val="43137"/>
                    </a:srgbClr>
                  </a:outerShdw>
                </a:effectLst>
                <a:latin typeface="Arial Rounded MT Bold" panose="020F0704030504030204" pitchFamily="34" charset="0"/>
              </a:rPr>
              <a:t>Where You Cut the 66 Books of the Bible…</a:t>
            </a: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…They Bleed Red</a:t>
            </a:r>
          </a:p>
        </p:txBody>
      </p:sp>
    </p:spTree>
    <p:extLst>
      <p:ext uri="{BB962C8B-B14F-4D97-AF65-F5344CB8AC3E}">
        <p14:creationId xmlns:p14="http://schemas.microsoft.com/office/powerpoint/2010/main" val="34046888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2000"/>
                                        <p:tgtEl>
                                          <p:spTgt spid="3">
                                            <p:bg/>
                                          </p:spTgt>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right)">
                                      <p:cBhvr>
                                        <p:cTn id="10" dur="2000"/>
                                        <p:tgtEl>
                                          <p:spTgt spid="3">
                                            <p:txEl>
                                              <p:pRg st="0" end="0"/>
                                            </p:txEl>
                                          </p:spTgt>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2000"/>
                                        <p:tgtEl>
                                          <p:spTgt spid="3">
                                            <p:txEl>
                                              <p:pRg st="1" end="1"/>
                                            </p:txEl>
                                          </p:spTgt>
                                        </p:tgtEl>
                                      </p:cBhvr>
                                    </p:animEffect>
                                  </p:childTnLst>
                                </p:cTn>
                              </p:par>
                            </p:childTnLst>
                          </p:cTn>
                        </p:par>
                        <p:par>
                          <p:cTn id="15" fill="hold">
                            <p:stCondLst>
                              <p:cond delay="4000"/>
                            </p:stCondLst>
                            <p:childTnLst>
                              <p:par>
                                <p:cTn id="16" presetID="22" presetClass="entr" presetSubtype="2"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right)">
                                      <p:cBhvr>
                                        <p:cTn id="18" dur="2000"/>
                                        <p:tgtEl>
                                          <p:spTgt spid="3">
                                            <p:txEl>
                                              <p:pRg st="2" end="2"/>
                                            </p:txEl>
                                          </p:spTgt>
                                        </p:tgtEl>
                                      </p:cBhvr>
                                    </p:animEffect>
                                  </p:childTnLst>
                                </p:cTn>
                              </p:par>
                            </p:childTnLst>
                          </p:cTn>
                        </p:par>
                        <p:par>
                          <p:cTn id="19" fill="hold">
                            <p:stCondLst>
                              <p:cond delay="6000"/>
                            </p:stCondLst>
                            <p:childTnLst>
                              <p:par>
                                <p:cTn id="20" presetID="22" presetClass="entr" presetSubtype="8"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right)">
                                      <p:cBhvr>
                                        <p:cTn id="27" dur="2000"/>
                                        <p:tgtEl>
                                          <p:spTgt spid="3">
                                            <p:txEl>
                                              <p:pRg st="5" end="5"/>
                                            </p:txEl>
                                          </p:spTgt>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296" y="1229278"/>
            <a:ext cx="11608904" cy="5046016"/>
          </a:xfrm>
          <a:solidFill>
            <a:schemeClr val="bg1">
              <a:alpha val="80000"/>
            </a:schemeClr>
          </a:solidFill>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All the Types and Figures Speak of Him are Significant and Beautiful to Consider. </a:t>
            </a:r>
          </a:p>
          <a:p>
            <a:r>
              <a:rPr lang="en-US" b="1" dirty="0">
                <a:effectLst>
                  <a:outerShdw blurRad="38100" dist="38100" dir="2700000" algn="tl">
                    <a:srgbClr val="000000">
                      <a:alpha val="43137"/>
                    </a:srgbClr>
                  </a:outerShdw>
                </a:effectLst>
                <a:latin typeface="Arial Rounded MT Bold" panose="020F0704030504030204" pitchFamily="34" charset="0"/>
              </a:rPr>
              <a:t>He is Seen as a Lamb and the Lion…</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…a Fountain, and a Rock. </a:t>
            </a: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He is Described as Wonderful, Counselor, Mighty God</a:t>
            </a: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Jesus is Living Bread and Living Water </a:t>
            </a: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He is the All-together Lovely One</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Of the Many Descriptions of Jesus…</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…None Are Any More Concise or Even Compact </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…As the One John Gives As He Sees Him on Patmos </a:t>
            </a:r>
          </a:p>
          <a:p>
            <a:endParaRPr lang="en-US" dirty="0"/>
          </a:p>
        </p:txBody>
      </p:sp>
    </p:spTree>
    <p:extLst>
      <p:ext uri="{BB962C8B-B14F-4D97-AF65-F5344CB8AC3E}">
        <p14:creationId xmlns:p14="http://schemas.microsoft.com/office/powerpoint/2010/main" val="2781307491"/>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2000"/>
                                        <p:tgtEl>
                                          <p:spTgt spid="3">
                                            <p:txEl>
                                              <p:pRg st="1" end="1"/>
                                            </p:txEl>
                                          </p:spTgt>
                                        </p:tgtEl>
                                      </p:cBhvr>
                                    </p:animEffect>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2000"/>
                                        <p:tgtEl>
                                          <p:spTgt spid="3">
                                            <p:txEl>
                                              <p:pRg st="2" end="2"/>
                                            </p:txEl>
                                          </p:spTgt>
                                        </p:tgtEl>
                                      </p:cBhvr>
                                    </p:animEffect>
                                  </p:childTnLst>
                                </p:cTn>
                              </p:par>
                            </p:childTnLst>
                          </p:cTn>
                        </p:par>
                        <p:par>
                          <p:cTn id="20" fill="hold">
                            <p:stCondLst>
                              <p:cond delay="4000"/>
                            </p:stCondLst>
                            <p:childTnLst>
                              <p:par>
                                <p:cTn id="21" presetID="16" presetClass="entr" presetSubtype="2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2000"/>
                                        <p:tgtEl>
                                          <p:spTgt spid="3">
                                            <p:txEl>
                                              <p:pRg st="3" end="3"/>
                                            </p:txEl>
                                          </p:spTgt>
                                        </p:tgtEl>
                                      </p:cBhvr>
                                    </p:animEffect>
                                  </p:childTnLst>
                                </p:cTn>
                              </p:par>
                            </p:childTnLst>
                          </p:cTn>
                        </p:par>
                        <p:par>
                          <p:cTn id="24" fill="hold">
                            <p:stCondLst>
                              <p:cond delay="6000"/>
                            </p:stCondLst>
                            <p:childTnLst>
                              <p:par>
                                <p:cTn id="25" presetID="16" presetClass="entr" presetSubtype="21"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2000"/>
                                        <p:tgtEl>
                                          <p:spTgt spid="3">
                                            <p:txEl>
                                              <p:pRg st="4" end="4"/>
                                            </p:txEl>
                                          </p:spTgt>
                                        </p:tgtEl>
                                      </p:cBhvr>
                                    </p:animEffect>
                                  </p:childTnLst>
                                </p:cTn>
                              </p:par>
                            </p:childTnLst>
                          </p:cTn>
                        </p:par>
                        <p:par>
                          <p:cTn id="28" fill="hold">
                            <p:stCondLst>
                              <p:cond delay="8000"/>
                            </p:stCondLst>
                            <p:childTnLst>
                              <p:par>
                                <p:cTn id="29" presetID="16" presetClass="entr" presetSubtype="21"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arn(inVertical)">
                                      <p:cBhvr>
                                        <p:cTn id="31" dur="20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arn(inVertical)">
                                      <p:cBhvr>
                                        <p:cTn id="36" dur="2000"/>
                                        <p:tgtEl>
                                          <p:spTgt spid="3">
                                            <p:txEl>
                                              <p:pRg st="6" end="6"/>
                                            </p:txEl>
                                          </p:spTgt>
                                        </p:tgtEl>
                                      </p:cBhvr>
                                    </p:animEffect>
                                  </p:childTnLst>
                                </p:cTn>
                              </p:par>
                            </p:childTnLst>
                          </p:cTn>
                        </p:par>
                        <p:par>
                          <p:cTn id="37" fill="hold">
                            <p:stCondLst>
                              <p:cond delay="2000"/>
                            </p:stCondLst>
                            <p:childTnLst>
                              <p:par>
                                <p:cTn id="38" presetID="16" presetClass="entr" presetSubtype="21" fill="hold" grpId="0"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arn(inVertical)">
                                      <p:cBhvr>
                                        <p:cTn id="40" dur="2000"/>
                                        <p:tgtEl>
                                          <p:spTgt spid="3">
                                            <p:txEl>
                                              <p:pRg st="7" end="7"/>
                                            </p:txEl>
                                          </p:spTgt>
                                        </p:tgtEl>
                                      </p:cBhvr>
                                    </p:animEffect>
                                  </p:childTnLst>
                                </p:cTn>
                              </p:par>
                            </p:childTnLst>
                          </p:cTn>
                        </p:par>
                        <p:par>
                          <p:cTn id="41" fill="hold">
                            <p:stCondLst>
                              <p:cond delay="4000"/>
                            </p:stCondLst>
                            <p:childTnLst>
                              <p:par>
                                <p:cTn id="42" presetID="16" presetClass="entr" presetSubtype="21" fill="hold" grpId="0"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barn(inVertical)">
                                      <p:cBhvr>
                                        <p:cTn id="44"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rot="21243878">
            <a:off x="348397" y="1217224"/>
            <a:ext cx="11413059" cy="3367145"/>
          </a:xfrm>
          <a:solidFill>
            <a:schemeClr val="bg1">
              <a:alpha val="80000"/>
            </a:schemeClr>
          </a:solidFill>
        </p:spPr>
        <p:txBody>
          <a:bodyPr/>
          <a:lstStyle/>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He Gave 10 Descriptions of Jesus in this Text that Speak     </a:t>
            </a:r>
          </a:p>
          <a:p>
            <a:pPr marL="0" indent="0">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…Of His Deity, Dignity, and Distinction. </a:t>
            </a:r>
          </a:p>
          <a:p>
            <a:pPr marL="0" indent="0">
              <a:lnSpc>
                <a:spcPct val="15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John’s Description Speaks of the... </a:t>
            </a:r>
          </a:p>
          <a:p>
            <a:pPr marL="0" indent="0">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…Lord’s Prominence, Purpose, and Power </a:t>
            </a:r>
          </a:p>
          <a:p>
            <a:pPr marL="0" indent="0">
              <a:lnSpc>
                <a:spcPct val="15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Take Note Of What John Wrote About Jesus: </a:t>
            </a:r>
          </a:p>
          <a:p>
            <a:pPr marL="0" indent="0">
              <a:buNone/>
            </a:pPr>
            <a:endParaRPr lang="en-US" dirty="0"/>
          </a:p>
        </p:txBody>
      </p:sp>
    </p:spTree>
    <p:extLst>
      <p:ext uri="{BB962C8B-B14F-4D97-AF65-F5344CB8AC3E}">
        <p14:creationId xmlns:p14="http://schemas.microsoft.com/office/powerpoint/2010/main" val="3367366119"/>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2000"/>
                                        <p:tgtEl>
                                          <p:spTgt spid="3">
                                            <p:txEl>
                                              <p:pRg st="1" end="1"/>
                                            </p:txEl>
                                          </p:spTgt>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5" dur="2000"/>
                                        <p:tgtEl>
                                          <p:spTgt spid="3">
                                            <p:txEl>
                                              <p:pRg st="2" end="2"/>
                                            </p:txEl>
                                          </p:spTgt>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1" dur="2000"/>
                                        <p:tgtEl>
                                          <p:spTgt spid="3">
                                            <p:txEl>
                                              <p:pRg st="3" end="3"/>
                                            </p:txEl>
                                          </p:spTgt>
                                        </p:tgtEl>
                                      </p:cBhvr>
                                    </p:animEffect>
                                  </p:childTnLst>
                                </p:cTn>
                              </p:par>
                            </p:childTnLst>
                          </p:cTn>
                        </p:par>
                        <p:par>
                          <p:cTn id="32" fill="hold">
                            <p:stCondLst>
                              <p:cond delay="6000"/>
                            </p:stCondLst>
                            <p:childTnLst>
                              <p:par>
                                <p:cTn id="33" presetID="53" presetClass="entr" presetSubtype="16"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4000" r="-4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9271"/>
            <a:ext cx="9147629" cy="834886"/>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He Is the Resurrected Christ (13)</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rot="344543">
            <a:off x="320498" y="2080375"/>
            <a:ext cx="11608904" cy="3483399"/>
          </a:xfrm>
          <a:solidFill>
            <a:schemeClr val="bg1">
              <a:alpha val="85000"/>
            </a:schemeClr>
          </a:solidFill>
        </p:spPr>
        <p:txBody>
          <a:bodyPr>
            <a:normAutofit/>
          </a:bodyPr>
          <a:lstStyle/>
          <a:p>
            <a:pPr marL="0" indent="0">
              <a:buNone/>
            </a:pPr>
            <a:r>
              <a:rPr lang="en-US" b="1" i="1" dirty="0">
                <a:effectLst>
                  <a:outerShdw blurRad="38100" dist="38100" dir="2700000" algn="tl">
                    <a:srgbClr val="000000">
                      <a:alpha val="43137"/>
                    </a:srgbClr>
                  </a:outerShdw>
                </a:effectLst>
                <a:latin typeface="Arial Rounded MT Bold" panose="020F0704030504030204" pitchFamily="34" charset="0"/>
              </a:rPr>
              <a:t>“</a:t>
            </a:r>
            <a:r>
              <a:rPr lang="en-US" i="1" dirty="0">
                <a:effectLst>
                  <a:outerShdw blurRad="38100" dist="38100" dir="2700000" algn="tl">
                    <a:srgbClr val="000000">
                      <a:alpha val="43137"/>
                    </a:srgbClr>
                  </a:outerShdw>
                </a:effectLst>
                <a:latin typeface="Arial Rounded MT Bold" panose="020F0704030504030204" pitchFamily="34" charset="0"/>
              </a:rPr>
              <a:t>One like unto the Son of man” </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He is Seen in His Human Form, Yet Glorified. </a:t>
            </a:r>
          </a:p>
          <a:p>
            <a:r>
              <a:rPr lang="en-US" b="1" dirty="0">
                <a:effectLst>
                  <a:outerShdw blurRad="38100" dist="38100" dir="2700000" algn="tl">
                    <a:srgbClr val="000000">
                      <a:alpha val="43137"/>
                    </a:srgbClr>
                  </a:outerShdw>
                </a:effectLst>
                <a:latin typeface="Arial Rounded MT Bold" panose="020F0704030504030204" pitchFamily="34" charset="0"/>
              </a:rPr>
              <a:t>Jesus Showed Some Aspects of His Glory, but Not All, Because It Would Have Been Too Overpowering!</a:t>
            </a:r>
          </a:p>
          <a:p>
            <a:r>
              <a:rPr lang="en-US" b="1" dirty="0">
                <a:effectLst>
                  <a:outerShdw blurRad="38100" dist="38100" dir="2700000" algn="tl">
                    <a:srgbClr val="000000">
                      <a:alpha val="43137"/>
                    </a:srgbClr>
                  </a:outerShdw>
                </a:effectLst>
                <a:latin typeface="Arial Rounded MT Bold" panose="020F0704030504030204" pitchFamily="34" charset="0"/>
              </a:rPr>
              <a:t>As Mary Recognized Him in the Garden, and as the Disciples Enjoyed Him in the Upper Room…</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…We Will Recognize the Ascended Savior Some Day</a:t>
            </a:r>
            <a:endParaRPr lang="en-US" b="1" dirty="0">
              <a:latin typeface="Arial Rounded MT Bold" panose="020F0704030504030204" pitchFamily="34" charset="0"/>
            </a:endParaRPr>
          </a:p>
        </p:txBody>
      </p:sp>
    </p:spTree>
    <p:extLst>
      <p:ext uri="{BB962C8B-B14F-4D97-AF65-F5344CB8AC3E}">
        <p14:creationId xmlns:p14="http://schemas.microsoft.com/office/powerpoint/2010/main" val="12780954"/>
      </p:ext>
    </p:extLst>
  </p:cSld>
  <p:clrMapOvr>
    <a:masterClrMapping/>
  </p:clrMapOvr>
  <mc:AlternateContent xmlns:mc="http://schemas.openxmlformats.org/markup-compatibility/2006" xmlns:p14="http://schemas.microsoft.com/office/powerpoint/2010/main">
    <mc:Choice Requires="p14">
      <p:transition spd="slow" p14:dur="225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2000" r="-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9271"/>
            <a:ext cx="8320314" cy="834886"/>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He Is the Reigning Christ (13) </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rot="21196988">
            <a:off x="146855" y="1865842"/>
            <a:ext cx="11608904" cy="3192367"/>
          </a:xfrm>
          <a:solidFill>
            <a:schemeClr val="bg1">
              <a:alpha val="85000"/>
            </a:schemeClr>
          </a:solidFill>
        </p:spPr>
        <p:txBody>
          <a:bodyPr>
            <a:normAutofit/>
          </a:bodyPr>
          <a:lstStyle/>
          <a:p>
            <a:pPr marL="0" indent="0">
              <a:buNone/>
            </a:pPr>
            <a:r>
              <a:rPr lang="en-US" i="1" dirty="0">
                <a:effectLst>
                  <a:outerShdw blurRad="38100" dist="38100" dir="2700000" algn="tl">
                    <a:srgbClr val="000000">
                      <a:alpha val="43137"/>
                    </a:srgbClr>
                  </a:outerShdw>
                </a:effectLst>
                <a:latin typeface="Arial Rounded MT Bold" panose="020F0704030504030204" pitchFamily="34" charset="0"/>
              </a:rPr>
              <a:t>“clothed with a garment down to the feet” </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This Description Indicates Garments of a King / Judge </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He Has Already Come as our Savior/, When He Returns…</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…as Judge </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Revelation portrays Jesus as no other book…</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…He is Not the Meek and Lowly Lamb, But the Reigning King </a:t>
            </a:r>
          </a:p>
          <a:p>
            <a:endParaRPr lang="en-US" dirty="0"/>
          </a:p>
        </p:txBody>
      </p:sp>
    </p:spTree>
    <p:extLst>
      <p:ext uri="{BB962C8B-B14F-4D97-AF65-F5344CB8AC3E}">
        <p14:creationId xmlns:p14="http://schemas.microsoft.com/office/powerpoint/2010/main" val="3521226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par>
                          <p:cTn id="15" fill="hold">
                            <p:stCondLst>
                              <p:cond delay="4000"/>
                            </p:stCondLst>
                            <p:childTnLst>
                              <p:par>
                                <p:cTn id="16" presetID="6" presetClass="entr" presetSubtype="16"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par>
                          <p:cTn id="19" fill="hold">
                            <p:stCondLst>
                              <p:cond delay="6000"/>
                            </p:stCondLst>
                            <p:childTnLst>
                              <p:par>
                                <p:cTn id="20" presetID="6" presetClass="entr" presetSubtype="16"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par>
                          <p:cTn id="28" fill="hold">
                            <p:stCondLst>
                              <p:cond delay="2000"/>
                            </p:stCondLst>
                            <p:childTnLst>
                              <p:par>
                                <p:cTn id="29" presetID="6" presetClass="entr" presetSubtype="16"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in)">
                                      <p:cBhvr>
                                        <p:cTn id="3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9271"/>
            <a:ext cx="8654143" cy="834886"/>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He Is the Righteous Christ (14) </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rot="21044534">
            <a:off x="205353" y="2454102"/>
            <a:ext cx="11608904" cy="3492847"/>
          </a:xfrm>
          <a:solidFill>
            <a:schemeClr val="bg1">
              <a:alpha val="90000"/>
            </a:schemeClr>
          </a:solidFill>
        </p:spPr>
        <p:txBody>
          <a:bodyPr>
            <a:normAutofit/>
          </a:bodyPr>
          <a:lstStyle/>
          <a:p>
            <a:pPr marL="0" indent="0">
              <a:buNone/>
            </a:pPr>
            <a:r>
              <a:rPr lang="en-US" i="1" dirty="0">
                <a:effectLst>
                  <a:outerShdw blurRad="38100" dist="38100" dir="2700000" algn="tl">
                    <a:srgbClr val="000000">
                      <a:alpha val="43137"/>
                    </a:srgbClr>
                  </a:outerShdw>
                </a:effectLst>
                <a:latin typeface="Arial Rounded MT Bold" panose="020F0704030504030204" pitchFamily="34" charset="0"/>
              </a:rPr>
              <a:t>“His head and hair were white like wool, as white as snow.” </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This Speaks of His Holiness. </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A relationship with Jesus produces a cleansing and purity that aligns us with, and hides us in, His righteousness. </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Isaiah 1:18:</a:t>
            </a: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“‘Come now, and let us reason together,’” says the Lord. ‘Though your sins are like scarlet, they shall be as white as snow; though they are red like crimson, they shall be as wool.’” </a:t>
            </a:r>
          </a:p>
          <a:p>
            <a:endParaRPr lang="en-US" dirty="0"/>
          </a:p>
        </p:txBody>
      </p:sp>
    </p:spTree>
    <p:extLst>
      <p:ext uri="{BB962C8B-B14F-4D97-AF65-F5344CB8AC3E}">
        <p14:creationId xmlns:p14="http://schemas.microsoft.com/office/powerpoint/2010/main" val="1195318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2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4206</TotalTime>
  <Words>1388</Words>
  <Application>Microsoft Office PowerPoint</Application>
  <PresentationFormat>Widescreen</PresentationFormat>
  <Paragraphs>82</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Rounded MT Bold</vt:lpstr>
      <vt:lpstr>Calibri</vt:lpstr>
      <vt:lpstr>Calibri Light</vt:lpstr>
      <vt:lpstr>Courier New</vt:lpstr>
      <vt:lpstr>Office Theme</vt:lpstr>
      <vt:lpstr>PowerPoint Presentation</vt:lpstr>
      <vt:lpstr>Let Me Tell You…           …About Christ</vt:lpstr>
      <vt:lpstr>PowerPoint Presentation</vt:lpstr>
      <vt:lpstr>PowerPoint Presentation</vt:lpstr>
      <vt:lpstr>PowerPoint Presentation</vt:lpstr>
      <vt:lpstr>PowerPoint Presentation</vt:lpstr>
      <vt:lpstr>He Is the Resurrected Christ (13)</vt:lpstr>
      <vt:lpstr>He Is the Reigning Christ (13) </vt:lpstr>
      <vt:lpstr>He Is the Righteous Christ (14) </vt:lpstr>
      <vt:lpstr>He Is the Revealing Christ (14) </vt:lpstr>
      <vt:lpstr>He Is the Relentless Christ (15)</vt:lpstr>
      <vt:lpstr>He Is the Regal Christ (15)</vt:lpstr>
      <vt:lpstr>He Is the Regulating Christ (16)</vt:lpstr>
      <vt:lpstr>He Is the Revenging Christ (16)</vt:lpstr>
      <vt:lpstr>He Is the Remarkable Christ (16) </vt:lpstr>
      <vt:lpstr>He Is the Reassuring Christ (17-18)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 Me Tell You About Christ</dc:title>
  <dc:creator>David Linton</dc:creator>
  <cp:lastModifiedBy>David Linton</cp:lastModifiedBy>
  <cp:revision>100</cp:revision>
  <dcterms:created xsi:type="dcterms:W3CDTF">2016-11-29T01:32:11Z</dcterms:created>
  <dcterms:modified xsi:type="dcterms:W3CDTF">2016-12-04T02:11:13Z</dcterms:modified>
</cp:coreProperties>
</file>