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69" r:id="rId2"/>
    <p:sldId id="256" r:id="rId3"/>
    <p:sldId id="257" r:id="rId4"/>
    <p:sldId id="260" r:id="rId5"/>
    <p:sldId id="262" r:id="rId6"/>
    <p:sldId id="265" r:id="rId7"/>
    <p:sldId id="266" r:id="rId8"/>
    <p:sldId id="267" r:id="rId9"/>
    <p:sldId id="270" r:id="rId10"/>
    <p:sldId id="258" r:id="rId11"/>
    <p:sldId id="263" r:id="rId12"/>
    <p:sldId id="259" r:id="rId13"/>
    <p:sldId id="268" r:id="rId14"/>
    <p:sldId id="264"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2AA8A9-168A-4B37-8CF1-9E840EFD83CB}"/>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31417A66-B870-4A2E-B14D-7A34A59B4A7C}"/>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DC0D22B-133F-42DF-A598-CEB09F5422BF}" type="datetimeFigureOut">
              <a:rPr lang="en-US" smtClean="0"/>
              <a:t>3/17/2018</a:t>
            </a:fld>
            <a:endParaRPr lang="en-US"/>
          </a:p>
        </p:txBody>
      </p:sp>
      <p:sp>
        <p:nvSpPr>
          <p:cNvPr id="4" name="Footer Placeholder 3">
            <a:extLst>
              <a:ext uri="{FF2B5EF4-FFF2-40B4-BE49-F238E27FC236}">
                <a16:creationId xmlns:a16="http://schemas.microsoft.com/office/drawing/2014/main" id="{F6CC732A-D060-4E8B-B524-C4040A10D9E5}"/>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E187D7-B37E-437B-BF7B-33D81FC53FFF}"/>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930FDAD-5623-41FD-9D80-94131338A75A}" type="slidenum">
              <a:rPr lang="en-US" smtClean="0"/>
              <a:t>‹#›</a:t>
            </a:fld>
            <a:endParaRPr lang="en-US"/>
          </a:p>
        </p:txBody>
      </p:sp>
    </p:spTree>
    <p:extLst>
      <p:ext uri="{BB962C8B-B14F-4D97-AF65-F5344CB8AC3E}">
        <p14:creationId xmlns:p14="http://schemas.microsoft.com/office/powerpoint/2010/main" val="382919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260DC-92A4-49B0-B198-60E7F9D1C8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C65BEF-EF61-4ED4-81D4-FDAC50830E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3D88C4-A56F-4B33-BC17-EBDEB657DBD6}"/>
              </a:ext>
            </a:extLst>
          </p:cNvPr>
          <p:cNvSpPr>
            <a:spLocks noGrp="1"/>
          </p:cNvSpPr>
          <p:nvPr>
            <p:ph type="dt" sz="half" idx="10"/>
          </p:nvPr>
        </p:nvSpPr>
        <p:spPr/>
        <p:txBody>
          <a:bodyPr/>
          <a:lstStyle/>
          <a:p>
            <a:fld id="{FC8CD6CA-59C3-4D79-BCA0-E9643CAD174D}" type="datetimeFigureOut">
              <a:rPr lang="en-US" smtClean="0"/>
              <a:t>3/17/2018</a:t>
            </a:fld>
            <a:endParaRPr lang="en-US"/>
          </a:p>
        </p:txBody>
      </p:sp>
      <p:sp>
        <p:nvSpPr>
          <p:cNvPr id="5" name="Footer Placeholder 4">
            <a:extLst>
              <a:ext uri="{FF2B5EF4-FFF2-40B4-BE49-F238E27FC236}">
                <a16:creationId xmlns:a16="http://schemas.microsoft.com/office/drawing/2014/main" id="{DE02BC71-673C-48FA-AA5D-F3818780B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5BE4E-E216-47B3-94F1-100046F90754}"/>
              </a:ext>
            </a:extLst>
          </p:cNvPr>
          <p:cNvSpPr>
            <a:spLocks noGrp="1"/>
          </p:cNvSpPr>
          <p:nvPr>
            <p:ph type="sldNum" sz="quarter" idx="12"/>
          </p:nvPr>
        </p:nvSpPr>
        <p:spPr/>
        <p:txBody>
          <a:bodyPr/>
          <a:lstStyle/>
          <a:p>
            <a:fld id="{0B31D8AD-9ABB-4E90-9BEE-A3764D8C9FD0}" type="slidenum">
              <a:rPr lang="en-US" smtClean="0"/>
              <a:t>‹#›</a:t>
            </a:fld>
            <a:endParaRPr lang="en-US"/>
          </a:p>
        </p:txBody>
      </p:sp>
    </p:spTree>
    <p:extLst>
      <p:ext uri="{BB962C8B-B14F-4D97-AF65-F5344CB8AC3E}">
        <p14:creationId xmlns:p14="http://schemas.microsoft.com/office/powerpoint/2010/main" val="256547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B71B-7C1D-478B-AFAC-12888B2D0F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923D7B-D9C7-4C56-AC64-A119E70446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642A5-985F-4FFE-8750-90A9405ED3BC}"/>
              </a:ext>
            </a:extLst>
          </p:cNvPr>
          <p:cNvSpPr>
            <a:spLocks noGrp="1"/>
          </p:cNvSpPr>
          <p:nvPr>
            <p:ph type="dt" sz="half" idx="10"/>
          </p:nvPr>
        </p:nvSpPr>
        <p:spPr/>
        <p:txBody>
          <a:bodyPr/>
          <a:lstStyle/>
          <a:p>
            <a:fld id="{FC8CD6CA-59C3-4D79-BCA0-E9643CAD174D}" type="datetimeFigureOut">
              <a:rPr lang="en-US" smtClean="0"/>
              <a:t>3/17/2018</a:t>
            </a:fld>
            <a:endParaRPr lang="en-US"/>
          </a:p>
        </p:txBody>
      </p:sp>
      <p:sp>
        <p:nvSpPr>
          <p:cNvPr id="5" name="Footer Placeholder 4">
            <a:extLst>
              <a:ext uri="{FF2B5EF4-FFF2-40B4-BE49-F238E27FC236}">
                <a16:creationId xmlns:a16="http://schemas.microsoft.com/office/drawing/2014/main" id="{FD7396BF-8495-4461-BFD0-50894316D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4DB80-19C4-479E-9960-E6447BDDA232}"/>
              </a:ext>
            </a:extLst>
          </p:cNvPr>
          <p:cNvSpPr>
            <a:spLocks noGrp="1"/>
          </p:cNvSpPr>
          <p:nvPr>
            <p:ph type="sldNum" sz="quarter" idx="12"/>
          </p:nvPr>
        </p:nvSpPr>
        <p:spPr/>
        <p:txBody>
          <a:bodyPr/>
          <a:lstStyle/>
          <a:p>
            <a:fld id="{0B31D8AD-9ABB-4E90-9BEE-A3764D8C9FD0}" type="slidenum">
              <a:rPr lang="en-US" smtClean="0"/>
              <a:t>‹#›</a:t>
            </a:fld>
            <a:endParaRPr lang="en-US"/>
          </a:p>
        </p:txBody>
      </p:sp>
    </p:spTree>
    <p:extLst>
      <p:ext uri="{BB962C8B-B14F-4D97-AF65-F5344CB8AC3E}">
        <p14:creationId xmlns:p14="http://schemas.microsoft.com/office/powerpoint/2010/main" val="3664479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BC5C37-ED73-49DC-BD44-D1B8C6016E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E923FA-7C1C-4E1B-8AF0-9C1ECAF30D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56E12-E0BC-406F-B322-6D1BF9D8E2FB}"/>
              </a:ext>
            </a:extLst>
          </p:cNvPr>
          <p:cNvSpPr>
            <a:spLocks noGrp="1"/>
          </p:cNvSpPr>
          <p:nvPr>
            <p:ph type="dt" sz="half" idx="10"/>
          </p:nvPr>
        </p:nvSpPr>
        <p:spPr/>
        <p:txBody>
          <a:bodyPr/>
          <a:lstStyle/>
          <a:p>
            <a:fld id="{FC8CD6CA-59C3-4D79-BCA0-E9643CAD174D}" type="datetimeFigureOut">
              <a:rPr lang="en-US" smtClean="0"/>
              <a:t>3/17/2018</a:t>
            </a:fld>
            <a:endParaRPr lang="en-US"/>
          </a:p>
        </p:txBody>
      </p:sp>
      <p:sp>
        <p:nvSpPr>
          <p:cNvPr id="5" name="Footer Placeholder 4">
            <a:extLst>
              <a:ext uri="{FF2B5EF4-FFF2-40B4-BE49-F238E27FC236}">
                <a16:creationId xmlns:a16="http://schemas.microsoft.com/office/drawing/2014/main" id="{BEBCFCE8-D50A-44C8-B9A7-32BB7FBEB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DF08A-94FB-4AFE-A882-9BC51BA11053}"/>
              </a:ext>
            </a:extLst>
          </p:cNvPr>
          <p:cNvSpPr>
            <a:spLocks noGrp="1"/>
          </p:cNvSpPr>
          <p:nvPr>
            <p:ph type="sldNum" sz="quarter" idx="12"/>
          </p:nvPr>
        </p:nvSpPr>
        <p:spPr/>
        <p:txBody>
          <a:bodyPr/>
          <a:lstStyle/>
          <a:p>
            <a:fld id="{0B31D8AD-9ABB-4E90-9BEE-A3764D8C9FD0}" type="slidenum">
              <a:rPr lang="en-US" smtClean="0"/>
              <a:t>‹#›</a:t>
            </a:fld>
            <a:endParaRPr lang="en-US"/>
          </a:p>
        </p:txBody>
      </p:sp>
    </p:spTree>
    <p:extLst>
      <p:ext uri="{BB962C8B-B14F-4D97-AF65-F5344CB8AC3E}">
        <p14:creationId xmlns:p14="http://schemas.microsoft.com/office/powerpoint/2010/main" val="170380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5D85-261F-4FBF-ABA9-DDB53FD837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56320-83BE-407D-8AEB-A218E0BAB1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F63B9-92B4-49C4-BB7D-3FEC2BC47C08}"/>
              </a:ext>
            </a:extLst>
          </p:cNvPr>
          <p:cNvSpPr>
            <a:spLocks noGrp="1"/>
          </p:cNvSpPr>
          <p:nvPr>
            <p:ph type="dt" sz="half" idx="10"/>
          </p:nvPr>
        </p:nvSpPr>
        <p:spPr/>
        <p:txBody>
          <a:bodyPr/>
          <a:lstStyle/>
          <a:p>
            <a:fld id="{FC8CD6CA-59C3-4D79-BCA0-E9643CAD174D}" type="datetimeFigureOut">
              <a:rPr lang="en-US" smtClean="0"/>
              <a:t>3/17/2018</a:t>
            </a:fld>
            <a:endParaRPr lang="en-US"/>
          </a:p>
        </p:txBody>
      </p:sp>
      <p:sp>
        <p:nvSpPr>
          <p:cNvPr id="5" name="Footer Placeholder 4">
            <a:extLst>
              <a:ext uri="{FF2B5EF4-FFF2-40B4-BE49-F238E27FC236}">
                <a16:creationId xmlns:a16="http://schemas.microsoft.com/office/drawing/2014/main" id="{F01D12F1-CF3B-43AD-8CB7-940E8C9E0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73EA1-BB3F-49B3-8321-8DB31B6F3554}"/>
              </a:ext>
            </a:extLst>
          </p:cNvPr>
          <p:cNvSpPr>
            <a:spLocks noGrp="1"/>
          </p:cNvSpPr>
          <p:nvPr>
            <p:ph type="sldNum" sz="quarter" idx="12"/>
          </p:nvPr>
        </p:nvSpPr>
        <p:spPr/>
        <p:txBody>
          <a:bodyPr/>
          <a:lstStyle/>
          <a:p>
            <a:fld id="{0B31D8AD-9ABB-4E90-9BEE-A3764D8C9FD0}" type="slidenum">
              <a:rPr lang="en-US" smtClean="0"/>
              <a:t>‹#›</a:t>
            </a:fld>
            <a:endParaRPr lang="en-US"/>
          </a:p>
        </p:txBody>
      </p:sp>
    </p:spTree>
    <p:extLst>
      <p:ext uri="{BB962C8B-B14F-4D97-AF65-F5344CB8AC3E}">
        <p14:creationId xmlns:p14="http://schemas.microsoft.com/office/powerpoint/2010/main" val="419157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5874-83CD-4A6B-9E6E-533196C908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F6AC69-C8AB-4DC7-9108-163F304816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B0E357-3CC3-41E8-938D-7858CCF84FD7}"/>
              </a:ext>
            </a:extLst>
          </p:cNvPr>
          <p:cNvSpPr>
            <a:spLocks noGrp="1"/>
          </p:cNvSpPr>
          <p:nvPr>
            <p:ph type="dt" sz="half" idx="10"/>
          </p:nvPr>
        </p:nvSpPr>
        <p:spPr/>
        <p:txBody>
          <a:bodyPr/>
          <a:lstStyle/>
          <a:p>
            <a:fld id="{FC8CD6CA-59C3-4D79-BCA0-E9643CAD174D}" type="datetimeFigureOut">
              <a:rPr lang="en-US" smtClean="0"/>
              <a:t>3/17/2018</a:t>
            </a:fld>
            <a:endParaRPr lang="en-US"/>
          </a:p>
        </p:txBody>
      </p:sp>
      <p:sp>
        <p:nvSpPr>
          <p:cNvPr id="5" name="Footer Placeholder 4">
            <a:extLst>
              <a:ext uri="{FF2B5EF4-FFF2-40B4-BE49-F238E27FC236}">
                <a16:creationId xmlns:a16="http://schemas.microsoft.com/office/drawing/2014/main" id="{6134A6C1-2AA7-4485-94B4-1E389750B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47761-9783-4E0E-B13C-1373FCC0A16A}"/>
              </a:ext>
            </a:extLst>
          </p:cNvPr>
          <p:cNvSpPr>
            <a:spLocks noGrp="1"/>
          </p:cNvSpPr>
          <p:nvPr>
            <p:ph type="sldNum" sz="quarter" idx="12"/>
          </p:nvPr>
        </p:nvSpPr>
        <p:spPr/>
        <p:txBody>
          <a:bodyPr/>
          <a:lstStyle/>
          <a:p>
            <a:fld id="{0B31D8AD-9ABB-4E90-9BEE-A3764D8C9FD0}" type="slidenum">
              <a:rPr lang="en-US" smtClean="0"/>
              <a:t>‹#›</a:t>
            </a:fld>
            <a:endParaRPr lang="en-US"/>
          </a:p>
        </p:txBody>
      </p:sp>
    </p:spTree>
    <p:extLst>
      <p:ext uri="{BB962C8B-B14F-4D97-AF65-F5344CB8AC3E}">
        <p14:creationId xmlns:p14="http://schemas.microsoft.com/office/powerpoint/2010/main" val="384406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D9A0F-B41F-4BD0-AA0F-DECAA88B3A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C481B7-04E7-4333-884C-60C10BDDB7A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DA4CA6-5F7E-4AAD-BFC3-EE30D922D0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C1A256-ABD8-4E81-BACC-25D6B28FAFF3}"/>
              </a:ext>
            </a:extLst>
          </p:cNvPr>
          <p:cNvSpPr>
            <a:spLocks noGrp="1"/>
          </p:cNvSpPr>
          <p:nvPr>
            <p:ph type="dt" sz="half" idx="10"/>
          </p:nvPr>
        </p:nvSpPr>
        <p:spPr/>
        <p:txBody>
          <a:bodyPr/>
          <a:lstStyle/>
          <a:p>
            <a:fld id="{FC8CD6CA-59C3-4D79-BCA0-E9643CAD174D}" type="datetimeFigureOut">
              <a:rPr lang="en-US" smtClean="0"/>
              <a:t>3/17/2018</a:t>
            </a:fld>
            <a:endParaRPr lang="en-US"/>
          </a:p>
        </p:txBody>
      </p:sp>
      <p:sp>
        <p:nvSpPr>
          <p:cNvPr id="6" name="Footer Placeholder 5">
            <a:extLst>
              <a:ext uri="{FF2B5EF4-FFF2-40B4-BE49-F238E27FC236}">
                <a16:creationId xmlns:a16="http://schemas.microsoft.com/office/drawing/2014/main" id="{984B3CC0-D69C-4D92-A08F-5E68873A99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49D804-6084-4A17-9AAF-ECEE537FBFAA}"/>
              </a:ext>
            </a:extLst>
          </p:cNvPr>
          <p:cNvSpPr>
            <a:spLocks noGrp="1"/>
          </p:cNvSpPr>
          <p:nvPr>
            <p:ph type="sldNum" sz="quarter" idx="12"/>
          </p:nvPr>
        </p:nvSpPr>
        <p:spPr/>
        <p:txBody>
          <a:bodyPr/>
          <a:lstStyle/>
          <a:p>
            <a:fld id="{0B31D8AD-9ABB-4E90-9BEE-A3764D8C9FD0}" type="slidenum">
              <a:rPr lang="en-US" smtClean="0"/>
              <a:t>‹#›</a:t>
            </a:fld>
            <a:endParaRPr lang="en-US"/>
          </a:p>
        </p:txBody>
      </p:sp>
    </p:spTree>
    <p:extLst>
      <p:ext uri="{BB962C8B-B14F-4D97-AF65-F5344CB8AC3E}">
        <p14:creationId xmlns:p14="http://schemas.microsoft.com/office/powerpoint/2010/main" val="281577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13EB-092E-4FDE-8683-F0FDDAF0D1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B9A245-7E66-4C9B-8451-A16793D82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CD466C-F4A7-4122-B41B-ADB95DC610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BBBD06-1ADE-41EC-B0AD-5C32D71A35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9B7E94-1535-4ECF-B8A4-6C8E69C9DD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81840D-10A2-4CCC-A1B4-7CBAD7F33FBA}"/>
              </a:ext>
            </a:extLst>
          </p:cNvPr>
          <p:cNvSpPr>
            <a:spLocks noGrp="1"/>
          </p:cNvSpPr>
          <p:nvPr>
            <p:ph type="dt" sz="half" idx="10"/>
          </p:nvPr>
        </p:nvSpPr>
        <p:spPr/>
        <p:txBody>
          <a:bodyPr/>
          <a:lstStyle/>
          <a:p>
            <a:fld id="{FC8CD6CA-59C3-4D79-BCA0-E9643CAD174D}" type="datetimeFigureOut">
              <a:rPr lang="en-US" smtClean="0"/>
              <a:t>3/17/2018</a:t>
            </a:fld>
            <a:endParaRPr lang="en-US"/>
          </a:p>
        </p:txBody>
      </p:sp>
      <p:sp>
        <p:nvSpPr>
          <p:cNvPr id="8" name="Footer Placeholder 7">
            <a:extLst>
              <a:ext uri="{FF2B5EF4-FFF2-40B4-BE49-F238E27FC236}">
                <a16:creationId xmlns:a16="http://schemas.microsoft.com/office/drawing/2014/main" id="{4E2ED15B-3C7B-413B-B60F-7F32408E3E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EE2E7C-6C3A-4CE0-BFE0-3646674A78A6}"/>
              </a:ext>
            </a:extLst>
          </p:cNvPr>
          <p:cNvSpPr>
            <a:spLocks noGrp="1"/>
          </p:cNvSpPr>
          <p:nvPr>
            <p:ph type="sldNum" sz="quarter" idx="12"/>
          </p:nvPr>
        </p:nvSpPr>
        <p:spPr/>
        <p:txBody>
          <a:bodyPr/>
          <a:lstStyle/>
          <a:p>
            <a:fld id="{0B31D8AD-9ABB-4E90-9BEE-A3764D8C9FD0}" type="slidenum">
              <a:rPr lang="en-US" smtClean="0"/>
              <a:t>‹#›</a:t>
            </a:fld>
            <a:endParaRPr lang="en-US"/>
          </a:p>
        </p:txBody>
      </p:sp>
    </p:spTree>
    <p:extLst>
      <p:ext uri="{BB962C8B-B14F-4D97-AF65-F5344CB8AC3E}">
        <p14:creationId xmlns:p14="http://schemas.microsoft.com/office/powerpoint/2010/main" val="184246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00AE-34F7-45FD-A228-371D8A3888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EB7FCD-7833-431D-941E-5E9317A32607}"/>
              </a:ext>
            </a:extLst>
          </p:cNvPr>
          <p:cNvSpPr>
            <a:spLocks noGrp="1"/>
          </p:cNvSpPr>
          <p:nvPr>
            <p:ph type="dt" sz="half" idx="10"/>
          </p:nvPr>
        </p:nvSpPr>
        <p:spPr/>
        <p:txBody>
          <a:bodyPr/>
          <a:lstStyle/>
          <a:p>
            <a:fld id="{FC8CD6CA-59C3-4D79-BCA0-E9643CAD174D}" type="datetimeFigureOut">
              <a:rPr lang="en-US" smtClean="0"/>
              <a:t>3/17/2018</a:t>
            </a:fld>
            <a:endParaRPr lang="en-US"/>
          </a:p>
        </p:txBody>
      </p:sp>
      <p:sp>
        <p:nvSpPr>
          <p:cNvPr id="4" name="Footer Placeholder 3">
            <a:extLst>
              <a:ext uri="{FF2B5EF4-FFF2-40B4-BE49-F238E27FC236}">
                <a16:creationId xmlns:a16="http://schemas.microsoft.com/office/drawing/2014/main" id="{E556C3B0-EC6A-47DB-A032-52C3E0098A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A18803-D01A-4025-9840-03D3ECE17D8F}"/>
              </a:ext>
            </a:extLst>
          </p:cNvPr>
          <p:cNvSpPr>
            <a:spLocks noGrp="1"/>
          </p:cNvSpPr>
          <p:nvPr>
            <p:ph type="sldNum" sz="quarter" idx="12"/>
          </p:nvPr>
        </p:nvSpPr>
        <p:spPr/>
        <p:txBody>
          <a:bodyPr/>
          <a:lstStyle/>
          <a:p>
            <a:fld id="{0B31D8AD-9ABB-4E90-9BEE-A3764D8C9FD0}" type="slidenum">
              <a:rPr lang="en-US" smtClean="0"/>
              <a:t>‹#›</a:t>
            </a:fld>
            <a:endParaRPr lang="en-US"/>
          </a:p>
        </p:txBody>
      </p:sp>
    </p:spTree>
    <p:extLst>
      <p:ext uri="{BB962C8B-B14F-4D97-AF65-F5344CB8AC3E}">
        <p14:creationId xmlns:p14="http://schemas.microsoft.com/office/powerpoint/2010/main" val="329458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9A397A-0932-477D-825B-07596BDABCF8}"/>
              </a:ext>
            </a:extLst>
          </p:cNvPr>
          <p:cNvSpPr>
            <a:spLocks noGrp="1"/>
          </p:cNvSpPr>
          <p:nvPr>
            <p:ph type="dt" sz="half" idx="10"/>
          </p:nvPr>
        </p:nvSpPr>
        <p:spPr/>
        <p:txBody>
          <a:bodyPr/>
          <a:lstStyle/>
          <a:p>
            <a:fld id="{FC8CD6CA-59C3-4D79-BCA0-E9643CAD174D}" type="datetimeFigureOut">
              <a:rPr lang="en-US" smtClean="0"/>
              <a:t>3/17/2018</a:t>
            </a:fld>
            <a:endParaRPr lang="en-US"/>
          </a:p>
        </p:txBody>
      </p:sp>
      <p:sp>
        <p:nvSpPr>
          <p:cNvPr id="3" name="Footer Placeholder 2">
            <a:extLst>
              <a:ext uri="{FF2B5EF4-FFF2-40B4-BE49-F238E27FC236}">
                <a16:creationId xmlns:a16="http://schemas.microsoft.com/office/drawing/2014/main" id="{B6C90244-BE8D-4F18-8716-9CEAB3FEC8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8CC649-DA1E-493F-A490-290751043927}"/>
              </a:ext>
            </a:extLst>
          </p:cNvPr>
          <p:cNvSpPr>
            <a:spLocks noGrp="1"/>
          </p:cNvSpPr>
          <p:nvPr>
            <p:ph type="sldNum" sz="quarter" idx="12"/>
          </p:nvPr>
        </p:nvSpPr>
        <p:spPr/>
        <p:txBody>
          <a:bodyPr/>
          <a:lstStyle/>
          <a:p>
            <a:fld id="{0B31D8AD-9ABB-4E90-9BEE-A3764D8C9FD0}" type="slidenum">
              <a:rPr lang="en-US" smtClean="0"/>
              <a:t>‹#›</a:t>
            </a:fld>
            <a:endParaRPr lang="en-US"/>
          </a:p>
        </p:txBody>
      </p:sp>
    </p:spTree>
    <p:extLst>
      <p:ext uri="{BB962C8B-B14F-4D97-AF65-F5344CB8AC3E}">
        <p14:creationId xmlns:p14="http://schemas.microsoft.com/office/powerpoint/2010/main" val="352318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BBA5-8B82-434D-8EBD-E3A0626C0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5A2D96-5632-4CDC-9F47-8D3457C939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DFAC1D-5440-4663-9384-8E40DD23A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61F3B2-3AD8-4EA3-8273-D8E96D502638}"/>
              </a:ext>
            </a:extLst>
          </p:cNvPr>
          <p:cNvSpPr>
            <a:spLocks noGrp="1"/>
          </p:cNvSpPr>
          <p:nvPr>
            <p:ph type="dt" sz="half" idx="10"/>
          </p:nvPr>
        </p:nvSpPr>
        <p:spPr/>
        <p:txBody>
          <a:bodyPr/>
          <a:lstStyle/>
          <a:p>
            <a:fld id="{FC8CD6CA-59C3-4D79-BCA0-E9643CAD174D}" type="datetimeFigureOut">
              <a:rPr lang="en-US" smtClean="0"/>
              <a:t>3/17/2018</a:t>
            </a:fld>
            <a:endParaRPr lang="en-US"/>
          </a:p>
        </p:txBody>
      </p:sp>
      <p:sp>
        <p:nvSpPr>
          <p:cNvPr id="6" name="Footer Placeholder 5">
            <a:extLst>
              <a:ext uri="{FF2B5EF4-FFF2-40B4-BE49-F238E27FC236}">
                <a16:creationId xmlns:a16="http://schemas.microsoft.com/office/drawing/2014/main" id="{5F777768-488A-4506-8EB3-5B37F3F4E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EBEE66-A686-422B-857D-8687598130A3}"/>
              </a:ext>
            </a:extLst>
          </p:cNvPr>
          <p:cNvSpPr>
            <a:spLocks noGrp="1"/>
          </p:cNvSpPr>
          <p:nvPr>
            <p:ph type="sldNum" sz="quarter" idx="12"/>
          </p:nvPr>
        </p:nvSpPr>
        <p:spPr/>
        <p:txBody>
          <a:bodyPr/>
          <a:lstStyle/>
          <a:p>
            <a:fld id="{0B31D8AD-9ABB-4E90-9BEE-A3764D8C9FD0}" type="slidenum">
              <a:rPr lang="en-US" smtClean="0"/>
              <a:t>‹#›</a:t>
            </a:fld>
            <a:endParaRPr lang="en-US"/>
          </a:p>
        </p:txBody>
      </p:sp>
    </p:spTree>
    <p:extLst>
      <p:ext uri="{BB962C8B-B14F-4D97-AF65-F5344CB8AC3E}">
        <p14:creationId xmlns:p14="http://schemas.microsoft.com/office/powerpoint/2010/main" val="76183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2D9F6-72DE-4ACE-90C2-B03C03C31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3AB052-C98A-4D43-990C-D417B03CD0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73CA07-200F-48DA-96DD-C26279099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F68155-A6E7-4926-BFD5-301F3E172799}"/>
              </a:ext>
            </a:extLst>
          </p:cNvPr>
          <p:cNvSpPr>
            <a:spLocks noGrp="1"/>
          </p:cNvSpPr>
          <p:nvPr>
            <p:ph type="dt" sz="half" idx="10"/>
          </p:nvPr>
        </p:nvSpPr>
        <p:spPr/>
        <p:txBody>
          <a:bodyPr/>
          <a:lstStyle/>
          <a:p>
            <a:fld id="{FC8CD6CA-59C3-4D79-BCA0-E9643CAD174D}" type="datetimeFigureOut">
              <a:rPr lang="en-US" smtClean="0"/>
              <a:t>3/17/2018</a:t>
            </a:fld>
            <a:endParaRPr lang="en-US"/>
          </a:p>
        </p:txBody>
      </p:sp>
      <p:sp>
        <p:nvSpPr>
          <p:cNvPr id="6" name="Footer Placeholder 5">
            <a:extLst>
              <a:ext uri="{FF2B5EF4-FFF2-40B4-BE49-F238E27FC236}">
                <a16:creationId xmlns:a16="http://schemas.microsoft.com/office/drawing/2014/main" id="{409F0E68-1F07-4900-AE7B-713F924CA8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10CB9F-EDDC-4ADF-A18A-7A28C4AC3338}"/>
              </a:ext>
            </a:extLst>
          </p:cNvPr>
          <p:cNvSpPr>
            <a:spLocks noGrp="1"/>
          </p:cNvSpPr>
          <p:nvPr>
            <p:ph type="sldNum" sz="quarter" idx="12"/>
          </p:nvPr>
        </p:nvSpPr>
        <p:spPr/>
        <p:txBody>
          <a:bodyPr/>
          <a:lstStyle/>
          <a:p>
            <a:fld id="{0B31D8AD-9ABB-4E90-9BEE-A3764D8C9FD0}" type="slidenum">
              <a:rPr lang="en-US" smtClean="0"/>
              <a:t>‹#›</a:t>
            </a:fld>
            <a:endParaRPr lang="en-US"/>
          </a:p>
        </p:txBody>
      </p:sp>
    </p:spTree>
    <p:extLst>
      <p:ext uri="{BB962C8B-B14F-4D97-AF65-F5344CB8AC3E}">
        <p14:creationId xmlns:p14="http://schemas.microsoft.com/office/powerpoint/2010/main" val="3501324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4707E1-2C0E-4B86-8CFF-E4E95873EC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28C0D1-BF18-4D35-B691-DFC485BB8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56E59-B342-4082-9902-E47A38FFDC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CD6CA-59C3-4D79-BCA0-E9643CAD174D}" type="datetimeFigureOut">
              <a:rPr lang="en-US" smtClean="0"/>
              <a:t>3/17/2018</a:t>
            </a:fld>
            <a:endParaRPr lang="en-US"/>
          </a:p>
        </p:txBody>
      </p:sp>
      <p:sp>
        <p:nvSpPr>
          <p:cNvPr id="5" name="Footer Placeholder 4">
            <a:extLst>
              <a:ext uri="{FF2B5EF4-FFF2-40B4-BE49-F238E27FC236}">
                <a16:creationId xmlns:a16="http://schemas.microsoft.com/office/drawing/2014/main" id="{084A1D00-0C2C-48E1-8D48-64E514FA2F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E0790C-CDA2-4F1A-A927-45035B09F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1D8AD-9ABB-4E90-9BEE-A3764D8C9FD0}" type="slidenum">
              <a:rPr lang="en-US" smtClean="0"/>
              <a:t>‹#›</a:t>
            </a:fld>
            <a:endParaRPr lang="en-US"/>
          </a:p>
        </p:txBody>
      </p:sp>
    </p:spTree>
    <p:extLst>
      <p:ext uri="{BB962C8B-B14F-4D97-AF65-F5344CB8AC3E}">
        <p14:creationId xmlns:p14="http://schemas.microsoft.com/office/powerpoint/2010/main" val="3675283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6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2A78A-F286-4A44-A9BB-896F77D15002}"/>
              </a:ext>
            </a:extLst>
          </p:cNvPr>
          <p:cNvSpPr>
            <a:spLocks noGrp="1"/>
          </p:cNvSpPr>
          <p:nvPr>
            <p:ph idx="1"/>
          </p:nvPr>
        </p:nvSpPr>
        <p:spPr>
          <a:xfrm>
            <a:off x="185530" y="238539"/>
            <a:ext cx="11873948" cy="6400800"/>
          </a:xfrm>
        </p:spPr>
        <p:txBody>
          <a:bodyPr>
            <a:normAutofit fontScale="40000" lnSpcReduction="20000"/>
          </a:bodyPr>
          <a:lstStyle/>
          <a:p>
            <a:pPr marL="0" indent="0">
              <a:buNone/>
            </a:pPr>
            <a:r>
              <a:rPr lang="en-US" b="1" dirty="0"/>
              <a:t>5 Reasons for Church Membership </a:t>
            </a:r>
            <a:endParaRPr lang="en-US" dirty="0"/>
          </a:p>
          <a:p>
            <a:pPr marL="0" indent="0">
              <a:buNone/>
            </a:pPr>
            <a:endParaRPr lang="en-US" dirty="0"/>
          </a:p>
          <a:p>
            <a:r>
              <a:rPr lang="en-US" dirty="0"/>
              <a:t>by Joe Finley</a:t>
            </a:r>
          </a:p>
          <a:p>
            <a:r>
              <a:rPr lang="en-US" dirty="0"/>
              <a:t>When I was a youth pastor many years ago, I was surprised to learn that a wonderful couple who had attended our church for 20 years had not become members. They were faithful in their tithes and attendance but felt they didn’t need to be members.  </a:t>
            </a:r>
            <a:r>
              <a:rPr lang="en-US" i="1" dirty="0"/>
              <a:t>Why was membership not valued by them? What could have been done to motivate them to become members? What would have demonstrated the benefit of membership?</a:t>
            </a:r>
            <a:r>
              <a:rPr lang="en-US" dirty="0"/>
              <a:t>  After all, Ephesians 2:19 (LB) says, “Now you are no longer strangers to God and foreigners to heaven, but you are members of God’s very own family…and you belong in God’s household with every other Christian.”</a:t>
            </a:r>
          </a:p>
          <a:p>
            <a:r>
              <a:rPr lang="en-US" b="1" dirty="0"/>
              <a:t>I believe there are at least five genuine reasons for church membership:</a:t>
            </a:r>
            <a:endParaRPr lang="en-US" dirty="0"/>
          </a:p>
          <a:p>
            <a:r>
              <a:rPr lang="en-US" b="1" dirty="0"/>
              <a:t>1. It identifies you with a local body of believers</a:t>
            </a:r>
            <a:br>
              <a:rPr lang="en-US" dirty="0"/>
            </a:br>
            <a:r>
              <a:rPr lang="en-US" dirty="0"/>
              <a:t>As a fifth- and sixth-grader I wore an ID tag necklace (or “dog tag,” as we used to call it). This tag identified who I was. Much in the same way, membership is your ID tag. It identifies you with a group of believers and common basic doctrines. It identifies you as genuine believer. The world needs to know where you stand. Church membership can help make that statement.</a:t>
            </a:r>
          </a:p>
          <a:p>
            <a:r>
              <a:rPr lang="en-US" b="1" dirty="0"/>
              <a:t>2. It identifies your commitment</a:t>
            </a:r>
            <a:br>
              <a:rPr lang="en-US" dirty="0"/>
            </a:br>
            <a:r>
              <a:rPr lang="en-US" dirty="0"/>
              <a:t>So few in our culture want to be committed to anything-marriage, friendship, job, school, or country. However, Christ is committed to the church (Eph. 5:25). Since that is true, membership speaks of your commitment to the people of the church as well. It says you are not a “church hopper.”</a:t>
            </a:r>
          </a:p>
          <a:p>
            <a:r>
              <a:rPr lang="en-US" dirty="0"/>
              <a:t>This commitment provides opportunity for your spiritual family to support, help, pray, encourage you in your walk with the Lord, and vice versa. It helps you face life’s problems by providing the support and encouragement of other Christians and shows your commitment to them as well.</a:t>
            </a:r>
          </a:p>
          <a:p>
            <a:r>
              <a:rPr lang="en-US" b="1" dirty="0"/>
              <a:t>3. It identifies you as a team player</a:t>
            </a:r>
            <a:endParaRPr lang="en-US" dirty="0"/>
          </a:p>
          <a:p>
            <a:r>
              <a:rPr lang="en-US" dirty="0"/>
              <a:t>In the church I’m currently Pastoring, people take a class on membership and are then expected to agree to and sign a membership covenant. One part of that covenant emphasizes the importance of working together for kingdom purposes. In God’s kingdom there is no place for a “lone ranger.”</a:t>
            </a:r>
          </a:p>
          <a:p>
            <a:r>
              <a:rPr lang="en-US" dirty="0"/>
              <a:t>The church family becomes God’s laboratory for us to learn how to get along and work together as a family. It is in this environment that we practice unselfish and unconditional love. It’s where we learn to care for others, nurture each other, and when necessary be a peacemaker. We have the opportunity to practice teamwork. (1 Cor. 12:26; 1 John 3:16)</a:t>
            </a:r>
          </a:p>
          <a:p>
            <a:r>
              <a:rPr lang="en-US" b="1" dirty="0"/>
              <a:t>4. It helps to identify your giftings</a:t>
            </a:r>
            <a:br>
              <a:rPr lang="en-US" dirty="0"/>
            </a:br>
            <a:r>
              <a:rPr lang="en-US" dirty="0"/>
              <a:t>One of the things that blesses me is watching children grow and develop. When a first-grader becomes a second-grader, it is amazing how much that child develops intellectually, physically, and emotionally. At the beginning of first grade the child was struggling to write a complete sentence. Now in second grade the child writes paragraphs.</a:t>
            </a:r>
          </a:p>
          <a:p>
            <a:r>
              <a:rPr lang="en-US" dirty="0"/>
              <a:t>Membership enables one to develop and use their giftings. Each of us has a unique role to play in the Kingdom of God. Our gifting then helps us carry out God’s purpose (1 Cor. 12:7). Jesus said, “I will build my church” (Matt 16:18). He builds it when people commit themselves to use their giftings to advance the Kingdom of God </a:t>
            </a:r>
            <a:r>
              <a:rPr lang="en-US" i="1" dirty="0"/>
              <a:t>with</a:t>
            </a:r>
            <a:r>
              <a:rPr lang="en-US" dirty="0"/>
              <a:t> others.</a:t>
            </a:r>
          </a:p>
          <a:p>
            <a:r>
              <a:rPr lang="en-US" b="1" dirty="0"/>
              <a:t>5. It identifies accountability</a:t>
            </a:r>
            <a:br>
              <a:rPr lang="en-US" dirty="0"/>
            </a:br>
            <a:r>
              <a:rPr lang="en-US" dirty="0"/>
              <a:t>We are expected to contribute with all of the resources God has given us, not only our tithes and offerings, but also our time and talents. We accept this accountability when we become members, realizing that this provides a tangible way to cooperate with God. It builds character and inspires faith. Such accountability strengthens the church family as the church family knows that we can be counted on.</a:t>
            </a:r>
          </a:p>
          <a:p>
            <a:r>
              <a:rPr lang="en-US" dirty="0"/>
              <a:t>When you agree to be a member you allow others to enter your life to hold you spiritually on track. It provides an avenue for spiritual protection.</a:t>
            </a:r>
          </a:p>
          <a:p>
            <a:r>
              <a:rPr lang="en-US" dirty="0"/>
              <a:t>Since Christians have the same DNA, “members of God’s very own family,” and since “Christ is committed to the church,” it only makes sense to me that we make that same kind of commitment to each other through membership.</a:t>
            </a:r>
          </a:p>
        </p:txBody>
      </p:sp>
    </p:spTree>
    <p:extLst>
      <p:ext uri="{BB962C8B-B14F-4D97-AF65-F5344CB8AC3E}">
        <p14:creationId xmlns:p14="http://schemas.microsoft.com/office/powerpoint/2010/main" val="93177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83CB-A37E-4CC9-A11D-7D9CE35BC9FE}"/>
              </a:ext>
            </a:extLst>
          </p:cNvPr>
          <p:cNvSpPr>
            <a:spLocks noGrp="1"/>
          </p:cNvSpPr>
          <p:nvPr>
            <p:ph type="title"/>
          </p:nvPr>
        </p:nvSpPr>
        <p:spPr>
          <a:xfrm>
            <a:off x="838200" y="159027"/>
            <a:ext cx="10515600" cy="901147"/>
          </a:xfrm>
        </p:spPr>
        <p:txBody>
          <a:bodyPr/>
          <a:lstStyle/>
          <a:p>
            <a:endParaRPr lang="en-US" dirty="0"/>
          </a:p>
        </p:txBody>
      </p:sp>
      <p:sp>
        <p:nvSpPr>
          <p:cNvPr id="3" name="Content Placeholder 2">
            <a:extLst>
              <a:ext uri="{FF2B5EF4-FFF2-40B4-BE49-F238E27FC236}">
                <a16:creationId xmlns:a16="http://schemas.microsoft.com/office/drawing/2014/main" id="{086DBAB2-BCC4-46DF-B5B9-DBA33A570A69}"/>
              </a:ext>
            </a:extLst>
          </p:cNvPr>
          <p:cNvSpPr>
            <a:spLocks noGrp="1"/>
          </p:cNvSpPr>
          <p:nvPr>
            <p:ph idx="1"/>
          </p:nvPr>
        </p:nvSpPr>
        <p:spPr>
          <a:xfrm>
            <a:off x="225287" y="1285460"/>
            <a:ext cx="11714922" cy="5300869"/>
          </a:xfrm>
        </p:spPr>
        <p:txBody>
          <a:bodyPr/>
          <a:lstStyle/>
          <a:p>
            <a:endParaRPr lang="en-US" dirty="0"/>
          </a:p>
        </p:txBody>
      </p:sp>
    </p:spTree>
    <p:extLst>
      <p:ext uri="{BB962C8B-B14F-4D97-AF65-F5344CB8AC3E}">
        <p14:creationId xmlns:p14="http://schemas.microsoft.com/office/powerpoint/2010/main" val="196870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86A27B-9367-485F-BB23-797C08CD1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81" y="114813"/>
            <a:ext cx="4338430" cy="2431440"/>
          </a:xfrm>
          <a:prstGeom prst="rect">
            <a:avLst/>
          </a:prstGeom>
        </p:spPr>
      </p:pic>
      <p:pic>
        <p:nvPicPr>
          <p:cNvPr id="5" name="Picture 4">
            <a:extLst>
              <a:ext uri="{FF2B5EF4-FFF2-40B4-BE49-F238E27FC236}">
                <a16:creationId xmlns:a16="http://schemas.microsoft.com/office/drawing/2014/main" id="{5AF2A094-092C-4DA7-B168-0F0811014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123" y="416133"/>
            <a:ext cx="2438400" cy="1828800"/>
          </a:xfrm>
          <a:prstGeom prst="rect">
            <a:avLst/>
          </a:prstGeom>
        </p:spPr>
      </p:pic>
      <p:pic>
        <p:nvPicPr>
          <p:cNvPr id="9" name="Picture 8">
            <a:extLst>
              <a:ext uri="{FF2B5EF4-FFF2-40B4-BE49-F238E27FC236}">
                <a16:creationId xmlns:a16="http://schemas.microsoft.com/office/drawing/2014/main" id="{E706366D-88B9-4205-85FC-AD7DBA934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638" y="2855742"/>
            <a:ext cx="4963404" cy="3309058"/>
          </a:xfrm>
          <a:prstGeom prst="rect">
            <a:avLst/>
          </a:prstGeom>
        </p:spPr>
      </p:pic>
      <p:pic>
        <p:nvPicPr>
          <p:cNvPr id="11" name="Picture 10">
            <a:extLst>
              <a:ext uri="{FF2B5EF4-FFF2-40B4-BE49-F238E27FC236}">
                <a16:creationId xmlns:a16="http://schemas.microsoft.com/office/drawing/2014/main" id="{6E01549E-F719-40CC-A379-88FE26DBCB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2575" y="2855742"/>
            <a:ext cx="4514850" cy="3101559"/>
          </a:xfrm>
          <a:prstGeom prst="rect">
            <a:avLst/>
          </a:prstGeom>
        </p:spPr>
      </p:pic>
      <p:pic>
        <p:nvPicPr>
          <p:cNvPr id="13" name="Picture 12">
            <a:extLst>
              <a:ext uri="{FF2B5EF4-FFF2-40B4-BE49-F238E27FC236}">
                <a16:creationId xmlns:a16="http://schemas.microsoft.com/office/drawing/2014/main" id="{26730530-AF8B-48FA-B04B-7344D74983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8520" y="211345"/>
            <a:ext cx="2247900" cy="2238375"/>
          </a:xfrm>
          <a:prstGeom prst="rect">
            <a:avLst/>
          </a:prstGeom>
        </p:spPr>
      </p:pic>
    </p:spTree>
    <p:extLst>
      <p:ext uri="{BB962C8B-B14F-4D97-AF65-F5344CB8AC3E}">
        <p14:creationId xmlns:p14="http://schemas.microsoft.com/office/powerpoint/2010/main" val="140524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DA4C57-5A23-4E63-90CB-C9717F1E5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21" y="210064"/>
            <a:ext cx="3044629" cy="2139242"/>
          </a:xfrm>
          <a:prstGeom prst="rect">
            <a:avLst/>
          </a:prstGeom>
        </p:spPr>
      </p:pic>
      <p:pic>
        <p:nvPicPr>
          <p:cNvPr id="5" name="Picture 4">
            <a:extLst>
              <a:ext uri="{FF2B5EF4-FFF2-40B4-BE49-F238E27FC236}">
                <a16:creationId xmlns:a16="http://schemas.microsoft.com/office/drawing/2014/main" id="{D4D9A1E0-A467-4DB9-8A83-4FBC3D4553A4}"/>
              </a:ext>
            </a:extLst>
          </p:cNvPr>
          <p:cNvPicPr>
            <a:picLocks noChangeAspect="1"/>
          </p:cNvPicPr>
          <p:nvPr/>
        </p:nvPicPr>
        <p:blipFill rotWithShape="1">
          <a:blip r:embed="rId3">
            <a:extLst>
              <a:ext uri="{28A0092B-C50C-407E-A947-70E740481C1C}">
                <a14:useLocalDpi xmlns:a14="http://schemas.microsoft.com/office/drawing/2010/main" val="0"/>
              </a:ext>
            </a:extLst>
          </a:blip>
          <a:srcRect t="5678" b="4578"/>
          <a:stretch/>
        </p:blipFill>
        <p:spPr>
          <a:xfrm>
            <a:off x="3829050" y="210064"/>
            <a:ext cx="3314700" cy="2139242"/>
          </a:xfrm>
          <a:prstGeom prst="rect">
            <a:avLst/>
          </a:prstGeom>
        </p:spPr>
      </p:pic>
      <p:pic>
        <p:nvPicPr>
          <p:cNvPr id="7" name="Picture 6">
            <a:extLst>
              <a:ext uri="{FF2B5EF4-FFF2-40B4-BE49-F238E27FC236}">
                <a16:creationId xmlns:a16="http://schemas.microsoft.com/office/drawing/2014/main" id="{5D8CC4E4-6722-4182-A4B3-5012CDBCD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57150"/>
            <a:ext cx="2876550" cy="2292156"/>
          </a:xfrm>
          <a:prstGeom prst="rect">
            <a:avLst/>
          </a:prstGeom>
        </p:spPr>
      </p:pic>
      <p:pic>
        <p:nvPicPr>
          <p:cNvPr id="8" name="Picture 7">
            <a:extLst>
              <a:ext uri="{FF2B5EF4-FFF2-40B4-BE49-F238E27FC236}">
                <a16:creationId xmlns:a16="http://schemas.microsoft.com/office/drawing/2014/main" id="{E2E657BD-3565-4395-AC3E-CE1C7AA0E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57150"/>
            <a:ext cx="2876550" cy="2292156"/>
          </a:xfrm>
          <a:prstGeom prst="rect">
            <a:avLst/>
          </a:prstGeom>
        </p:spPr>
      </p:pic>
      <p:pic>
        <p:nvPicPr>
          <p:cNvPr id="12" name="Picture 11">
            <a:extLst>
              <a:ext uri="{FF2B5EF4-FFF2-40B4-BE49-F238E27FC236}">
                <a16:creationId xmlns:a16="http://schemas.microsoft.com/office/drawing/2014/main" id="{F776F102-FFF3-4F34-B2AB-4D48DEB7E9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075" y="2674400"/>
            <a:ext cx="3143103" cy="3053275"/>
          </a:xfrm>
          <a:prstGeom prst="rect">
            <a:avLst/>
          </a:prstGeom>
        </p:spPr>
      </p:pic>
      <p:pic>
        <p:nvPicPr>
          <p:cNvPr id="15" name="Picture 14">
            <a:extLst>
              <a:ext uri="{FF2B5EF4-FFF2-40B4-BE49-F238E27FC236}">
                <a16:creationId xmlns:a16="http://schemas.microsoft.com/office/drawing/2014/main" id="{CE1E505C-6D24-4243-A4C7-0DE9AC04AD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7088" y="2489981"/>
            <a:ext cx="3624775" cy="3805311"/>
          </a:xfrm>
          <a:prstGeom prst="rect">
            <a:avLst/>
          </a:prstGeom>
        </p:spPr>
      </p:pic>
    </p:spTree>
    <p:extLst>
      <p:ext uri="{BB962C8B-B14F-4D97-AF65-F5344CB8AC3E}">
        <p14:creationId xmlns:p14="http://schemas.microsoft.com/office/powerpoint/2010/main" val="1410306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83CB-A37E-4CC9-A11D-7D9CE35BC9FE}"/>
              </a:ext>
            </a:extLst>
          </p:cNvPr>
          <p:cNvSpPr>
            <a:spLocks noGrp="1"/>
          </p:cNvSpPr>
          <p:nvPr>
            <p:ph type="title"/>
          </p:nvPr>
        </p:nvSpPr>
        <p:spPr>
          <a:xfrm>
            <a:off x="838200" y="159027"/>
            <a:ext cx="10515600" cy="901147"/>
          </a:xfrm>
        </p:spPr>
        <p:txBody>
          <a:bodyPr/>
          <a:lstStyle/>
          <a:p>
            <a:endParaRPr lang="en-US" dirty="0"/>
          </a:p>
        </p:txBody>
      </p:sp>
      <p:sp>
        <p:nvSpPr>
          <p:cNvPr id="3" name="Content Placeholder 2">
            <a:extLst>
              <a:ext uri="{FF2B5EF4-FFF2-40B4-BE49-F238E27FC236}">
                <a16:creationId xmlns:a16="http://schemas.microsoft.com/office/drawing/2014/main" id="{086DBAB2-BCC4-46DF-B5B9-DBA33A570A69}"/>
              </a:ext>
            </a:extLst>
          </p:cNvPr>
          <p:cNvSpPr>
            <a:spLocks noGrp="1"/>
          </p:cNvSpPr>
          <p:nvPr>
            <p:ph idx="1"/>
          </p:nvPr>
        </p:nvSpPr>
        <p:spPr>
          <a:xfrm>
            <a:off x="225287" y="1285460"/>
            <a:ext cx="11714922" cy="5300869"/>
          </a:xfrm>
        </p:spPr>
        <p:txBody>
          <a:bodyPr/>
          <a:lstStyle/>
          <a:p>
            <a:endParaRPr lang="en-US" dirty="0"/>
          </a:p>
        </p:txBody>
      </p:sp>
    </p:spTree>
    <p:extLst>
      <p:ext uri="{BB962C8B-B14F-4D97-AF65-F5344CB8AC3E}">
        <p14:creationId xmlns:p14="http://schemas.microsoft.com/office/powerpoint/2010/main" val="9686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BC47-E270-44A8-BD8B-73AFE2011806}"/>
              </a:ext>
            </a:extLst>
          </p:cNvPr>
          <p:cNvSpPr>
            <a:spLocks noGrp="1"/>
          </p:cNvSpPr>
          <p:nvPr>
            <p:ph type="ctrTitle"/>
          </p:nvPr>
        </p:nvSpPr>
        <p:spPr>
          <a:xfrm>
            <a:off x="1524000" y="-369289"/>
            <a:ext cx="9144000" cy="1909763"/>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What’s the Big Deal About Church Membership?</a:t>
            </a:r>
          </a:p>
        </p:txBody>
      </p:sp>
      <p:sp>
        <p:nvSpPr>
          <p:cNvPr id="5" name="TextBox 4">
            <a:extLst>
              <a:ext uri="{FF2B5EF4-FFF2-40B4-BE49-F238E27FC236}">
                <a16:creationId xmlns:a16="http://schemas.microsoft.com/office/drawing/2014/main" id="{FFFC234E-F66C-4EE9-92F1-0F85188B3A93}"/>
              </a:ext>
            </a:extLst>
          </p:cNvPr>
          <p:cNvSpPr txBox="1"/>
          <p:nvPr/>
        </p:nvSpPr>
        <p:spPr>
          <a:xfrm>
            <a:off x="437323" y="6414051"/>
            <a:ext cx="1855305"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March 18, 2018</a:t>
            </a:r>
          </a:p>
        </p:txBody>
      </p:sp>
      <p:sp>
        <p:nvSpPr>
          <p:cNvPr id="6" name="TextBox 5">
            <a:extLst>
              <a:ext uri="{FF2B5EF4-FFF2-40B4-BE49-F238E27FC236}">
                <a16:creationId xmlns:a16="http://schemas.microsoft.com/office/drawing/2014/main" id="{6DFC7D16-112C-4491-A1DB-686B598F84D5}"/>
              </a:ext>
            </a:extLst>
          </p:cNvPr>
          <p:cNvSpPr txBox="1"/>
          <p:nvPr/>
        </p:nvSpPr>
        <p:spPr>
          <a:xfrm>
            <a:off x="10217422" y="6400799"/>
            <a:ext cx="1855305"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Edward Church</a:t>
            </a:r>
          </a:p>
        </p:txBody>
      </p:sp>
    </p:spTree>
    <p:extLst>
      <p:ext uri="{BB962C8B-B14F-4D97-AF65-F5344CB8AC3E}">
        <p14:creationId xmlns:p14="http://schemas.microsoft.com/office/powerpoint/2010/main" val="3956547973"/>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6DBAB2-BCC4-46DF-B5B9-DBA33A570A69}"/>
              </a:ext>
            </a:extLst>
          </p:cNvPr>
          <p:cNvSpPr>
            <a:spLocks noGrp="1"/>
          </p:cNvSpPr>
          <p:nvPr>
            <p:ph idx="1"/>
          </p:nvPr>
        </p:nvSpPr>
        <p:spPr>
          <a:xfrm>
            <a:off x="1644258" y="3565267"/>
            <a:ext cx="10201998" cy="3103658"/>
          </a:xfrm>
          <a:solidFill>
            <a:schemeClr val="bg1">
              <a:alpha val="80000"/>
            </a:schemeClr>
          </a:solidFill>
        </p:spPr>
        <p:txBody>
          <a:bodyPr/>
          <a:lstStyle/>
          <a:p>
            <a:pPr marL="0" indent="0">
              <a:buNone/>
            </a:pPr>
            <a:r>
              <a:rPr lang="en-GB" b="1" i="1" dirty="0" err="1">
                <a:effectLst>
                  <a:outerShdw blurRad="38100" dist="38100" dir="2700000" algn="tl">
                    <a:srgbClr val="000000">
                      <a:alpha val="43137"/>
                    </a:srgbClr>
                  </a:outerShdw>
                </a:effectLst>
                <a:latin typeface="Arial Rounded MT Bold" panose="020F0704030504030204" pitchFamily="34" charset="0"/>
              </a:rPr>
              <a:t>Ekklesia</a:t>
            </a:r>
            <a:r>
              <a:rPr lang="en-GB" b="1" i="1" dirty="0">
                <a:effectLst>
                  <a:outerShdw blurRad="38100" dist="38100" dir="2700000" algn="tl">
                    <a:srgbClr val="000000">
                      <a:alpha val="43137"/>
                    </a:srgbClr>
                  </a:outerShdw>
                </a:effectLst>
                <a:latin typeface="Arial Rounded MT Bold" panose="020F0704030504030204" pitchFamily="34" charset="0"/>
              </a:rPr>
              <a:t> is the original Greek word for "church."  </a:t>
            </a:r>
          </a:p>
          <a:p>
            <a:pPr marL="0" indent="0">
              <a:buNone/>
            </a:pPr>
            <a:r>
              <a:rPr lang="en-GB" b="1" i="1" dirty="0">
                <a:effectLst>
                  <a:outerShdw blurRad="38100" dist="38100" dir="2700000" algn="tl">
                    <a:srgbClr val="000000">
                      <a:alpha val="43137"/>
                    </a:srgbClr>
                  </a:outerShdw>
                </a:effectLst>
                <a:latin typeface="Arial Rounded MT Bold" panose="020F0704030504030204" pitchFamily="34" charset="0"/>
              </a:rPr>
              <a:t>                        </a:t>
            </a:r>
            <a:r>
              <a:rPr lang="en-GB" b="1" i="1" dirty="0" err="1">
                <a:effectLst>
                  <a:outerShdw blurRad="38100" dist="38100" dir="2700000" algn="tl">
                    <a:srgbClr val="000000">
                      <a:alpha val="43137"/>
                    </a:srgbClr>
                  </a:outerShdw>
                </a:effectLst>
                <a:latin typeface="Arial Rounded MT Bold" panose="020F0704030504030204" pitchFamily="34" charset="0"/>
              </a:rPr>
              <a:t>Ekklesia</a:t>
            </a:r>
            <a:r>
              <a:rPr lang="en-GB" b="1" i="1" dirty="0">
                <a:effectLst>
                  <a:outerShdw blurRad="38100" dist="38100" dir="2700000" algn="tl">
                    <a:srgbClr val="000000">
                      <a:alpha val="43137"/>
                    </a:srgbClr>
                  </a:outerShdw>
                </a:effectLst>
                <a:latin typeface="Arial Rounded MT Bold" panose="020F0704030504030204" pitchFamily="34" charset="0"/>
              </a:rPr>
              <a:t> means "the called-out ones."</a:t>
            </a:r>
            <a:r>
              <a:rPr lang="en-GB" b="1" dirty="0">
                <a:effectLst>
                  <a:outerShdw blurRad="38100" dist="38100" dir="2700000" algn="tl">
                    <a:srgbClr val="000000">
                      <a:alpha val="43137"/>
                    </a:srgbClr>
                  </a:outerShdw>
                </a:effectLst>
                <a:latin typeface="Arial Rounded MT Bold" panose="020F0704030504030204" pitchFamily="34" charset="0"/>
              </a:rPr>
              <a:t> </a:t>
            </a:r>
          </a:p>
          <a:p>
            <a:r>
              <a:rPr lang="en-GB" b="1" dirty="0">
                <a:effectLst>
                  <a:outerShdw blurRad="38100" dist="38100" dir="2700000" algn="tl">
                    <a:srgbClr val="000000">
                      <a:alpha val="43137"/>
                    </a:srgbClr>
                  </a:outerShdw>
                </a:effectLst>
                <a:latin typeface="Arial Rounded MT Bold" panose="020F0704030504030204" pitchFamily="34" charset="0"/>
              </a:rPr>
              <a:t>It denotes being called out of something (the world)… </a:t>
            </a:r>
          </a:p>
          <a:p>
            <a:pPr marL="0" indent="0">
              <a:lnSpc>
                <a:spcPct val="100000"/>
              </a:lnSpc>
              <a:spcBef>
                <a:spcPts val="0"/>
              </a:spcBef>
              <a:buNone/>
            </a:pPr>
            <a:r>
              <a:rPr lang="en-GB" b="1" dirty="0">
                <a:effectLst>
                  <a:outerShdw blurRad="38100" dist="38100" dir="2700000" algn="tl">
                    <a:srgbClr val="000000">
                      <a:alpha val="43137"/>
                    </a:srgbClr>
                  </a:outerShdw>
                </a:effectLst>
                <a:latin typeface="Arial Rounded MT Bold" panose="020F0704030504030204" pitchFamily="34" charset="0"/>
              </a:rPr>
              <a:t>       …and into something else (the church)</a:t>
            </a:r>
          </a:p>
          <a:p>
            <a:pPr>
              <a:lnSpc>
                <a:spcPct val="100000"/>
              </a:lnSpc>
            </a:pPr>
            <a:r>
              <a:rPr lang="en-GB" b="1" dirty="0">
                <a:effectLst>
                  <a:outerShdw blurRad="38100" dist="38100" dir="2700000" algn="tl">
                    <a:srgbClr val="000000">
                      <a:alpha val="43137"/>
                    </a:srgbClr>
                  </a:outerShdw>
                </a:effectLst>
                <a:latin typeface="Arial Rounded MT Bold" panose="020F0704030504030204" pitchFamily="34" charset="0"/>
              </a:rPr>
              <a:t>We cannot be called out of one thing without…</a:t>
            </a:r>
          </a:p>
          <a:p>
            <a:pPr marL="0" indent="0">
              <a:lnSpc>
                <a:spcPct val="100000"/>
              </a:lnSpc>
              <a:spcBef>
                <a:spcPts val="0"/>
              </a:spcBef>
              <a:buNone/>
            </a:pPr>
            <a:r>
              <a:rPr lang="en-GB" b="1" dirty="0">
                <a:effectLst>
                  <a:outerShdw blurRad="38100" dist="38100" dir="2700000" algn="tl">
                    <a:srgbClr val="000000">
                      <a:alpha val="43137"/>
                    </a:srgbClr>
                  </a:outerShdw>
                </a:effectLst>
                <a:latin typeface="Arial Rounded MT Bold" panose="020F0704030504030204" pitchFamily="34" charset="0"/>
              </a:rPr>
              <a:t>                               …being called into another.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extLst>
      <p:ext uri="{BB962C8B-B14F-4D97-AF65-F5344CB8AC3E}">
        <p14:creationId xmlns:p14="http://schemas.microsoft.com/office/powerpoint/2010/main" val="14793346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83CB-A37E-4CC9-A11D-7D9CE35BC9FE}"/>
              </a:ext>
            </a:extLst>
          </p:cNvPr>
          <p:cNvSpPr>
            <a:spLocks noGrp="1"/>
          </p:cNvSpPr>
          <p:nvPr>
            <p:ph type="title"/>
          </p:nvPr>
        </p:nvSpPr>
        <p:spPr>
          <a:xfrm>
            <a:off x="225287" y="159027"/>
            <a:ext cx="11319013" cy="901147"/>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It Identifies You W- a Local Body of Believers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86DBAB2-BCC4-46DF-B5B9-DBA33A570A69}"/>
              </a:ext>
            </a:extLst>
          </p:cNvPr>
          <p:cNvSpPr>
            <a:spLocks noGrp="1"/>
          </p:cNvSpPr>
          <p:nvPr>
            <p:ph idx="1"/>
          </p:nvPr>
        </p:nvSpPr>
        <p:spPr>
          <a:xfrm>
            <a:off x="225287" y="1285461"/>
            <a:ext cx="11542643" cy="3101009"/>
          </a:xfrm>
          <a:solidFill>
            <a:schemeClr val="bg1">
              <a:alpha val="80000"/>
            </a:schemeClr>
          </a:solidFill>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Soldiers wear an ID tag necklace (or “dog tag”). </a:t>
            </a:r>
          </a:p>
          <a:p>
            <a:r>
              <a:rPr lang="en-US" b="1" dirty="0">
                <a:effectLst>
                  <a:outerShdw blurRad="38100" dist="38100" dir="2700000" algn="tl">
                    <a:srgbClr val="000000">
                      <a:alpha val="43137"/>
                    </a:srgbClr>
                  </a:outerShdw>
                </a:effectLst>
                <a:latin typeface="Arial Rounded MT Bold" panose="020F0704030504030204" pitchFamily="34" charset="0"/>
              </a:rPr>
              <a:t>This tag identified the soldier and where he served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Much in the same way, membership is your ID tag.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It identifies you with a group of believers /common doctrines.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The world needs to know where you stand.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Church membership helps make that statement</a:t>
            </a:r>
            <a:r>
              <a:rPr lang="en-US" b="1" dirty="0">
                <a:effectLst>
                  <a:outerShdw blurRad="38100" dist="38100" dir="2700000" algn="tl">
                    <a:srgbClr val="000000">
                      <a:alpha val="43137"/>
                    </a:srgbClr>
                  </a:outerShdw>
                </a:effectLst>
                <a:latin typeface="Arial Rounded MT Bold" panose="020F0704030504030204" pitchFamily="34" charset="0"/>
              </a:rPr>
              <a:t>.</a:t>
            </a:r>
          </a:p>
        </p:txBody>
      </p:sp>
    </p:spTree>
    <p:extLst>
      <p:ext uri="{BB962C8B-B14F-4D97-AF65-F5344CB8AC3E}">
        <p14:creationId xmlns:p14="http://schemas.microsoft.com/office/powerpoint/2010/main" val="3528726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par>
                          <p:cTn id="25" fill="hold">
                            <p:stCondLst>
                              <p:cond delay="2000"/>
                            </p:stCondLst>
                            <p:childTnLst>
                              <p:par>
                                <p:cTn id="26" presetID="6" presetClass="entr" presetSubtype="16"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par>
                          <p:cTn id="29" fill="hold">
                            <p:stCondLst>
                              <p:cond delay="4000"/>
                            </p:stCondLst>
                            <p:childTnLst>
                              <p:par>
                                <p:cTn id="30" presetID="6" presetClass="entr" presetSubtype="16"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par>
                          <p:cTn id="33" fill="hold">
                            <p:stCondLst>
                              <p:cond delay="6000"/>
                            </p:stCondLst>
                            <p:childTnLst>
                              <p:par>
                                <p:cTn id="34" presetID="6" presetClass="entr" presetSubtype="16"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83CB-A37E-4CC9-A11D-7D9CE35BC9FE}"/>
              </a:ext>
            </a:extLst>
          </p:cNvPr>
          <p:cNvSpPr>
            <a:spLocks noGrp="1"/>
          </p:cNvSpPr>
          <p:nvPr>
            <p:ph type="title"/>
          </p:nvPr>
        </p:nvSpPr>
        <p:spPr>
          <a:xfrm>
            <a:off x="838200" y="159027"/>
            <a:ext cx="7560212" cy="901147"/>
          </a:xfrm>
          <a:solidFill>
            <a:schemeClr val="bg1">
              <a:alpha val="80000"/>
            </a:schemeClr>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It Identifies Your Commitment</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86DBAB2-BCC4-46DF-B5B9-DBA33A570A69}"/>
              </a:ext>
            </a:extLst>
          </p:cNvPr>
          <p:cNvSpPr>
            <a:spLocks noGrp="1"/>
          </p:cNvSpPr>
          <p:nvPr>
            <p:ph idx="1"/>
          </p:nvPr>
        </p:nvSpPr>
        <p:spPr>
          <a:xfrm>
            <a:off x="361767" y="1868549"/>
            <a:ext cx="11402606" cy="4013636"/>
          </a:xfrm>
          <a:solidFill>
            <a:schemeClr val="bg1">
              <a:alpha val="80000"/>
            </a:schemeClr>
          </a:solidFill>
          <a:effectLst>
            <a:softEdge rad="38100"/>
          </a:effectLst>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Our Culture Teaches Limited Commitment…</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..marriage, friendship, job, school, or country </a:t>
            </a:r>
          </a:p>
          <a:p>
            <a:pPr>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Christ is ALL ABOUT COMMITMENT (Eph. 5:25)</a:t>
            </a:r>
          </a:p>
          <a:p>
            <a:pPr lvl="1">
              <a:lnSpc>
                <a:spcPct val="10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Membership speaks of Your Commitment  </a:t>
            </a:r>
          </a:p>
          <a:p>
            <a:pPr>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It Provides Opportunity for your Spiritual Family to…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…support, pray, encourage each other in the Lord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It Helps you Face Life’s Problems by Providing the Support…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…Encouragement of other Christians as well.</a:t>
            </a:r>
            <a:endParaRPr lang="en-US" b="1" dirty="0"/>
          </a:p>
        </p:txBody>
      </p:sp>
    </p:spTree>
    <p:extLst>
      <p:ext uri="{BB962C8B-B14F-4D97-AF65-F5344CB8AC3E}">
        <p14:creationId xmlns:p14="http://schemas.microsoft.com/office/powerpoint/2010/main" val="36930347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up)">
                                      <p:cBhvr>
                                        <p:cTn id="12" dur="2000"/>
                                        <p:tgtEl>
                                          <p:spTgt spid="3">
                                            <p:bg/>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2000"/>
                                        <p:tgtEl>
                                          <p:spTgt spid="3">
                                            <p:txEl>
                                              <p:pRg st="0" end="0"/>
                                            </p:txEl>
                                          </p:spTgt>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up)">
                                      <p:cBhvr>
                                        <p:cTn id="24" dur="2000"/>
                                        <p:tgtEl>
                                          <p:spTgt spid="3">
                                            <p:txEl>
                                              <p:pRg st="2" end="2"/>
                                            </p:txEl>
                                          </p:spTgt>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up)">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up)">
                                      <p:cBhvr>
                                        <p:cTn id="33" dur="2000"/>
                                        <p:tgtEl>
                                          <p:spTgt spid="3">
                                            <p:txEl>
                                              <p:pRg st="4" end="4"/>
                                            </p:txEl>
                                          </p:spTgt>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up)">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up)">
                                      <p:cBhvr>
                                        <p:cTn id="42" dur="2000"/>
                                        <p:tgtEl>
                                          <p:spTgt spid="3">
                                            <p:txEl>
                                              <p:pRg st="6" end="6"/>
                                            </p:txEl>
                                          </p:spTgt>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up)">
                                      <p:cBhvr>
                                        <p:cTn id="4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83CB-A37E-4CC9-A11D-7D9CE35BC9FE}"/>
              </a:ext>
            </a:extLst>
          </p:cNvPr>
          <p:cNvSpPr>
            <a:spLocks noGrp="1"/>
          </p:cNvSpPr>
          <p:nvPr>
            <p:ph type="title"/>
          </p:nvPr>
        </p:nvSpPr>
        <p:spPr>
          <a:xfrm>
            <a:off x="2934286" y="159027"/>
            <a:ext cx="8432409" cy="901147"/>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It Identifies You as a Team Player</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86DBAB2-BCC4-46DF-B5B9-DBA33A570A69}"/>
              </a:ext>
            </a:extLst>
          </p:cNvPr>
          <p:cNvSpPr>
            <a:spLocks noGrp="1"/>
          </p:cNvSpPr>
          <p:nvPr>
            <p:ph idx="1"/>
          </p:nvPr>
        </p:nvSpPr>
        <p:spPr>
          <a:xfrm>
            <a:off x="525296" y="1367347"/>
            <a:ext cx="11141408" cy="4937919"/>
          </a:xfrm>
          <a:solidFill>
            <a:schemeClr val="bg1">
              <a:alpha val="80000"/>
            </a:schemeClr>
          </a:solidFill>
        </p:spPr>
        <p:txBody>
          <a:bodyPr>
            <a:normAutofit/>
          </a:bodyPr>
          <a:lstStyle/>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Membership</a:t>
            </a:r>
            <a:r>
              <a:rPr lang="en-US" dirty="0">
                <a:effectLst>
                  <a:outerShdw blurRad="38100" dist="38100" dir="2700000" algn="tl">
                    <a:srgbClr val="000000">
                      <a:alpha val="43137"/>
                    </a:srgbClr>
                  </a:outerShdw>
                </a:effectLst>
                <a:latin typeface="Arial Rounded MT Bold" panose="020F0704030504030204" pitchFamily="34" charset="0"/>
              </a:rPr>
              <a:t> = </a:t>
            </a:r>
            <a:r>
              <a:rPr lang="en-US" b="1" dirty="0">
                <a:effectLst>
                  <a:outerShdw blurRad="38100" dist="38100" dir="2700000" algn="tl">
                    <a:srgbClr val="000000">
                      <a:alpha val="43137"/>
                    </a:srgbClr>
                  </a:outerShdw>
                </a:effectLst>
                <a:latin typeface="Arial Rounded MT Bold" panose="020F0704030504030204" pitchFamily="34" charset="0"/>
              </a:rPr>
              <a:t>Covenant</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One part of that Covenant emphasizes the importance of…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…working together for kingdom purposes. </a:t>
            </a: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…no place for a “lone ranger.”</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The church family becomes God’s laboratory for us…</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…to learn how to get along and work together as a family.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In this environment we practice unselfish / unconditional love.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…we learn to care for others, nurture each other</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…and the opportunity to practice teamwork. </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(1 Cor. 12:26; 1 John 3:16)</a:t>
            </a:r>
          </a:p>
          <a:p>
            <a:endParaRPr lang="en-US" dirty="0"/>
          </a:p>
        </p:txBody>
      </p:sp>
    </p:spTree>
    <p:extLst>
      <p:ext uri="{BB962C8B-B14F-4D97-AF65-F5344CB8AC3E}">
        <p14:creationId xmlns:p14="http://schemas.microsoft.com/office/powerpoint/2010/main" val="22145983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Effect transition="in" filter="fade">
                                      <p:cBhvr>
                                        <p:cTn id="16" dur="2000"/>
                                        <p:tgtEl>
                                          <p:spTgt spid="3">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2000"/>
                                        <p:tgtEl>
                                          <p:spTgt spid="3">
                                            <p:txEl>
                                              <p:pRg st="1" end="1"/>
                                            </p:txEl>
                                          </p:spTgt>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2000"/>
                                        <p:tgtEl>
                                          <p:spTgt spid="3">
                                            <p:txEl>
                                              <p:pRg st="2" end="2"/>
                                            </p:txEl>
                                          </p:spTgt>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2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7" dur="2000"/>
                                        <p:tgtEl>
                                          <p:spTgt spid="3">
                                            <p:txEl>
                                              <p:pRg st="4" end="4"/>
                                            </p:txEl>
                                          </p:spTgt>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3" dur="20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0" dur="2000"/>
                                        <p:tgtEl>
                                          <p:spTgt spid="3">
                                            <p:txEl>
                                              <p:pRg st="6" end="6"/>
                                            </p:txEl>
                                          </p:spTgt>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6" dur="2000"/>
                                        <p:tgtEl>
                                          <p:spTgt spid="3">
                                            <p:txEl>
                                              <p:pRg st="7" end="7"/>
                                            </p:txEl>
                                          </p:spTgt>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2000"/>
                                        <p:tgtEl>
                                          <p:spTgt spid="3">
                                            <p:txEl>
                                              <p:pRg st="8" end="8"/>
                                            </p:txEl>
                                          </p:spTgt>
                                        </p:tgtEl>
                                      </p:cBhvr>
                                    </p:animEffect>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 calcmode="lin" valueType="num">
                                      <p:cBhvr>
                                        <p:cTn id="76"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7"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83CB-A37E-4CC9-A11D-7D9CE35BC9FE}"/>
              </a:ext>
            </a:extLst>
          </p:cNvPr>
          <p:cNvSpPr>
            <a:spLocks noGrp="1"/>
          </p:cNvSpPr>
          <p:nvPr>
            <p:ph type="title"/>
          </p:nvPr>
        </p:nvSpPr>
        <p:spPr>
          <a:xfrm>
            <a:off x="838200" y="159027"/>
            <a:ext cx="8191500" cy="901147"/>
          </a:xfrm>
          <a:solidFill>
            <a:schemeClr val="bg1">
              <a:alpha val="80000"/>
            </a:schemeClr>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It Helps to Identify Your Giftings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86DBAB2-BCC4-46DF-B5B9-DBA33A570A69}"/>
              </a:ext>
            </a:extLst>
          </p:cNvPr>
          <p:cNvSpPr>
            <a:spLocks noGrp="1"/>
          </p:cNvSpPr>
          <p:nvPr>
            <p:ph idx="1"/>
          </p:nvPr>
        </p:nvSpPr>
        <p:spPr>
          <a:xfrm>
            <a:off x="238539" y="3147869"/>
            <a:ext cx="11714922" cy="3103660"/>
          </a:xfrm>
          <a:solidFill>
            <a:schemeClr val="bg1">
              <a:alpha val="80000"/>
            </a:schemeClr>
          </a:solidFill>
          <a:effectLst>
            <a:softEdge rad="50800"/>
          </a:effectLst>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Membership enables us to develop and use our giftings. </a:t>
            </a:r>
          </a:p>
          <a:p>
            <a:r>
              <a:rPr lang="en-US" b="1" dirty="0">
                <a:effectLst>
                  <a:outerShdw blurRad="38100" dist="38100" dir="2700000" algn="tl">
                    <a:srgbClr val="000000">
                      <a:alpha val="43137"/>
                    </a:srgbClr>
                  </a:outerShdw>
                </a:effectLst>
                <a:latin typeface="Arial Rounded MT Bold" panose="020F0704030504030204" pitchFamily="34" charset="0"/>
              </a:rPr>
              <a:t>Each of us has a unique role  </a:t>
            </a:r>
          </a:p>
          <a:p>
            <a:r>
              <a:rPr lang="en-US" b="1" dirty="0">
                <a:effectLst>
                  <a:outerShdw blurRad="38100" dist="38100" dir="2700000" algn="tl">
                    <a:srgbClr val="000000">
                      <a:alpha val="43137"/>
                    </a:srgbClr>
                  </a:outerShdw>
                </a:effectLst>
                <a:latin typeface="Arial Rounded MT Bold" panose="020F0704030504030204" pitchFamily="34" charset="0"/>
              </a:rPr>
              <a:t>Our gifting then helps us carry out God’s purpose (1 Cor. 12:7).</a:t>
            </a:r>
          </a:p>
          <a:p>
            <a:r>
              <a:rPr lang="en-US" b="1" dirty="0">
                <a:effectLst>
                  <a:outerShdw blurRad="38100" dist="38100" dir="2700000" algn="tl">
                    <a:srgbClr val="000000">
                      <a:alpha val="43137"/>
                    </a:srgbClr>
                  </a:outerShdw>
                </a:effectLst>
                <a:latin typeface="Arial Rounded MT Bold" panose="020F0704030504030204" pitchFamily="34" charset="0"/>
              </a:rPr>
              <a:t>Jesus said, “I will build my church” (Matt 16:18). </a:t>
            </a:r>
          </a:p>
          <a:p>
            <a:r>
              <a:rPr lang="en-US" b="1" dirty="0">
                <a:effectLst>
                  <a:outerShdw blurRad="38100" dist="38100" dir="2700000" algn="tl">
                    <a:srgbClr val="000000">
                      <a:alpha val="43137"/>
                    </a:srgbClr>
                  </a:outerShdw>
                </a:effectLst>
                <a:latin typeface="Arial Rounded MT Bold" panose="020F0704030504030204" pitchFamily="34" charset="0"/>
              </a:rPr>
              <a:t>He builds it when people commit themselves to use their giftings to advance the Kingdom of God </a:t>
            </a:r>
            <a:r>
              <a:rPr lang="en-US" b="1" i="1" dirty="0">
                <a:effectLst>
                  <a:outerShdw blurRad="38100" dist="38100" dir="2700000" algn="tl">
                    <a:srgbClr val="000000">
                      <a:alpha val="43137"/>
                    </a:srgbClr>
                  </a:outerShdw>
                </a:effectLst>
                <a:latin typeface="Arial Rounded MT Bold" panose="020F0704030504030204" pitchFamily="34" charset="0"/>
              </a:rPr>
              <a:t>with</a:t>
            </a:r>
            <a:r>
              <a:rPr lang="en-US" b="1" dirty="0">
                <a:effectLst>
                  <a:outerShdw blurRad="38100" dist="38100" dir="2700000" algn="tl">
                    <a:srgbClr val="000000">
                      <a:alpha val="43137"/>
                    </a:srgbClr>
                  </a:outerShdw>
                </a:effectLst>
                <a:latin typeface="Arial Rounded MT Bold" panose="020F0704030504030204" pitchFamily="34" charset="0"/>
              </a:rPr>
              <a:t> others.</a:t>
            </a:r>
          </a:p>
          <a:p>
            <a:endParaRPr lang="en-US" dirty="0"/>
          </a:p>
        </p:txBody>
      </p:sp>
    </p:spTree>
    <p:extLst>
      <p:ext uri="{BB962C8B-B14F-4D97-AF65-F5344CB8AC3E}">
        <p14:creationId xmlns:p14="http://schemas.microsoft.com/office/powerpoint/2010/main" val="39081166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2000" fill="hold"/>
                                        <p:tgtEl>
                                          <p:spTgt spid="3">
                                            <p:bg/>
                                          </p:spTgt>
                                        </p:tgtEl>
                                        <p:attrNameLst>
                                          <p:attrName>ppt_w</p:attrName>
                                        </p:attrNameLst>
                                      </p:cBhvr>
                                      <p:tavLst>
                                        <p:tav tm="0">
                                          <p:val>
                                            <p:fltVal val="0"/>
                                          </p:val>
                                        </p:tav>
                                        <p:tav tm="100000">
                                          <p:val>
                                            <p:strVal val="#ppt_w"/>
                                          </p:val>
                                        </p:tav>
                                      </p:tavLst>
                                    </p:anim>
                                    <p:anim calcmode="lin" valueType="num">
                                      <p:cBhvr>
                                        <p:cTn id="16" dur="2000" fill="hold"/>
                                        <p:tgtEl>
                                          <p:spTgt spid="3">
                                            <p:bg/>
                                          </p:spTgt>
                                        </p:tgtEl>
                                        <p:attrNameLst>
                                          <p:attrName>ppt_h</p:attrName>
                                        </p:attrNameLst>
                                      </p:cBhvr>
                                      <p:tavLst>
                                        <p:tav tm="0">
                                          <p:val>
                                            <p:fltVal val="0"/>
                                          </p:val>
                                        </p:tav>
                                        <p:tav tm="100000">
                                          <p:val>
                                            <p:strVal val="#ppt_h"/>
                                          </p:val>
                                        </p:tav>
                                      </p:tavLst>
                                    </p:anim>
                                    <p:anim calcmode="lin" valueType="num">
                                      <p:cBhvr>
                                        <p:cTn id="17" dur="2000" fill="hold"/>
                                        <p:tgtEl>
                                          <p:spTgt spid="3">
                                            <p:bg/>
                                          </p:spTgt>
                                        </p:tgtEl>
                                        <p:attrNameLst>
                                          <p:attrName>style.rotation</p:attrName>
                                        </p:attrNameLst>
                                      </p:cBhvr>
                                      <p:tavLst>
                                        <p:tav tm="0">
                                          <p:val>
                                            <p:fltVal val="90"/>
                                          </p:val>
                                        </p:tav>
                                        <p:tav tm="100000">
                                          <p:val>
                                            <p:fltVal val="0"/>
                                          </p:val>
                                        </p:tav>
                                      </p:tavLst>
                                    </p:anim>
                                    <p:animEffect transition="in" filter="fade">
                                      <p:cBhvr>
                                        <p:cTn id="18" dur="2000"/>
                                        <p:tgtEl>
                                          <p:spTgt spid="3">
                                            <p:bg/>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2" dur="2000"/>
                                        <p:tgtEl>
                                          <p:spTgt spid="3">
                                            <p:txEl>
                                              <p:pRg st="1" end="1"/>
                                            </p:txEl>
                                          </p:spTgt>
                                        </p:tgtEl>
                                      </p:cBhvr>
                                    </p:animEffect>
                                  </p:childTnLst>
                                </p:cTn>
                              </p:par>
                            </p:childTnLst>
                          </p:cTn>
                        </p:par>
                        <p:par>
                          <p:cTn id="33" fill="hold">
                            <p:stCondLst>
                              <p:cond delay="2000"/>
                            </p:stCondLst>
                            <p:childTnLst>
                              <p:par>
                                <p:cTn id="34" presetID="31" presetClass="entr" presetSubtype="0"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9" dur="20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6"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7" dur="2000"/>
                                        <p:tgtEl>
                                          <p:spTgt spid="3">
                                            <p:txEl>
                                              <p:pRg st="3" end="3"/>
                                            </p:txEl>
                                          </p:spTgt>
                                        </p:tgtEl>
                                      </p:cBhvr>
                                    </p:animEffect>
                                  </p:childTnLst>
                                </p:cTn>
                              </p:par>
                            </p:childTnLst>
                          </p:cTn>
                        </p:par>
                        <p:par>
                          <p:cTn id="48" fill="hold">
                            <p:stCondLst>
                              <p:cond delay="2000"/>
                            </p:stCondLst>
                            <p:childTnLst>
                              <p:par>
                                <p:cTn id="49" presetID="31" presetClass="entr" presetSubtype="0" fill="hold" grpId="0" nodeType="after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3"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83CB-A37E-4CC9-A11D-7D9CE35BC9FE}"/>
              </a:ext>
            </a:extLst>
          </p:cNvPr>
          <p:cNvSpPr>
            <a:spLocks noGrp="1"/>
          </p:cNvSpPr>
          <p:nvPr>
            <p:ph type="title"/>
          </p:nvPr>
        </p:nvSpPr>
        <p:spPr>
          <a:xfrm>
            <a:off x="838200" y="159027"/>
            <a:ext cx="7433603" cy="901147"/>
          </a:xfrm>
          <a:solidFill>
            <a:schemeClr val="bg1">
              <a:alpha val="80000"/>
            </a:schemeClr>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It Identifies Accountability</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86DBAB2-BCC4-46DF-B5B9-DBA33A570A69}"/>
              </a:ext>
            </a:extLst>
          </p:cNvPr>
          <p:cNvSpPr>
            <a:spLocks noGrp="1"/>
          </p:cNvSpPr>
          <p:nvPr>
            <p:ph idx="1"/>
          </p:nvPr>
        </p:nvSpPr>
        <p:spPr>
          <a:xfrm>
            <a:off x="225287" y="2846984"/>
            <a:ext cx="11714922" cy="3539758"/>
          </a:xfrm>
          <a:solidFill>
            <a:schemeClr val="bg1">
              <a:alpha val="80000"/>
            </a:schemeClr>
          </a:solidFill>
          <a:effectLst>
            <a:softEdge rad="50800"/>
          </a:effectLst>
        </p:spPr>
        <p:txBody>
          <a:bodyPr>
            <a:normAutofit lnSpcReduction="10000"/>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We are expected to contribute w- the resources God has given us, </a:t>
            </a:r>
          </a:p>
          <a:p>
            <a:pPr lvl="1">
              <a:lnSpc>
                <a:spcPct val="11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not only our tithes and offerings </a:t>
            </a:r>
          </a:p>
          <a:p>
            <a:pPr lvl="1">
              <a:lnSpc>
                <a:spcPct val="11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but also our time and talents</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We accept this accountability when we become members, </a:t>
            </a:r>
          </a:p>
          <a:p>
            <a:pPr lvl="1"/>
            <a:r>
              <a:rPr lang="en-US" sz="2800" b="1" dirty="0">
                <a:effectLst>
                  <a:outerShdw blurRad="38100" dist="38100" dir="2700000" algn="tl">
                    <a:srgbClr val="000000">
                      <a:alpha val="43137"/>
                    </a:srgbClr>
                  </a:outerShdw>
                </a:effectLst>
                <a:latin typeface="Arial Rounded MT Bold" panose="020F0704030504030204" pitchFamily="34" charset="0"/>
              </a:rPr>
              <a:t>provides a tangible way to cooperate with God. </a:t>
            </a:r>
          </a:p>
          <a:p>
            <a:pPr lvl="1"/>
            <a:r>
              <a:rPr lang="en-US" sz="2800" b="1" dirty="0">
                <a:effectLst>
                  <a:outerShdw blurRad="38100" dist="38100" dir="2700000" algn="tl">
                    <a:srgbClr val="000000">
                      <a:alpha val="43137"/>
                    </a:srgbClr>
                  </a:outerShdw>
                </a:effectLst>
                <a:latin typeface="Arial Rounded MT Bold" panose="020F0704030504030204" pitchFamily="34" charset="0"/>
              </a:rPr>
              <a:t>builds character and inspires faith.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Such accountability strengthens the church family…</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 </a:t>
            </a:r>
            <a:r>
              <a:rPr lang="en-US" b="1">
                <a:effectLst>
                  <a:outerShdw blurRad="38100" dist="38100" dir="2700000" algn="tl">
                    <a:srgbClr val="000000">
                      <a:alpha val="43137"/>
                    </a:srgbClr>
                  </a:outerShdw>
                </a:effectLst>
                <a:latin typeface="Arial Rounded MT Bold" panose="020F0704030504030204" pitchFamily="34" charset="0"/>
              </a:rPr>
              <a:t>we show </a:t>
            </a:r>
            <a:r>
              <a:rPr lang="en-US" b="1" dirty="0">
                <a:effectLst>
                  <a:outerShdw blurRad="38100" dist="38100" dir="2700000" algn="tl">
                    <a:srgbClr val="000000">
                      <a:alpha val="43137"/>
                    </a:srgbClr>
                  </a:outerShdw>
                </a:effectLst>
                <a:latin typeface="Arial Rounded MT Bold" panose="020F0704030504030204" pitchFamily="34" charset="0"/>
              </a:rPr>
              <a:t>that we can be counted on.</a:t>
            </a:r>
          </a:p>
          <a:p>
            <a:endParaRPr lang="en-US" dirty="0"/>
          </a:p>
        </p:txBody>
      </p:sp>
    </p:spTree>
    <p:extLst>
      <p:ext uri="{BB962C8B-B14F-4D97-AF65-F5344CB8AC3E}">
        <p14:creationId xmlns:p14="http://schemas.microsoft.com/office/powerpoint/2010/main" val="3753658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outVertical)">
                                      <p:cBhvr>
                                        <p:cTn id="12" dur="2000"/>
                                        <p:tgtEl>
                                          <p:spTgt spid="3">
                                            <p:bg/>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outVertical)">
                                      <p:cBhvr>
                                        <p:cTn id="15" dur="2000"/>
                                        <p:tgtEl>
                                          <p:spTgt spid="3">
                                            <p:txEl>
                                              <p:pRg st="0" end="0"/>
                                            </p:txEl>
                                          </p:spTgt>
                                        </p:tgtEl>
                                      </p:cBhvr>
                                    </p:animEffect>
                                  </p:childTnLst>
                                </p:cTn>
                              </p:par>
                            </p:childTnLst>
                          </p:cTn>
                        </p:par>
                        <p:par>
                          <p:cTn id="16" fill="hold">
                            <p:stCondLst>
                              <p:cond delay="2000"/>
                            </p:stCondLst>
                            <p:childTnLst>
                              <p:par>
                                <p:cTn id="17" presetID="16" presetClass="entr" presetSubtype="37"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outVertical)">
                                      <p:cBhvr>
                                        <p:cTn id="19" dur="2000"/>
                                        <p:tgtEl>
                                          <p:spTgt spid="3">
                                            <p:txEl>
                                              <p:pRg st="1" end="1"/>
                                            </p:txEl>
                                          </p:spTgt>
                                        </p:tgtEl>
                                      </p:cBhvr>
                                    </p:animEffect>
                                  </p:childTnLst>
                                </p:cTn>
                              </p:par>
                            </p:childTnLst>
                          </p:cTn>
                        </p:par>
                        <p:par>
                          <p:cTn id="20" fill="hold">
                            <p:stCondLst>
                              <p:cond delay="4000"/>
                            </p:stCondLst>
                            <p:childTnLst>
                              <p:par>
                                <p:cTn id="21" presetID="16" presetClass="entr" presetSubtype="37"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outVertical)">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outVertical)">
                                      <p:cBhvr>
                                        <p:cTn id="28" dur="2000"/>
                                        <p:tgtEl>
                                          <p:spTgt spid="3">
                                            <p:txEl>
                                              <p:pRg st="3" end="3"/>
                                            </p:txEl>
                                          </p:spTgt>
                                        </p:tgtEl>
                                      </p:cBhvr>
                                    </p:animEffect>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outVertical)">
                                      <p:cBhvr>
                                        <p:cTn id="32" dur="2000"/>
                                        <p:tgtEl>
                                          <p:spTgt spid="3">
                                            <p:txEl>
                                              <p:pRg st="4" end="4"/>
                                            </p:txEl>
                                          </p:spTgt>
                                        </p:tgtEl>
                                      </p:cBhvr>
                                    </p:animEffect>
                                  </p:childTnLst>
                                </p:cTn>
                              </p:par>
                            </p:childTnLst>
                          </p:cTn>
                        </p:par>
                        <p:par>
                          <p:cTn id="33" fill="hold">
                            <p:stCondLst>
                              <p:cond delay="4000"/>
                            </p:stCondLst>
                            <p:childTnLst>
                              <p:par>
                                <p:cTn id="34" presetID="16" presetClass="entr" presetSubtype="37"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outVertical)">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outVertical)">
                                      <p:cBhvr>
                                        <p:cTn id="41" dur="2000"/>
                                        <p:tgtEl>
                                          <p:spTgt spid="3">
                                            <p:txEl>
                                              <p:pRg st="6" end="6"/>
                                            </p:txEl>
                                          </p:spTgt>
                                        </p:tgtEl>
                                      </p:cBhvr>
                                    </p:animEffect>
                                  </p:childTnLst>
                                </p:cTn>
                              </p:par>
                            </p:childTnLst>
                          </p:cTn>
                        </p:par>
                        <p:par>
                          <p:cTn id="42" fill="hold">
                            <p:stCondLst>
                              <p:cond delay="2000"/>
                            </p:stCondLst>
                            <p:childTnLst>
                              <p:par>
                                <p:cTn id="43" presetID="16" presetClass="entr" presetSubtype="37"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outVertical)">
                                      <p:cBhvr>
                                        <p:cTn id="4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F0D73E-9243-4BB5-9C5D-DD1CBA51B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211016"/>
            <a:ext cx="11760591" cy="6443002"/>
          </a:xfrm>
          <a:prstGeom prst="rect">
            <a:avLst/>
          </a:prstGeom>
        </p:spPr>
      </p:pic>
    </p:spTree>
    <p:extLst>
      <p:ext uri="{BB962C8B-B14F-4D97-AF65-F5344CB8AC3E}">
        <p14:creationId xmlns:p14="http://schemas.microsoft.com/office/powerpoint/2010/main" val="427928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476</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Rounded MT Bold</vt:lpstr>
      <vt:lpstr>Calibri</vt:lpstr>
      <vt:lpstr>Calibri Light</vt:lpstr>
      <vt:lpstr>Courier New</vt:lpstr>
      <vt:lpstr>Office Theme</vt:lpstr>
      <vt:lpstr>PowerPoint Presentation</vt:lpstr>
      <vt:lpstr>What’s the Big Deal About Church Membership?</vt:lpstr>
      <vt:lpstr>PowerPoint Presentation</vt:lpstr>
      <vt:lpstr>It Identifies You W- a Local Body of Believers</vt:lpstr>
      <vt:lpstr>It Identifies Your Commitment</vt:lpstr>
      <vt:lpstr>It Identifies You as a Team Player</vt:lpstr>
      <vt:lpstr>It Helps to Identify Your Giftings</vt:lpstr>
      <vt:lpstr>It Identifies Accountability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Big Deal About Church Membership?</dc:title>
  <dc:creator>David Linton</dc:creator>
  <cp:lastModifiedBy>David Linton</cp:lastModifiedBy>
  <cp:revision>67</cp:revision>
  <cp:lastPrinted>2018-03-13T02:16:44Z</cp:lastPrinted>
  <dcterms:created xsi:type="dcterms:W3CDTF">2018-03-12T21:00:06Z</dcterms:created>
  <dcterms:modified xsi:type="dcterms:W3CDTF">2018-03-18T02:26:44Z</dcterms:modified>
</cp:coreProperties>
</file>