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60" r:id="rId4"/>
    <p:sldId id="278" r:id="rId5"/>
    <p:sldId id="257" r:id="rId6"/>
    <p:sldId id="264" r:id="rId7"/>
    <p:sldId id="265" r:id="rId8"/>
    <p:sldId id="266" r:id="rId9"/>
    <p:sldId id="267" r:id="rId10"/>
    <p:sldId id="273" r:id="rId11"/>
    <p:sldId id="277" r:id="rId12"/>
    <p:sldId id="268" r:id="rId13"/>
    <p:sldId id="269" r:id="rId14"/>
    <p:sldId id="270" r:id="rId15"/>
    <p:sldId id="271" r:id="rId16"/>
    <p:sldId id="272" r:id="rId17"/>
    <p:sldId id="258" r:id="rId18"/>
    <p:sldId id="259" r:id="rId19"/>
    <p:sldId id="262" r:id="rId20"/>
    <p:sldId id="261" r:id="rId21"/>
    <p:sldId id="263" r:id="rId22"/>
    <p:sldId id="275" r:id="rId23"/>
    <p:sldId id="27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9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4F24-C471-4A95-B4EE-33FD929F5F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C775A-6902-49BD-9E7B-E6F7FFC53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18B489-CAD1-40B0-8F54-D69CD7F72993}"/>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2A0025A0-2684-479E-889C-2956643C8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2C00B-5BAC-4EAD-9C9F-FF58F986BEA2}"/>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122269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A526-ED6A-4613-8A43-F68A17110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2021F1-7F87-4B37-BAB1-1B220B4F47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31329-BA87-43B1-9384-ECAE77BBC656}"/>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B9DD963B-F0D2-4C37-BB3D-236771E18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EBB86-6911-4CB8-8398-6BD9442B3ACC}"/>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273365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18760-9C10-45F7-966E-39C0DF7FB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78123-96DF-4B48-9A66-C27A6B8A7F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77EB6-57CF-4BDE-BE23-0BBBA2BB566D}"/>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38DAAAAC-59E6-4771-A513-6B947C3E4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8A98D-99C0-4C07-BE65-3A9E350B39D5}"/>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252354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FAC8-FCF5-4662-A4A5-FA903E225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CB79C-9400-4FE0-A3CE-D15A8C079B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84E-927F-4F11-B180-0FE5024935B6}"/>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00F054CB-B0F7-48FF-B667-BF6A1D0F3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11AAD-D84D-40D1-B320-988B63AEFED6}"/>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98448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CB3B-5857-4DB9-A83E-383D55E7D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9680B-684E-45F0-8C04-FB4637CA0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D5E777-674F-46E1-B9E6-F9BDE0FBE011}"/>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32775445-09A8-4BA6-AE48-699A9223C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0960F-CC2E-49D5-886B-D904CB8E40D6}"/>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51254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F4D9-94E1-49D6-AC2D-180C322E9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E458B-9658-409D-B0E9-C965848493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AA85D-B972-43F0-A187-9AB0DF756C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32375-742C-4176-AC02-9301D3B89EC6}"/>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6" name="Footer Placeholder 5">
            <a:extLst>
              <a:ext uri="{FF2B5EF4-FFF2-40B4-BE49-F238E27FC236}">
                <a16:creationId xmlns:a16="http://schemas.microsoft.com/office/drawing/2014/main" id="{A6924A47-19F1-4308-B24C-15CB472DC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A159A-FE21-443B-B4F9-6014B14077F4}"/>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124304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3B86-121B-4A6F-869D-C768CC8CB5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225E92-8259-49E4-A711-C46DAA3A2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80612B-B692-4503-B00A-6A653C7475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CFA47F-CF65-445C-AA68-603C6A24A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57C4B1-6051-4946-A089-36D97D072B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0E68DE-95C6-47EC-BC70-888C60BCBD6D}"/>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8" name="Footer Placeholder 7">
            <a:extLst>
              <a:ext uri="{FF2B5EF4-FFF2-40B4-BE49-F238E27FC236}">
                <a16:creationId xmlns:a16="http://schemas.microsoft.com/office/drawing/2014/main" id="{BF7338CA-91F2-4ACB-ACDE-008171E50A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8B81C-76D6-448C-BEC7-5CBDDC58C4E6}"/>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6645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450F-36EC-4B09-9D63-E8BE7B343E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C7FB5-9860-4C17-88AB-DE64C97D23F7}"/>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4" name="Footer Placeholder 3">
            <a:extLst>
              <a:ext uri="{FF2B5EF4-FFF2-40B4-BE49-F238E27FC236}">
                <a16:creationId xmlns:a16="http://schemas.microsoft.com/office/drawing/2014/main" id="{1B12D36B-1756-4A7C-B2AC-9F1A7B75DC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397B8-F61A-4C81-97A5-E1B633357597}"/>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19011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F4E74B-68AD-4656-8041-AB79092CDF79}"/>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3" name="Footer Placeholder 2">
            <a:extLst>
              <a:ext uri="{FF2B5EF4-FFF2-40B4-BE49-F238E27FC236}">
                <a16:creationId xmlns:a16="http://schemas.microsoft.com/office/drawing/2014/main" id="{6E326176-7131-4071-9257-40DEFED863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E0500-691E-4969-9153-8C175C4DBE5E}"/>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97620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DA55-FFBD-482A-BB81-650F583F5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EC21F4-1E21-41BE-B681-B0EB09462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0329-EB3E-418F-9C40-EC15FBA2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ACC410-507B-4627-A185-6A8173518615}"/>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6" name="Footer Placeholder 5">
            <a:extLst>
              <a:ext uri="{FF2B5EF4-FFF2-40B4-BE49-F238E27FC236}">
                <a16:creationId xmlns:a16="http://schemas.microsoft.com/office/drawing/2014/main" id="{E5BAD4F2-1C95-42AA-A4D0-0B4AC2F9E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04403-6BF3-4273-8F7E-462060F77397}"/>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30195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1D21-4459-4DF9-85BC-B76AD04EB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16F44-EB3D-49CA-A0CD-5A7ED8C51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1AD73-C2E9-45C4-BBE0-71B174C2B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13D710-9A7F-4828-B74A-03D36F7CE781}"/>
              </a:ext>
            </a:extLst>
          </p:cNvPr>
          <p:cNvSpPr>
            <a:spLocks noGrp="1"/>
          </p:cNvSpPr>
          <p:nvPr>
            <p:ph type="dt" sz="half" idx="10"/>
          </p:nvPr>
        </p:nvSpPr>
        <p:spPr/>
        <p:txBody>
          <a:bodyPr/>
          <a:lstStyle/>
          <a:p>
            <a:fld id="{41410D6F-E8E0-45FA-95F9-908F4B0E04C6}" type="datetimeFigureOut">
              <a:rPr lang="en-US" smtClean="0"/>
              <a:t>4/21/2018</a:t>
            </a:fld>
            <a:endParaRPr lang="en-US"/>
          </a:p>
        </p:txBody>
      </p:sp>
      <p:sp>
        <p:nvSpPr>
          <p:cNvPr id="6" name="Footer Placeholder 5">
            <a:extLst>
              <a:ext uri="{FF2B5EF4-FFF2-40B4-BE49-F238E27FC236}">
                <a16:creationId xmlns:a16="http://schemas.microsoft.com/office/drawing/2014/main" id="{43E2050B-DFD9-4B9E-AE57-2E8DA55A2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135F2-DD01-477E-A5AC-12FA80A099DB}"/>
              </a:ext>
            </a:extLst>
          </p:cNvPr>
          <p:cNvSpPr>
            <a:spLocks noGrp="1"/>
          </p:cNvSpPr>
          <p:nvPr>
            <p:ph type="sldNum" sz="quarter" idx="12"/>
          </p:nvPr>
        </p:nvSpPr>
        <p:spPr/>
        <p:txBody>
          <a:bodyPr/>
          <a:lstStyle/>
          <a:p>
            <a:fld id="{1598197F-4032-48F6-B270-A7EF8B5F17A6}" type="slidenum">
              <a:rPr lang="en-US" smtClean="0"/>
              <a:t>‹#›</a:t>
            </a:fld>
            <a:endParaRPr lang="en-US"/>
          </a:p>
        </p:txBody>
      </p:sp>
    </p:spTree>
    <p:extLst>
      <p:ext uri="{BB962C8B-B14F-4D97-AF65-F5344CB8AC3E}">
        <p14:creationId xmlns:p14="http://schemas.microsoft.com/office/powerpoint/2010/main" val="381736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C1FBD-A8B7-43F5-A78E-B0966B627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AC9EF-AD53-4419-85D1-1D7B34FD4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3B76A-190C-4369-AE87-E8234DA3D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10D6F-E8E0-45FA-95F9-908F4B0E04C6}" type="datetimeFigureOut">
              <a:rPr lang="en-US" smtClean="0"/>
              <a:t>4/21/2018</a:t>
            </a:fld>
            <a:endParaRPr lang="en-US"/>
          </a:p>
        </p:txBody>
      </p:sp>
      <p:sp>
        <p:nvSpPr>
          <p:cNvPr id="5" name="Footer Placeholder 4">
            <a:extLst>
              <a:ext uri="{FF2B5EF4-FFF2-40B4-BE49-F238E27FC236}">
                <a16:creationId xmlns:a16="http://schemas.microsoft.com/office/drawing/2014/main" id="{08BD0BFF-1FDB-49BB-873F-80ADF0E70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A3378-4526-4511-AB5F-3A09D9937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8197F-4032-48F6-B270-A7EF8B5F17A6}" type="slidenum">
              <a:rPr lang="en-US" smtClean="0"/>
              <a:t>‹#›</a:t>
            </a:fld>
            <a:endParaRPr lang="en-US"/>
          </a:p>
        </p:txBody>
      </p:sp>
    </p:spTree>
    <p:extLst>
      <p:ext uri="{BB962C8B-B14F-4D97-AF65-F5344CB8AC3E}">
        <p14:creationId xmlns:p14="http://schemas.microsoft.com/office/powerpoint/2010/main" val="105003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blegateway.com/passage/?search=Ephesians+4:31-32&amp;version=AMP#fen-AMP-29305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5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7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9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#6</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a:solidFill>
            <a:schemeClr val="bg1">
              <a:alpha val="7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Admit wrongs and forgive quickly.</a:t>
            </a:r>
          </a:p>
          <a:p>
            <a:r>
              <a:rPr lang="en-US" dirty="0">
                <a:effectLst>
                  <a:outerShdw blurRad="38100" dist="38100" dir="2700000" algn="tl">
                    <a:srgbClr val="000000">
                      <a:alpha val="43137"/>
                    </a:srgbClr>
                  </a:outerShdw>
                </a:effectLst>
                <a:latin typeface="Arial Rounded MT Bold" panose="020F0704030504030204" pitchFamily="34" charset="0"/>
              </a:rPr>
              <a:t>Taking responsibility for your actions is core to healthy and productive relationships.</a:t>
            </a:r>
          </a:p>
          <a:p>
            <a:r>
              <a:rPr lang="en-US" dirty="0">
                <a:effectLst>
                  <a:outerShdw blurRad="38100" dist="38100" dir="2700000" algn="tl">
                    <a:srgbClr val="000000">
                      <a:alpha val="43137"/>
                    </a:srgbClr>
                  </a:outerShdw>
                </a:effectLst>
                <a:latin typeface="Arial Rounded MT Bold" panose="020F0704030504030204" pitchFamily="34" charset="0"/>
              </a:rPr>
              <a:t>If you make a mistake, own it. If you treat someone poorly, ask forgiveness. Getting defensive or bowing up never makes a relationship better. You might be right, but if you need to win, you’ll lose in the long run.</a:t>
            </a:r>
          </a:p>
          <a:p>
            <a:r>
              <a:rPr lang="en-US" dirty="0">
                <a:effectLst>
                  <a:outerShdw blurRad="38100" dist="38100" dir="2700000" algn="tl">
                    <a:srgbClr val="000000">
                      <a:alpha val="43137"/>
                    </a:srgbClr>
                  </a:outerShdw>
                </a:effectLst>
                <a:latin typeface="Arial Rounded MT Bold" panose="020F0704030504030204" pitchFamily="34" charset="0"/>
              </a:rPr>
              <a:t>When you are wronged, forgive quickly. You’ll live with less stress and enjoy life more fully.</a:t>
            </a:r>
          </a:p>
          <a:p>
            <a:endParaRPr lang="en-US" dirty="0"/>
          </a:p>
        </p:txBody>
      </p:sp>
    </p:spTree>
    <p:extLst>
      <p:ext uri="{BB962C8B-B14F-4D97-AF65-F5344CB8AC3E}">
        <p14:creationId xmlns:p14="http://schemas.microsoft.com/office/powerpoint/2010/main" val="326698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#7</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a:solidFill>
            <a:schemeClr val="bg1">
              <a:alpha val="70000"/>
            </a:schemeClr>
          </a:soli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Always give more than you take.</a:t>
            </a:r>
          </a:p>
          <a:p>
            <a:r>
              <a:rPr lang="en-US" dirty="0">
                <a:effectLst>
                  <a:outerShdw blurRad="38100" dist="38100" dir="2700000" algn="tl">
                    <a:srgbClr val="000000">
                      <a:alpha val="43137"/>
                    </a:srgbClr>
                  </a:outerShdw>
                </a:effectLst>
                <a:latin typeface="Arial Rounded MT Bold" panose="020F0704030504030204" pitchFamily="34" charset="0"/>
              </a:rPr>
              <a:t>There may be a few people in your life that you think it’s impossible to out give them. I understand that. John would be one of those people in my life. But that doesn’t mean we shouldn’t purpose to be generous anyway.</a:t>
            </a:r>
          </a:p>
          <a:p>
            <a:r>
              <a:rPr lang="en-US" dirty="0">
                <a:effectLst>
                  <a:outerShdw blurRad="38100" dist="38100" dir="2700000" algn="tl">
                    <a:srgbClr val="000000">
                      <a:alpha val="43137"/>
                    </a:srgbClr>
                  </a:outerShdw>
                </a:effectLst>
                <a:latin typeface="Arial Rounded MT Bold" panose="020F0704030504030204" pitchFamily="34" charset="0"/>
              </a:rPr>
              <a:t>And with the majority of people, you will ever know, you can set your sights to give more than you take. However, this is not about a scorecard. If you keep track, you’ve missed the point. It’s a heart level thing. It’s a way of living, and when your motives are pure, it will bring you great joy.</a:t>
            </a:r>
          </a:p>
          <a:p>
            <a:r>
              <a:rPr lang="en-US" dirty="0">
                <a:effectLst>
                  <a:outerShdw blurRad="38100" dist="38100" dir="2700000" algn="tl">
                    <a:srgbClr val="000000">
                      <a:alpha val="43137"/>
                    </a:srgbClr>
                  </a:outerShdw>
                </a:effectLst>
                <a:latin typeface="Arial Rounded MT Bold" panose="020F0704030504030204" pitchFamily="34" charset="0"/>
              </a:rPr>
              <a:t> </a:t>
            </a:r>
          </a:p>
          <a:p>
            <a:endParaRPr lang="en-US" dirty="0"/>
          </a:p>
        </p:txBody>
      </p:sp>
    </p:spTree>
    <p:extLst>
      <p:ext uri="{BB962C8B-B14F-4D97-AF65-F5344CB8AC3E}">
        <p14:creationId xmlns:p14="http://schemas.microsoft.com/office/powerpoint/2010/main" val="126008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#8</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a:solidFill>
            <a:schemeClr val="bg1">
              <a:alpha val="70000"/>
            </a:schemeClr>
          </a:soli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Add value to people.</a:t>
            </a:r>
          </a:p>
          <a:p>
            <a:r>
              <a:rPr lang="en-US" dirty="0">
                <a:effectLst>
                  <a:outerShdw blurRad="38100" dist="38100" dir="2700000" algn="tl">
                    <a:srgbClr val="000000">
                      <a:alpha val="43137"/>
                    </a:srgbClr>
                  </a:outerShdw>
                </a:effectLst>
                <a:latin typeface="Arial Rounded MT Bold" panose="020F0704030504030204" pitchFamily="34" charset="0"/>
              </a:rPr>
              <a:t>You can add value to people in simple ways and big ways. Adding value is no more complex than the idea of how you contribute to their life, so their life is better.</a:t>
            </a:r>
          </a:p>
          <a:p>
            <a:r>
              <a:rPr lang="en-US" dirty="0">
                <a:effectLst>
                  <a:outerShdw blurRad="38100" dist="38100" dir="2700000" algn="tl">
                    <a:srgbClr val="000000">
                      <a:alpha val="43137"/>
                    </a:srgbClr>
                  </a:outerShdw>
                </a:effectLst>
                <a:latin typeface="Arial Rounded MT Bold" panose="020F0704030504030204" pitchFamily="34" charset="0"/>
              </a:rPr>
              <a:t>It can be as simple as a kind and encouraging word, and it can be as involved as a lifetime of mentoring. Sometimes it involves enough love and courage to have a tough and honest conversation.</a:t>
            </a:r>
          </a:p>
          <a:p>
            <a:r>
              <a:rPr lang="en-US" dirty="0">
                <a:effectLst>
                  <a:outerShdw blurRad="38100" dist="38100" dir="2700000" algn="tl">
                    <a:srgbClr val="000000">
                      <a:alpha val="43137"/>
                    </a:srgbClr>
                  </a:outerShdw>
                </a:effectLst>
                <a:latin typeface="Arial Rounded MT Bold" panose="020F0704030504030204" pitchFamily="34" charset="0"/>
              </a:rPr>
              <a:t>The greatest value you can add to anyone is the message of Jesus Christ. The gift of eternal life is the greatest and highest value you can bring to someone.</a:t>
            </a:r>
          </a:p>
          <a:p>
            <a:endParaRPr lang="en-US" dirty="0"/>
          </a:p>
        </p:txBody>
      </p:sp>
    </p:spTree>
    <p:extLst>
      <p:ext uri="{BB962C8B-B14F-4D97-AF65-F5344CB8AC3E}">
        <p14:creationId xmlns:p14="http://schemas.microsoft.com/office/powerpoint/2010/main" val="56950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#9</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a:solidFill>
            <a:schemeClr val="bg1">
              <a:alpha val="70000"/>
            </a:schemeClr>
          </a:soli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You can never encourage anyone too much.</a:t>
            </a:r>
          </a:p>
          <a:p>
            <a:r>
              <a:rPr lang="en-US" dirty="0">
                <a:effectLst>
                  <a:outerShdw blurRad="38100" dist="38100" dir="2700000" algn="tl">
                    <a:srgbClr val="000000">
                      <a:alpha val="43137"/>
                    </a:srgbClr>
                  </a:outerShdw>
                </a:effectLst>
                <a:latin typeface="Arial Rounded MT Bold" panose="020F0704030504030204" pitchFamily="34" charset="0"/>
              </a:rPr>
              <a:t>We both know the answer, but let me ask anyway. Have you ever been encouraged too much by someone? Of course not.</a:t>
            </a:r>
          </a:p>
          <a:p>
            <a:r>
              <a:rPr lang="en-US" dirty="0">
                <a:effectLst>
                  <a:outerShdw blurRad="38100" dist="38100" dir="2700000" algn="tl">
                    <a:srgbClr val="000000">
                      <a:alpha val="43137"/>
                    </a:srgbClr>
                  </a:outerShdw>
                </a:effectLst>
                <a:latin typeface="Arial Rounded MT Bold" panose="020F0704030504030204" pitchFamily="34" charset="0"/>
              </a:rPr>
              <a:t>Whether it’s your kids, an employee, volunteers at the church, a co-worker or your neighbor, take the time to give frequent and sincere encouragement. Your leadership will rise because of it.</a:t>
            </a:r>
          </a:p>
          <a:p>
            <a:endParaRPr lang="en-US" dirty="0"/>
          </a:p>
        </p:txBody>
      </p:sp>
    </p:spTree>
    <p:extLst>
      <p:ext uri="{BB962C8B-B14F-4D97-AF65-F5344CB8AC3E}">
        <p14:creationId xmlns:p14="http://schemas.microsoft.com/office/powerpoint/2010/main" val="56813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442252"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#10</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a:solidFill>
            <a:schemeClr val="bg1">
              <a:alpha val="7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Trust is the lifeblood of all relationships.</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When it comes to a relationship, trust is like a promise. And you should never break a promise.</a:t>
            </a:r>
          </a:p>
          <a:p>
            <a:r>
              <a:rPr lang="en-US" dirty="0">
                <a:effectLst>
                  <a:outerShdw blurRad="38100" dist="38100" dir="2700000" algn="tl">
                    <a:srgbClr val="000000">
                      <a:alpha val="43137"/>
                    </a:srgbClr>
                  </a:outerShdw>
                </a:effectLst>
                <a:latin typeface="Arial Rounded MT Bold" panose="020F0704030504030204" pitchFamily="34" charset="0"/>
              </a:rPr>
              <a:t>In fact, that’s the essence of trust. People are counting on you to keep your promises. This reflects your character and ultimately who you are.</a:t>
            </a:r>
          </a:p>
          <a:p>
            <a:r>
              <a:rPr lang="en-US" dirty="0">
                <a:effectLst>
                  <a:outerShdw blurRad="38100" dist="38100" dir="2700000" algn="tl">
                    <a:srgbClr val="000000">
                      <a:alpha val="43137"/>
                    </a:srgbClr>
                  </a:outerShdw>
                </a:effectLst>
                <a:latin typeface="Arial Rounded MT Bold" panose="020F0704030504030204" pitchFamily="34" charset="0"/>
              </a:rPr>
              <a:t>No reasonable person expects perfection, but they do expect honesty, kindness and doing what you say you’ll do.</a:t>
            </a:r>
          </a:p>
          <a:p>
            <a:endParaRPr lang="en-US" dirty="0"/>
          </a:p>
        </p:txBody>
      </p:sp>
    </p:spTree>
    <p:extLst>
      <p:ext uri="{BB962C8B-B14F-4D97-AF65-F5344CB8AC3E}">
        <p14:creationId xmlns:p14="http://schemas.microsoft.com/office/powerpoint/2010/main" val="353853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10515600" cy="6685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7"/>
            <a:ext cx="10135874" cy="1088920"/>
          </a:xfrm>
        </p:spPr>
        <p:txBody>
          <a:bodyPr>
            <a:normAutofit fontScale="55000" lnSpcReduction="20000"/>
          </a:bodyPr>
          <a:lstStyle/>
          <a:p>
            <a:r>
              <a:rPr lang="en-US" baseline="30000" dirty="0"/>
              <a:t> </a:t>
            </a:r>
            <a:r>
              <a:rPr lang="en-US" b="1" dirty="0">
                <a:effectLst>
                  <a:outerShdw blurRad="38100" dist="38100" dir="2700000" algn="tl">
                    <a:srgbClr val="000000">
                      <a:alpha val="43137"/>
                    </a:srgbClr>
                  </a:outerShdw>
                </a:effectLst>
              </a:rPr>
              <a:t>Ephesians 4:31-32 Amplified Bible (AMP)</a:t>
            </a:r>
          </a:p>
          <a:p>
            <a:r>
              <a:rPr lang="en-US" baseline="30000" dirty="0">
                <a:effectLst>
                  <a:outerShdw blurRad="38100" dist="38100" dir="2700000" algn="tl">
                    <a:srgbClr val="000000">
                      <a:alpha val="43137"/>
                    </a:srgbClr>
                  </a:outerShdw>
                </a:effectLst>
              </a:rPr>
              <a:t>31 </a:t>
            </a:r>
            <a:r>
              <a:rPr lang="en-US" dirty="0">
                <a:effectLst>
                  <a:outerShdw blurRad="38100" dist="38100" dir="2700000" algn="tl">
                    <a:srgbClr val="000000">
                      <a:alpha val="43137"/>
                    </a:srgbClr>
                  </a:outerShdw>
                </a:effectLst>
              </a:rPr>
              <a:t>Let all bitterness and wrath and anger and clamor [perpetual animosity, resentment, strife, fault-finding] and slander be put away from you, along with every kind of malice [all spitefulness, verbal abuse, malevolence]. </a:t>
            </a:r>
            <a:r>
              <a:rPr lang="en-US" baseline="30000" dirty="0">
                <a:effectLst>
                  <a:outerShdw blurRad="38100" dist="38100" dir="2700000" algn="tl">
                    <a:srgbClr val="000000">
                      <a:alpha val="43137"/>
                    </a:srgbClr>
                  </a:outerShdw>
                </a:effectLst>
              </a:rPr>
              <a:t>32 </a:t>
            </a:r>
            <a:r>
              <a:rPr lang="en-US" dirty="0">
                <a:effectLst>
                  <a:outerShdw blurRad="38100" dist="38100" dir="2700000" algn="tl">
                    <a:srgbClr val="000000">
                      <a:alpha val="43137"/>
                    </a:srgbClr>
                  </a:outerShdw>
                </a:effectLst>
              </a:rPr>
              <a:t>Be kind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helpful to one another, tender-hearted [compassionate, understanding], forgiving one another [readily and freely], just as God in Christ also forgave </a:t>
            </a:r>
            <a:r>
              <a:rPr lang="en-US" baseline="300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hlinkClick r:id="rId2" tooltip="See footnote a"/>
              </a:rPr>
              <a:t>a</a:t>
            </a:r>
            <a:r>
              <a:rPr lang="en-US" baseline="300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you</a:t>
            </a:r>
            <a:r>
              <a:rPr lang="en-US" dirty="0"/>
              <a:t>.</a:t>
            </a:r>
          </a:p>
        </p:txBody>
      </p:sp>
    </p:spTree>
    <p:extLst>
      <p:ext uri="{BB962C8B-B14F-4D97-AF65-F5344CB8AC3E}">
        <p14:creationId xmlns:p14="http://schemas.microsoft.com/office/powerpoint/2010/main" val="97107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10515600" cy="6685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p:spPr>
        <p:txBody>
          <a:bodyPr/>
          <a:lstStyle/>
          <a:p>
            <a:r>
              <a:rPr lang="en-US" dirty="0"/>
              <a:t>“Be careful with your words. Once they’re said, they can only be forgiven not forgotten.”</a:t>
            </a:r>
          </a:p>
          <a:p>
            <a:r>
              <a:rPr lang="en-US" dirty="0"/>
              <a:t>“Words scar more than you think.”</a:t>
            </a:r>
          </a:p>
          <a:p>
            <a:r>
              <a:rPr lang="en-US"/>
              <a:t>“The tongue has no bones, but is strong enough to break a heart.”</a:t>
            </a:r>
          </a:p>
          <a:p>
            <a:endParaRPr lang="en-US" dirty="0"/>
          </a:p>
        </p:txBody>
      </p:sp>
    </p:spTree>
    <p:extLst>
      <p:ext uri="{BB962C8B-B14F-4D97-AF65-F5344CB8AC3E}">
        <p14:creationId xmlns:p14="http://schemas.microsoft.com/office/powerpoint/2010/main" val="394209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944815" cy="668545"/>
          </a:xfrm>
        </p:spPr>
        <p:txBody>
          <a:bodyPr>
            <a:normAutofit fontScale="90000"/>
          </a:bodyPr>
          <a:lstStyle/>
          <a:p>
            <a:r>
              <a:rPr lang="en-US" dirty="0"/>
              <a:t>Communication</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p:spPr>
        <p:txBody>
          <a:bodyPr/>
          <a:lstStyle/>
          <a:p>
            <a:r>
              <a:rPr lang="en-US" dirty="0"/>
              <a:t>Brings Connection</a:t>
            </a:r>
          </a:p>
          <a:p>
            <a:r>
              <a:rPr lang="en-US" dirty="0"/>
              <a:t>Builds a bridge or a wall</a:t>
            </a:r>
          </a:p>
        </p:txBody>
      </p:sp>
    </p:spTree>
    <p:extLst>
      <p:ext uri="{BB962C8B-B14F-4D97-AF65-F5344CB8AC3E}">
        <p14:creationId xmlns:p14="http://schemas.microsoft.com/office/powerpoint/2010/main" val="832252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4C64-595B-44DF-97FE-D1D1B9B0C552}"/>
              </a:ext>
            </a:extLst>
          </p:cNvPr>
          <p:cNvSpPr>
            <a:spLocks noGrp="1"/>
          </p:cNvSpPr>
          <p:nvPr>
            <p:ph type="ctrTitle"/>
          </p:nvPr>
        </p:nvSpPr>
        <p:spPr>
          <a:xfrm>
            <a:off x="2902634" y="4571999"/>
            <a:ext cx="9144000" cy="1132523"/>
          </a:xfrm>
          <a:solidFill>
            <a:schemeClr val="bg1">
              <a:alpha val="80000"/>
            </a:schemeClr>
          </a:solidFill>
        </p:spPr>
        <p:txBody>
          <a:bodyPr>
            <a:normAutofit fontScale="9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10 Relationship Principles</a:t>
            </a:r>
          </a:p>
        </p:txBody>
      </p:sp>
      <p:sp>
        <p:nvSpPr>
          <p:cNvPr id="4" name="TextBox 3">
            <a:extLst>
              <a:ext uri="{FF2B5EF4-FFF2-40B4-BE49-F238E27FC236}">
                <a16:creationId xmlns:a16="http://schemas.microsoft.com/office/drawing/2014/main" id="{EDCBB3BB-FFD5-4A8F-8494-8B00E304D8D0}"/>
              </a:ext>
            </a:extLst>
          </p:cNvPr>
          <p:cNvSpPr txBox="1"/>
          <p:nvPr/>
        </p:nvSpPr>
        <p:spPr>
          <a:xfrm>
            <a:off x="860612" y="197224"/>
            <a:ext cx="2294964"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DB92CDD4-2A92-4099-88A5-7DAC16513B22}"/>
              </a:ext>
            </a:extLst>
          </p:cNvPr>
          <p:cNvSpPr txBox="1"/>
          <p:nvPr/>
        </p:nvSpPr>
        <p:spPr>
          <a:xfrm>
            <a:off x="10004612" y="224119"/>
            <a:ext cx="204202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April 22, 2018</a:t>
            </a:r>
          </a:p>
        </p:txBody>
      </p:sp>
    </p:spTree>
    <p:extLst>
      <p:ext uri="{BB962C8B-B14F-4D97-AF65-F5344CB8AC3E}">
        <p14:creationId xmlns:p14="http://schemas.microsoft.com/office/powerpoint/2010/main" val="65192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5632938" cy="668545"/>
          </a:xfrm>
        </p:spPr>
        <p:txBody>
          <a:bodyPr>
            <a:normAutofit fontScale="90000"/>
          </a:bodyPr>
          <a:lstStyle/>
          <a:p>
            <a:r>
              <a:rPr lang="en-US" dirty="0"/>
              <a:t>Communication Musts…</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5632174"/>
          </a:xfrm>
        </p:spPr>
        <p:txBody>
          <a:bodyPr/>
          <a:lstStyle/>
          <a:p>
            <a:pPr lvl="1"/>
            <a:r>
              <a:rPr lang="en-US" sz="3200" b="1" dirty="0">
                <a:effectLst>
                  <a:outerShdw blurRad="38100" dist="38100" dir="2700000" algn="tl">
                    <a:srgbClr val="000000">
                      <a:alpha val="43137"/>
                    </a:srgbClr>
                  </a:outerShdw>
                </a:effectLst>
                <a:latin typeface="Arial Rounded MT Bold" panose="020F0704030504030204" pitchFamily="34" charset="0"/>
              </a:rPr>
              <a:t>Clear</a:t>
            </a:r>
          </a:p>
          <a:p>
            <a:pPr lvl="1"/>
            <a:r>
              <a:rPr lang="en-US" sz="3200" b="1" dirty="0" err="1">
                <a:effectLst>
                  <a:outerShdw blurRad="38100" dist="38100" dir="2700000" algn="tl">
                    <a:srgbClr val="000000">
                      <a:alpha val="43137"/>
                    </a:srgbClr>
                  </a:outerShdw>
                </a:effectLst>
                <a:latin typeface="Arial Rounded MT Bold" panose="020F0704030504030204" pitchFamily="34" charset="0"/>
              </a:rPr>
              <a:t>Consisitent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rPr>
              <a:t>Credible</a:t>
            </a:r>
          </a:p>
          <a:p>
            <a:pPr lvl="1"/>
            <a:r>
              <a:rPr lang="en-US" sz="3200" b="1" dirty="0">
                <a:effectLst>
                  <a:outerShdw blurRad="38100" dist="38100" dir="2700000" algn="tl">
                    <a:srgbClr val="000000">
                      <a:alpha val="43137"/>
                    </a:srgbClr>
                  </a:outerShdw>
                </a:effectLst>
                <a:latin typeface="Arial Rounded MT Bold" panose="020F0704030504030204" pitchFamily="34" charset="0"/>
              </a:rPr>
              <a:t>Confident</a:t>
            </a:r>
          </a:p>
          <a:p>
            <a:pPr lvl="1"/>
            <a:r>
              <a:rPr lang="en-US" sz="3200" b="1" dirty="0">
                <a:effectLst>
                  <a:outerShdw blurRad="38100" dist="38100" dir="2700000" algn="tl">
                    <a:srgbClr val="000000">
                      <a:alpha val="43137"/>
                    </a:srgbClr>
                  </a:outerShdw>
                </a:effectLst>
                <a:latin typeface="Arial Rounded MT Bold" panose="020F0704030504030204" pitchFamily="34" charset="0"/>
              </a:rPr>
              <a:t>Concise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9825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10515600" cy="66854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51EDFB45-6145-454F-B549-F63A69282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225" y="2798762"/>
            <a:ext cx="4286250" cy="2047875"/>
          </a:xfrm>
        </p:spPr>
      </p:pic>
      <p:pic>
        <p:nvPicPr>
          <p:cNvPr id="7" name="Picture 6">
            <a:extLst>
              <a:ext uri="{FF2B5EF4-FFF2-40B4-BE49-F238E27FC236}">
                <a16:creationId xmlns:a16="http://schemas.microsoft.com/office/drawing/2014/main" id="{D6C60B5A-908D-4909-9616-DEA66D027D82}"/>
              </a:ext>
            </a:extLst>
          </p:cNvPr>
          <p:cNvPicPr>
            <a:picLocks noChangeAspect="1"/>
          </p:cNvPicPr>
          <p:nvPr/>
        </p:nvPicPr>
        <p:blipFill rotWithShape="1">
          <a:blip r:embed="rId3">
            <a:extLst>
              <a:ext uri="{28A0092B-C50C-407E-A947-70E740481C1C}">
                <a14:useLocalDpi xmlns:a14="http://schemas.microsoft.com/office/drawing/2010/main" val="0"/>
              </a:ext>
            </a:extLst>
          </a:blip>
          <a:srcRect l="1764" t="3456" r="2059" b="5073"/>
          <a:stretch/>
        </p:blipFill>
        <p:spPr>
          <a:xfrm>
            <a:off x="3155576" y="591670"/>
            <a:ext cx="5862918" cy="5576047"/>
          </a:xfrm>
          <a:prstGeom prst="rect">
            <a:avLst/>
          </a:prstGeom>
        </p:spPr>
      </p:pic>
    </p:spTree>
    <p:extLst>
      <p:ext uri="{BB962C8B-B14F-4D97-AF65-F5344CB8AC3E}">
        <p14:creationId xmlns:p14="http://schemas.microsoft.com/office/powerpoint/2010/main" val="25116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95D7C-B8B9-49A0-85CD-CE372CD9A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58" y="0"/>
            <a:ext cx="4042410" cy="3165231"/>
          </a:xfrm>
          <a:prstGeom prst="rect">
            <a:avLst/>
          </a:prstGeom>
        </p:spPr>
      </p:pic>
      <p:pic>
        <p:nvPicPr>
          <p:cNvPr id="7" name="Picture 6">
            <a:extLst>
              <a:ext uri="{FF2B5EF4-FFF2-40B4-BE49-F238E27FC236}">
                <a16:creationId xmlns:a16="http://schemas.microsoft.com/office/drawing/2014/main" id="{A05F6099-6B46-48C2-A3EC-FD55D3C75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2302"/>
            <a:ext cx="4019550" cy="3165232"/>
          </a:xfrm>
          <a:prstGeom prst="rect">
            <a:avLst/>
          </a:prstGeom>
        </p:spPr>
      </p:pic>
      <p:pic>
        <p:nvPicPr>
          <p:cNvPr id="9" name="Picture 8">
            <a:extLst>
              <a:ext uri="{FF2B5EF4-FFF2-40B4-BE49-F238E27FC236}">
                <a16:creationId xmlns:a16="http://schemas.microsoft.com/office/drawing/2014/main" id="{4B3BEF0D-9F1F-47AC-9E85-DE4A8975F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58" y="3427534"/>
            <a:ext cx="3409950" cy="3430466"/>
          </a:xfrm>
          <a:prstGeom prst="rect">
            <a:avLst/>
          </a:prstGeom>
        </p:spPr>
      </p:pic>
      <p:pic>
        <p:nvPicPr>
          <p:cNvPr id="11" name="Picture 10">
            <a:extLst>
              <a:ext uri="{FF2B5EF4-FFF2-40B4-BE49-F238E27FC236}">
                <a16:creationId xmlns:a16="http://schemas.microsoft.com/office/drawing/2014/main" id="{F9900D30-2533-4E3B-AF14-B4715A4D4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1" y="3427532"/>
            <a:ext cx="3600450" cy="3430467"/>
          </a:xfrm>
          <a:prstGeom prst="rect">
            <a:avLst/>
          </a:prstGeom>
        </p:spPr>
      </p:pic>
      <p:pic>
        <p:nvPicPr>
          <p:cNvPr id="13" name="Picture 12">
            <a:extLst>
              <a:ext uri="{FF2B5EF4-FFF2-40B4-BE49-F238E27FC236}">
                <a16:creationId xmlns:a16="http://schemas.microsoft.com/office/drawing/2014/main" id="{73C135F3-1C9F-4462-842B-F798DF0FE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0303" y="262302"/>
            <a:ext cx="2857500" cy="2143125"/>
          </a:xfrm>
          <a:prstGeom prst="rect">
            <a:avLst/>
          </a:prstGeom>
        </p:spPr>
      </p:pic>
      <p:pic>
        <p:nvPicPr>
          <p:cNvPr id="15" name="Picture 14">
            <a:extLst>
              <a:ext uri="{FF2B5EF4-FFF2-40B4-BE49-F238E27FC236}">
                <a16:creationId xmlns:a16="http://schemas.microsoft.com/office/drawing/2014/main" id="{D8795B7D-E1F6-4FD6-A000-AB760F928425}"/>
              </a:ext>
            </a:extLst>
          </p:cNvPr>
          <p:cNvPicPr>
            <a:picLocks noChangeAspect="1"/>
          </p:cNvPicPr>
          <p:nvPr/>
        </p:nvPicPr>
        <p:blipFill rotWithShape="1">
          <a:blip r:embed="rId7">
            <a:extLst>
              <a:ext uri="{28A0092B-C50C-407E-A947-70E740481C1C}">
                <a14:useLocalDpi xmlns:a14="http://schemas.microsoft.com/office/drawing/2010/main" val="0"/>
              </a:ext>
            </a:extLst>
          </a:blip>
          <a:srcRect b="3927"/>
          <a:stretch/>
        </p:blipFill>
        <p:spPr>
          <a:xfrm>
            <a:off x="9005082" y="3882683"/>
            <a:ext cx="3089912" cy="2710081"/>
          </a:xfrm>
          <a:prstGeom prst="rect">
            <a:avLst/>
          </a:prstGeom>
        </p:spPr>
      </p:pic>
    </p:spTree>
    <p:extLst>
      <p:ext uri="{BB962C8B-B14F-4D97-AF65-F5344CB8AC3E}">
        <p14:creationId xmlns:p14="http://schemas.microsoft.com/office/powerpoint/2010/main" val="325497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09A7-815F-4005-AC99-3B69AC5D319E}"/>
              </a:ext>
            </a:extLst>
          </p:cNvPr>
          <p:cNvSpPr>
            <a:spLocks noGrp="1"/>
          </p:cNvSpPr>
          <p:nvPr>
            <p:ph type="title"/>
          </p:nvPr>
        </p:nvSpPr>
        <p:spPr>
          <a:xfrm>
            <a:off x="436099" y="365126"/>
            <a:ext cx="11408898" cy="591478"/>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Communication Positive or Negative Can Be...    </a:t>
            </a:r>
          </a:p>
        </p:txBody>
      </p:sp>
      <p:sp>
        <p:nvSpPr>
          <p:cNvPr id="3" name="Content Placeholder 2">
            <a:extLst>
              <a:ext uri="{FF2B5EF4-FFF2-40B4-BE49-F238E27FC236}">
                <a16:creationId xmlns:a16="http://schemas.microsoft.com/office/drawing/2014/main" id="{48599673-E169-491B-B375-F3521C917041}"/>
              </a:ext>
            </a:extLst>
          </p:cNvPr>
          <p:cNvSpPr>
            <a:spLocks noGrp="1"/>
          </p:cNvSpPr>
          <p:nvPr>
            <p:ph sz="half" idx="1"/>
          </p:nvPr>
        </p:nvSpPr>
        <p:spPr>
          <a:xfrm>
            <a:off x="838200" y="1825625"/>
            <a:ext cx="4873283" cy="4351338"/>
          </a:xfrm>
          <a:solidFill>
            <a:schemeClr val="bg1">
              <a:alpha val="7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Negative</a:t>
            </a:r>
          </a:p>
          <a:p>
            <a:r>
              <a:rPr lang="en-US" b="1" dirty="0">
                <a:effectLst>
                  <a:outerShdw blurRad="38100" dist="38100" dir="2700000" algn="tl">
                    <a:srgbClr val="000000">
                      <a:alpha val="43137"/>
                    </a:srgbClr>
                  </a:outerShdw>
                </a:effectLst>
                <a:latin typeface="Arial Rounded MT Bold" panose="020F0704030504030204" pitchFamily="34" charset="0"/>
              </a:rPr>
              <a:t>Discouraging- </a:t>
            </a:r>
            <a:r>
              <a:rPr lang="en-US" b="1" i="1" dirty="0">
                <a:effectLst>
                  <a:outerShdw blurRad="38100" dist="38100" dir="2700000" algn="tl">
                    <a:srgbClr val="000000">
                      <a:alpha val="43137"/>
                    </a:srgbClr>
                  </a:outerShdw>
                </a:effectLst>
                <a:latin typeface="Arial Rounded MT Bold" panose="020F0704030504030204" pitchFamily="34" charset="0"/>
              </a:rPr>
              <a:t>c</a:t>
            </a:r>
            <a:r>
              <a:rPr lang="en-US" i="1" dirty="0">
                <a:effectLst>
                  <a:outerShdw blurRad="38100" dist="38100" dir="2700000" algn="tl">
                    <a:srgbClr val="000000">
                      <a:alpha val="43137"/>
                    </a:srgbClr>
                  </a:outerShdw>
                </a:effectLst>
                <a:latin typeface="Arial Rounded MT Bold" panose="020F0704030504030204" pitchFamily="34" charset="0"/>
              </a:rPr>
              <a:t>annibal</a:t>
            </a:r>
          </a:p>
          <a:p>
            <a:r>
              <a:rPr lang="en-US" b="1" dirty="0">
                <a:effectLst>
                  <a:outerShdw blurRad="38100" dist="38100" dir="2700000" algn="tl">
                    <a:srgbClr val="000000">
                      <a:alpha val="43137"/>
                    </a:srgbClr>
                  </a:outerShdw>
                </a:effectLst>
                <a:latin typeface="Arial Rounded MT Bold" panose="020F0704030504030204" pitchFamily="34" charset="0"/>
              </a:rPr>
              <a:t>Distrust– </a:t>
            </a:r>
            <a:r>
              <a:rPr lang="en-US" i="1" dirty="0">
                <a:effectLst>
                  <a:outerShdw blurRad="38100" dist="38100" dir="2700000" algn="tl">
                    <a:srgbClr val="000000">
                      <a:alpha val="43137"/>
                    </a:srgbClr>
                  </a:outerShdw>
                </a:effectLst>
                <a:latin typeface="Arial Rounded MT Bold" panose="020F0704030504030204" pitchFamily="34" charset="0"/>
              </a:rPr>
              <a:t>caution</a:t>
            </a:r>
          </a:p>
          <a:p>
            <a:r>
              <a:rPr lang="en-US" b="1" dirty="0">
                <a:effectLst>
                  <a:outerShdw blurRad="38100" dist="38100" dir="2700000" algn="tl">
                    <a:srgbClr val="000000">
                      <a:alpha val="43137"/>
                    </a:srgbClr>
                  </a:outerShdw>
                </a:effectLst>
                <a:latin typeface="Arial Rounded MT Bold" panose="020F0704030504030204" pitchFamily="34" charset="0"/>
              </a:rPr>
              <a:t>Disharmony- </a:t>
            </a:r>
            <a:r>
              <a:rPr lang="en-US" b="1" i="1" dirty="0">
                <a:effectLst>
                  <a:outerShdw blurRad="38100" dist="38100" dir="2700000" algn="tl">
                    <a:srgbClr val="000000">
                      <a:alpha val="43137"/>
                    </a:srgbClr>
                  </a:outerShdw>
                </a:effectLst>
                <a:latin typeface="Arial Rounded MT Bold" panose="020F0704030504030204" pitchFamily="34" charset="0"/>
              </a:rPr>
              <a:t>cant com.</a:t>
            </a:r>
          </a:p>
          <a:p>
            <a:r>
              <a:rPr lang="en-US" b="1" dirty="0">
                <a:effectLst>
                  <a:outerShdw blurRad="38100" dist="38100" dir="2700000" algn="tl">
                    <a:srgbClr val="000000">
                      <a:alpha val="43137"/>
                    </a:srgbClr>
                  </a:outerShdw>
                </a:effectLst>
                <a:latin typeface="Arial Rounded MT Bold" panose="020F0704030504030204" pitchFamily="34" charset="0"/>
              </a:rPr>
              <a:t>Disruption- </a:t>
            </a:r>
            <a:r>
              <a:rPr lang="en-US" b="1" i="1" dirty="0">
                <a:effectLst>
                  <a:outerShdw blurRad="38100" dist="38100" dir="2700000" algn="tl">
                    <a:srgbClr val="000000">
                      <a:alpha val="43137"/>
                    </a:srgbClr>
                  </a:outerShdw>
                </a:effectLst>
                <a:latin typeface="Arial Rounded MT Bold" panose="020F0704030504030204" pitchFamily="34" charset="0"/>
              </a:rPr>
              <a:t>cease com</a:t>
            </a:r>
          </a:p>
          <a:p>
            <a:endParaRPr lang="en-US" dirty="0"/>
          </a:p>
        </p:txBody>
      </p:sp>
      <p:sp>
        <p:nvSpPr>
          <p:cNvPr id="4" name="Content Placeholder 3">
            <a:extLst>
              <a:ext uri="{FF2B5EF4-FFF2-40B4-BE49-F238E27FC236}">
                <a16:creationId xmlns:a16="http://schemas.microsoft.com/office/drawing/2014/main" id="{5930267C-5AA5-4D97-BFAE-29D559C0E9D9}"/>
              </a:ext>
            </a:extLst>
          </p:cNvPr>
          <p:cNvSpPr>
            <a:spLocks noGrp="1"/>
          </p:cNvSpPr>
          <p:nvPr>
            <p:ph sz="half" idx="2"/>
          </p:nvPr>
        </p:nvSpPr>
        <p:spPr>
          <a:xfrm>
            <a:off x="6480516" y="1825625"/>
            <a:ext cx="4873284" cy="4351338"/>
          </a:xfrm>
          <a:solidFill>
            <a:schemeClr val="bg1">
              <a:alpha val="7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Positive</a:t>
            </a:r>
          </a:p>
          <a:p>
            <a:r>
              <a:rPr lang="en-US" b="1" dirty="0">
                <a:effectLst>
                  <a:outerShdw blurRad="38100" dist="38100" dir="2700000" algn="tl">
                    <a:srgbClr val="000000">
                      <a:alpha val="43137"/>
                    </a:srgbClr>
                  </a:outerShdw>
                </a:effectLst>
                <a:latin typeface="Arial Rounded MT Bold" panose="020F0704030504030204" pitchFamily="34" charset="0"/>
              </a:rPr>
              <a:t>Encouragement</a:t>
            </a:r>
          </a:p>
          <a:p>
            <a:r>
              <a:rPr lang="en-US" b="1" dirty="0">
                <a:effectLst>
                  <a:outerShdw blurRad="38100" dist="38100" dir="2700000" algn="tl">
                    <a:srgbClr val="000000">
                      <a:alpha val="43137"/>
                    </a:srgbClr>
                  </a:outerShdw>
                </a:effectLst>
                <a:latin typeface="Arial Rounded MT Bold" panose="020F0704030504030204" pitchFamily="34" charset="0"/>
              </a:rPr>
              <a:t>Trust</a:t>
            </a:r>
          </a:p>
          <a:p>
            <a:r>
              <a:rPr lang="en-US" b="1" dirty="0">
                <a:effectLst>
                  <a:outerShdw blurRad="38100" dist="38100" dir="2700000" algn="tl">
                    <a:srgbClr val="000000">
                      <a:alpha val="43137"/>
                    </a:srgbClr>
                  </a:outerShdw>
                </a:effectLst>
                <a:latin typeface="Arial Rounded MT Bold" panose="020F0704030504030204" pitchFamily="34" charset="0"/>
              </a:rPr>
              <a:t>Harmony</a:t>
            </a:r>
          </a:p>
          <a:p>
            <a:r>
              <a:rPr lang="en-US" b="1" dirty="0">
                <a:effectLst>
                  <a:outerShdw blurRad="38100" dist="38100" dir="2700000" algn="tl">
                    <a:srgbClr val="000000">
                      <a:alpha val="43137"/>
                    </a:srgbClr>
                  </a:outerShdw>
                </a:effectLst>
                <a:latin typeface="Arial Rounded MT Bold" panose="020F0704030504030204" pitchFamily="34" charset="0"/>
              </a:rPr>
              <a:t>Flow</a:t>
            </a:r>
          </a:p>
          <a:p>
            <a:endParaRPr lang="en-US" dirty="0"/>
          </a:p>
        </p:txBody>
      </p:sp>
    </p:spTree>
    <p:extLst>
      <p:ext uri="{BB962C8B-B14F-4D97-AF65-F5344CB8AC3E}">
        <p14:creationId xmlns:p14="http://schemas.microsoft.com/office/powerpoint/2010/main" val="3995392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800620" y="-98474"/>
            <a:ext cx="5908431" cy="1048044"/>
          </a:xfrm>
        </p:spPr>
        <p:txBody>
          <a:bodyPr>
            <a:normAutofit/>
          </a:bodyPr>
          <a:lstStyle/>
          <a:p>
            <a:pPr marL="0" indent="0">
              <a:lnSpc>
                <a:spcPct val="100000"/>
              </a:lnSpc>
              <a:buNone/>
            </a:pPr>
            <a:r>
              <a:rPr lang="en-US" sz="3600" dirty="0">
                <a:effectLst>
                  <a:outerShdw blurRad="38100" dist="38100" dir="2700000" algn="tl">
                    <a:srgbClr val="000000">
                      <a:alpha val="43137"/>
                    </a:srgbClr>
                  </a:outerShdw>
                </a:effectLst>
                <a:latin typeface="Arial Rounded MT Bold" panose="020F0704030504030204" pitchFamily="34" charset="0"/>
              </a:rPr>
              <a:t>How Would You Like… </a:t>
            </a:r>
          </a:p>
        </p:txBody>
      </p:sp>
      <p:sp>
        <p:nvSpPr>
          <p:cNvPr id="5" name="Content Placeholder 2">
            <a:extLst>
              <a:ext uri="{FF2B5EF4-FFF2-40B4-BE49-F238E27FC236}">
                <a16:creationId xmlns:a16="http://schemas.microsoft.com/office/drawing/2014/main" id="{02953505-9415-420D-B3D7-25690EBA805A}"/>
              </a:ext>
            </a:extLst>
          </p:cNvPr>
          <p:cNvSpPr txBox="1">
            <a:spLocks/>
          </p:cNvSpPr>
          <p:nvPr/>
        </p:nvSpPr>
        <p:spPr>
          <a:xfrm>
            <a:off x="219170" y="1752754"/>
            <a:ext cx="3072670" cy="1370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3600" dirty="0">
                <a:effectLst>
                  <a:outerShdw blurRad="38100" dist="38100" dir="2700000" algn="tl">
                    <a:srgbClr val="000000">
                      <a:alpha val="43137"/>
                    </a:srgbClr>
                  </a:outerShdw>
                </a:effectLst>
                <a:latin typeface="Arial Rounded MT Bold" panose="020F0704030504030204" pitchFamily="34" charset="0"/>
              </a:rPr>
              <a:t>… to See a</a:t>
            </a:r>
          </a:p>
        </p:txBody>
      </p:sp>
      <p:sp>
        <p:nvSpPr>
          <p:cNvPr id="6" name="Content Placeholder 2">
            <a:extLst>
              <a:ext uri="{FF2B5EF4-FFF2-40B4-BE49-F238E27FC236}">
                <a16:creationId xmlns:a16="http://schemas.microsoft.com/office/drawing/2014/main" id="{012F9BFD-FAD1-4B67-BB62-C5B910CD3B39}"/>
              </a:ext>
            </a:extLst>
          </p:cNvPr>
          <p:cNvSpPr txBox="1">
            <a:spLocks/>
          </p:cNvSpPr>
          <p:nvPr/>
        </p:nvSpPr>
        <p:spPr>
          <a:xfrm>
            <a:off x="2397318" y="5809957"/>
            <a:ext cx="8715037" cy="1048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sz="3600" dirty="0">
                <a:effectLst>
                  <a:outerShdw blurRad="38100" dist="38100" dir="2700000" algn="tl">
                    <a:srgbClr val="000000">
                      <a:alpha val="43137"/>
                    </a:srgbClr>
                  </a:outerShdw>
                </a:effectLst>
                <a:latin typeface="Arial Rounded MT Bold" panose="020F0704030504030204" pitchFamily="34" charset="0"/>
              </a:rPr>
              <a:t>…In Any and All Relationships? </a:t>
            </a:r>
          </a:p>
        </p:txBody>
      </p:sp>
      <p:sp>
        <p:nvSpPr>
          <p:cNvPr id="7" name="Content Placeholder 2">
            <a:extLst>
              <a:ext uri="{FF2B5EF4-FFF2-40B4-BE49-F238E27FC236}">
                <a16:creationId xmlns:a16="http://schemas.microsoft.com/office/drawing/2014/main" id="{EA8DAF9A-8AF2-4990-8BFD-2D03F30077C0}"/>
              </a:ext>
            </a:extLst>
          </p:cNvPr>
          <p:cNvSpPr txBox="1">
            <a:spLocks/>
          </p:cNvSpPr>
          <p:nvPr/>
        </p:nvSpPr>
        <p:spPr>
          <a:xfrm>
            <a:off x="7760678" y="3096219"/>
            <a:ext cx="4534487" cy="1370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sz="3600" dirty="0">
                <a:effectLst>
                  <a:outerShdw blurRad="38100" dist="38100" dir="2700000" algn="tl">
                    <a:srgbClr val="000000">
                      <a:alpha val="43137"/>
                    </a:srgbClr>
                  </a:outerShdw>
                </a:effectLst>
                <a:latin typeface="Arial Rounded MT Bold" panose="020F0704030504030204" pitchFamily="34" charset="0"/>
              </a:rPr>
              <a:t>Positive Difference </a:t>
            </a:r>
          </a:p>
        </p:txBody>
      </p:sp>
    </p:spTree>
    <p:extLst>
      <p:ext uri="{BB962C8B-B14F-4D97-AF65-F5344CB8AC3E}">
        <p14:creationId xmlns:p14="http://schemas.microsoft.com/office/powerpoint/2010/main" val="129592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09A7-815F-4005-AC99-3B69AC5D319E}"/>
              </a:ext>
            </a:extLst>
          </p:cNvPr>
          <p:cNvSpPr>
            <a:spLocks noGrp="1"/>
          </p:cNvSpPr>
          <p:nvPr>
            <p:ph type="title"/>
          </p:nvPr>
        </p:nvSpPr>
        <p:spPr>
          <a:xfrm>
            <a:off x="2799885" y="149973"/>
            <a:ext cx="6592230" cy="591478"/>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Communication Can Be...    </a:t>
            </a:r>
          </a:p>
        </p:txBody>
      </p:sp>
      <p:sp>
        <p:nvSpPr>
          <p:cNvPr id="3" name="Content Placeholder 2">
            <a:extLst>
              <a:ext uri="{FF2B5EF4-FFF2-40B4-BE49-F238E27FC236}">
                <a16:creationId xmlns:a16="http://schemas.microsoft.com/office/drawing/2014/main" id="{48599673-E169-491B-B375-F3521C917041}"/>
              </a:ext>
            </a:extLst>
          </p:cNvPr>
          <p:cNvSpPr>
            <a:spLocks noGrp="1"/>
          </p:cNvSpPr>
          <p:nvPr>
            <p:ph sz="half" idx="1"/>
          </p:nvPr>
        </p:nvSpPr>
        <p:spPr>
          <a:xfrm>
            <a:off x="1025235" y="1825625"/>
            <a:ext cx="4686248" cy="2704811"/>
          </a:xfrm>
          <a:solidFill>
            <a:schemeClr val="bg1">
              <a:alpha val="7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Negative</a:t>
            </a:r>
          </a:p>
          <a:p>
            <a:r>
              <a:rPr lang="en-US" b="1" dirty="0">
                <a:effectLst>
                  <a:outerShdw blurRad="38100" dist="38100" dir="2700000" algn="tl">
                    <a:srgbClr val="000000">
                      <a:alpha val="43137"/>
                    </a:srgbClr>
                  </a:outerShdw>
                </a:effectLst>
                <a:latin typeface="Arial Rounded MT Bold" panose="020F0704030504030204" pitchFamily="34" charset="0"/>
              </a:rPr>
              <a:t>Discouraging- </a:t>
            </a:r>
            <a:r>
              <a:rPr lang="en-US" b="1" i="1" dirty="0">
                <a:effectLst>
                  <a:outerShdw blurRad="38100" dist="38100" dir="2700000" algn="tl">
                    <a:srgbClr val="000000">
                      <a:alpha val="43137"/>
                    </a:srgbClr>
                  </a:outerShdw>
                </a:effectLst>
                <a:latin typeface="Arial Rounded MT Bold" panose="020F0704030504030204" pitchFamily="34" charset="0"/>
              </a:rPr>
              <a:t>c</a:t>
            </a:r>
            <a:r>
              <a:rPr lang="en-US" i="1" dirty="0">
                <a:effectLst>
                  <a:outerShdw blurRad="38100" dist="38100" dir="2700000" algn="tl">
                    <a:srgbClr val="000000">
                      <a:alpha val="43137"/>
                    </a:srgbClr>
                  </a:outerShdw>
                </a:effectLst>
                <a:latin typeface="Arial Rounded MT Bold" panose="020F0704030504030204" pitchFamily="34" charset="0"/>
              </a:rPr>
              <a:t>annibal</a:t>
            </a:r>
          </a:p>
          <a:p>
            <a:r>
              <a:rPr lang="en-US" b="1" dirty="0">
                <a:effectLst>
                  <a:outerShdw blurRad="38100" dist="38100" dir="2700000" algn="tl">
                    <a:srgbClr val="000000">
                      <a:alpha val="43137"/>
                    </a:srgbClr>
                  </a:outerShdw>
                </a:effectLst>
                <a:latin typeface="Arial Rounded MT Bold" panose="020F0704030504030204" pitchFamily="34" charset="0"/>
              </a:rPr>
              <a:t>Distrust– </a:t>
            </a:r>
            <a:r>
              <a:rPr lang="en-US" i="1" dirty="0">
                <a:effectLst>
                  <a:outerShdw blurRad="38100" dist="38100" dir="2700000" algn="tl">
                    <a:srgbClr val="000000">
                      <a:alpha val="43137"/>
                    </a:srgbClr>
                  </a:outerShdw>
                </a:effectLst>
                <a:latin typeface="Arial Rounded MT Bold" panose="020F0704030504030204" pitchFamily="34" charset="0"/>
              </a:rPr>
              <a:t>caution</a:t>
            </a:r>
          </a:p>
          <a:p>
            <a:r>
              <a:rPr lang="en-US" b="1" dirty="0">
                <a:effectLst>
                  <a:outerShdw blurRad="38100" dist="38100" dir="2700000" algn="tl">
                    <a:srgbClr val="000000">
                      <a:alpha val="43137"/>
                    </a:srgbClr>
                  </a:outerShdw>
                </a:effectLst>
                <a:latin typeface="Arial Rounded MT Bold" panose="020F0704030504030204" pitchFamily="34" charset="0"/>
              </a:rPr>
              <a:t>Disharmony- </a:t>
            </a:r>
            <a:r>
              <a:rPr lang="en-US" b="1" i="1" dirty="0">
                <a:effectLst>
                  <a:outerShdw blurRad="38100" dist="38100" dir="2700000" algn="tl">
                    <a:srgbClr val="000000">
                      <a:alpha val="43137"/>
                    </a:srgbClr>
                  </a:outerShdw>
                </a:effectLst>
                <a:latin typeface="Arial Rounded MT Bold" panose="020F0704030504030204" pitchFamily="34" charset="0"/>
              </a:rPr>
              <a:t>can’t com</a:t>
            </a:r>
          </a:p>
          <a:p>
            <a:r>
              <a:rPr lang="en-US" b="1" dirty="0">
                <a:effectLst>
                  <a:outerShdw blurRad="38100" dist="38100" dir="2700000" algn="tl">
                    <a:srgbClr val="000000">
                      <a:alpha val="43137"/>
                    </a:srgbClr>
                  </a:outerShdw>
                </a:effectLst>
                <a:latin typeface="Arial Rounded MT Bold" panose="020F0704030504030204" pitchFamily="34" charset="0"/>
              </a:rPr>
              <a:t>Disruption- </a:t>
            </a:r>
            <a:r>
              <a:rPr lang="en-US" b="1" i="1" dirty="0">
                <a:effectLst>
                  <a:outerShdw blurRad="38100" dist="38100" dir="2700000" algn="tl">
                    <a:srgbClr val="000000">
                      <a:alpha val="43137"/>
                    </a:srgbClr>
                  </a:outerShdw>
                </a:effectLst>
                <a:latin typeface="Arial Rounded MT Bold" panose="020F0704030504030204" pitchFamily="34" charset="0"/>
              </a:rPr>
              <a:t>cease com</a:t>
            </a:r>
          </a:p>
          <a:p>
            <a:endParaRPr lang="en-US" dirty="0"/>
          </a:p>
        </p:txBody>
      </p:sp>
      <p:sp>
        <p:nvSpPr>
          <p:cNvPr id="4" name="Content Placeholder 3">
            <a:extLst>
              <a:ext uri="{FF2B5EF4-FFF2-40B4-BE49-F238E27FC236}">
                <a16:creationId xmlns:a16="http://schemas.microsoft.com/office/drawing/2014/main" id="{5930267C-5AA5-4D97-BFAE-29D559C0E9D9}"/>
              </a:ext>
            </a:extLst>
          </p:cNvPr>
          <p:cNvSpPr>
            <a:spLocks noGrp="1"/>
          </p:cNvSpPr>
          <p:nvPr>
            <p:ph sz="half" idx="2"/>
          </p:nvPr>
        </p:nvSpPr>
        <p:spPr>
          <a:xfrm>
            <a:off x="6480516" y="1825625"/>
            <a:ext cx="4686248" cy="2704811"/>
          </a:xfrm>
          <a:solidFill>
            <a:schemeClr val="bg1">
              <a:alpha val="7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Positive</a:t>
            </a:r>
          </a:p>
          <a:p>
            <a:r>
              <a:rPr lang="en-US" b="1" dirty="0">
                <a:effectLst>
                  <a:outerShdw blurRad="38100" dist="38100" dir="2700000" algn="tl">
                    <a:srgbClr val="000000">
                      <a:alpha val="43137"/>
                    </a:srgbClr>
                  </a:outerShdw>
                </a:effectLst>
                <a:latin typeface="Arial Rounded MT Bold" panose="020F0704030504030204" pitchFamily="34" charset="0"/>
              </a:rPr>
              <a:t>Encouragement</a:t>
            </a:r>
          </a:p>
          <a:p>
            <a:r>
              <a:rPr lang="en-US" b="1" dirty="0">
                <a:effectLst>
                  <a:outerShdw blurRad="38100" dist="38100" dir="2700000" algn="tl">
                    <a:srgbClr val="000000">
                      <a:alpha val="43137"/>
                    </a:srgbClr>
                  </a:outerShdw>
                </a:effectLst>
                <a:latin typeface="Arial Rounded MT Bold" panose="020F0704030504030204" pitchFamily="34" charset="0"/>
              </a:rPr>
              <a:t>Trust</a:t>
            </a:r>
          </a:p>
          <a:p>
            <a:r>
              <a:rPr lang="en-US" b="1" dirty="0">
                <a:effectLst>
                  <a:outerShdw blurRad="38100" dist="38100" dir="2700000" algn="tl">
                    <a:srgbClr val="000000">
                      <a:alpha val="43137"/>
                    </a:srgbClr>
                  </a:outerShdw>
                </a:effectLst>
                <a:latin typeface="Arial Rounded MT Bold" panose="020F0704030504030204" pitchFamily="34" charset="0"/>
              </a:rPr>
              <a:t>Harmony</a:t>
            </a:r>
          </a:p>
          <a:p>
            <a:r>
              <a:rPr lang="en-US" b="1" dirty="0">
                <a:effectLst>
                  <a:outerShdw blurRad="38100" dist="38100" dir="2700000" algn="tl">
                    <a:srgbClr val="000000">
                      <a:alpha val="43137"/>
                    </a:srgbClr>
                  </a:outerShdw>
                </a:effectLst>
                <a:latin typeface="Arial Rounded MT Bold" panose="020F0704030504030204" pitchFamily="34" charset="0"/>
              </a:rPr>
              <a:t>Connection</a:t>
            </a:r>
          </a:p>
        </p:txBody>
      </p:sp>
    </p:spTree>
    <p:extLst>
      <p:ext uri="{BB962C8B-B14F-4D97-AF65-F5344CB8AC3E}">
        <p14:creationId xmlns:p14="http://schemas.microsoft.com/office/powerpoint/2010/main" val="1352534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200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2000"/>
                                        <p:tgtEl>
                                          <p:spTgt spid="3">
                                            <p:txEl>
                                              <p:pRg st="0" end="0"/>
                                            </p:txEl>
                                          </p:spTgt>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wipe(right)">
                                      <p:cBhvr>
                                        <p:cTn id="21" dur="2000"/>
                                        <p:tgtEl>
                                          <p:spTgt spid="4">
                                            <p:bg/>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right)">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left)">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left)">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right)">
                                      <p:cBhvr>
                                        <p:cTn id="49" dur="2000"/>
                                        <p:tgtEl>
                                          <p:spTgt spid="4">
                                            <p:txEl>
                                              <p:pRg st="1" end="1"/>
                                            </p:txEl>
                                          </p:spTgt>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wipe(right)">
                                      <p:cBhvr>
                                        <p:cTn id="53" dur="2000"/>
                                        <p:tgtEl>
                                          <p:spTgt spid="4">
                                            <p:txEl>
                                              <p:pRg st="2" end="2"/>
                                            </p:txEl>
                                          </p:spTgt>
                                        </p:tgtEl>
                                      </p:cBhvr>
                                    </p:animEffect>
                                  </p:childTnLst>
                                </p:cTn>
                              </p:par>
                            </p:childTnLst>
                          </p:cTn>
                        </p:par>
                        <p:par>
                          <p:cTn id="54" fill="hold">
                            <p:stCondLst>
                              <p:cond delay="4000"/>
                            </p:stCondLst>
                            <p:childTnLst>
                              <p:par>
                                <p:cTn id="55" presetID="22" presetClass="entr" presetSubtype="2" fill="hold" grpId="0" nodeType="after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right)">
                                      <p:cBhvr>
                                        <p:cTn id="57" dur="2000"/>
                                        <p:tgtEl>
                                          <p:spTgt spid="4">
                                            <p:txEl>
                                              <p:pRg st="3" end="3"/>
                                            </p:txEl>
                                          </p:spTgt>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right)">
                                      <p:cBhvr>
                                        <p:cTn id="6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#1</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2082914"/>
            <a:ext cx="11516139" cy="4515093"/>
          </a:xfrm>
          <a:solidFill>
            <a:schemeClr val="bg1">
              <a:alpha val="7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See People Through Our Own Lens.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The Way You View Yourself / Life Shapes…</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 How You See/ Relate To Others.</a:t>
            </a:r>
          </a:p>
          <a:p>
            <a:pPr lvl="1"/>
            <a:r>
              <a:rPr lang="en-US" sz="2800" b="1" dirty="0">
                <a:effectLst>
                  <a:outerShdw blurRad="38100" dist="38100" dir="2700000" algn="tl">
                    <a:srgbClr val="000000">
                      <a:alpha val="43137"/>
                    </a:srgbClr>
                  </a:outerShdw>
                </a:effectLst>
                <a:latin typeface="Arial Rounded MT Bold" panose="020F0704030504030204" pitchFamily="34" charset="0"/>
              </a:rPr>
              <a:t>Your Self-Awareness- </a:t>
            </a:r>
            <a:r>
              <a:rPr lang="en-US" sz="2800" i="1" dirty="0">
                <a:effectLst>
                  <a:outerShdw blurRad="38100" dist="38100" dir="2700000" algn="tl">
                    <a:srgbClr val="000000">
                      <a:alpha val="43137"/>
                    </a:srgbClr>
                  </a:outerShdw>
                </a:effectLst>
                <a:latin typeface="Arial Rounded MT Bold" panose="020F0704030504030204" pitchFamily="34" charset="0"/>
              </a:rPr>
              <a:t>where am I</a:t>
            </a:r>
          </a:p>
          <a:p>
            <a:pPr lvl="1"/>
            <a:r>
              <a:rPr lang="en-US" sz="2800" b="1" dirty="0">
                <a:effectLst>
                  <a:outerShdw blurRad="38100" dist="38100" dir="2700000" algn="tl">
                    <a:srgbClr val="000000">
                      <a:alpha val="43137"/>
                    </a:srgbClr>
                  </a:outerShdw>
                </a:effectLst>
                <a:latin typeface="Arial Rounded MT Bold" panose="020F0704030504030204" pitchFamily="34" charset="0"/>
              </a:rPr>
              <a:t>Self-Esteem</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who am I</a:t>
            </a:r>
          </a:p>
          <a:p>
            <a:pPr lvl="1"/>
            <a:r>
              <a:rPr lang="en-US" sz="2800" b="1" dirty="0">
                <a:effectLst>
                  <a:outerShdw blurRad="38100" dist="38100" dir="2700000" algn="tl">
                    <a:srgbClr val="000000">
                      <a:alpha val="43137"/>
                    </a:srgbClr>
                  </a:outerShdw>
                </a:effectLst>
                <a:latin typeface="Arial Rounded MT Bold" panose="020F0704030504030204" pitchFamily="34" charset="0"/>
              </a:rPr>
              <a:t>Self-Worth</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Am I good enough</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Establish the Foundation of All Your Relationships</a:t>
            </a:r>
            <a:r>
              <a:rPr lang="en-US" dirty="0">
                <a:effectLst>
                  <a:outerShdw blurRad="38100" dist="38100" dir="2700000" algn="tl">
                    <a:srgbClr val="000000">
                      <a:alpha val="43137"/>
                    </a:srgbClr>
                  </a:outerShdw>
                </a:effectLst>
                <a:latin typeface="Arial Rounded MT Bold" panose="020F0704030504030204" pitchFamily="34" charset="0"/>
              </a:rPr>
              <a:t>. </a:t>
            </a:r>
          </a:p>
          <a:p>
            <a:r>
              <a:rPr lang="en-US" dirty="0">
                <a:effectLst>
                  <a:outerShdw blurRad="38100" dist="38100" dir="2700000" algn="tl">
                    <a:srgbClr val="000000">
                      <a:alpha val="43137"/>
                    </a:srgbClr>
                  </a:outerShdw>
                </a:effectLst>
                <a:latin typeface="Arial Rounded MT Bold" panose="020F0704030504030204" pitchFamily="34" charset="0"/>
              </a:rPr>
              <a:t>Whether you see the cup as half full or half empty will transfer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Prov 23:7</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 as he thinketh in his heart, so is he…..”</a:t>
            </a:r>
          </a:p>
          <a:p>
            <a:endParaRPr lang="en-US" dirty="0"/>
          </a:p>
        </p:txBody>
      </p:sp>
    </p:spTree>
    <p:extLst>
      <p:ext uri="{BB962C8B-B14F-4D97-AF65-F5344CB8AC3E}">
        <p14:creationId xmlns:p14="http://schemas.microsoft.com/office/powerpoint/2010/main" val="1716976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3975837" y="153093"/>
            <a:ext cx="3243470" cy="668545"/>
          </a:xfrm>
        </p:spPr>
        <p:txBody>
          <a:bodyPr>
            <a:normAutofit fontScale="90000"/>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Principle #2</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6"/>
            <a:ext cx="11516139" cy="3905493"/>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People Don’t Care How Much You Know…</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…Till They Know How Much You Care.</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Caring About People Isn’t Automatic.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Not Everyone Cares.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You Can’t Learn to Care, It’s Not a Skill..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…But You Can Decide to Care.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You Can Ask God to Help You Become More Caring.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4679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7203116"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#3</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111458" y="821638"/>
            <a:ext cx="11516139" cy="3869635"/>
          </a:xfrm>
          <a:solidFill>
            <a:schemeClr val="bg1">
              <a:alpha val="7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Learn to Listen From the Heart </a:t>
            </a:r>
          </a:p>
          <a:p>
            <a:r>
              <a:rPr lang="en-US" b="1" dirty="0">
                <a:effectLst>
                  <a:outerShdw blurRad="38100" dist="38100" dir="2700000" algn="tl">
                    <a:srgbClr val="000000">
                      <a:alpha val="43137"/>
                    </a:srgbClr>
                  </a:outerShdw>
                </a:effectLst>
                <a:latin typeface="Arial Rounded MT Bold" panose="020F0704030504030204" pitchFamily="34" charset="0"/>
              </a:rPr>
              <a:t>One of the Greatest Gifts you can give someone is to truly listen.</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You Can Listen to Understand or to Respond</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Listening to Understand Communicates Value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Requires Listening From the Heart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Makes a Soul Level Connection</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You Communicate Empathy, Interest and a Desire to be Helpful Far More By Listening than Merely By Your Words.</a:t>
            </a:r>
          </a:p>
          <a:p>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7317040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2000"/>
                                        <p:tgtEl>
                                          <p:spTgt spid="3">
                                            <p:txEl>
                                              <p:pRg st="3" end="3"/>
                                            </p:txEl>
                                          </p:spTgt>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838200"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#4</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344557" y="1007167"/>
            <a:ext cx="11516139" cy="2991092"/>
          </a:xfrm>
          <a:solidFill>
            <a:schemeClr val="bg1">
              <a:alpha val="7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Believing the Best in People Usually Brings Out Best of People </a:t>
            </a:r>
          </a:p>
          <a:p>
            <a:pPr lvl="1"/>
            <a:r>
              <a:rPr lang="en-US" sz="2800" b="1" dirty="0">
                <a:effectLst>
                  <a:outerShdw blurRad="38100" dist="38100" dir="2700000" algn="tl">
                    <a:srgbClr val="000000">
                      <a:alpha val="43137"/>
                    </a:srgbClr>
                  </a:outerShdw>
                </a:effectLst>
                <a:latin typeface="Arial Rounded MT Bold" panose="020F0704030504030204" pitchFamily="34" charset="0"/>
              </a:rPr>
              <a:t>Even a Broken Clock is Right Twice a Day</a:t>
            </a:r>
          </a:p>
          <a:p>
            <a:pPr lvl="1"/>
            <a:r>
              <a:rPr lang="en-US" sz="2800" b="1" dirty="0">
                <a:effectLst>
                  <a:outerShdw blurRad="38100" dist="38100" dir="2700000" algn="tl">
                    <a:srgbClr val="000000">
                      <a:alpha val="43137"/>
                    </a:srgbClr>
                  </a:outerShdw>
                </a:effectLst>
                <a:latin typeface="Arial Rounded MT Bold" panose="020F0704030504030204" pitchFamily="34" charset="0"/>
              </a:rPr>
              <a:t>What You Look For You Will Find</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Are All Flawed and Imperfect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When Someone Calls Out the Best In Us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…We Often Rise to that Higher Standard</a:t>
            </a:r>
          </a:p>
          <a:p>
            <a:endParaRPr lang="en-US" dirty="0"/>
          </a:p>
        </p:txBody>
      </p:sp>
    </p:spTree>
    <p:extLst>
      <p:ext uri="{BB962C8B-B14F-4D97-AF65-F5344CB8AC3E}">
        <p14:creationId xmlns:p14="http://schemas.microsoft.com/office/powerpoint/2010/main" val="7036502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7750-AA5C-4207-A21F-3C514DC0E4DE}"/>
              </a:ext>
            </a:extLst>
          </p:cNvPr>
          <p:cNvSpPr>
            <a:spLocks noGrp="1"/>
          </p:cNvSpPr>
          <p:nvPr>
            <p:ph type="title"/>
          </p:nvPr>
        </p:nvSpPr>
        <p:spPr>
          <a:xfrm>
            <a:off x="4047561" y="153093"/>
            <a:ext cx="3243470" cy="66854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Principle #5 </a:t>
            </a:r>
          </a:p>
        </p:txBody>
      </p:sp>
      <p:sp>
        <p:nvSpPr>
          <p:cNvPr id="3" name="Content Placeholder 2">
            <a:extLst>
              <a:ext uri="{FF2B5EF4-FFF2-40B4-BE49-F238E27FC236}">
                <a16:creationId xmlns:a16="http://schemas.microsoft.com/office/drawing/2014/main" id="{E652B94A-1D6F-4CC2-AEC7-45BDF788FBFF}"/>
              </a:ext>
            </a:extLst>
          </p:cNvPr>
          <p:cNvSpPr>
            <a:spLocks noGrp="1"/>
          </p:cNvSpPr>
          <p:nvPr>
            <p:ph idx="1"/>
          </p:nvPr>
        </p:nvSpPr>
        <p:spPr>
          <a:xfrm>
            <a:off x="1393039" y="1338859"/>
            <a:ext cx="10619668" cy="4927469"/>
          </a:xfrm>
          <a:solidFill>
            <a:schemeClr val="bg1">
              <a:alpha val="76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Hurting People Hurt People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When the Response Is Greater Than the Issue at Hand</a:t>
            </a:r>
          </a:p>
          <a:p>
            <a:pPr marL="0" indent="0">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…The Real Issue Is Always About Something Else.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Need to Learn How to Get to the Real Issue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People Who Are Hurting Don’t Want To Hurt People</a:t>
            </a:r>
            <a:r>
              <a:rPr lang="en-US" dirty="0">
                <a:effectLst>
                  <a:outerShdw blurRad="38100" dist="38100" dir="2700000" algn="tl">
                    <a:srgbClr val="000000">
                      <a:alpha val="43137"/>
                    </a:srgbClr>
                  </a:outerShdw>
                </a:effectLst>
                <a:latin typeface="Arial Rounded MT Bold" panose="020F0704030504030204" pitchFamily="34" charset="0"/>
              </a:rPr>
              <a:t>, But ..</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…It’s Like a Lion W- a Thorn In His Paw, He Can’t Help It.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If We Can Help People Take the Thorn Out</a:t>
            </a:r>
            <a:r>
              <a:rPr lang="en-US"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…We Can Help Them Live Better. </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…Your Life Becomes Better Too.</a:t>
            </a:r>
          </a:p>
          <a:p>
            <a:endParaRPr lang="en-US" dirty="0"/>
          </a:p>
        </p:txBody>
      </p:sp>
    </p:spTree>
    <p:extLst>
      <p:ext uri="{BB962C8B-B14F-4D97-AF65-F5344CB8AC3E}">
        <p14:creationId xmlns:p14="http://schemas.microsoft.com/office/powerpoint/2010/main" val="27719509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2000"/>
                                        <p:tgtEl>
                                          <p:spTgt spid="3">
                                            <p:txEl>
                                              <p:pRg st="4" end="4"/>
                                            </p:txEl>
                                          </p:spTgt>
                                        </p:tgtEl>
                                      </p:cBhvr>
                                    </p:animEffect>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6" end="6"/>
                                            </p:txEl>
                                          </p:spTgt>
                                        </p:tgtEl>
                                      </p:cBhvr>
                                    </p:animEffect>
                                  </p:childTnLst>
                                </p:cTn>
                              </p:par>
                            </p:childTnLst>
                          </p:cTn>
                        </p:par>
                        <p:par>
                          <p:cTn id="63" fill="hold">
                            <p:stCondLst>
                              <p:cond delay="2000"/>
                            </p:stCondLst>
                            <p:childTnLst>
                              <p:par>
                                <p:cTn id="64" presetID="31" presetClass="entr" presetSubtype="0" fill="hold" grpId="0" nodeType="after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7" end="7"/>
                                            </p:txEl>
                                          </p:spTgt>
                                        </p:tgtEl>
                                      </p:cBhvr>
                                    </p:animEffect>
                                  </p:childTnLst>
                                </p:cTn>
                              </p:par>
                            </p:childTnLst>
                          </p:cTn>
                        </p:par>
                        <p:par>
                          <p:cTn id="70" fill="hold">
                            <p:stCondLst>
                              <p:cond delay="4000"/>
                            </p:stCondLst>
                            <p:childTnLst>
                              <p:par>
                                <p:cTn id="71" presetID="31" presetClass="entr" presetSubtype="0" fill="hold" grpId="0" nodeType="after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4"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5"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984</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Rounded MT Bold</vt:lpstr>
      <vt:lpstr>Calibri</vt:lpstr>
      <vt:lpstr>Calibri Light</vt:lpstr>
      <vt:lpstr>Courier New</vt:lpstr>
      <vt:lpstr>Office Theme</vt:lpstr>
      <vt:lpstr>PowerPoint Presentation</vt:lpstr>
      <vt:lpstr>10 Relationship Principles</vt:lpstr>
      <vt:lpstr>PowerPoint Presentation</vt:lpstr>
      <vt:lpstr>Communication Can Be...    </vt:lpstr>
      <vt:lpstr>Principle #1</vt:lpstr>
      <vt:lpstr>Principle #2</vt:lpstr>
      <vt:lpstr>Principle #3</vt:lpstr>
      <vt:lpstr>Principle #4</vt:lpstr>
      <vt:lpstr>Principle #5 </vt:lpstr>
      <vt:lpstr>PowerPoint Presentation</vt:lpstr>
      <vt:lpstr>PowerPoint Presentation</vt:lpstr>
      <vt:lpstr>Principle #6</vt:lpstr>
      <vt:lpstr>Principle #7</vt:lpstr>
      <vt:lpstr>Principle #8</vt:lpstr>
      <vt:lpstr>Principle #9</vt:lpstr>
      <vt:lpstr>Principle #10</vt:lpstr>
      <vt:lpstr>PowerPoint Presentation</vt:lpstr>
      <vt:lpstr>PowerPoint Presentation</vt:lpstr>
      <vt:lpstr>Communication</vt:lpstr>
      <vt:lpstr>Communication Musts…</vt:lpstr>
      <vt:lpstr>PowerPoint Presentation</vt:lpstr>
      <vt:lpstr>PowerPoint Presentation</vt:lpstr>
      <vt:lpstr>Communication Positive or Negative Can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Relationship Principles</dc:title>
  <dc:creator>David Linton</dc:creator>
  <cp:lastModifiedBy>David Linton</cp:lastModifiedBy>
  <cp:revision>79</cp:revision>
  <cp:lastPrinted>2018-04-20T20:19:05Z</cp:lastPrinted>
  <dcterms:created xsi:type="dcterms:W3CDTF">2018-04-19T14:43:42Z</dcterms:created>
  <dcterms:modified xsi:type="dcterms:W3CDTF">2018-04-22T02:16:07Z</dcterms:modified>
</cp:coreProperties>
</file>