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72" r:id="rId4"/>
    <p:sldId id="257" r:id="rId5"/>
    <p:sldId id="258" r:id="rId6"/>
    <p:sldId id="259" r:id="rId7"/>
    <p:sldId id="261" r:id="rId8"/>
    <p:sldId id="262" r:id="rId9"/>
    <p:sldId id="263" r:id="rId10"/>
    <p:sldId id="264" r:id="rId11"/>
    <p:sldId id="260" r:id="rId12"/>
    <p:sldId id="269" r:id="rId13"/>
    <p:sldId id="266" r:id="rId14"/>
    <p:sldId id="267" r:id="rId15"/>
    <p:sldId id="268" r:id="rId16"/>
    <p:sldId id="265" r:id="rId17"/>
    <p:sldId id="271"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45BE-B2DD-4ABB-B7F5-DE3DC48C91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7B3FA-76EF-4DE6-9A96-618759EADB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1B9A15-314A-4AD7-9EDC-D7CC044A169A}"/>
              </a:ext>
            </a:extLst>
          </p:cNvPr>
          <p:cNvSpPr>
            <a:spLocks noGrp="1"/>
          </p:cNvSpPr>
          <p:nvPr>
            <p:ph type="dt" sz="half" idx="10"/>
          </p:nvPr>
        </p:nvSpPr>
        <p:spPr/>
        <p:txBody>
          <a:bodyPr/>
          <a:lstStyle/>
          <a:p>
            <a:fld id="{E172BEBA-ABDA-4AAB-8980-B564F8CB53DB}" type="datetimeFigureOut">
              <a:rPr lang="en-US" smtClean="0"/>
              <a:t>4/7/2018</a:t>
            </a:fld>
            <a:endParaRPr lang="en-US" dirty="0"/>
          </a:p>
        </p:txBody>
      </p:sp>
      <p:sp>
        <p:nvSpPr>
          <p:cNvPr id="5" name="Footer Placeholder 4">
            <a:extLst>
              <a:ext uri="{FF2B5EF4-FFF2-40B4-BE49-F238E27FC236}">
                <a16:creationId xmlns:a16="http://schemas.microsoft.com/office/drawing/2014/main" id="{6BCCA06B-BB4F-463E-BE43-AE527F585C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75E0E5-A9D2-4091-A23A-2B08F2EEB754}"/>
              </a:ext>
            </a:extLst>
          </p:cNvPr>
          <p:cNvSpPr>
            <a:spLocks noGrp="1"/>
          </p:cNvSpPr>
          <p:nvPr>
            <p:ph type="sldNum" sz="quarter" idx="12"/>
          </p:nvPr>
        </p:nvSpPr>
        <p:spPr/>
        <p:txBody>
          <a:bodyPr/>
          <a:lstStyle/>
          <a:p>
            <a:fld id="{96DEA414-9926-495C-9967-D1C5B3378F0F}" type="slidenum">
              <a:rPr lang="en-US" smtClean="0"/>
              <a:t>‹#›</a:t>
            </a:fld>
            <a:endParaRPr lang="en-US" dirty="0"/>
          </a:p>
        </p:txBody>
      </p:sp>
    </p:spTree>
    <p:extLst>
      <p:ext uri="{BB962C8B-B14F-4D97-AF65-F5344CB8AC3E}">
        <p14:creationId xmlns:p14="http://schemas.microsoft.com/office/powerpoint/2010/main" val="146893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874C1-C353-4D3E-A623-93EC89116F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1457D-30E9-41C4-A723-14C53330CD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F700F-DC7F-45A2-A910-D034578B5FD5}"/>
              </a:ext>
            </a:extLst>
          </p:cNvPr>
          <p:cNvSpPr>
            <a:spLocks noGrp="1"/>
          </p:cNvSpPr>
          <p:nvPr>
            <p:ph type="dt" sz="half" idx="10"/>
          </p:nvPr>
        </p:nvSpPr>
        <p:spPr/>
        <p:txBody>
          <a:bodyPr/>
          <a:lstStyle/>
          <a:p>
            <a:fld id="{E172BEBA-ABDA-4AAB-8980-B564F8CB53DB}" type="datetimeFigureOut">
              <a:rPr lang="en-US" smtClean="0"/>
              <a:t>4/7/2018</a:t>
            </a:fld>
            <a:endParaRPr lang="en-US" dirty="0"/>
          </a:p>
        </p:txBody>
      </p:sp>
      <p:sp>
        <p:nvSpPr>
          <p:cNvPr id="5" name="Footer Placeholder 4">
            <a:extLst>
              <a:ext uri="{FF2B5EF4-FFF2-40B4-BE49-F238E27FC236}">
                <a16:creationId xmlns:a16="http://schemas.microsoft.com/office/drawing/2014/main" id="{C37B46C3-F8C0-4933-B836-9D61997956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D32C61-3589-4CDC-9299-C2E95867866B}"/>
              </a:ext>
            </a:extLst>
          </p:cNvPr>
          <p:cNvSpPr>
            <a:spLocks noGrp="1"/>
          </p:cNvSpPr>
          <p:nvPr>
            <p:ph type="sldNum" sz="quarter" idx="12"/>
          </p:nvPr>
        </p:nvSpPr>
        <p:spPr/>
        <p:txBody>
          <a:bodyPr/>
          <a:lstStyle/>
          <a:p>
            <a:fld id="{96DEA414-9926-495C-9967-D1C5B3378F0F}" type="slidenum">
              <a:rPr lang="en-US" smtClean="0"/>
              <a:t>‹#›</a:t>
            </a:fld>
            <a:endParaRPr lang="en-US" dirty="0"/>
          </a:p>
        </p:txBody>
      </p:sp>
    </p:spTree>
    <p:extLst>
      <p:ext uri="{BB962C8B-B14F-4D97-AF65-F5344CB8AC3E}">
        <p14:creationId xmlns:p14="http://schemas.microsoft.com/office/powerpoint/2010/main" val="217995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569884-08C8-4595-A9A6-5CE057D25D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2E7B3-C1A1-4ABA-8FAD-685928D7CF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01564-029D-4407-BE54-5ADE50F0DC11}"/>
              </a:ext>
            </a:extLst>
          </p:cNvPr>
          <p:cNvSpPr>
            <a:spLocks noGrp="1"/>
          </p:cNvSpPr>
          <p:nvPr>
            <p:ph type="dt" sz="half" idx="10"/>
          </p:nvPr>
        </p:nvSpPr>
        <p:spPr/>
        <p:txBody>
          <a:bodyPr/>
          <a:lstStyle/>
          <a:p>
            <a:fld id="{E172BEBA-ABDA-4AAB-8980-B564F8CB53DB}" type="datetimeFigureOut">
              <a:rPr lang="en-US" smtClean="0"/>
              <a:t>4/7/2018</a:t>
            </a:fld>
            <a:endParaRPr lang="en-US" dirty="0"/>
          </a:p>
        </p:txBody>
      </p:sp>
      <p:sp>
        <p:nvSpPr>
          <p:cNvPr id="5" name="Footer Placeholder 4">
            <a:extLst>
              <a:ext uri="{FF2B5EF4-FFF2-40B4-BE49-F238E27FC236}">
                <a16:creationId xmlns:a16="http://schemas.microsoft.com/office/drawing/2014/main" id="{1A90B1CA-E80B-40C0-BF3C-A806FE1C77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89D4C-1A6A-47F9-A585-DB26E5CBA4E6}"/>
              </a:ext>
            </a:extLst>
          </p:cNvPr>
          <p:cNvSpPr>
            <a:spLocks noGrp="1"/>
          </p:cNvSpPr>
          <p:nvPr>
            <p:ph type="sldNum" sz="quarter" idx="12"/>
          </p:nvPr>
        </p:nvSpPr>
        <p:spPr/>
        <p:txBody>
          <a:bodyPr/>
          <a:lstStyle/>
          <a:p>
            <a:fld id="{96DEA414-9926-495C-9967-D1C5B3378F0F}" type="slidenum">
              <a:rPr lang="en-US" smtClean="0"/>
              <a:t>‹#›</a:t>
            </a:fld>
            <a:endParaRPr lang="en-US" dirty="0"/>
          </a:p>
        </p:txBody>
      </p:sp>
    </p:spTree>
    <p:extLst>
      <p:ext uri="{BB962C8B-B14F-4D97-AF65-F5344CB8AC3E}">
        <p14:creationId xmlns:p14="http://schemas.microsoft.com/office/powerpoint/2010/main" val="242335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833E-2C6C-4927-BB77-0336FED65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243156-011E-4104-8543-7C90A519C0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2FD55-ECF1-4E95-897A-20FB95A38F98}"/>
              </a:ext>
            </a:extLst>
          </p:cNvPr>
          <p:cNvSpPr>
            <a:spLocks noGrp="1"/>
          </p:cNvSpPr>
          <p:nvPr>
            <p:ph type="dt" sz="half" idx="10"/>
          </p:nvPr>
        </p:nvSpPr>
        <p:spPr/>
        <p:txBody>
          <a:bodyPr/>
          <a:lstStyle/>
          <a:p>
            <a:fld id="{E172BEBA-ABDA-4AAB-8980-B564F8CB53DB}" type="datetimeFigureOut">
              <a:rPr lang="en-US" smtClean="0"/>
              <a:t>4/7/2018</a:t>
            </a:fld>
            <a:endParaRPr lang="en-US" dirty="0"/>
          </a:p>
        </p:txBody>
      </p:sp>
      <p:sp>
        <p:nvSpPr>
          <p:cNvPr id="5" name="Footer Placeholder 4">
            <a:extLst>
              <a:ext uri="{FF2B5EF4-FFF2-40B4-BE49-F238E27FC236}">
                <a16:creationId xmlns:a16="http://schemas.microsoft.com/office/drawing/2014/main" id="{9E969AD6-8D46-497A-A421-9432A3F5C1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F8B986-4A0A-4BEA-9E9C-425B6FD7955A}"/>
              </a:ext>
            </a:extLst>
          </p:cNvPr>
          <p:cNvSpPr>
            <a:spLocks noGrp="1"/>
          </p:cNvSpPr>
          <p:nvPr>
            <p:ph type="sldNum" sz="quarter" idx="12"/>
          </p:nvPr>
        </p:nvSpPr>
        <p:spPr/>
        <p:txBody>
          <a:bodyPr/>
          <a:lstStyle/>
          <a:p>
            <a:fld id="{96DEA414-9926-495C-9967-D1C5B3378F0F}" type="slidenum">
              <a:rPr lang="en-US" smtClean="0"/>
              <a:t>‹#›</a:t>
            </a:fld>
            <a:endParaRPr lang="en-US" dirty="0"/>
          </a:p>
        </p:txBody>
      </p:sp>
    </p:spTree>
    <p:extLst>
      <p:ext uri="{BB962C8B-B14F-4D97-AF65-F5344CB8AC3E}">
        <p14:creationId xmlns:p14="http://schemas.microsoft.com/office/powerpoint/2010/main" val="152960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D666-D300-4604-AD2D-94589ECC7E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800E2-876A-4673-88CE-CF24AFB69D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19CFF8-329B-4E2E-8343-5A2CF01E332C}"/>
              </a:ext>
            </a:extLst>
          </p:cNvPr>
          <p:cNvSpPr>
            <a:spLocks noGrp="1"/>
          </p:cNvSpPr>
          <p:nvPr>
            <p:ph type="dt" sz="half" idx="10"/>
          </p:nvPr>
        </p:nvSpPr>
        <p:spPr/>
        <p:txBody>
          <a:bodyPr/>
          <a:lstStyle/>
          <a:p>
            <a:fld id="{E172BEBA-ABDA-4AAB-8980-B564F8CB53DB}" type="datetimeFigureOut">
              <a:rPr lang="en-US" smtClean="0"/>
              <a:t>4/7/2018</a:t>
            </a:fld>
            <a:endParaRPr lang="en-US" dirty="0"/>
          </a:p>
        </p:txBody>
      </p:sp>
      <p:sp>
        <p:nvSpPr>
          <p:cNvPr id="5" name="Footer Placeholder 4">
            <a:extLst>
              <a:ext uri="{FF2B5EF4-FFF2-40B4-BE49-F238E27FC236}">
                <a16:creationId xmlns:a16="http://schemas.microsoft.com/office/drawing/2014/main" id="{EB18D02F-868C-487B-AF90-62D4F4C3F5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076BBC-C152-4969-91EE-22AF597F74EC}"/>
              </a:ext>
            </a:extLst>
          </p:cNvPr>
          <p:cNvSpPr>
            <a:spLocks noGrp="1"/>
          </p:cNvSpPr>
          <p:nvPr>
            <p:ph type="sldNum" sz="quarter" idx="12"/>
          </p:nvPr>
        </p:nvSpPr>
        <p:spPr/>
        <p:txBody>
          <a:bodyPr/>
          <a:lstStyle/>
          <a:p>
            <a:fld id="{96DEA414-9926-495C-9967-D1C5B3378F0F}" type="slidenum">
              <a:rPr lang="en-US" smtClean="0"/>
              <a:t>‹#›</a:t>
            </a:fld>
            <a:endParaRPr lang="en-US" dirty="0"/>
          </a:p>
        </p:txBody>
      </p:sp>
    </p:spTree>
    <p:extLst>
      <p:ext uri="{BB962C8B-B14F-4D97-AF65-F5344CB8AC3E}">
        <p14:creationId xmlns:p14="http://schemas.microsoft.com/office/powerpoint/2010/main" val="129410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AD2A-9EE3-44D8-B9B7-BC0EABD4B4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FEBD0-3409-427C-B03A-483667A5A4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D73216-7D5A-4AC9-8129-B60D910597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D011B-EDC7-45B9-B3A2-7DF97404A09A}"/>
              </a:ext>
            </a:extLst>
          </p:cNvPr>
          <p:cNvSpPr>
            <a:spLocks noGrp="1"/>
          </p:cNvSpPr>
          <p:nvPr>
            <p:ph type="dt" sz="half" idx="10"/>
          </p:nvPr>
        </p:nvSpPr>
        <p:spPr/>
        <p:txBody>
          <a:bodyPr/>
          <a:lstStyle/>
          <a:p>
            <a:fld id="{E172BEBA-ABDA-4AAB-8980-B564F8CB53DB}" type="datetimeFigureOut">
              <a:rPr lang="en-US" smtClean="0"/>
              <a:t>4/7/2018</a:t>
            </a:fld>
            <a:endParaRPr lang="en-US" dirty="0"/>
          </a:p>
        </p:txBody>
      </p:sp>
      <p:sp>
        <p:nvSpPr>
          <p:cNvPr id="6" name="Footer Placeholder 5">
            <a:extLst>
              <a:ext uri="{FF2B5EF4-FFF2-40B4-BE49-F238E27FC236}">
                <a16:creationId xmlns:a16="http://schemas.microsoft.com/office/drawing/2014/main" id="{AD2C185E-68FB-4A9C-AB78-E014A93316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213F37-32DA-44C3-A8EC-7E424827736C}"/>
              </a:ext>
            </a:extLst>
          </p:cNvPr>
          <p:cNvSpPr>
            <a:spLocks noGrp="1"/>
          </p:cNvSpPr>
          <p:nvPr>
            <p:ph type="sldNum" sz="quarter" idx="12"/>
          </p:nvPr>
        </p:nvSpPr>
        <p:spPr/>
        <p:txBody>
          <a:bodyPr/>
          <a:lstStyle/>
          <a:p>
            <a:fld id="{96DEA414-9926-495C-9967-D1C5B3378F0F}" type="slidenum">
              <a:rPr lang="en-US" smtClean="0"/>
              <a:t>‹#›</a:t>
            </a:fld>
            <a:endParaRPr lang="en-US" dirty="0"/>
          </a:p>
        </p:txBody>
      </p:sp>
    </p:spTree>
    <p:extLst>
      <p:ext uri="{BB962C8B-B14F-4D97-AF65-F5344CB8AC3E}">
        <p14:creationId xmlns:p14="http://schemas.microsoft.com/office/powerpoint/2010/main" val="168145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AF74-A576-4AE4-BF79-757E7FBEC1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A10348-2860-45B7-8F1C-D25EB898C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FD5C58-3D89-4018-B7A8-96E0A7E2DC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28DE10-8BBD-4645-9B8F-410175FF0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99B5B9-D81D-457B-B31D-8B562622EB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8EA9A5-802B-4E95-A383-923E39514D64}"/>
              </a:ext>
            </a:extLst>
          </p:cNvPr>
          <p:cNvSpPr>
            <a:spLocks noGrp="1"/>
          </p:cNvSpPr>
          <p:nvPr>
            <p:ph type="dt" sz="half" idx="10"/>
          </p:nvPr>
        </p:nvSpPr>
        <p:spPr/>
        <p:txBody>
          <a:bodyPr/>
          <a:lstStyle/>
          <a:p>
            <a:fld id="{E172BEBA-ABDA-4AAB-8980-B564F8CB53DB}" type="datetimeFigureOut">
              <a:rPr lang="en-US" smtClean="0"/>
              <a:t>4/7/2018</a:t>
            </a:fld>
            <a:endParaRPr lang="en-US" dirty="0"/>
          </a:p>
        </p:txBody>
      </p:sp>
      <p:sp>
        <p:nvSpPr>
          <p:cNvPr id="8" name="Footer Placeholder 7">
            <a:extLst>
              <a:ext uri="{FF2B5EF4-FFF2-40B4-BE49-F238E27FC236}">
                <a16:creationId xmlns:a16="http://schemas.microsoft.com/office/drawing/2014/main" id="{32F047D0-9FA4-4004-9251-786F4D082EE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09AEA98-EC4D-41DD-B359-8E35ADB5C351}"/>
              </a:ext>
            </a:extLst>
          </p:cNvPr>
          <p:cNvSpPr>
            <a:spLocks noGrp="1"/>
          </p:cNvSpPr>
          <p:nvPr>
            <p:ph type="sldNum" sz="quarter" idx="12"/>
          </p:nvPr>
        </p:nvSpPr>
        <p:spPr/>
        <p:txBody>
          <a:bodyPr/>
          <a:lstStyle/>
          <a:p>
            <a:fld id="{96DEA414-9926-495C-9967-D1C5B3378F0F}" type="slidenum">
              <a:rPr lang="en-US" smtClean="0"/>
              <a:t>‹#›</a:t>
            </a:fld>
            <a:endParaRPr lang="en-US" dirty="0"/>
          </a:p>
        </p:txBody>
      </p:sp>
    </p:spTree>
    <p:extLst>
      <p:ext uri="{BB962C8B-B14F-4D97-AF65-F5344CB8AC3E}">
        <p14:creationId xmlns:p14="http://schemas.microsoft.com/office/powerpoint/2010/main" val="115848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FD55-64AD-40ED-9AE2-16B3148D29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346E0A-5415-41A5-9D96-A8BA5F1610B2}"/>
              </a:ext>
            </a:extLst>
          </p:cNvPr>
          <p:cNvSpPr>
            <a:spLocks noGrp="1"/>
          </p:cNvSpPr>
          <p:nvPr>
            <p:ph type="dt" sz="half" idx="10"/>
          </p:nvPr>
        </p:nvSpPr>
        <p:spPr/>
        <p:txBody>
          <a:bodyPr/>
          <a:lstStyle/>
          <a:p>
            <a:fld id="{E172BEBA-ABDA-4AAB-8980-B564F8CB53DB}" type="datetimeFigureOut">
              <a:rPr lang="en-US" smtClean="0"/>
              <a:t>4/7/2018</a:t>
            </a:fld>
            <a:endParaRPr lang="en-US" dirty="0"/>
          </a:p>
        </p:txBody>
      </p:sp>
      <p:sp>
        <p:nvSpPr>
          <p:cNvPr id="4" name="Footer Placeholder 3">
            <a:extLst>
              <a:ext uri="{FF2B5EF4-FFF2-40B4-BE49-F238E27FC236}">
                <a16:creationId xmlns:a16="http://schemas.microsoft.com/office/drawing/2014/main" id="{A915E677-979B-4D48-A30F-EA129DB8F0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EFA0B3-9C76-4133-B063-384F6CC6C80E}"/>
              </a:ext>
            </a:extLst>
          </p:cNvPr>
          <p:cNvSpPr>
            <a:spLocks noGrp="1"/>
          </p:cNvSpPr>
          <p:nvPr>
            <p:ph type="sldNum" sz="quarter" idx="12"/>
          </p:nvPr>
        </p:nvSpPr>
        <p:spPr/>
        <p:txBody>
          <a:bodyPr/>
          <a:lstStyle/>
          <a:p>
            <a:fld id="{96DEA414-9926-495C-9967-D1C5B3378F0F}" type="slidenum">
              <a:rPr lang="en-US" smtClean="0"/>
              <a:t>‹#›</a:t>
            </a:fld>
            <a:endParaRPr lang="en-US" dirty="0"/>
          </a:p>
        </p:txBody>
      </p:sp>
    </p:spTree>
    <p:extLst>
      <p:ext uri="{BB962C8B-B14F-4D97-AF65-F5344CB8AC3E}">
        <p14:creationId xmlns:p14="http://schemas.microsoft.com/office/powerpoint/2010/main" val="316803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2FA2EE-0BE3-41FE-94E6-D78A42453B0B}"/>
              </a:ext>
            </a:extLst>
          </p:cNvPr>
          <p:cNvSpPr>
            <a:spLocks noGrp="1"/>
          </p:cNvSpPr>
          <p:nvPr>
            <p:ph type="dt" sz="half" idx="10"/>
          </p:nvPr>
        </p:nvSpPr>
        <p:spPr/>
        <p:txBody>
          <a:bodyPr/>
          <a:lstStyle/>
          <a:p>
            <a:fld id="{E172BEBA-ABDA-4AAB-8980-B564F8CB53DB}" type="datetimeFigureOut">
              <a:rPr lang="en-US" smtClean="0"/>
              <a:t>4/7/2018</a:t>
            </a:fld>
            <a:endParaRPr lang="en-US" dirty="0"/>
          </a:p>
        </p:txBody>
      </p:sp>
      <p:sp>
        <p:nvSpPr>
          <p:cNvPr id="3" name="Footer Placeholder 2">
            <a:extLst>
              <a:ext uri="{FF2B5EF4-FFF2-40B4-BE49-F238E27FC236}">
                <a16:creationId xmlns:a16="http://schemas.microsoft.com/office/drawing/2014/main" id="{716EF0C3-3C43-46D0-8109-98C8EF9E649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6054EB-BA2D-47BC-A6A6-20833E69C078}"/>
              </a:ext>
            </a:extLst>
          </p:cNvPr>
          <p:cNvSpPr>
            <a:spLocks noGrp="1"/>
          </p:cNvSpPr>
          <p:nvPr>
            <p:ph type="sldNum" sz="quarter" idx="12"/>
          </p:nvPr>
        </p:nvSpPr>
        <p:spPr/>
        <p:txBody>
          <a:bodyPr/>
          <a:lstStyle/>
          <a:p>
            <a:fld id="{96DEA414-9926-495C-9967-D1C5B3378F0F}" type="slidenum">
              <a:rPr lang="en-US" smtClean="0"/>
              <a:t>‹#›</a:t>
            </a:fld>
            <a:endParaRPr lang="en-US" dirty="0"/>
          </a:p>
        </p:txBody>
      </p:sp>
    </p:spTree>
    <p:extLst>
      <p:ext uri="{BB962C8B-B14F-4D97-AF65-F5344CB8AC3E}">
        <p14:creationId xmlns:p14="http://schemas.microsoft.com/office/powerpoint/2010/main" val="306195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4B40-AFBF-443B-B0F6-5EFB09023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C8D1FA-DEED-4A9B-97BA-A213F6FD0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7A341-0BB5-4F07-ABA7-1F16D18E3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6CBF78-BCD3-4BEF-A095-A55BBE59E591}"/>
              </a:ext>
            </a:extLst>
          </p:cNvPr>
          <p:cNvSpPr>
            <a:spLocks noGrp="1"/>
          </p:cNvSpPr>
          <p:nvPr>
            <p:ph type="dt" sz="half" idx="10"/>
          </p:nvPr>
        </p:nvSpPr>
        <p:spPr/>
        <p:txBody>
          <a:bodyPr/>
          <a:lstStyle/>
          <a:p>
            <a:fld id="{E172BEBA-ABDA-4AAB-8980-B564F8CB53DB}" type="datetimeFigureOut">
              <a:rPr lang="en-US" smtClean="0"/>
              <a:t>4/7/2018</a:t>
            </a:fld>
            <a:endParaRPr lang="en-US" dirty="0"/>
          </a:p>
        </p:txBody>
      </p:sp>
      <p:sp>
        <p:nvSpPr>
          <p:cNvPr id="6" name="Footer Placeholder 5">
            <a:extLst>
              <a:ext uri="{FF2B5EF4-FFF2-40B4-BE49-F238E27FC236}">
                <a16:creationId xmlns:a16="http://schemas.microsoft.com/office/drawing/2014/main" id="{6E7A29BE-DCDA-4BB2-9858-C7B57727FD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2FDE0D-16F2-4FB8-ABEE-CB8D5E9BFFFC}"/>
              </a:ext>
            </a:extLst>
          </p:cNvPr>
          <p:cNvSpPr>
            <a:spLocks noGrp="1"/>
          </p:cNvSpPr>
          <p:nvPr>
            <p:ph type="sldNum" sz="quarter" idx="12"/>
          </p:nvPr>
        </p:nvSpPr>
        <p:spPr/>
        <p:txBody>
          <a:bodyPr/>
          <a:lstStyle/>
          <a:p>
            <a:fld id="{96DEA414-9926-495C-9967-D1C5B3378F0F}" type="slidenum">
              <a:rPr lang="en-US" smtClean="0"/>
              <a:t>‹#›</a:t>
            </a:fld>
            <a:endParaRPr lang="en-US" dirty="0"/>
          </a:p>
        </p:txBody>
      </p:sp>
    </p:spTree>
    <p:extLst>
      <p:ext uri="{BB962C8B-B14F-4D97-AF65-F5344CB8AC3E}">
        <p14:creationId xmlns:p14="http://schemas.microsoft.com/office/powerpoint/2010/main" val="311728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FA68-1300-422B-B99B-D48B59F7D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F46BAF-C8CA-4A78-986E-5AD0EB0B6F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5620F0-005C-42BC-AEAE-FFD4CF646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F6967A-605E-4E0E-A410-F3BE15D88816}"/>
              </a:ext>
            </a:extLst>
          </p:cNvPr>
          <p:cNvSpPr>
            <a:spLocks noGrp="1"/>
          </p:cNvSpPr>
          <p:nvPr>
            <p:ph type="dt" sz="half" idx="10"/>
          </p:nvPr>
        </p:nvSpPr>
        <p:spPr/>
        <p:txBody>
          <a:bodyPr/>
          <a:lstStyle/>
          <a:p>
            <a:fld id="{E172BEBA-ABDA-4AAB-8980-B564F8CB53DB}" type="datetimeFigureOut">
              <a:rPr lang="en-US" smtClean="0"/>
              <a:t>4/7/2018</a:t>
            </a:fld>
            <a:endParaRPr lang="en-US" dirty="0"/>
          </a:p>
        </p:txBody>
      </p:sp>
      <p:sp>
        <p:nvSpPr>
          <p:cNvPr id="6" name="Footer Placeholder 5">
            <a:extLst>
              <a:ext uri="{FF2B5EF4-FFF2-40B4-BE49-F238E27FC236}">
                <a16:creationId xmlns:a16="http://schemas.microsoft.com/office/drawing/2014/main" id="{98A2E425-5C99-469B-8C79-3D0D9FCBDB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C1989B-672E-4FDB-A684-BCA6C062DCDD}"/>
              </a:ext>
            </a:extLst>
          </p:cNvPr>
          <p:cNvSpPr>
            <a:spLocks noGrp="1"/>
          </p:cNvSpPr>
          <p:nvPr>
            <p:ph type="sldNum" sz="quarter" idx="12"/>
          </p:nvPr>
        </p:nvSpPr>
        <p:spPr/>
        <p:txBody>
          <a:bodyPr/>
          <a:lstStyle/>
          <a:p>
            <a:fld id="{96DEA414-9926-495C-9967-D1C5B3378F0F}" type="slidenum">
              <a:rPr lang="en-US" smtClean="0"/>
              <a:t>‹#›</a:t>
            </a:fld>
            <a:endParaRPr lang="en-US" dirty="0"/>
          </a:p>
        </p:txBody>
      </p:sp>
    </p:spTree>
    <p:extLst>
      <p:ext uri="{BB962C8B-B14F-4D97-AF65-F5344CB8AC3E}">
        <p14:creationId xmlns:p14="http://schemas.microsoft.com/office/powerpoint/2010/main" val="11111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9C2BD-E74F-4E19-A3FD-B485A932C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641411-FA91-4F0E-83E8-214203A3D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F4D58-3ED3-4DD0-8705-1869BD3F4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2BEBA-ABDA-4AAB-8980-B564F8CB53DB}" type="datetimeFigureOut">
              <a:rPr lang="en-US" smtClean="0"/>
              <a:t>4/7/2018</a:t>
            </a:fld>
            <a:endParaRPr lang="en-US" dirty="0"/>
          </a:p>
        </p:txBody>
      </p:sp>
      <p:sp>
        <p:nvSpPr>
          <p:cNvPr id="5" name="Footer Placeholder 4">
            <a:extLst>
              <a:ext uri="{FF2B5EF4-FFF2-40B4-BE49-F238E27FC236}">
                <a16:creationId xmlns:a16="http://schemas.microsoft.com/office/drawing/2014/main" id="{B1A37E5E-AEA5-4329-A8EA-04DFDEFCC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7490DA6-4A0A-4FA1-8FE7-BDD49E14A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EA414-9926-495C-9967-D1C5B3378F0F}" type="slidenum">
              <a:rPr lang="en-US" smtClean="0"/>
              <a:t>‹#›</a:t>
            </a:fld>
            <a:endParaRPr lang="en-US" dirty="0"/>
          </a:p>
        </p:txBody>
      </p:sp>
    </p:spTree>
    <p:extLst>
      <p:ext uri="{BB962C8B-B14F-4D97-AF65-F5344CB8AC3E}">
        <p14:creationId xmlns:p14="http://schemas.microsoft.com/office/powerpoint/2010/main" val="92843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62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EDF4-834A-4347-91E0-C0101AA00FD8}"/>
              </a:ext>
            </a:extLst>
          </p:cNvPr>
          <p:cNvSpPr>
            <a:spLocks noGrp="1"/>
          </p:cNvSpPr>
          <p:nvPr>
            <p:ph type="title"/>
          </p:nvPr>
        </p:nvSpPr>
        <p:spPr>
          <a:xfrm>
            <a:off x="5866520" y="59636"/>
            <a:ext cx="6007425" cy="776875"/>
          </a:xfrm>
          <a:solidFill>
            <a:schemeClr val="bg1">
              <a:alpha val="80000"/>
            </a:schemeClr>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The Receptive Heart </a:t>
            </a:r>
          </a:p>
        </p:txBody>
      </p:sp>
      <p:sp>
        <p:nvSpPr>
          <p:cNvPr id="3" name="Content Placeholder 2">
            <a:extLst>
              <a:ext uri="{FF2B5EF4-FFF2-40B4-BE49-F238E27FC236}">
                <a16:creationId xmlns:a16="http://schemas.microsoft.com/office/drawing/2014/main" id="{B1BA9243-6E13-4A8F-8B71-BFB7A1821E5F}"/>
              </a:ext>
            </a:extLst>
          </p:cNvPr>
          <p:cNvSpPr>
            <a:spLocks noGrp="1"/>
          </p:cNvSpPr>
          <p:nvPr>
            <p:ph idx="1"/>
          </p:nvPr>
        </p:nvSpPr>
        <p:spPr>
          <a:xfrm>
            <a:off x="538394" y="1423366"/>
            <a:ext cx="8373594" cy="4527058"/>
          </a:xfrm>
          <a:solidFill>
            <a:schemeClr val="bg1">
              <a:alpha val="80000"/>
            </a:schemeClr>
          </a:solidFill>
          <a:effectLst>
            <a:softEdge rad="50800"/>
          </a:effectLst>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The Seed On Good Soil</a:t>
            </a:r>
          </a:p>
          <a:p>
            <a:r>
              <a:rPr lang="en-US" b="1" dirty="0">
                <a:effectLst>
                  <a:outerShdw blurRad="38100" dist="38100" dir="2700000" algn="tl">
                    <a:srgbClr val="000000">
                      <a:alpha val="43137"/>
                    </a:srgbClr>
                  </a:outerShdw>
                </a:effectLst>
                <a:latin typeface="Arial Rounded MT Bold" panose="020F0704030504030204" pitchFamily="34" charset="0"/>
              </a:rPr>
              <a:t>The Good Heart is One Who…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Hears the Word</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Accept It</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Produces a Crop</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Lesson</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Hearing God is Predicated on Our Desire to…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…Act On What God Reveals to Us</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Genuine Change of Heart is Seen by its Fruits</a:t>
            </a:r>
            <a:endParaRPr lang="en-US" dirty="0"/>
          </a:p>
        </p:txBody>
      </p:sp>
    </p:spTree>
    <p:extLst>
      <p:ext uri="{BB962C8B-B14F-4D97-AF65-F5344CB8AC3E}">
        <p14:creationId xmlns:p14="http://schemas.microsoft.com/office/powerpoint/2010/main" val="32560340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up)">
                                      <p:cBhvr>
                                        <p:cTn id="12" dur="2000"/>
                                        <p:tgtEl>
                                          <p:spTgt spid="3">
                                            <p:bg/>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2000"/>
                                        <p:tgtEl>
                                          <p:spTgt spid="3">
                                            <p:txEl>
                                              <p:pRg st="0" end="0"/>
                                            </p:txEl>
                                          </p:spTgt>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2000"/>
                                        <p:tgtEl>
                                          <p:spTgt spid="3">
                                            <p:txEl>
                                              <p:pRg st="1" end="1"/>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2000"/>
                                        <p:tgtEl>
                                          <p:spTgt spid="3">
                                            <p:txEl>
                                              <p:pRg st="2" end="2"/>
                                            </p:txEl>
                                          </p:spTgt>
                                        </p:tgtEl>
                                      </p:cBhvr>
                                    </p:animEffect>
                                  </p:childTnLst>
                                </p:cTn>
                              </p:par>
                            </p:childTnLst>
                          </p:cTn>
                        </p:par>
                        <p:par>
                          <p:cTn id="24" fill="hold">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2000"/>
                                        <p:tgtEl>
                                          <p:spTgt spid="3">
                                            <p:txEl>
                                              <p:pRg st="3" end="3"/>
                                            </p:txEl>
                                          </p:spTgt>
                                        </p:tgtEl>
                                      </p:cBhvr>
                                    </p:animEffect>
                                  </p:childTnLst>
                                </p:cTn>
                              </p:par>
                            </p:childTnLst>
                          </p:cTn>
                        </p:par>
                        <p:par>
                          <p:cTn id="28" fill="hold">
                            <p:stCondLst>
                              <p:cond delay="8000"/>
                            </p:stCondLst>
                            <p:childTnLst>
                              <p:par>
                                <p:cTn id="29" presetID="22" presetClass="entr" presetSubtype="1"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up)">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up)">
                                      <p:cBhvr>
                                        <p:cTn id="36" dur="2000"/>
                                        <p:tgtEl>
                                          <p:spTgt spid="3">
                                            <p:txEl>
                                              <p:pRg st="5" end="5"/>
                                            </p:txEl>
                                          </p:spTgt>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up)">
                                      <p:cBhvr>
                                        <p:cTn id="40" dur="2000"/>
                                        <p:tgtEl>
                                          <p:spTgt spid="3">
                                            <p:txEl>
                                              <p:pRg st="6" end="6"/>
                                            </p:txEl>
                                          </p:spTgt>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up)">
                                      <p:cBhvr>
                                        <p:cTn id="44" dur="20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up)">
                                      <p:cBhvr>
                                        <p:cTn id="4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A9243-6E13-4A8F-8B71-BFB7A1821E5F}"/>
              </a:ext>
            </a:extLst>
          </p:cNvPr>
          <p:cNvSpPr>
            <a:spLocks noGrp="1"/>
          </p:cNvSpPr>
          <p:nvPr>
            <p:ph idx="1"/>
          </p:nvPr>
        </p:nvSpPr>
        <p:spPr>
          <a:xfrm>
            <a:off x="251791" y="1033670"/>
            <a:ext cx="11754679" cy="5658678"/>
          </a:xfrm>
        </p:spPr>
        <p:txBody>
          <a:bodyPr/>
          <a:lstStyle/>
          <a:p>
            <a:pPr marL="0" indent="0">
              <a:buNone/>
            </a:pPr>
            <a:endParaRPr lang="en-US" dirty="0"/>
          </a:p>
        </p:txBody>
      </p:sp>
    </p:spTree>
    <p:extLst>
      <p:ext uri="{BB962C8B-B14F-4D97-AF65-F5344CB8AC3E}">
        <p14:creationId xmlns:p14="http://schemas.microsoft.com/office/powerpoint/2010/main" val="2446339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8ED8E-89F7-4CAE-971B-089AE6A2A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03" y="1"/>
            <a:ext cx="3741348" cy="2590800"/>
          </a:xfrm>
          <a:prstGeom prst="rect">
            <a:avLst/>
          </a:prstGeom>
        </p:spPr>
      </p:pic>
      <p:pic>
        <p:nvPicPr>
          <p:cNvPr id="5" name="Picture 4">
            <a:extLst>
              <a:ext uri="{FF2B5EF4-FFF2-40B4-BE49-F238E27FC236}">
                <a16:creationId xmlns:a16="http://schemas.microsoft.com/office/drawing/2014/main" id="{15998484-A0A8-4DDA-8E71-CAC73CE73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025" y="0"/>
            <a:ext cx="4171950" cy="2819400"/>
          </a:xfrm>
          <a:prstGeom prst="rect">
            <a:avLst/>
          </a:prstGeom>
        </p:spPr>
      </p:pic>
    </p:spTree>
    <p:extLst>
      <p:ext uri="{BB962C8B-B14F-4D97-AF65-F5344CB8AC3E}">
        <p14:creationId xmlns:p14="http://schemas.microsoft.com/office/powerpoint/2010/main" val="119076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E110B-816E-4219-8FB4-FAA42CB6B2E8}"/>
              </a:ext>
            </a:extLst>
          </p:cNvPr>
          <p:cNvSpPr>
            <a:spLocks noGrp="1"/>
          </p:cNvSpPr>
          <p:nvPr>
            <p:ph idx="1"/>
          </p:nvPr>
        </p:nvSpPr>
        <p:spPr>
          <a:xfrm>
            <a:off x="665921" y="155851"/>
            <a:ext cx="10515600" cy="6496740"/>
          </a:xfrm>
        </p:spPr>
        <p:txBody>
          <a:bodyPr>
            <a:normAutofit/>
          </a:bodyPr>
          <a:lstStyle/>
          <a:p>
            <a:pPr marL="0" indent="0">
              <a:lnSpc>
                <a:spcPct val="100000"/>
              </a:lnSpc>
              <a:buNone/>
            </a:pPr>
            <a:r>
              <a:rPr lang="en-US" baseline="30000" dirty="0">
                <a:effectLst>
                  <a:outerShdw blurRad="38100" dist="38100" dir="2700000" algn="tl">
                    <a:srgbClr val="000000">
                      <a:alpha val="43137"/>
                    </a:srgbClr>
                  </a:outerShdw>
                </a:effectLst>
              </a:rPr>
              <a:t>18-23 </a:t>
            </a:r>
            <a:r>
              <a:rPr lang="en-US" dirty="0">
                <a:effectLst>
                  <a:outerShdw blurRad="38100" dist="38100" dir="2700000" algn="tl">
                    <a:srgbClr val="000000">
                      <a:alpha val="43137"/>
                    </a:srgbClr>
                  </a:outerShdw>
                </a:effectLst>
              </a:rPr>
              <a:t>“Now listen to the parable of the sower. When a man hears the message of the kingdom and does not grasp it, the evil one comes and snatches away what was sown in his heart. This is like the seed sown by the road-side. The seed sown on the stony patches represents the man who hears the message and eagerly accepts it. But it has not taken root in him and does not last long—the moment trouble or persecution arises through the message he gives up his faith at once. The seed sown among the thorns represents the man who hears the message, and then the worries of this life and the illusions of wealth choke it to death and so it produces no ‘crop’ in his life. But the seed sown on good soil is the man who both hears and understands the message. His life shows a good crop, a hundred, sixty or thirty times what was sown.”   </a:t>
            </a:r>
            <a:r>
              <a:rPr lang="en-US" b="1" dirty="0">
                <a:effectLst>
                  <a:outerShdw blurRad="38100" dist="38100" dir="2700000" algn="tl">
                    <a:srgbClr val="000000">
                      <a:alpha val="43137"/>
                    </a:srgbClr>
                  </a:outerShdw>
                </a:effectLst>
              </a:rPr>
              <a:t>Matt 13 Philips</a:t>
            </a:r>
          </a:p>
        </p:txBody>
      </p:sp>
    </p:spTree>
    <p:extLst>
      <p:ext uri="{BB962C8B-B14F-4D97-AF65-F5344CB8AC3E}">
        <p14:creationId xmlns:p14="http://schemas.microsoft.com/office/powerpoint/2010/main" val="2258748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E110B-816E-4219-8FB4-FAA42CB6B2E8}"/>
              </a:ext>
            </a:extLst>
          </p:cNvPr>
          <p:cNvSpPr>
            <a:spLocks noGrp="1"/>
          </p:cNvSpPr>
          <p:nvPr>
            <p:ph idx="1"/>
          </p:nvPr>
        </p:nvSpPr>
        <p:spPr>
          <a:xfrm>
            <a:off x="665921" y="155851"/>
            <a:ext cx="10515600" cy="6496740"/>
          </a:xfrm>
        </p:spPr>
        <p:txBody>
          <a:bodyPr>
            <a:normAutofit/>
          </a:bodyPr>
          <a:lstStyle/>
          <a:p>
            <a:pPr marL="0" indent="0">
              <a:lnSpc>
                <a:spcPct val="100000"/>
              </a:lnSpc>
              <a:buNone/>
            </a:pPr>
            <a:r>
              <a:rPr lang="en-US" baseline="30000" dirty="0">
                <a:effectLst>
                  <a:outerShdw blurRad="38100" dist="38100" dir="2700000" algn="tl">
                    <a:srgbClr val="000000">
                      <a:alpha val="43137"/>
                    </a:srgbClr>
                  </a:outerShdw>
                </a:effectLst>
              </a:rPr>
              <a:t>18 </a:t>
            </a:r>
            <a:r>
              <a:rPr lang="en-US" dirty="0">
                <a:effectLst>
                  <a:outerShdw blurRad="38100" dist="38100" dir="2700000" algn="tl">
                    <a:srgbClr val="000000">
                      <a:alpha val="43137"/>
                    </a:srgbClr>
                  </a:outerShdw>
                </a:effectLst>
              </a:rPr>
              <a:t>“Now listen to the explanation of the parable about the farmer planting seeds: </a:t>
            </a:r>
            <a:r>
              <a:rPr lang="en-US" baseline="30000" dirty="0">
                <a:effectLst>
                  <a:outerShdw blurRad="38100" dist="38100" dir="2700000" algn="tl">
                    <a:srgbClr val="000000">
                      <a:alpha val="43137"/>
                    </a:srgbClr>
                  </a:outerShdw>
                </a:effectLst>
              </a:rPr>
              <a:t>19 </a:t>
            </a:r>
            <a:r>
              <a:rPr lang="en-US" dirty="0">
                <a:effectLst>
                  <a:outerShdw blurRad="38100" dist="38100" dir="2700000" algn="tl">
                    <a:srgbClr val="000000">
                      <a:alpha val="43137"/>
                    </a:srgbClr>
                  </a:outerShdw>
                </a:effectLst>
              </a:rPr>
              <a:t>The seed that fell on the footpath represents those who hear the message about the Kingdom and don’t understand it. Then the evil one comes and snatches away the seed that was planted in their hearts. </a:t>
            </a:r>
            <a:r>
              <a:rPr lang="en-US" baseline="30000" dirty="0">
                <a:effectLst>
                  <a:outerShdw blurRad="38100" dist="38100" dir="2700000" algn="tl">
                    <a:srgbClr val="000000">
                      <a:alpha val="43137"/>
                    </a:srgbClr>
                  </a:outerShdw>
                </a:effectLst>
              </a:rPr>
              <a:t>20 </a:t>
            </a:r>
            <a:r>
              <a:rPr lang="en-US" dirty="0">
                <a:effectLst>
                  <a:outerShdw blurRad="38100" dist="38100" dir="2700000" algn="tl">
                    <a:srgbClr val="000000">
                      <a:alpha val="43137"/>
                    </a:srgbClr>
                  </a:outerShdw>
                </a:effectLst>
              </a:rPr>
              <a:t>The seed on the rocky soil represents those who hear the message and immediately receive it with joy.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But since they don’t have deep roots, they don’t last long. They fall away as soon as they have problems or are persecuted for believing God’s word. </a:t>
            </a:r>
            <a:r>
              <a:rPr lang="en-US" baseline="30000" dirty="0">
                <a:effectLst>
                  <a:outerShdw blurRad="38100" dist="38100" dir="2700000" algn="tl">
                    <a:srgbClr val="000000">
                      <a:alpha val="43137"/>
                    </a:srgbClr>
                  </a:outerShdw>
                </a:effectLst>
              </a:rPr>
              <a:t>22 </a:t>
            </a:r>
            <a:r>
              <a:rPr lang="en-US" dirty="0">
                <a:effectLst>
                  <a:outerShdw blurRad="38100" dist="38100" dir="2700000" algn="tl">
                    <a:srgbClr val="000000">
                      <a:alpha val="43137"/>
                    </a:srgbClr>
                  </a:outerShdw>
                </a:effectLst>
              </a:rPr>
              <a:t>The seed that fell among the thorns represents those who hear God’s word, but all too quickly the message is crowded out by the worries of this life and the lure of wealth, so no fruit is produced. </a:t>
            </a:r>
            <a:r>
              <a:rPr lang="en-US" baseline="30000" dirty="0">
                <a:effectLst>
                  <a:outerShdw blurRad="38100" dist="38100" dir="2700000" algn="tl">
                    <a:srgbClr val="000000">
                      <a:alpha val="43137"/>
                    </a:srgbClr>
                  </a:outerShdw>
                </a:effectLst>
              </a:rPr>
              <a:t>23 </a:t>
            </a:r>
            <a:r>
              <a:rPr lang="en-US" dirty="0">
                <a:effectLst>
                  <a:outerShdw blurRad="38100" dist="38100" dir="2700000" algn="tl">
                    <a:srgbClr val="000000">
                      <a:alpha val="43137"/>
                    </a:srgbClr>
                  </a:outerShdw>
                </a:effectLst>
              </a:rPr>
              <a:t>The seed that fell on good soil represents those who truly hear and understand God’s word and produce a harvest of thirty, sixty, or even a hundred times as much as had been planted!” </a:t>
            </a:r>
            <a:r>
              <a:rPr lang="en-US" b="1" dirty="0">
                <a:effectLst>
                  <a:outerShdw blurRad="38100" dist="38100" dir="2700000" algn="tl">
                    <a:srgbClr val="000000">
                      <a:alpha val="43137"/>
                    </a:srgbClr>
                  </a:outerShdw>
                </a:effectLst>
              </a:rPr>
              <a:t>NLT</a:t>
            </a:r>
          </a:p>
        </p:txBody>
      </p:sp>
    </p:spTree>
    <p:extLst>
      <p:ext uri="{BB962C8B-B14F-4D97-AF65-F5344CB8AC3E}">
        <p14:creationId xmlns:p14="http://schemas.microsoft.com/office/powerpoint/2010/main" val="174172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5C23A8-2FE4-42FC-96C2-C705799CC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36" y="85725"/>
            <a:ext cx="3671814" cy="2619375"/>
          </a:xfrm>
          <a:prstGeom prst="rect">
            <a:avLst/>
          </a:prstGeom>
        </p:spPr>
      </p:pic>
      <p:pic>
        <p:nvPicPr>
          <p:cNvPr id="5" name="Picture 4">
            <a:extLst>
              <a:ext uri="{FF2B5EF4-FFF2-40B4-BE49-F238E27FC236}">
                <a16:creationId xmlns:a16="http://schemas.microsoft.com/office/drawing/2014/main" id="{B4FD9928-FA31-4737-BF0A-0237FE577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093" y="290512"/>
            <a:ext cx="3671814" cy="2209800"/>
          </a:xfrm>
          <a:prstGeom prst="rect">
            <a:avLst/>
          </a:prstGeom>
        </p:spPr>
      </p:pic>
      <p:pic>
        <p:nvPicPr>
          <p:cNvPr id="7" name="Picture 6">
            <a:extLst>
              <a:ext uri="{FF2B5EF4-FFF2-40B4-BE49-F238E27FC236}">
                <a16:creationId xmlns:a16="http://schemas.microsoft.com/office/drawing/2014/main" id="{5492222F-7B95-4479-9C29-65B3B3D42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61925"/>
            <a:ext cx="4080070" cy="2543175"/>
          </a:xfrm>
          <a:prstGeom prst="rect">
            <a:avLst/>
          </a:prstGeom>
        </p:spPr>
      </p:pic>
      <p:pic>
        <p:nvPicPr>
          <p:cNvPr id="9" name="Picture 8">
            <a:extLst>
              <a:ext uri="{FF2B5EF4-FFF2-40B4-BE49-F238E27FC236}">
                <a16:creationId xmlns:a16="http://schemas.microsoft.com/office/drawing/2014/main" id="{9A75B291-358B-4099-BFD5-304FB2BA4B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136" y="2933699"/>
            <a:ext cx="3938514" cy="3805237"/>
          </a:xfrm>
          <a:prstGeom prst="rect">
            <a:avLst/>
          </a:prstGeom>
        </p:spPr>
      </p:pic>
      <p:pic>
        <p:nvPicPr>
          <p:cNvPr id="4" name="Picture 3">
            <a:extLst>
              <a:ext uri="{FF2B5EF4-FFF2-40B4-BE49-F238E27FC236}">
                <a16:creationId xmlns:a16="http://schemas.microsoft.com/office/drawing/2014/main" id="{04D8E17C-1B89-42C7-9D1D-C712E806CFA6}"/>
              </a:ext>
            </a:extLst>
          </p:cNvPr>
          <p:cNvPicPr>
            <a:picLocks noChangeAspect="1"/>
          </p:cNvPicPr>
          <p:nvPr/>
        </p:nvPicPr>
        <p:blipFill rotWithShape="1">
          <a:blip r:embed="rId6">
            <a:extLst>
              <a:ext uri="{28A0092B-C50C-407E-A947-70E740481C1C}">
                <a14:useLocalDpi xmlns:a14="http://schemas.microsoft.com/office/drawing/2010/main" val="0"/>
              </a:ext>
            </a:extLst>
          </a:blip>
          <a:srcRect b="7053"/>
          <a:stretch/>
        </p:blipFill>
        <p:spPr>
          <a:xfrm>
            <a:off x="6374296" y="3034747"/>
            <a:ext cx="4664716" cy="3501473"/>
          </a:xfrm>
          <a:prstGeom prst="rect">
            <a:avLst/>
          </a:prstGeom>
        </p:spPr>
      </p:pic>
    </p:spTree>
    <p:extLst>
      <p:ext uri="{BB962C8B-B14F-4D97-AF65-F5344CB8AC3E}">
        <p14:creationId xmlns:p14="http://schemas.microsoft.com/office/powerpoint/2010/main" val="267229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ACB7C9-9F64-423D-B333-DA06DB45B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947"/>
            <a:ext cx="4280297" cy="4009292"/>
          </a:xfrm>
          <a:prstGeom prst="rect">
            <a:avLst/>
          </a:prstGeom>
        </p:spPr>
      </p:pic>
      <p:pic>
        <p:nvPicPr>
          <p:cNvPr id="4" name="Picture 3">
            <a:extLst>
              <a:ext uri="{FF2B5EF4-FFF2-40B4-BE49-F238E27FC236}">
                <a16:creationId xmlns:a16="http://schemas.microsoft.com/office/drawing/2014/main" id="{6024BE0A-4886-428B-9C9F-0528A3B68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994" y="0"/>
            <a:ext cx="4572000" cy="3086100"/>
          </a:xfrm>
          <a:prstGeom prst="rect">
            <a:avLst/>
          </a:prstGeom>
        </p:spPr>
      </p:pic>
      <p:pic>
        <p:nvPicPr>
          <p:cNvPr id="1026" name="Picture 2" descr="See the source image">
            <a:extLst>
              <a:ext uri="{FF2B5EF4-FFF2-40B4-BE49-F238E27FC236}">
                <a16:creationId xmlns:a16="http://schemas.microsoft.com/office/drawing/2014/main" id="{A4EE0F14-06C7-4B51-B6A8-0D759B7A5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3" y="3508352"/>
            <a:ext cx="433387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55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99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10F3-23DC-4A87-B7EA-282B36D3C9F8}"/>
              </a:ext>
            </a:extLst>
          </p:cNvPr>
          <p:cNvSpPr>
            <a:spLocks noGrp="1"/>
          </p:cNvSpPr>
          <p:nvPr>
            <p:ph type="ctrTitle"/>
          </p:nvPr>
        </p:nvSpPr>
        <p:spPr>
          <a:xfrm>
            <a:off x="1524000" y="292370"/>
            <a:ext cx="9144000" cy="945587"/>
          </a:xfrm>
        </p:spPr>
        <p:txBody>
          <a:bodyPr/>
          <a:lstStyle/>
          <a:p>
            <a:r>
              <a:rPr lang="en-US" b="1" dirty="0">
                <a:effectLst>
                  <a:outerShdw blurRad="38100" dist="38100" dir="2700000" algn="tl">
                    <a:srgbClr val="000000">
                      <a:alpha val="43137"/>
                    </a:srgbClr>
                  </a:outerShdw>
                </a:effectLst>
              </a:rPr>
              <a:t>Heart Conditions</a:t>
            </a:r>
          </a:p>
        </p:txBody>
      </p:sp>
      <p:sp>
        <p:nvSpPr>
          <p:cNvPr id="3" name="Subtitle 2">
            <a:extLst>
              <a:ext uri="{FF2B5EF4-FFF2-40B4-BE49-F238E27FC236}">
                <a16:creationId xmlns:a16="http://schemas.microsoft.com/office/drawing/2014/main" id="{796B49A2-ADB9-4968-918B-E5989149A706}"/>
              </a:ext>
            </a:extLst>
          </p:cNvPr>
          <p:cNvSpPr>
            <a:spLocks noGrp="1"/>
          </p:cNvSpPr>
          <p:nvPr>
            <p:ph type="subTitle" idx="1"/>
          </p:nvPr>
        </p:nvSpPr>
        <p:spPr>
          <a:xfrm>
            <a:off x="4501486" y="1644450"/>
            <a:ext cx="3189027" cy="511896"/>
          </a:xfrm>
        </p:spPr>
        <p:txBody>
          <a:bodyPr>
            <a:normAutofit/>
          </a:bodyPr>
          <a:lstStyle/>
          <a:p>
            <a:r>
              <a:rPr lang="en-US" sz="2800" b="1" dirty="0">
                <a:effectLst>
                  <a:outerShdw blurRad="38100" dist="38100" dir="2700000" algn="tl">
                    <a:srgbClr val="000000">
                      <a:alpha val="43137"/>
                    </a:srgbClr>
                  </a:outerShdw>
                </a:effectLst>
              </a:rPr>
              <a:t>Matthew 13:18-23</a:t>
            </a:r>
          </a:p>
        </p:txBody>
      </p:sp>
      <p:sp>
        <p:nvSpPr>
          <p:cNvPr id="4" name="TextBox 3">
            <a:extLst>
              <a:ext uri="{FF2B5EF4-FFF2-40B4-BE49-F238E27FC236}">
                <a16:creationId xmlns:a16="http://schemas.microsoft.com/office/drawing/2014/main" id="{00F63A8A-BBC1-406E-BA6D-63258B5CFD6C}"/>
              </a:ext>
            </a:extLst>
          </p:cNvPr>
          <p:cNvSpPr txBox="1"/>
          <p:nvPr/>
        </p:nvSpPr>
        <p:spPr>
          <a:xfrm>
            <a:off x="354842" y="1037230"/>
            <a:ext cx="1501254"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April 8, 2018</a:t>
            </a:r>
          </a:p>
        </p:txBody>
      </p:sp>
      <p:sp>
        <p:nvSpPr>
          <p:cNvPr id="5" name="TextBox 4">
            <a:extLst>
              <a:ext uri="{FF2B5EF4-FFF2-40B4-BE49-F238E27FC236}">
                <a16:creationId xmlns:a16="http://schemas.microsoft.com/office/drawing/2014/main" id="{004A797A-94D8-4295-BB0D-21A5D19D0BB4}"/>
              </a:ext>
            </a:extLst>
          </p:cNvPr>
          <p:cNvSpPr txBox="1"/>
          <p:nvPr/>
        </p:nvSpPr>
        <p:spPr>
          <a:xfrm>
            <a:off x="9730854" y="1037230"/>
            <a:ext cx="1687773"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Edward Church</a:t>
            </a:r>
          </a:p>
        </p:txBody>
      </p:sp>
    </p:spTree>
    <p:extLst>
      <p:ext uri="{BB962C8B-B14F-4D97-AF65-F5344CB8AC3E}">
        <p14:creationId xmlns:p14="http://schemas.microsoft.com/office/powerpoint/2010/main" val="45751157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C7128-F713-4887-8D84-50403C0A01FB}"/>
              </a:ext>
            </a:extLst>
          </p:cNvPr>
          <p:cNvSpPr>
            <a:spLocks noGrp="1"/>
          </p:cNvSpPr>
          <p:nvPr>
            <p:ph idx="1"/>
          </p:nvPr>
        </p:nvSpPr>
        <p:spPr>
          <a:xfrm>
            <a:off x="225287" y="834887"/>
            <a:ext cx="11728174" cy="5777948"/>
          </a:xfrm>
        </p:spPr>
        <p:txBody>
          <a:bodyPr/>
          <a:lstStyle/>
          <a:p>
            <a:pPr marL="0" indent="0">
              <a:lnSpc>
                <a:spcPct val="100000"/>
              </a:lnSpc>
              <a:buNone/>
            </a:pPr>
            <a:r>
              <a:rPr lang="en-US" baseline="30000" dirty="0">
                <a:effectLst>
                  <a:outerShdw blurRad="38100" dist="38100" dir="2700000" algn="tl">
                    <a:srgbClr val="000000">
                      <a:alpha val="43137"/>
                    </a:srgbClr>
                  </a:outerShdw>
                </a:effectLst>
              </a:rPr>
              <a:t>18 </a:t>
            </a:r>
            <a:r>
              <a:rPr lang="en-US" dirty="0">
                <a:effectLst>
                  <a:outerShdw blurRad="38100" dist="38100" dir="2700000" algn="tl">
                    <a:srgbClr val="000000">
                      <a:alpha val="43137"/>
                    </a:srgbClr>
                  </a:outerShdw>
                </a:effectLst>
              </a:rPr>
              <a:t>“Therefore hear the parable of the sower: </a:t>
            </a:r>
            <a:r>
              <a:rPr lang="en-US" baseline="30000" dirty="0">
                <a:effectLst>
                  <a:outerShdw blurRad="38100" dist="38100" dir="2700000" algn="tl">
                    <a:srgbClr val="000000">
                      <a:alpha val="43137"/>
                    </a:srgbClr>
                  </a:outerShdw>
                </a:effectLst>
              </a:rPr>
              <a:t>19 </a:t>
            </a:r>
            <a:r>
              <a:rPr lang="en-US" dirty="0">
                <a:effectLst>
                  <a:outerShdw blurRad="38100" dist="38100" dir="2700000" algn="tl">
                    <a:srgbClr val="000000">
                      <a:alpha val="43137"/>
                    </a:srgbClr>
                  </a:outerShdw>
                </a:effectLst>
              </a:rPr>
              <a:t>When anyone hears the word of the kingdom, and does not understand </a:t>
            </a:r>
            <a:r>
              <a:rPr lang="en-US" i="1" dirty="0">
                <a:effectLst>
                  <a:outerShdw blurRad="38100" dist="38100" dir="2700000" algn="tl">
                    <a:srgbClr val="000000">
                      <a:alpha val="43137"/>
                    </a:srgbClr>
                  </a:outerShdw>
                </a:effectLst>
              </a:rPr>
              <a:t>it,</a:t>
            </a:r>
            <a:r>
              <a:rPr lang="en-US" dirty="0">
                <a:effectLst>
                  <a:outerShdw blurRad="38100" dist="38100" dir="2700000" algn="tl">
                    <a:srgbClr val="000000">
                      <a:alpha val="43137"/>
                    </a:srgbClr>
                  </a:outerShdw>
                </a:effectLst>
              </a:rPr>
              <a:t> then the wicked </a:t>
            </a:r>
            <a:r>
              <a:rPr lang="en-US" i="1" dirty="0">
                <a:effectLst>
                  <a:outerShdw blurRad="38100" dist="38100" dir="2700000" algn="tl">
                    <a:srgbClr val="000000">
                      <a:alpha val="43137"/>
                    </a:srgbClr>
                  </a:outerShdw>
                </a:effectLst>
              </a:rPr>
              <a:t>one</a:t>
            </a:r>
            <a:r>
              <a:rPr lang="en-US" dirty="0">
                <a:effectLst>
                  <a:outerShdw blurRad="38100" dist="38100" dir="2700000" algn="tl">
                    <a:srgbClr val="000000">
                      <a:alpha val="43137"/>
                    </a:srgbClr>
                  </a:outerShdw>
                </a:effectLst>
              </a:rPr>
              <a:t> comes and snatches away what was sown in his heart. This is he who received seed by the wayside. </a:t>
            </a:r>
            <a:r>
              <a:rPr lang="en-US" baseline="30000" dirty="0">
                <a:effectLst>
                  <a:outerShdw blurRad="38100" dist="38100" dir="2700000" algn="tl">
                    <a:srgbClr val="000000">
                      <a:alpha val="43137"/>
                    </a:srgbClr>
                  </a:outerShdw>
                </a:effectLst>
              </a:rPr>
              <a:t>20 </a:t>
            </a:r>
            <a:r>
              <a:rPr lang="en-US" dirty="0">
                <a:effectLst>
                  <a:outerShdw blurRad="38100" dist="38100" dir="2700000" algn="tl">
                    <a:srgbClr val="000000">
                      <a:alpha val="43137"/>
                    </a:srgbClr>
                  </a:outerShdw>
                </a:effectLst>
              </a:rPr>
              <a:t>But he who received the seed on stony places, this is he who hears the word and immediately receives it with joy;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yet he has no root in himself, but endures only for a while. For when tribulation or persecution arises because of the word, immediately he stumbles. </a:t>
            </a:r>
            <a:r>
              <a:rPr lang="en-US" baseline="30000" dirty="0">
                <a:effectLst>
                  <a:outerShdw blurRad="38100" dist="38100" dir="2700000" algn="tl">
                    <a:srgbClr val="000000">
                      <a:alpha val="43137"/>
                    </a:srgbClr>
                  </a:outerShdw>
                </a:effectLst>
              </a:rPr>
              <a:t>22 </a:t>
            </a:r>
            <a:r>
              <a:rPr lang="en-US" dirty="0">
                <a:effectLst>
                  <a:outerShdw blurRad="38100" dist="38100" dir="2700000" algn="tl">
                    <a:srgbClr val="000000">
                      <a:alpha val="43137"/>
                    </a:srgbClr>
                  </a:outerShdw>
                </a:effectLst>
              </a:rPr>
              <a:t>Now he who received seed among the thorns is he who hears the word, and the cares of this world and the deceitfulness of riches choke the word, and he becomes unfruitful. </a:t>
            </a:r>
            <a:r>
              <a:rPr lang="en-US" baseline="30000" dirty="0">
                <a:effectLst>
                  <a:outerShdw blurRad="38100" dist="38100" dir="2700000" algn="tl">
                    <a:srgbClr val="000000">
                      <a:alpha val="43137"/>
                    </a:srgbClr>
                  </a:outerShdw>
                </a:effectLst>
              </a:rPr>
              <a:t>23 </a:t>
            </a:r>
            <a:r>
              <a:rPr lang="en-US" dirty="0">
                <a:effectLst>
                  <a:outerShdw blurRad="38100" dist="38100" dir="2700000" algn="tl">
                    <a:srgbClr val="000000">
                      <a:alpha val="43137"/>
                    </a:srgbClr>
                  </a:outerShdw>
                </a:effectLst>
              </a:rPr>
              <a:t>But he who received seed on the good ground is he who hears the word and understands </a:t>
            </a:r>
            <a:r>
              <a:rPr lang="en-US" i="1" dirty="0">
                <a:effectLst>
                  <a:outerShdw blurRad="38100" dist="38100" dir="2700000" algn="tl">
                    <a:srgbClr val="000000">
                      <a:alpha val="43137"/>
                    </a:srgbClr>
                  </a:outerShdw>
                </a:effectLst>
              </a:rPr>
              <a:t>it,</a:t>
            </a:r>
            <a:r>
              <a:rPr lang="en-US" dirty="0">
                <a:effectLst>
                  <a:outerShdw blurRad="38100" dist="38100" dir="2700000" algn="tl">
                    <a:srgbClr val="000000">
                      <a:alpha val="43137"/>
                    </a:srgbClr>
                  </a:outerShdw>
                </a:effectLst>
              </a:rPr>
              <a:t> who indeed bears fruit and produces: some a hundredfold, some sixty, some thirty.”  </a:t>
            </a:r>
            <a:r>
              <a:rPr lang="en-US" b="1" dirty="0">
                <a:effectLst>
                  <a:outerShdw blurRad="38100" dist="38100" dir="2700000" algn="tl">
                    <a:srgbClr val="000000">
                      <a:alpha val="43137"/>
                    </a:srgbClr>
                  </a:outerShdw>
                </a:effectLst>
              </a:rPr>
              <a:t>Matt 13:18-23</a:t>
            </a:r>
          </a:p>
        </p:txBody>
      </p:sp>
    </p:spTree>
    <p:extLst>
      <p:ext uri="{BB962C8B-B14F-4D97-AF65-F5344CB8AC3E}">
        <p14:creationId xmlns:p14="http://schemas.microsoft.com/office/powerpoint/2010/main" val="230018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EDF4-834A-4347-91E0-C0101AA00FD8}"/>
              </a:ext>
            </a:extLst>
          </p:cNvPr>
          <p:cNvSpPr>
            <a:spLocks noGrp="1"/>
          </p:cNvSpPr>
          <p:nvPr>
            <p:ph type="title"/>
          </p:nvPr>
        </p:nvSpPr>
        <p:spPr>
          <a:xfrm>
            <a:off x="7168663" y="18255"/>
            <a:ext cx="4690403" cy="776875"/>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The Silent Killer</a:t>
            </a:r>
          </a:p>
        </p:txBody>
      </p:sp>
      <p:sp>
        <p:nvSpPr>
          <p:cNvPr id="3" name="Content Placeholder 2">
            <a:extLst>
              <a:ext uri="{FF2B5EF4-FFF2-40B4-BE49-F238E27FC236}">
                <a16:creationId xmlns:a16="http://schemas.microsoft.com/office/drawing/2014/main" id="{B1BA9243-6E13-4A8F-8B71-BFB7A1821E5F}"/>
              </a:ext>
            </a:extLst>
          </p:cNvPr>
          <p:cNvSpPr>
            <a:spLocks noGrp="1"/>
          </p:cNvSpPr>
          <p:nvPr>
            <p:ph idx="1"/>
          </p:nvPr>
        </p:nvSpPr>
        <p:spPr>
          <a:xfrm>
            <a:off x="139251" y="1918447"/>
            <a:ext cx="5795384" cy="4814163"/>
          </a:xfrm>
          <a:solidFill>
            <a:schemeClr val="bg1">
              <a:alpha val="80000"/>
            </a:schemeClr>
          </a:solidFill>
          <a:effectLst>
            <a:softEdge rad="635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#1 Killer in America… </a:t>
            </a:r>
          </a:p>
          <a:p>
            <a:pPr lvl="1">
              <a:lnSpc>
                <a:spcPct val="10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rPr>
              <a:t>Heart Disease (Conditions) </a:t>
            </a:r>
          </a:p>
          <a:p>
            <a:pPr lvl="1">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rPr>
              <a:t>1 in every 4 deaths</a:t>
            </a:r>
          </a:p>
          <a:p>
            <a:pPr marL="0" indent="0">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#1 Killer in the Church…</a:t>
            </a:r>
          </a:p>
          <a:p>
            <a:pPr lvl="1">
              <a:lnSpc>
                <a:spcPct val="10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rPr>
              <a:t>Spiritual Heart (Condition) </a:t>
            </a:r>
          </a:p>
          <a:p>
            <a:pPr lvl="2">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Intellect</a:t>
            </a:r>
          </a:p>
          <a:p>
            <a:pPr lvl="2">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Will </a:t>
            </a:r>
          </a:p>
          <a:p>
            <a:pPr lvl="2">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Emotions</a:t>
            </a:r>
          </a:p>
          <a:p>
            <a:pPr lvl="2">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Courage</a:t>
            </a:r>
          </a:p>
          <a:p>
            <a:pPr marL="457200" lvl="1" indent="0">
              <a:buNone/>
            </a:pPr>
            <a:endParaRPr lang="en-US" sz="2800" dirty="0">
              <a:effectLst>
                <a:outerShdw blurRad="38100" dist="38100" dir="2700000" algn="tl">
                  <a:srgbClr val="000000">
                    <a:alpha val="43137"/>
                  </a:srgbClr>
                </a:outerShdw>
              </a:effectLst>
            </a:endParaRPr>
          </a:p>
          <a:p>
            <a:pPr marL="0" indent="0">
              <a:buNone/>
            </a:pPr>
            <a:endParaRPr lang="en-US" dirty="0"/>
          </a:p>
        </p:txBody>
      </p:sp>
      <p:sp>
        <p:nvSpPr>
          <p:cNvPr id="4" name="TextBox 3">
            <a:extLst>
              <a:ext uri="{FF2B5EF4-FFF2-40B4-BE49-F238E27FC236}">
                <a16:creationId xmlns:a16="http://schemas.microsoft.com/office/drawing/2014/main" id="{5AA244DB-5F38-4F38-9579-898A365F83CA}"/>
              </a:ext>
            </a:extLst>
          </p:cNvPr>
          <p:cNvSpPr txBox="1"/>
          <p:nvPr/>
        </p:nvSpPr>
        <p:spPr>
          <a:xfrm>
            <a:off x="6257367" y="1900518"/>
            <a:ext cx="5795382" cy="4770537"/>
          </a:xfrm>
          <a:prstGeom prst="rect">
            <a:avLst/>
          </a:prstGeom>
          <a:solidFill>
            <a:schemeClr val="bg1">
              <a:alpha val="80000"/>
            </a:schemeClr>
          </a:solidFill>
          <a:effectLst>
            <a:softEdge rad="63500"/>
          </a:effectLst>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John 14:27, </a:t>
            </a:r>
            <a:r>
              <a:rPr lang="en-US" sz="2800" dirty="0">
                <a:effectLst>
                  <a:outerShdw blurRad="38100" dist="38100" dir="2700000" algn="tl">
                    <a:srgbClr val="000000">
                      <a:alpha val="43137"/>
                    </a:srgbClr>
                  </a:outerShdw>
                </a:effectLst>
                <a:latin typeface="Arial Rounded MT Bold" panose="020F0704030504030204" pitchFamily="34" charset="0"/>
              </a:rPr>
              <a:t>Peace I leave with</a:t>
            </a:r>
          </a:p>
          <a:p>
            <a:r>
              <a:rPr lang="en-US" sz="2800" dirty="0">
                <a:effectLst>
                  <a:outerShdw blurRad="38100" dist="38100" dir="2700000" algn="tl">
                    <a:srgbClr val="000000">
                      <a:alpha val="43137"/>
                    </a:srgbClr>
                  </a:outerShdw>
                </a:effectLst>
                <a:latin typeface="Arial Rounded MT Bold" panose="020F0704030504030204" pitchFamily="34" charset="0"/>
              </a:rPr>
              <a:t> you; my peace I give you. I do</a:t>
            </a:r>
          </a:p>
          <a:p>
            <a:r>
              <a:rPr lang="en-US" sz="2800" dirty="0">
                <a:effectLst>
                  <a:outerShdw blurRad="38100" dist="38100" dir="2700000" algn="tl">
                    <a:srgbClr val="000000">
                      <a:alpha val="43137"/>
                    </a:srgbClr>
                  </a:outerShdw>
                </a:effectLst>
                <a:latin typeface="Arial Rounded MT Bold" panose="020F0704030504030204" pitchFamily="34" charset="0"/>
              </a:rPr>
              <a:t> not give to you as the world</a:t>
            </a:r>
          </a:p>
          <a:p>
            <a:r>
              <a:rPr lang="en-US" sz="2800" dirty="0">
                <a:effectLst>
                  <a:outerShdw blurRad="38100" dist="38100" dir="2700000" algn="tl">
                    <a:srgbClr val="000000">
                      <a:alpha val="43137"/>
                    </a:srgbClr>
                  </a:outerShdw>
                </a:effectLst>
                <a:latin typeface="Arial Rounded MT Bold" panose="020F0704030504030204" pitchFamily="34" charset="0"/>
              </a:rPr>
              <a:t> gives. Do not </a:t>
            </a:r>
            <a:r>
              <a:rPr lang="en-US" sz="2800" b="1" dirty="0">
                <a:effectLst>
                  <a:outerShdw blurRad="38100" dist="38100" dir="2700000" algn="tl">
                    <a:srgbClr val="000000">
                      <a:alpha val="43137"/>
                    </a:srgbClr>
                  </a:outerShdw>
                </a:effectLst>
                <a:latin typeface="Arial Rounded MT Bold" panose="020F0704030504030204" pitchFamily="34" charset="0"/>
              </a:rPr>
              <a:t>let</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your</a:t>
            </a:r>
            <a:r>
              <a:rPr lang="en-US" sz="2800" dirty="0">
                <a:effectLst>
                  <a:outerShdw blurRad="38100" dist="38100" dir="2700000" algn="tl">
                    <a:srgbClr val="000000">
                      <a:alpha val="43137"/>
                    </a:srgbClr>
                  </a:outerShdw>
                </a:effectLst>
                <a:latin typeface="Arial Rounded MT Bold" panose="020F0704030504030204" pitchFamily="34" charset="0"/>
              </a:rPr>
              <a:t> hearts </a:t>
            </a:r>
            <a:r>
              <a:rPr lang="en-US" sz="2800" b="1" dirty="0">
                <a:effectLst>
                  <a:outerShdw blurRad="38100" dist="38100" dir="2700000" algn="tl">
                    <a:srgbClr val="000000">
                      <a:alpha val="43137"/>
                    </a:srgbClr>
                  </a:outerShdw>
                </a:effectLst>
                <a:latin typeface="Arial Rounded MT Bold" panose="020F0704030504030204" pitchFamily="34" charset="0"/>
              </a:rPr>
              <a:t>be</a:t>
            </a:r>
          </a:p>
          <a:p>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troubled</a:t>
            </a:r>
            <a:r>
              <a:rPr lang="en-US" sz="2800" dirty="0">
                <a:effectLst>
                  <a:outerShdw blurRad="38100" dist="38100" dir="2700000" algn="tl">
                    <a:srgbClr val="000000">
                      <a:alpha val="43137"/>
                    </a:srgbClr>
                  </a:outerShdw>
                </a:effectLst>
                <a:latin typeface="Arial Rounded MT Bold" panose="020F0704030504030204" pitchFamily="34" charset="0"/>
              </a:rPr>
              <a:t> and do not </a:t>
            </a:r>
            <a:r>
              <a:rPr lang="en-US" sz="2800" b="1" dirty="0">
                <a:effectLst>
                  <a:outerShdw blurRad="38100" dist="38100" dir="2700000" algn="tl">
                    <a:srgbClr val="000000">
                      <a:alpha val="43137"/>
                    </a:srgbClr>
                  </a:outerShdw>
                </a:effectLst>
                <a:latin typeface="Arial Rounded MT Bold" panose="020F0704030504030204" pitchFamily="34" charset="0"/>
              </a:rPr>
              <a:t>be</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afraid</a:t>
            </a:r>
            <a:r>
              <a:rPr lang="en-US" sz="2800" dirty="0">
                <a:effectLst>
                  <a:outerShdw blurRad="38100" dist="38100" dir="2700000" algn="tl">
                    <a:srgbClr val="000000">
                      <a:alpha val="43137"/>
                    </a:srgbClr>
                  </a:outerShdw>
                </a:effectLst>
                <a:latin typeface="Arial Rounded MT Bold" panose="020F0704030504030204" pitchFamily="34" charset="0"/>
              </a:rPr>
              <a:t>.</a:t>
            </a:r>
          </a:p>
          <a:p>
            <a:pPr marL="914400" lvl="1" indent="-457200">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rPr>
              <a:t>Heart</a:t>
            </a:r>
          </a:p>
          <a:p>
            <a:pPr marL="914400" lvl="1" indent="-457200">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rPr>
              <a:t>Troubled (cant think)</a:t>
            </a:r>
          </a:p>
          <a:p>
            <a:pPr marL="914400" lvl="1" indent="-457200">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rPr>
              <a:t>Afraid (cant move)</a:t>
            </a:r>
          </a:p>
          <a:p>
            <a:pPr lvl="1"/>
            <a:endParaRPr lang="en-US" sz="2400" b="1" dirty="0">
              <a:effectLst>
                <a:outerShdw blurRad="38100" dist="38100" dir="2700000" algn="tl">
                  <a:srgbClr val="000000">
                    <a:alpha val="43137"/>
                  </a:srgbClr>
                </a:outerShdw>
              </a:effectLst>
              <a:latin typeface="Arial Rounded MT Bold" panose="020F0704030504030204" pitchFamily="34" charset="0"/>
            </a:endParaRPr>
          </a:p>
          <a:p>
            <a:r>
              <a:rPr lang="en-US" sz="2800" b="1" dirty="0">
                <a:effectLst>
                  <a:outerShdw blurRad="38100" dist="38100" dir="2700000" algn="tl">
                    <a:srgbClr val="000000">
                      <a:alpha val="43137"/>
                    </a:srgbClr>
                  </a:outerShdw>
                </a:effectLst>
                <a:latin typeface="Arial Rounded MT Bold" panose="020F0704030504030204" pitchFamily="34" charset="0"/>
              </a:rPr>
              <a:t>The Cure for Heart Trouble= </a:t>
            </a:r>
          </a:p>
          <a:p>
            <a:r>
              <a:rPr lang="en-US" sz="2800" b="1" dirty="0">
                <a:effectLst>
                  <a:outerShdw blurRad="38100" dist="38100" dir="2700000" algn="tl">
                    <a:srgbClr val="000000">
                      <a:alpha val="43137"/>
                    </a:srgbClr>
                  </a:outerShdw>
                </a:effectLst>
                <a:latin typeface="Arial Rounded MT Bold" panose="020F0704030504030204" pitchFamily="34" charset="0"/>
              </a:rPr>
              <a:t>                   the Word</a:t>
            </a:r>
          </a:p>
        </p:txBody>
      </p:sp>
      <p:sp>
        <p:nvSpPr>
          <p:cNvPr id="5" name="TextBox 4">
            <a:extLst>
              <a:ext uri="{FF2B5EF4-FFF2-40B4-BE49-F238E27FC236}">
                <a16:creationId xmlns:a16="http://schemas.microsoft.com/office/drawing/2014/main" id="{D6A5C016-8E5C-456B-A181-7BB797CC3ABE}"/>
              </a:ext>
            </a:extLst>
          </p:cNvPr>
          <p:cNvSpPr txBox="1"/>
          <p:nvPr/>
        </p:nvSpPr>
        <p:spPr>
          <a:xfrm>
            <a:off x="322023" y="36964"/>
            <a:ext cx="8122024" cy="1815882"/>
          </a:xfrm>
          <a:prstGeom prst="rect">
            <a:avLst/>
          </a:prstGeom>
          <a:solidFill>
            <a:schemeClr val="bg1"/>
          </a:solidFill>
          <a:effectLst>
            <a:softEdge rad="50800"/>
          </a:effectLst>
        </p:spPr>
        <p:txBody>
          <a:bodyPr wrap="square" rtlCol="0">
            <a:spAutoFit/>
          </a:bodyPr>
          <a:lstStyle/>
          <a:p>
            <a:r>
              <a:rPr lang="en-US" sz="2800" i="1" dirty="0">
                <a:effectLst>
                  <a:outerShdw blurRad="38100" dist="38100" dir="2700000" algn="tl">
                    <a:srgbClr val="000000">
                      <a:alpha val="43137"/>
                    </a:srgbClr>
                  </a:outerShdw>
                </a:effectLst>
              </a:rPr>
              <a:t>I’m leaving you well and whole. That’s my parting gift to you. Peace. I don’t leave you the way you’re used to being left—feeling abandoned, bereft. So don’t be upset. Don’t be distraught </a:t>
            </a:r>
            <a:r>
              <a:rPr lang="en-US" sz="2800" b="1" dirty="0">
                <a:effectLst>
                  <a:outerShdw blurRad="38100" dist="38100" dir="2700000" algn="tl">
                    <a:srgbClr val="000000">
                      <a:alpha val="43137"/>
                    </a:srgbClr>
                  </a:outerShdw>
                </a:effectLst>
              </a:rPr>
              <a:t>John 14:27 message</a:t>
            </a:r>
          </a:p>
        </p:txBody>
      </p:sp>
    </p:spTree>
    <p:extLst>
      <p:ext uri="{BB962C8B-B14F-4D97-AF65-F5344CB8AC3E}">
        <p14:creationId xmlns:p14="http://schemas.microsoft.com/office/powerpoint/2010/main" val="31412358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2000"/>
                                        <p:tgtEl>
                                          <p:spTgt spid="3">
                                            <p:txEl>
                                              <p:pRg st="3" end="3"/>
                                            </p:txEl>
                                          </p:spTgt>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arn(inVertical)">
                                      <p:cBhvr>
                                        <p:cTn id="43" dur="20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arn(inVertical)">
                                      <p:cBhvr>
                                        <p:cTn id="48" dur="20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2000" fill="hold"/>
                                        <p:tgtEl>
                                          <p:spTgt spid="4"/>
                                        </p:tgtEl>
                                        <p:attrNameLst>
                                          <p:attrName>ppt_x</p:attrName>
                                        </p:attrNameLst>
                                      </p:cBhvr>
                                      <p:tavLst>
                                        <p:tav tm="0">
                                          <p:val>
                                            <p:strVal val="0-#ppt_w/2"/>
                                          </p:val>
                                        </p:tav>
                                        <p:tav tm="100000">
                                          <p:val>
                                            <p:strVal val="#ppt_x"/>
                                          </p:val>
                                        </p:tav>
                                      </p:tavLst>
                                    </p:anim>
                                    <p:anim calcmode="lin" valueType="num">
                                      <p:cBhvr additive="base">
                                        <p:cTn id="54" dur="2000" fill="hold"/>
                                        <p:tgtEl>
                                          <p:spTgt spid="4"/>
                                        </p:tgtEl>
                                        <p:attrNameLst>
                                          <p:attrName>ppt_y</p:attrName>
                                        </p:attrNameLst>
                                      </p:cBhvr>
                                      <p:tavLst>
                                        <p:tav tm="0">
                                          <p:val>
                                            <p:strVal val="0-#ppt_h/2"/>
                                          </p:val>
                                        </p:tav>
                                        <p:tav tm="100000">
                                          <p:val>
                                            <p:strVal val="#ppt_y"/>
                                          </p:val>
                                        </p:tav>
                                      </p:tavLst>
                                    </p:anim>
                                  </p:childTnLst>
                                </p:cTn>
                              </p:par>
                              <p:par>
                                <p:cTn id="55" presetID="53" presetClass="entr" presetSubtype="16" fill="hold" nodeType="with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 calcmode="lin" valueType="num">
                                      <p:cBhvr>
                                        <p:cTn id="5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9" dur="2000"/>
                                        <p:tgtEl>
                                          <p:spTgt spid="4">
                                            <p:txEl>
                                              <p:pRg st="0" end="0"/>
                                            </p:txEl>
                                          </p:spTgt>
                                        </p:tgtEl>
                                      </p:cBhvr>
                                    </p:animEffect>
                                  </p:childTnLst>
                                </p:cTn>
                              </p:par>
                            </p:childTnLst>
                          </p:cTn>
                        </p:par>
                        <p:par>
                          <p:cTn id="60" fill="hold">
                            <p:stCondLst>
                              <p:cond delay="2000"/>
                            </p:stCondLst>
                            <p:childTnLst>
                              <p:par>
                                <p:cTn id="61" presetID="53" presetClass="entr" presetSubtype="16" fill="hold" nodeType="after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 calcmode="lin" valueType="num">
                                      <p:cBhvr>
                                        <p:cTn id="63"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4"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65" dur="2000"/>
                                        <p:tgtEl>
                                          <p:spTgt spid="4">
                                            <p:txEl>
                                              <p:pRg st="1" end="1"/>
                                            </p:txEl>
                                          </p:spTgt>
                                        </p:tgtEl>
                                      </p:cBhvr>
                                    </p:animEffect>
                                  </p:childTnLst>
                                </p:cTn>
                              </p:par>
                            </p:childTnLst>
                          </p:cTn>
                        </p:par>
                        <p:par>
                          <p:cTn id="66" fill="hold">
                            <p:stCondLst>
                              <p:cond delay="4000"/>
                            </p:stCondLst>
                            <p:childTnLst>
                              <p:par>
                                <p:cTn id="67" presetID="53" presetClass="entr" presetSubtype="16" fill="hold" nodeType="afterEffect">
                                  <p:stCondLst>
                                    <p:cond delay="0"/>
                                  </p:stCondLst>
                                  <p:childTnLst>
                                    <p:set>
                                      <p:cBhvr>
                                        <p:cTn id="68" dur="1" fill="hold">
                                          <p:stCondLst>
                                            <p:cond delay="0"/>
                                          </p:stCondLst>
                                        </p:cTn>
                                        <p:tgtEl>
                                          <p:spTgt spid="4">
                                            <p:txEl>
                                              <p:pRg st="2" end="2"/>
                                            </p:txEl>
                                          </p:spTgt>
                                        </p:tgtEl>
                                        <p:attrNameLst>
                                          <p:attrName>style.visibility</p:attrName>
                                        </p:attrNameLst>
                                      </p:cBhvr>
                                      <p:to>
                                        <p:strVal val="visible"/>
                                      </p:to>
                                    </p:set>
                                    <p:anim calcmode="lin" valueType="num">
                                      <p:cBhvr>
                                        <p:cTn id="69"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70"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71" dur="2000"/>
                                        <p:tgtEl>
                                          <p:spTgt spid="4">
                                            <p:txEl>
                                              <p:pRg st="2" end="2"/>
                                            </p:txEl>
                                          </p:spTgt>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anim calcmode="lin" valueType="num">
                                      <p:cBhvr>
                                        <p:cTn id="75"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6"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77" dur="2000"/>
                                        <p:tgtEl>
                                          <p:spTgt spid="4">
                                            <p:txEl>
                                              <p:pRg st="3" end="3"/>
                                            </p:txEl>
                                          </p:spTgt>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4">
                                            <p:txEl>
                                              <p:pRg st="4" end="4"/>
                                            </p:txEl>
                                          </p:spTgt>
                                        </p:tgtEl>
                                        <p:attrNameLst>
                                          <p:attrName>style.visibility</p:attrName>
                                        </p:attrNameLst>
                                      </p:cBhvr>
                                      <p:to>
                                        <p:strVal val="visible"/>
                                      </p:to>
                                    </p:set>
                                    <p:anim calcmode="lin" valueType="num">
                                      <p:cBhvr>
                                        <p:cTn id="81"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2" dur="2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83" dur="2000"/>
                                        <p:tgtEl>
                                          <p:spTgt spid="4">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4">
                                            <p:txEl>
                                              <p:pRg st="5" end="5"/>
                                            </p:txEl>
                                          </p:spTgt>
                                        </p:tgtEl>
                                        <p:attrNameLst>
                                          <p:attrName>style.visibility</p:attrName>
                                        </p:attrNameLst>
                                      </p:cBhvr>
                                      <p:to>
                                        <p:strVal val="visible"/>
                                      </p:to>
                                    </p:set>
                                    <p:anim calcmode="lin" valueType="num">
                                      <p:cBhvr>
                                        <p:cTn id="88"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9" dur="2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0" dur="2000"/>
                                        <p:tgtEl>
                                          <p:spTgt spid="4">
                                            <p:txEl>
                                              <p:pRg st="5" end="5"/>
                                            </p:txEl>
                                          </p:spTgt>
                                        </p:tgtEl>
                                      </p:cBhvr>
                                    </p:animEffect>
                                  </p:childTnLst>
                                </p:cTn>
                              </p:par>
                            </p:childTnLst>
                          </p:cTn>
                        </p:par>
                        <p:par>
                          <p:cTn id="91" fill="hold">
                            <p:stCondLst>
                              <p:cond delay="2000"/>
                            </p:stCondLst>
                            <p:childTnLst>
                              <p:par>
                                <p:cTn id="92" presetID="53" presetClass="entr" presetSubtype="16" fill="hold" nodeType="afterEffect">
                                  <p:stCondLst>
                                    <p:cond delay="0"/>
                                  </p:stCondLst>
                                  <p:childTnLst>
                                    <p:set>
                                      <p:cBhvr>
                                        <p:cTn id="93" dur="1" fill="hold">
                                          <p:stCondLst>
                                            <p:cond delay="0"/>
                                          </p:stCondLst>
                                        </p:cTn>
                                        <p:tgtEl>
                                          <p:spTgt spid="4">
                                            <p:txEl>
                                              <p:pRg st="6" end="6"/>
                                            </p:txEl>
                                          </p:spTgt>
                                        </p:tgtEl>
                                        <p:attrNameLst>
                                          <p:attrName>style.visibility</p:attrName>
                                        </p:attrNameLst>
                                      </p:cBhvr>
                                      <p:to>
                                        <p:strVal val="visible"/>
                                      </p:to>
                                    </p:set>
                                    <p:anim calcmode="lin" valueType="num">
                                      <p:cBhvr>
                                        <p:cTn id="94" dur="2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95" dur="2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96" dur="2000"/>
                                        <p:tgtEl>
                                          <p:spTgt spid="4">
                                            <p:txEl>
                                              <p:pRg st="6" end="6"/>
                                            </p:txEl>
                                          </p:spTgt>
                                        </p:tgtEl>
                                      </p:cBhvr>
                                    </p:animEffect>
                                  </p:childTnLst>
                                </p:cTn>
                              </p:par>
                            </p:childTnLst>
                          </p:cTn>
                        </p:par>
                        <p:par>
                          <p:cTn id="97" fill="hold">
                            <p:stCondLst>
                              <p:cond delay="4000"/>
                            </p:stCondLst>
                            <p:childTnLst>
                              <p:par>
                                <p:cTn id="98" presetID="53" presetClass="entr" presetSubtype="16" fill="hold" nodeType="afterEffect">
                                  <p:stCondLst>
                                    <p:cond delay="0"/>
                                  </p:stCondLst>
                                  <p:childTnLst>
                                    <p:set>
                                      <p:cBhvr>
                                        <p:cTn id="99" dur="1" fill="hold">
                                          <p:stCondLst>
                                            <p:cond delay="0"/>
                                          </p:stCondLst>
                                        </p:cTn>
                                        <p:tgtEl>
                                          <p:spTgt spid="4">
                                            <p:txEl>
                                              <p:pRg st="7" end="7"/>
                                            </p:txEl>
                                          </p:spTgt>
                                        </p:tgtEl>
                                        <p:attrNameLst>
                                          <p:attrName>style.visibility</p:attrName>
                                        </p:attrNameLst>
                                      </p:cBhvr>
                                      <p:to>
                                        <p:strVal val="visible"/>
                                      </p:to>
                                    </p:set>
                                    <p:anim calcmode="lin" valueType="num">
                                      <p:cBhvr>
                                        <p:cTn id="100" dur="2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01" dur="20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102" dur="2000"/>
                                        <p:tgtEl>
                                          <p:spTgt spid="4">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4">
                                            <p:txEl>
                                              <p:pRg st="9" end="9"/>
                                            </p:txEl>
                                          </p:spTgt>
                                        </p:tgtEl>
                                        <p:attrNameLst>
                                          <p:attrName>style.visibility</p:attrName>
                                        </p:attrNameLst>
                                      </p:cBhvr>
                                      <p:to>
                                        <p:strVal val="visible"/>
                                      </p:to>
                                    </p:set>
                                    <p:anim calcmode="lin" valueType="num">
                                      <p:cBhvr>
                                        <p:cTn id="107" dur="2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108" dur="20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109" dur="2000"/>
                                        <p:tgtEl>
                                          <p:spTgt spid="4">
                                            <p:txEl>
                                              <p:pRg st="9" end="9"/>
                                            </p:txEl>
                                          </p:spTgt>
                                        </p:tgtEl>
                                      </p:cBhvr>
                                    </p:animEffect>
                                  </p:childTnLst>
                                </p:cTn>
                              </p:par>
                            </p:childTnLst>
                          </p:cTn>
                        </p:par>
                        <p:par>
                          <p:cTn id="110" fill="hold">
                            <p:stCondLst>
                              <p:cond delay="2000"/>
                            </p:stCondLst>
                            <p:childTnLst>
                              <p:par>
                                <p:cTn id="111" presetID="53" presetClass="entr" presetSubtype="16" fill="hold" nodeType="afterEffect">
                                  <p:stCondLst>
                                    <p:cond delay="0"/>
                                  </p:stCondLst>
                                  <p:childTnLst>
                                    <p:set>
                                      <p:cBhvr>
                                        <p:cTn id="112" dur="1" fill="hold">
                                          <p:stCondLst>
                                            <p:cond delay="0"/>
                                          </p:stCondLst>
                                        </p:cTn>
                                        <p:tgtEl>
                                          <p:spTgt spid="4">
                                            <p:txEl>
                                              <p:pRg st="10" end="10"/>
                                            </p:txEl>
                                          </p:spTgt>
                                        </p:tgtEl>
                                        <p:attrNameLst>
                                          <p:attrName>style.visibility</p:attrName>
                                        </p:attrNameLst>
                                      </p:cBhvr>
                                      <p:to>
                                        <p:strVal val="visible"/>
                                      </p:to>
                                    </p:set>
                                    <p:anim calcmode="lin" valueType="num">
                                      <p:cBhvr>
                                        <p:cTn id="113" dur="2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114" dur="20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115" dur="2000"/>
                                        <p:tgtEl>
                                          <p:spTgt spid="4">
                                            <p:txEl>
                                              <p:pRg st="10" end="1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5"/>
                                        </p:tgtEl>
                                        <p:attrNameLst>
                                          <p:attrName>style.visibility</p:attrName>
                                        </p:attrNameLst>
                                      </p:cBhvr>
                                      <p:to>
                                        <p:strVal val="visible"/>
                                      </p:to>
                                    </p:set>
                                    <p:anim calcmode="lin" valueType="num">
                                      <p:cBhvr additive="base">
                                        <p:cTn id="120" dur="2000" fill="hold"/>
                                        <p:tgtEl>
                                          <p:spTgt spid="5"/>
                                        </p:tgtEl>
                                        <p:attrNameLst>
                                          <p:attrName>ppt_x</p:attrName>
                                        </p:attrNameLst>
                                      </p:cBhvr>
                                      <p:tavLst>
                                        <p:tav tm="0">
                                          <p:val>
                                            <p:strVal val="#ppt_x"/>
                                          </p:val>
                                        </p:tav>
                                        <p:tav tm="100000">
                                          <p:val>
                                            <p:strVal val="#ppt_x"/>
                                          </p:val>
                                        </p:tav>
                                      </p:tavLst>
                                    </p:anim>
                                    <p:anim calcmode="lin" valueType="num">
                                      <p:cBhvr additive="base">
                                        <p:cTn id="12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EDF4-834A-4347-91E0-C0101AA00FD8}"/>
              </a:ext>
            </a:extLst>
          </p:cNvPr>
          <p:cNvSpPr>
            <a:spLocks noGrp="1"/>
          </p:cNvSpPr>
          <p:nvPr>
            <p:ph type="title"/>
          </p:nvPr>
        </p:nvSpPr>
        <p:spPr>
          <a:xfrm>
            <a:off x="838200" y="18255"/>
            <a:ext cx="7875494" cy="776875"/>
          </a:xfrm>
          <a:solidFill>
            <a:schemeClr val="bg1">
              <a:alpha val="8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God’s Word is a Powerful Seed</a:t>
            </a:r>
          </a:p>
        </p:txBody>
      </p:sp>
      <p:sp>
        <p:nvSpPr>
          <p:cNvPr id="3" name="Content Placeholder 2">
            <a:extLst>
              <a:ext uri="{FF2B5EF4-FFF2-40B4-BE49-F238E27FC236}">
                <a16:creationId xmlns:a16="http://schemas.microsoft.com/office/drawing/2014/main" id="{B1BA9243-6E13-4A8F-8B71-BFB7A1821E5F}"/>
              </a:ext>
            </a:extLst>
          </p:cNvPr>
          <p:cNvSpPr>
            <a:spLocks noGrp="1"/>
          </p:cNvSpPr>
          <p:nvPr>
            <p:ph idx="1"/>
          </p:nvPr>
        </p:nvSpPr>
        <p:spPr>
          <a:xfrm>
            <a:off x="251792" y="1517754"/>
            <a:ext cx="10075550" cy="4452730"/>
          </a:xfrm>
          <a:solidFill>
            <a:schemeClr val="bg1">
              <a:alpha val="80000"/>
            </a:schemeClr>
          </a:solidFill>
          <a:effectLst>
            <a:softEdge rad="50800"/>
          </a:effectLst>
        </p:spPr>
        <p:txBody>
          <a:bodyPr/>
          <a:lstStyle/>
          <a:p>
            <a:pPr marL="0" indent="0" algn="ctr">
              <a:buNone/>
            </a:pPr>
            <a:r>
              <a:rPr lang="en-US" sz="3600" dirty="0">
                <a:effectLst>
                  <a:outerShdw blurRad="38100" dist="38100" dir="2700000" algn="tl">
                    <a:srgbClr val="000000">
                      <a:alpha val="43137"/>
                    </a:srgbClr>
                  </a:outerShdw>
                </a:effectLst>
                <a:latin typeface="Arial Rounded MT Bold" panose="020F0704030504030204" pitchFamily="34" charset="0"/>
              </a:rPr>
              <a:t>Three</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600" dirty="0">
                <a:effectLst>
                  <a:outerShdw blurRad="38100" dist="38100" dir="2700000" algn="tl">
                    <a:srgbClr val="000000">
                      <a:alpha val="43137"/>
                    </a:srgbClr>
                  </a:outerShdw>
                </a:effectLst>
                <a:latin typeface="Arial Rounded MT Bold" panose="020F0704030504030204" pitchFamily="34" charset="0"/>
              </a:rPr>
              <a:t>Ways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1</a:t>
            </a:r>
            <a:r>
              <a:rPr lang="en-US" sz="3200" b="1" baseline="30000" dirty="0">
                <a:effectLst>
                  <a:outerShdw blurRad="38100" dist="38100" dir="2700000" algn="tl">
                    <a:srgbClr val="000000">
                      <a:alpha val="43137"/>
                    </a:srgbClr>
                  </a:outerShdw>
                </a:effectLst>
                <a:latin typeface="Arial Rounded MT Bold" panose="020F0704030504030204" pitchFamily="34" charset="0"/>
              </a:rPr>
              <a:t>st</a:t>
            </a:r>
            <a:r>
              <a:rPr lang="en-US" sz="3200" b="1" dirty="0">
                <a:effectLst>
                  <a:outerShdw blurRad="38100" dist="38100" dir="2700000" algn="tl">
                    <a:srgbClr val="000000">
                      <a:alpha val="43137"/>
                    </a:srgbClr>
                  </a:outerShdw>
                </a:effectLst>
                <a:latin typeface="Arial Rounded MT Bold" panose="020F0704030504030204" pitchFamily="34" charset="0"/>
              </a:rPr>
              <a:t>- It has Life Giving Power</a:t>
            </a:r>
          </a:p>
          <a:p>
            <a:pPr marL="457200" lvl="1" indent="0">
              <a:buNone/>
            </a:pPr>
            <a:r>
              <a:rPr lang="en-US" sz="2800" dirty="0">
                <a:effectLst>
                  <a:outerShdw blurRad="38100" dist="38100" dir="2700000" algn="tl">
                    <a:srgbClr val="000000">
                      <a:alpha val="43137"/>
                    </a:srgbClr>
                  </a:outerShdw>
                </a:effectLst>
                <a:latin typeface="Arial Rounded MT Bold" panose="020F0704030504030204" pitchFamily="34" charset="0"/>
              </a:rPr>
              <a:t>John 6:63, </a:t>
            </a:r>
            <a:r>
              <a:rPr lang="en-US" sz="2800" i="1" dirty="0">
                <a:effectLst>
                  <a:outerShdw blurRad="38100" dist="38100" dir="2700000" algn="tl">
                    <a:srgbClr val="000000">
                      <a:alpha val="43137"/>
                    </a:srgbClr>
                  </a:outerShdw>
                </a:effectLst>
                <a:latin typeface="Arial Rounded MT Bold" panose="020F0704030504030204" pitchFamily="34" charset="0"/>
              </a:rPr>
              <a:t>“My words are spirit and life”</a:t>
            </a: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2</a:t>
            </a:r>
            <a:r>
              <a:rPr lang="en-US" sz="3200" b="1" baseline="30000" dirty="0">
                <a:effectLst>
                  <a:outerShdw blurRad="38100" dist="38100" dir="2700000" algn="tl">
                    <a:srgbClr val="000000">
                      <a:alpha val="43137"/>
                    </a:srgbClr>
                  </a:outerShdw>
                </a:effectLst>
                <a:latin typeface="Arial Rounded MT Bold" panose="020F0704030504030204" pitchFamily="34" charset="0"/>
              </a:rPr>
              <a:t>nd</a:t>
            </a:r>
            <a:r>
              <a:rPr lang="en-US" sz="3200" b="1" dirty="0">
                <a:effectLst>
                  <a:outerShdw blurRad="38100" dist="38100" dir="2700000" algn="tl">
                    <a:srgbClr val="000000">
                      <a:alpha val="43137"/>
                    </a:srgbClr>
                  </a:outerShdw>
                </a:effectLst>
                <a:latin typeface="Arial Rounded MT Bold" panose="020F0704030504030204" pitchFamily="34" charset="0"/>
              </a:rPr>
              <a:t>- It has Fruit-Bearing Quality</a:t>
            </a:r>
          </a:p>
          <a:p>
            <a:pPr marL="457200" lvl="1" indent="0">
              <a:buNone/>
            </a:pPr>
            <a:r>
              <a:rPr lang="en-US" sz="2800" dirty="0">
                <a:effectLst>
                  <a:outerShdw blurRad="38100" dist="38100" dir="2700000" algn="tl">
                    <a:srgbClr val="000000">
                      <a:alpha val="43137"/>
                    </a:srgbClr>
                  </a:outerShdw>
                </a:effectLst>
                <a:latin typeface="Arial Rounded MT Bold" panose="020F0704030504030204" pitchFamily="34" charset="0"/>
              </a:rPr>
              <a:t>Just One Seed can Produce a Great Harvest</a:t>
            </a: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3</a:t>
            </a:r>
            <a:r>
              <a:rPr lang="en-US" sz="3200" b="1" baseline="30000" dirty="0">
                <a:effectLst>
                  <a:outerShdw blurRad="38100" dist="38100" dir="2700000" algn="tl">
                    <a:srgbClr val="000000">
                      <a:alpha val="43137"/>
                    </a:srgbClr>
                  </a:outerShdw>
                </a:effectLst>
                <a:latin typeface="Arial Rounded MT Bold" panose="020F0704030504030204" pitchFamily="34" charset="0"/>
              </a:rPr>
              <a:t>rd</a:t>
            </a:r>
            <a:r>
              <a:rPr lang="en-US" sz="3200" b="1" dirty="0">
                <a:effectLst>
                  <a:outerShdw blurRad="38100" dist="38100" dir="2700000" algn="tl">
                    <a:srgbClr val="000000">
                      <a:alpha val="43137"/>
                    </a:srgbClr>
                  </a:outerShdw>
                </a:effectLst>
                <a:latin typeface="Arial Rounded MT Bold" panose="020F0704030504030204" pitchFamily="34" charset="0"/>
              </a:rPr>
              <a:t>- It has to be Planted and Nourished</a:t>
            </a: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rPr>
              <a:t>James</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1:21</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“Humbly accept the word planted in you, </a:t>
            </a:r>
          </a:p>
          <a:p>
            <a:pPr marL="457200" lvl="1" indent="0">
              <a:buNone/>
            </a:pPr>
            <a:r>
              <a:rPr lang="en-US" sz="2800" i="1" dirty="0">
                <a:effectLst>
                  <a:outerShdw blurRad="38100" dist="38100" dir="2700000" algn="tl">
                    <a:srgbClr val="000000">
                      <a:alpha val="43137"/>
                    </a:srgbClr>
                  </a:outerShdw>
                </a:effectLst>
                <a:latin typeface="Arial Rounded MT Bold" panose="020F0704030504030204" pitchFamily="34" charset="0"/>
              </a:rPr>
              <a:t>                          which can save you”</a:t>
            </a:r>
          </a:p>
        </p:txBody>
      </p:sp>
    </p:spTree>
    <p:extLst>
      <p:ext uri="{BB962C8B-B14F-4D97-AF65-F5344CB8AC3E}">
        <p14:creationId xmlns:p14="http://schemas.microsoft.com/office/powerpoint/2010/main" val="2507941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par>
                          <p:cTn id="39" fill="hold">
                            <p:stCondLst>
                              <p:cond delay="2000"/>
                            </p:stCondLst>
                            <p:childTnLst>
                              <p:par>
                                <p:cTn id="40" presetID="6" presetClass="entr" presetSubtype="16"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par>
                          <p:cTn id="43" fill="hold">
                            <p:stCondLst>
                              <p:cond delay="4000"/>
                            </p:stCondLst>
                            <p:childTnLst>
                              <p:par>
                                <p:cTn id="44" presetID="6" presetClass="entr" presetSubtype="16"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EDF4-834A-4347-91E0-C0101AA00FD8}"/>
              </a:ext>
            </a:extLst>
          </p:cNvPr>
          <p:cNvSpPr>
            <a:spLocks noGrp="1"/>
          </p:cNvSpPr>
          <p:nvPr>
            <p:ph type="title"/>
          </p:nvPr>
        </p:nvSpPr>
        <p:spPr>
          <a:xfrm>
            <a:off x="6096000" y="0"/>
            <a:ext cx="4634948" cy="776875"/>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Matters of Heart</a:t>
            </a:r>
          </a:p>
        </p:txBody>
      </p:sp>
      <p:sp>
        <p:nvSpPr>
          <p:cNvPr id="3" name="Content Placeholder 2">
            <a:extLst>
              <a:ext uri="{FF2B5EF4-FFF2-40B4-BE49-F238E27FC236}">
                <a16:creationId xmlns:a16="http://schemas.microsoft.com/office/drawing/2014/main" id="{B1BA9243-6E13-4A8F-8B71-BFB7A1821E5F}"/>
              </a:ext>
            </a:extLst>
          </p:cNvPr>
          <p:cNvSpPr>
            <a:spLocks noGrp="1"/>
          </p:cNvSpPr>
          <p:nvPr>
            <p:ph idx="1"/>
          </p:nvPr>
        </p:nvSpPr>
        <p:spPr>
          <a:xfrm>
            <a:off x="251791" y="1033670"/>
            <a:ext cx="8415131" cy="2946659"/>
          </a:xfrm>
          <a:gradFill>
            <a:gsLst>
              <a:gs pos="0">
                <a:schemeClr val="accent1">
                  <a:lumMod val="5000"/>
                  <a:lumOff val="95000"/>
                  <a:alpha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50800"/>
          </a:effectLst>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The Seed Fell on… </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…Four Different Types of Soils…</a:t>
            </a:r>
          </a:p>
          <a:p>
            <a:pPr marL="0" indent="0">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Each Represent a… </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…Different Condition of the Heart</a:t>
            </a:r>
          </a:p>
        </p:txBody>
      </p:sp>
    </p:spTree>
    <p:extLst>
      <p:ext uri="{BB962C8B-B14F-4D97-AF65-F5344CB8AC3E}">
        <p14:creationId xmlns:p14="http://schemas.microsoft.com/office/powerpoint/2010/main" val="21163488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EDF4-834A-4347-91E0-C0101AA00FD8}"/>
              </a:ext>
            </a:extLst>
          </p:cNvPr>
          <p:cNvSpPr>
            <a:spLocks noGrp="1"/>
          </p:cNvSpPr>
          <p:nvPr>
            <p:ph type="title"/>
          </p:nvPr>
        </p:nvSpPr>
        <p:spPr>
          <a:xfrm>
            <a:off x="5944782" y="-31299"/>
            <a:ext cx="6237849" cy="776875"/>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The Unguarded Heart</a:t>
            </a:r>
          </a:p>
        </p:txBody>
      </p:sp>
      <p:sp>
        <p:nvSpPr>
          <p:cNvPr id="3" name="Content Placeholder 2">
            <a:extLst>
              <a:ext uri="{FF2B5EF4-FFF2-40B4-BE49-F238E27FC236}">
                <a16:creationId xmlns:a16="http://schemas.microsoft.com/office/drawing/2014/main" id="{B1BA9243-6E13-4A8F-8B71-BFB7A1821E5F}"/>
              </a:ext>
            </a:extLst>
          </p:cNvPr>
          <p:cNvSpPr>
            <a:spLocks noGrp="1"/>
          </p:cNvSpPr>
          <p:nvPr>
            <p:ph idx="1"/>
          </p:nvPr>
        </p:nvSpPr>
        <p:spPr>
          <a:xfrm>
            <a:off x="3670250" y="2552981"/>
            <a:ext cx="8202892" cy="4195638"/>
          </a:xfrm>
          <a:solidFill>
            <a:schemeClr val="bg1">
              <a:alpha val="80000"/>
            </a:schemeClr>
          </a:solidFill>
          <a:effectLst>
            <a:softEdge rad="50800"/>
          </a:effectLst>
        </p:spPr>
        <p:txBody>
          <a:bodyPr>
            <a:normAutofit lnSpcReduction="10000"/>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 Seed on the Path</a:t>
            </a: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The Path Was Hardened…</a:t>
            </a: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…So the Seed Could Not Take Root</a:t>
            </a: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The Birds Of Prey Came and Took The Seed</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sz="3200" dirty="0">
                <a:effectLst>
                  <a:outerShdw blurRad="38100" dist="38100" dir="2700000" algn="tl">
                    <a:srgbClr val="000000">
                      <a:alpha val="43137"/>
                    </a:srgbClr>
                  </a:outerShdw>
                </a:effectLst>
                <a:latin typeface="Arial Rounded MT Bold" panose="020F0704030504030204" pitchFamily="34" charset="0"/>
              </a:rPr>
              <a:t>Lesson</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600"/>
              </a:spcBef>
              <a:buNone/>
            </a:pPr>
            <a:r>
              <a:rPr lang="en-US" dirty="0">
                <a:effectLst>
                  <a:outerShdw blurRad="38100" dist="38100" dir="2700000" algn="tl">
                    <a:srgbClr val="000000">
                      <a:alpha val="43137"/>
                    </a:srgbClr>
                  </a:outerShdw>
                </a:effectLst>
                <a:latin typeface="Arial Rounded MT Bold" panose="020F0704030504030204" pitchFamily="34" charset="0"/>
              </a:rPr>
              <a:t>When the Word of God Is Not Accepted… </a:t>
            </a:r>
          </a:p>
          <a:p>
            <a:pPr marL="0" indent="0">
              <a:lnSpc>
                <a:spcPct val="110000"/>
              </a:lnSpc>
              <a:spcBef>
                <a:spcPts val="600"/>
              </a:spcBef>
              <a:buNone/>
            </a:pPr>
            <a:r>
              <a:rPr lang="en-US" dirty="0">
                <a:effectLst>
                  <a:outerShdw blurRad="38100" dist="38100" dir="2700000" algn="tl">
                    <a:srgbClr val="000000">
                      <a:alpha val="43137"/>
                    </a:srgbClr>
                  </a:outerShdw>
                </a:effectLst>
                <a:latin typeface="Arial Rounded MT Bold" panose="020F0704030504030204" pitchFamily="34" charset="0"/>
              </a:rPr>
              <a:t>       …It Can Be Taken Away </a:t>
            </a:r>
          </a:p>
          <a:p>
            <a:pPr marL="0" indent="0">
              <a:lnSpc>
                <a:spcPct val="110000"/>
              </a:lnSpc>
              <a:spcBef>
                <a:spcPts val="600"/>
              </a:spcBef>
              <a:buNone/>
            </a:pPr>
            <a:r>
              <a:rPr lang="en-US" dirty="0">
                <a:effectLst>
                  <a:outerShdw blurRad="38100" dist="38100" dir="2700000" algn="tl">
                    <a:srgbClr val="000000">
                      <a:alpha val="43137"/>
                    </a:srgbClr>
                  </a:outerShdw>
                </a:effectLst>
                <a:latin typeface="Arial Rounded MT Bold" panose="020F0704030504030204" pitchFamily="34" charset="0"/>
              </a:rPr>
              <a:t>              …And Needs to Be Sown Again</a:t>
            </a:r>
          </a:p>
        </p:txBody>
      </p:sp>
    </p:spTree>
    <p:extLst>
      <p:ext uri="{BB962C8B-B14F-4D97-AF65-F5344CB8AC3E}">
        <p14:creationId xmlns:p14="http://schemas.microsoft.com/office/powerpoint/2010/main" val="7933966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2000"/>
                                        <p:tgtEl>
                                          <p:spTgt spid="3">
                                            <p:txEl>
                                              <p:pRg st="5" end="5"/>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2000"/>
                                        <p:tgtEl>
                                          <p:spTgt spid="3">
                                            <p:txEl>
                                              <p:pRg st="6" end="6"/>
                                            </p:txEl>
                                          </p:spTgt>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EDF4-834A-4347-91E0-C0101AA00FD8}"/>
              </a:ext>
            </a:extLst>
          </p:cNvPr>
          <p:cNvSpPr>
            <a:spLocks noGrp="1"/>
          </p:cNvSpPr>
          <p:nvPr>
            <p:ph type="title"/>
          </p:nvPr>
        </p:nvSpPr>
        <p:spPr>
          <a:xfrm>
            <a:off x="838200" y="18255"/>
            <a:ext cx="5257800" cy="776875"/>
          </a:xfrm>
          <a:solidFill>
            <a:schemeClr val="bg1">
              <a:alpha val="80000"/>
            </a:schemeClr>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The Shallow Heart </a:t>
            </a:r>
          </a:p>
        </p:txBody>
      </p:sp>
      <p:sp>
        <p:nvSpPr>
          <p:cNvPr id="3" name="Content Placeholder 2">
            <a:extLst>
              <a:ext uri="{FF2B5EF4-FFF2-40B4-BE49-F238E27FC236}">
                <a16:creationId xmlns:a16="http://schemas.microsoft.com/office/drawing/2014/main" id="{B1BA9243-6E13-4A8F-8B71-BFB7A1821E5F}"/>
              </a:ext>
            </a:extLst>
          </p:cNvPr>
          <p:cNvSpPr>
            <a:spLocks noGrp="1"/>
          </p:cNvSpPr>
          <p:nvPr>
            <p:ph idx="1"/>
          </p:nvPr>
        </p:nvSpPr>
        <p:spPr>
          <a:xfrm>
            <a:off x="251791" y="1033670"/>
            <a:ext cx="11754679" cy="5394426"/>
          </a:xfrm>
          <a:solidFill>
            <a:schemeClr val="bg1">
              <a:alpha val="80000"/>
            </a:schemeClr>
          </a:solidFill>
          <a:effectLst>
            <a:softEdge rad="50800"/>
          </a:effectLst>
        </p:spPr>
        <p:txBody>
          <a:bodyPr>
            <a:noAutofit/>
          </a:bodyPr>
          <a:lstStyle/>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 Seed on Rocky Places </a:t>
            </a: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Rocky Places ..a Thin Layer of Soil Over a…</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…Rock Base of Limestone</a:t>
            </a: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Seed Sprang Up Quickly…</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…Showing An Absence of a Root System and Moisture</a:t>
            </a:r>
          </a:p>
          <a:p>
            <a:pPr marL="0" indent="0" algn="ctr">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Lesson</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The Shallow Heart Is Spiritually Unstable In Times of Testing</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“since they have no root, they last only a short  time. When trouble or persecution comes because of the word, they quickly fall away”</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Mark 4:17</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Superficial Christianity Will Not Stand in Times of Testing</a:t>
            </a:r>
          </a:p>
        </p:txBody>
      </p:sp>
    </p:spTree>
    <p:extLst>
      <p:ext uri="{BB962C8B-B14F-4D97-AF65-F5344CB8AC3E}">
        <p14:creationId xmlns:p14="http://schemas.microsoft.com/office/powerpoint/2010/main" val="152770416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4" dur="500"/>
                                        <p:tgtEl>
                                          <p:spTgt spid="3">
                                            <p:txEl>
                                              <p:pRg st="5" end="5"/>
                                            </p:txEl>
                                          </p:spTgt>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0" dur="500"/>
                                        <p:tgtEl>
                                          <p:spTgt spid="3">
                                            <p:txEl>
                                              <p:pRg st="6" end="6"/>
                                            </p:txEl>
                                          </p:spTgt>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500"/>
                                        <p:tgtEl>
                                          <p:spTgt spid="3">
                                            <p:txEl>
                                              <p:pRg st="7" end="7"/>
                                            </p:txEl>
                                          </p:spTgt>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p:cTn id="6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1" dur="500"/>
                                        <p:tgtEl>
                                          <p:spTgt spid="3">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EDF4-834A-4347-91E0-C0101AA00FD8}"/>
              </a:ext>
            </a:extLst>
          </p:cNvPr>
          <p:cNvSpPr>
            <a:spLocks noGrp="1"/>
          </p:cNvSpPr>
          <p:nvPr>
            <p:ph type="title"/>
          </p:nvPr>
        </p:nvSpPr>
        <p:spPr>
          <a:xfrm>
            <a:off x="411479" y="-42203"/>
            <a:ext cx="5782994" cy="776875"/>
          </a:xfrm>
          <a:solidFill>
            <a:schemeClr val="bg1">
              <a:alpha val="80000"/>
            </a:schemeClr>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The Cluttered Heart </a:t>
            </a:r>
          </a:p>
        </p:txBody>
      </p:sp>
      <p:sp>
        <p:nvSpPr>
          <p:cNvPr id="3" name="Content Placeholder 2">
            <a:extLst>
              <a:ext uri="{FF2B5EF4-FFF2-40B4-BE49-F238E27FC236}">
                <a16:creationId xmlns:a16="http://schemas.microsoft.com/office/drawing/2014/main" id="{B1BA9243-6E13-4A8F-8B71-BFB7A1821E5F}"/>
              </a:ext>
            </a:extLst>
          </p:cNvPr>
          <p:cNvSpPr>
            <a:spLocks noGrp="1"/>
          </p:cNvSpPr>
          <p:nvPr>
            <p:ph idx="1"/>
          </p:nvPr>
        </p:nvSpPr>
        <p:spPr>
          <a:xfrm>
            <a:off x="251791" y="1033669"/>
            <a:ext cx="9708135" cy="5503609"/>
          </a:xfrm>
          <a:solidFill>
            <a:schemeClr val="bg1">
              <a:alpha val="80000"/>
            </a:schemeClr>
          </a:solidFill>
          <a:effectLst>
            <a:softEdge rad="50800"/>
          </a:effectLst>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The Seed Among Thorns</a:t>
            </a:r>
          </a:p>
          <a:p>
            <a:r>
              <a:rPr lang="en-US" dirty="0">
                <a:effectLst>
                  <a:outerShdw blurRad="38100" dist="38100" dir="2700000" algn="tl">
                    <a:srgbClr val="000000">
                      <a:alpha val="43137"/>
                    </a:srgbClr>
                  </a:outerShdw>
                </a:effectLst>
                <a:latin typeface="Arial Rounded MT Bold" panose="020F0704030504030204" pitchFamily="34" charset="0"/>
              </a:rPr>
              <a:t>Thorns 1</a:t>
            </a:r>
            <a:r>
              <a:rPr lang="en-US" baseline="30000" dirty="0">
                <a:effectLst>
                  <a:outerShdw blurRad="38100" dist="38100" dir="2700000" algn="tl">
                    <a:srgbClr val="000000">
                      <a:alpha val="43137"/>
                    </a:srgbClr>
                  </a:outerShdw>
                </a:effectLst>
                <a:latin typeface="Arial Rounded MT Bold" panose="020F0704030504030204" pitchFamily="34" charset="0"/>
              </a:rPr>
              <a:t>st</a:t>
            </a:r>
            <a:r>
              <a:rPr lang="en-US" dirty="0">
                <a:effectLst>
                  <a:outerShdw blurRad="38100" dist="38100" dir="2700000" algn="tl">
                    <a:srgbClr val="000000">
                      <a:alpha val="43137"/>
                    </a:srgbClr>
                  </a:outerShdw>
                </a:effectLst>
                <a:latin typeface="Arial Rounded MT Bold" panose="020F0704030504030204" pitchFamily="34" charset="0"/>
              </a:rPr>
              <a:t> Appeared On the Earth After the Fall</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…Reminder of the Curse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Three Kinds of Thorns that Choke Our Spiritual Growth</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Hebrews 6:8</a:t>
            </a:r>
          </a:p>
          <a:p>
            <a:pPr lvl="1">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the Worries of Life</a:t>
            </a:r>
          </a:p>
          <a:p>
            <a:pPr lvl="1">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the Deceitfulness of Riches</a:t>
            </a:r>
          </a:p>
          <a:p>
            <a:pPr lvl="1">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the Desire for Other Things</a:t>
            </a:r>
          </a:p>
          <a:p>
            <a:pPr marL="457200" lvl="1" indent="0">
              <a:buNone/>
            </a:pP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Lesson</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rPr>
              <a:t>Being Trapped on Life’s Treadmill Produces an…  </a:t>
            </a: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rPr>
              <a:t>                     Anxious &amp; Deceived Christianity</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182911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2000" fill="hold"/>
                                        <p:tgtEl>
                                          <p:spTgt spid="3">
                                            <p:bg/>
                                          </p:spTgt>
                                        </p:tgtEl>
                                        <p:attrNameLst>
                                          <p:attrName>ppt_w</p:attrName>
                                        </p:attrNameLst>
                                      </p:cBhvr>
                                      <p:tavLst>
                                        <p:tav tm="0">
                                          <p:val>
                                            <p:fltVal val="0"/>
                                          </p:val>
                                        </p:tav>
                                        <p:tav tm="100000">
                                          <p:val>
                                            <p:strVal val="#ppt_w"/>
                                          </p:val>
                                        </p:tav>
                                      </p:tavLst>
                                    </p:anim>
                                    <p:anim calcmode="lin" valueType="num">
                                      <p:cBhvr>
                                        <p:cTn id="16" dur="2000" fill="hold"/>
                                        <p:tgtEl>
                                          <p:spTgt spid="3">
                                            <p:bg/>
                                          </p:spTgt>
                                        </p:tgtEl>
                                        <p:attrNameLst>
                                          <p:attrName>ppt_h</p:attrName>
                                        </p:attrNameLst>
                                      </p:cBhvr>
                                      <p:tavLst>
                                        <p:tav tm="0">
                                          <p:val>
                                            <p:fltVal val="0"/>
                                          </p:val>
                                        </p:tav>
                                        <p:tav tm="100000">
                                          <p:val>
                                            <p:strVal val="#ppt_h"/>
                                          </p:val>
                                        </p:tav>
                                      </p:tavLst>
                                    </p:anim>
                                    <p:anim calcmode="lin" valueType="num">
                                      <p:cBhvr>
                                        <p:cTn id="17" dur="2000" fill="hold"/>
                                        <p:tgtEl>
                                          <p:spTgt spid="3">
                                            <p:bg/>
                                          </p:spTgt>
                                        </p:tgtEl>
                                        <p:attrNameLst>
                                          <p:attrName>style.rotation</p:attrName>
                                        </p:attrNameLst>
                                      </p:cBhvr>
                                      <p:tavLst>
                                        <p:tav tm="0">
                                          <p:val>
                                            <p:fltVal val="90"/>
                                          </p:val>
                                        </p:tav>
                                        <p:tav tm="100000">
                                          <p:val>
                                            <p:fltVal val="0"/>
                                          </p:val>
                                        </p:tav>
                                      </p:tavLst>
                                    </p:anim>
                                    <p:animEffect transition="in" filter="fade">
                                      <p:cBhvr>
                                        <p:cTn id="18" dur="2000"/>
                                        <p:tgtEl>
                                          <p:spTgt spid="3">
                                            <p:bg/>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2000"/>
                                        <p:tgtEl>
                                          <p:spTgt spid="3">
                                            <p:txEl>
                                              <p:pRg st="1" end="1"/>
                                            </p:txEl>
                                          </p:spTgt>
                                        </p:tgtEl>
                                      </p:cBhvr>
                                    </p:animEffect>
                                  </p:childTnLst>
                                </p:cTn>
                              </p:par>
                            </p:childTnLst>
                          </p:cTn>
                        </p:par>
                        <p:par>
                          <p:cTn id="33" fill="hold">
                            <p:stCondLst>
                              <p:cond delay="2000"/>
                            </p:stCondLst>
                            <p:childTnLst>
                              <p:par>
                                <p:cTn id="34" presetID="31" presetClass="entr" presetSubtype="0"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9" dur="2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7" dur="2000"/>
                                        <p:tgtEl>
                                          <p:spTgt spid="3">
                                            <p:txEl>
                                              <p:pRg st="3" end="3"/>
                                            </p:txEl>
                                          </p:spTgt>
                                        </p:tgtEl>
                                      </p:cBhvr>
                                    </p:animEffect>
                                  </p:childTnLst>
                                </p:cTn>
                              </p:par>
                            </p:childTnLst>
                          </p:cTn>
                        </p:par>
                        <p:par>
                          <p:cTn id="48" fill="hold">
                            <p:stCondLst>
                              <p:cond delay="2000"/>
                            </p:stCondLst>
                            <p:childTnLst>
                              <p:par>
                                <p:cTn id="49" presetID="31" presetClass="entr" presetSubtype="0" fill="hold" grpId="0" nodeType="after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4" dur="2000"/>
                                        <p:tgtEl>
                                          <p:spTgt spid="3">
                                            <p:txEl>
                                              <p:pRg st="4" end="4"/>
                                            </p:txEl>
                                          </p:spTgt>
                                        </p:tgtEl>
                                      </p:cBhvr>
                                    </p:animEffect>
                                  </p:childTnLst>
                                </p:cTn>
                              </p:par>
                            </p:childTnLst>
                          </p:cTn>
                        </p:par>
                        <p:par>
                          <p:cTn id="55" fill="hold">
                            <p:stCondLst>
                              <p:cond delay="4000"/>
                            </p:stCondLst>
                            <p:childTnLst>
                              <p:par>
                                <p:cTn id="56" presetID="31" presetClass="entr" presetSubtype="0" fill="hold" grpId="0" nodeType="after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0"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1" dur="2000"/>
                                        <p:tgtEl>
                                          <p:spTgt spid="3">
                                            <p:txEl>
                                              <p:pRg st="5" end="5"/>
                                            </p:txEl>
                                          </p:spTgt>
                                        </p:tgtEl>
                                      </p:cBhvr>
                                    </p:animEffect>
                                  </p:childTnLst>
                                </p:cTn>
                              </p:par>
                            </p:childTnLst>
                          </p:cTn>
                        </p:par>
                        <p:par>
                          <p:cTn id="62" fill="hold">
                            <p:stCondLst>
                              <p:cond delay="6000"/>
                            </p:stCondLst>
                            <p:childTnLst>
                              <p:par>
                                <p:cTn id="63" presetID="31" presetClass="entr" presetSubtype="0" fill="hold" grpId="0" nodeType="after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p:cTn id="65"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6"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7"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8" dur="2000"/>
                                        <p:tgtEl>
                                          <p:spTgt spid="3">
                                            <p:txEl>
                                              <p:pRg st="6" end="6"/>
                                            </p:txEl>
                                          </p:spTgt>
                                        </p:tgtEl>
                                      </p:cBhvr>
                                    </p:animEffect>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 calcmode="lin" valueType="num">
                                      <p:cBhvr>
                                        <p:cTn id="72"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3"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4"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5" dur="2000"/>
                                        <p:tgtEl>
                                          <p:spTgt spid="3">
                                            <p:txEl>
                                              <p:pRg st="7" end="7"/>
                                            </p:txEl>
                                          </p:spTgt>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 calcmode="lin" valueType="num">
                                      <p:cBhvr>
                                        <p:cTn id="78"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9"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0"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81" dur="2000"/>
                                        <p:tgtEl>
                                          <p:spTgt spid="3">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3">
                                            <p:txEl>
                                              <p:pRg st="9" end="9"/>
                                            </p:txEl>
                                          </p:spTgt>
                                        </p:tgtEl>
                                        <p:attrNameLst>
                                          <p:attrName>style.visibility</p:attrName>
                                        </p:attrNameLst>
                                      </p:cBhvr>
                                      <p:to>
                                        <p:strVal val="visible"/>
                                      </p:to>
                                    </p:set>
                                    <p:anim calcmode="lin" valueType="num">
                                      <p:cBhvr>
                                        <p:cTn id="86"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7"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8"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9" dur="2000"/>
                                        <p:tgtEl>
                                          <p:spTgt spid="3">
                                            <p:txEl>
                                              <p:pRg st="9" end="9"/>
                                            </p:txEl>
                                          </p:spTgt>
                                        </p:tgtEl>
                                      </p:cBhvr>
                                    </p:animEffect>
                                  </p:childTnLst>
                                </p:cTn>
                              </p:par>
                            </p:childTnLst>
                          </p:cTn>
                        </p:par>
                        <p:par>
                          <p:cTn id="90" fill="hold">
                            <p:stCondLst>
                              <p:cond delay="2000"/>
                            </p:stCondLst>
                            <p:childTnLst>
                              <p:par>
                                <p:cTn id="91" presetID="31" presetClass="entr" presetSubtype="0" fill="hold" grpId="0" nodeType="afterEffect">
                                  <p:stCondLst>
                                    <p:cond delay="0"/>
                                  </p:stCondLst>
                                  <p:childTnLst>
                                    <p:set>
                                      <p:cBhvr>
                                        <p:cTn id="92" dur="1" fill="hold">
                                          <p:stCondLst>
                                            <p:cond delay="0"/>
                                          </p:stCondLst>
                                        </p:cTn>
                                        <p:tgtEl>
                                          <p:spTgt spid="3">
                                            <p:txEl>
                                              <p:pRg st="10" end="10"/>
                                            </p:txEl>
                                          </p:spTgt>
                                        </p:tgtEl>
                                        <p:attrNameLst>
                                          <p:attrName>style.visibility</p:attrName>
                                        </p:attrNameLst>
                                      </p:cBhvr>
                                      <p:to>
                                        <p:strVal val="visible"/>
                                      </p:to>
                                    </p:set>
                                    <p:anim calcmode="lin" valueType="num">
                                      <p:cBhvr>
                                        <p:cTn id="93"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94" dur="2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95" dur="2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3570</TotalTime>
  <Words>510</Words>
  <Application>Microsoft Office PowerPoint</Application>
  <PresentationFormat>Widescreen</PresentationFormat>
  <Paragraphs>86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Rounded MT Bold</vt:lpstr>
      <vt:lpstr>Calibri</vt:lpstr>
      <vt:lpstr>Calibri Light</vt:lpstr>
      <vt:lpstr>Courier New</vt:lpstr>
      <vt:lpstr>Wingdings</vt:lpstr>
      <vt:lpstr>Office Theme</vt:lpstr>
      <vt:lpstr>PowerPoint Presentation</vt:lpstr>
      <vt:lpstr>Heart Conditions</vt:lpstr>
      <vt:lpstr>PowerPoint Presentation</vt:lpstr>
      <vt:lpstr>The Silent Killer</vt:lpstr>
      <vt:lpstr>God’s Word is a Powerful Seed</vt:lpstr>
      <vt:lpstr>Matters of Heart</vt:lpstr>
      <vt:lpstr>The Unguarded Heart</vt:lpstr>
      <vt:lpstr>The Shallow Heart </vt:lpstr>
      <vt:lpstr>The Cluttered Heart </vt:lpstr>
      <vt:lpstr>The Receptive Heart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Conditions</dc:title>
  <dc:creator>David Linton</dc:creator>
  <cp:lastModifiedBy>David Linton</cp:lastModifiedBy>
  <cp:revision>83</cp:revision>
  <cp:lastPrinted>2018-04-08T01:07:46Z</cp:lastPrinted>
  <dcterms:created xsi:type="dcterms:W3CDTF">2018-04-02T23:04:06Z</dcterms:created>
  <dcterms:modified xsi:type="dcterms:W3CDTF">2018-04-08T11:52:14Z</dcterms:modified>
</cp:coreProperties>
</file>