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6" r:id="rId3"/>
    <p:sldId id="260" r:id="rId4"/>
    <p:sldId id="257" r:id="rId5"/>
    <p:sldId id="258" r:id="rId6"/>
    <p:sldId id="263" r:id="rId7"/>
    <p:sldId id="264" r:id="rId8"/>
    <p:sldId id="265" r:id="rId9"/>
    <p:sldId id="266" r:id="rId10"/>
    <p:sldId id="267" r:id="rId11"/>
    <p:sldId id="259" r:id="rId12"/>
    <p:sldId id="262" r:id="rId13"/>
    <p:sldId id="268"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4" d="100"/>
          <a:sy n="54" d="100"/>
        </p:scale>
        <p:origin x="9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0502-520C-45BE-908C-C2B21D531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8B053F-BE23-4703-B793-C045060B4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11C83-D43F-4DC6-AB62-BFBA68382693}"/>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5" name="Footer Placeholder 4">
            <a:extLst>
              <a:ext uri="{FF2B5EF4-FFF2-40B4-BE49-F238E27FC236}">
                <a16:creationId xmlns:a16="http://schemas.microsoft.com/office/drawing/2014/main" id="{88F77521-F6F0-439E-B0A7-CFD78137A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EBD0F-0CF3-418A-8C3F-ACEE7D8E71FD}"/>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4202323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C7AC-45BE-498C-A2BC-AC4C13AB29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4BC1A8-A11F-421C-8108-8C0C22BA12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E7E66-2365-4F0C-AD49-27DE12C0FC82}"/>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5" name="Footer Placeholder 4">
            <a:extLst>
              <a:ext uri="{FF2B5EF4-FFF2-40B4-BE49-F238E27FC236}">
                <a16:creationId xmlns:a16="http://schemas.microsoft.com/office/drawing/2014/main" id="{DDC41B09-D635-4C87-B0C0-D79E9418B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1A775-43E5-4150-A62F-B496793B8036}"/>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2787773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479551-9038-4394-9810-BBB240496A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251BAD-0926-4DD3-81FB-478BC027F2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C21EB-E6B4-4E0B-82AD-EF3340C732C8}"/>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5" name="Footer Placeholder 4">
            <a:extLst>
              <a:ext uri="{FF2B5EF4-FFF2-40B4-BE49-F238E27FC236}">
                <a16:creationId xmlns:a16="http://schemas.microsoft.com/office/drawing/2014/main" id="{41F06A0C-B482-43CD-9C11-5CFE39E6F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766AF-E89C-417D-B30C-8E471DA57BB6}"/>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44661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E73C-049B-4B84-B9BE-3E31FACA9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DBB79-D304-4B79-ADEB-44343B18E7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61D0A-3315-44BB-A7BC-B74D53AF56B7}"/>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5" name="Footer Placeholder 4">
            <a:extLst>
              <a:ext uri="{FF2B5EF4-FFF2-40B4-BE49-F238E27FC236}">
                <a16:creationId xmlns:a16="http://schemas.microsoft.com/office/drawing/2014/main" id="{49F31C6E-F43F-4D23-9433-DD6821FC3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C0C5D-F96D-48CC-8FFB-7DF3C8B3F181}"/>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199800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242D-FA3A-4B01-AEE3-D75BFEF11D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C7442-CEAD-4C96-BCE6-3FDBBC38AA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F2560C-6704-46B9-BAC4-D49B23F4F371}"/>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5" name="Footer Placeholder 4">
            <a:extLst>
              <a:ext uri="{FF2B5EF4-FFF2-40B4-BE49-F238E27FC236}">
                <a16:creationId xmlns:a16="http://schemas.microsoft.com/office/drawing/2014/main" id="{0E2D6E1A-B8DD-46EE-8C23-97E79171F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7D003-9B2A-4390-88D8-49AFD15373FD}"/>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2834367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616F-09E7-4227-A3A6-C85E65B00D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CB6F8-5F21-459C-9C00-4D0B8D1148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2CA2B5-26C9-4FE5-89FF-26F2E07197F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7ECF08-B123-43A8-991D-B30E3765E121}"/>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6" name="Footer Placeholder 5">
            <a:extLst>
              <a:ext uri="{FF2B5EF4-FFF2-40B4-BE49-F238E27FC236}">
                <a16:creationId xmlns:a16="http://schemas.microsoft.com/office/drawing/2014/main" id="{A6012067-D339-4627-98FF-B04FE3156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3A0E64-DB11-40E4-ACFE-449BB3739A6B}"/>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412133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3652-7BBA-4321-82CE-102F2A6552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D655D-5049-4620-AEBB-AF91F6724C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8BD01C-BF86-4C30-9F2D-CBE73C357D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F77502-5E14-4C9D-8950-557B67C7DC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372F7B-AA56-491C-9C38-0BCE736E247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FFBEBF-E266-4222-9B9C-5056005D4538}"/>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8" name="Footer Placeholder 7">
            <a:extLst>
              <a:ext uri="{FF2B5EF4-FFF2-40B4-BE49-F238E27FC236}">
                <a16:creationId xmlns:a16="http://schemas.microsoft.com/office/drawing/2014/main" id="{B78629C4-B628-451D-BCA1-28740A6446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801FB-0758-49A4-AC69-F2EA6095B571}"/>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197340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A5DD-654E-4F06-ADE3-37C8CBA4ED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6F8E39-7A4E-4C0A-A603-F0284DE6EDC8}"/>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4" name="Footer Placeholder 3">
            <a:extLst>
              <a:ext uri="{FF2B5EF4-FFF2-40B4-BE49-F238E27FC236}">
                <a16:creationId xmlns:a16="http://schemas.microsoft.com/office/drawing/2014/main" id="{98B92EE0-9078-4D00-8AEB-75EA87C47D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93656-87BE-4021-8D56-4D6301659930}"/>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272421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525CD5-ED16-430C-97B2-CB55B698A5DD}"/>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3" name="Footer Placeholder 2">
            <a:extLst>
              <a:ext uri="{FF2B5EF4-FFF2-40B4-BE49-F238E27FC236}">
                <a16:creationId xmlns:a16="http://schemas.microsoft.com/office/drawing/2014/main" id="{95A3864E-6950-4982-9CA2-0F15B3A3E3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3FD98-CE3E-41C3-8B5A-75E8D2F71267}"/>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395702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DCF9-EC22-4A61-A2F7-D2847ED1C9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4335A2-9E07-464F-A517-FC35E977E6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986B56-3EA1-41A3-A8A7-971C6B23F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D04047-AB3E-4C05-B5CB-ED7217BBB3D3}"/>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6" name="Footer Placeholder 5">
            <a:extLst>
              <a:ext uri="{FF2B5EF4-FFF2-40B4-BE49-F238E27FC236}">
                <a16:creationId xmlns:a16="http://schemas.microsoft.com/office/drawing/2014/main" id="{5AF4BE7A-1F37-400C-812A-BA4F9D3F00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E11E5-FBFF-4F0E-963C-B5702399E23F}"/>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2135491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B4AA-1237-47D2-8BE6-9C2112E85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105043-DF6D-4F13-973A-8AAEDA8CC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D4DBB2-73CD-40C8-A4B0-1C5D9135F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3127D9-50BA-4A35-BE56-3ED9373E8397}"/>
              </a:ext>
            </a:extLst>
          </p:cNvPr>
          <p:cNvSpPr>
            <a:spLocks noGrp="1"/>
          </p:cNvSpPr>
          <p:nvPr>
            <p:ph type="dt" sz="half" idx="10"/>
          </p:nvPr>
        </p:nvSpPr>
        <p:spPr/>
        <p:txBody>
          <a:bodyPr/>
          <a:lstStyle/>
          <a:p>
            <a:fld id="{0D449793-421B-4898-85B5-DC6CD88DF2FA}" type="datetimeFigureOut">
              <a:rPr lang="en-US" smtClean="0"/>
              <a:t>5/26/2018</a:t>
            </a:fld>
            <a:endParaRPr lang="en-US"/>
          </a:p>
        </p:txBody>
      </p:sp>
      <p:sp>
        <p:nvSpPr>
          <p:cNvPr id="6" name="Footer Placeholder 5">
            <a:extLst>
              <a:ext uri="{FF2B5EF4-FFF2-40B4-BE49-F238E27FC236}">
                <a16:creationId xmlns:a16="http://schemas.microsoft.com/office/drawing/2014/main" id="{8B04177A-AE1E-49D2-A422-2C391A322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BBF21-231B-4C8D-A06F-3E12CDBEB155}"/>
              </a:ext>
            </a:extLst>
          </p:cNvPr>
          <p:cNvSpPr>
            <a:spLocks noGrp="1"/>
          </p:cNvSpPr>
          <p:nvPr>
            <p:ph type="sldNum" sz="quarter" idx="12"/>
          </p:nvPr>
        </p:nvSpPr>
        <p:spPr/>
        <p:txBody>
          <a:bodyPr/>
          <a:lstStyle/>
          <a:p>
            <a:fld id="{1C147804-1EE7-41D7-8EFD-909254780401}" type="slidenum">
              <a:rPr lang="en-US" smtClean="0"/>
              <a:t>‹#›</a:t>
            </a:fld>
            <a:endParaRPr lang="en-US"/>
          </a:p>
        </p:txBody>
      </p:sp>
    </p:spTree>
    <p:extLst>
      <p:ext uri="{BB962C8B-B14F-4D97-AF65-F5344CB8AC3E}">
        <p14:creationId xmlns:p14="http://schemas.microsoft.com/office/powerpoint/2010/main" val="1104703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2E9499-F2A9-4552-B9DB-D10D4A887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61A9BE-CDB5-4905-8156-B4EACD73C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89E6C-EDAA-4DEE-8D7E-EE633583CA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49793-421B-4898-85B5-DC6CD88DF2FA}" type="datetimeFigureOut">
              <a:rPr lang="en-US" smtClean="0"/>
              <a:t>5/26/2018</a:t>
            </a:fld>
            <a:endParaRPr lang="en-US"/>
          </a:p>
        </p:txBody>
      </p:sp>
      <p:sp>
        <p:nvSpPr>
          <p:cNvPr id="5" name="Footer Placeholder 4">
            <a:extLst>
              <a:ext uri="{FF2B5EF4-FFF2-40B4-BE49-F238E27FC236}">
                <a16:creationId xmlns:a16="http://schemas.microsoft.com/office/drawing/2014/main" id="{CBDB2CEF-EFF6-4F25-964F-908F39161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4D965B-3151-4D92-8141-7385C580C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47804-1EE7-41D7-8EFD-909254780401}" type="slidenum">
              <a:rPr lang="en-US" smtClean="0"/>
              <a:t>‹#›</a:t>
            </a:fld>
            <a:endParaRPr lang="en-US"/>
          </a:p>
        </p:txBody>
      </p:sp>
    </p:spTree>
    <p:extLst>
      <p:ext uri="{BB962C8B-B14F-4D97-AF65-F5344CB8AC3E}">
        <p14:creationId xmlns:p14="http://schemas.microsoft.com/office/powerpoint/2010/main" val="3449073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64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5B3C-C6B9-409E-AD5D-89C3D2387C01}"/>
              </a:ext>
            </a:extLst>
          </p:cNvPr>
          <p:cNvSpPr>
            <a:spLocks noGrp="1"/>
          </p:cNvSpPr>
          <p:nvPr>
            <p:ph type="title"/>
          </p:nvPr>
        </p:nvSpPr>
        <p:spPr>
          <a:xfrm>
            <a:off x="265043" y="145775"/>
            <a:ext cx="11088757" cy="795129"/>
          </a:xfrm>
          <a:solidFill>
            <a:schemeClr val="bg1">
              <a:alpha val="8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Remember the Days of Noah and of Lot (37) </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0" y="1219200"/>
            <a:ext cx="12192000" cy="4787153"/>
          </a:xfrm>
          <a:solidFill>
            <a:schemeClr val="bg1">
              <a:alpha val="80000"/>
            </a:schemeClr>
          </a:solidFill>
        </p:spPr>
        <p:txBody>
          <a:bodyPr>
            <a:normAutofit/>
          </a:bodyPr>
          <a:lstStyle/>
          <a:p>
            <a:pPr marL="0" lvl="0" indent="0">
              <a:buNone/>
            </a:pPr>
            <a:r>
              <a:rPr lang="en-US" i="1" dirty="0">
                <a:effectLst>
                  <a:outerShdw blurRad="38100" dist="38100" dir="2700000" algn="tl">
                    <a:srgbClr val="000000">
                      <a:alpha val="43137"/>
                    </a:srgbClr>
                  </a:outerShdw>
                </a:effectLst>
              </a:rPr>
              <a:t>“ But as the days of Noah were, so also will the coming of the Son of Man be</a:t>
            </a:r>
            <a:r>
              <a:rPr lang="en-US" b="1" i="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(37) </a:t>
            </a:r>
          </a:p>
          <a:p>
            <a:pPr marL="0" lvl="0" indent="0">
              <a:buNone/>
            </a:pPr>
            <a:r>
              <a:rPr lang="en-US" b="1" dirty="0">
                <a:effectLst>
                  <a:outerShdw blurRad="38100" dist="38100" dir="2700000" algn="tl">
                    <a:srgbClr val="000000">
                      <a:alpha val="43137"/>
                    </a:srgbClr>
                  </a:outerShdw>
                </a:effectLst>
              </a:rPr>
              <a:t>26“ And as it was in the days of Noah, so it will be also in the days of the Son of Man: 27“ They ate, they drank, they married wives, they were given in marriage, until the day that Noah entered the ark, and the flood came and destroyed them all. 28“ Likewise as it was also in the days of Lot: They ate, they drank, they bought, they sold, they planted, they built; 29“ but on the day that Lot went out of Sodom it rained fire and brimstone from heaven and destroyed them all.” Luke 17:</a:t>
            </a:r>
            <a:r>
              <a:rPr lang="en-US" dirty="0"/>
              <a:t>26-27</a:t>
            </a:r>
            <a:endParaRPr lang="en-US" b="1" dirty="0">
              <a:effectLst>
                <a:outerShdw blurRad="38100" dist="38100" dir="2700000" algn="tl">
                  <a:srgbClr val="000000">
                    <a:alpha val="43137"/>
                  </a:srgbClr>
                </a:outerShdw>
              </a:effectLst>
            </a:endParaRPr>
          </a:p>
          <a:p>
            <a:pPr lvl="1">
              <a:buFont typeface="Courier New" panose="02070309020205020404" pitchFamily="49" charset="0"/>
              <a:buChar char="o"/>
            </a:pPr>
            <a:r>
              <a:rPr lang="en-US" sz="2800" b="1" dirty="0">
                <a:effectLst>
                  <a:outerShdw blurRad="38100" dist="38100" dir="2700000" algn="tl">
                    <a:srgbClr val="000000">
                      <a:alpha val="43137"/>
                    </a:srgbClr>
                  </a:outerShdw>
                </a:effectLst>
              </a:rPr>
              <a:t>We Have to Respond as Noah and Lot Did.</a:t>
            </a:r>
          </a:p>
          <a:p>
            <a:pPr lvl="1">
              <a:buFont typeface="Courier New" panose="02070309020205020404" pitchFamily="49" charset="0"/>
              <a:buChar char="o"/>
            </a:pPr>
            <a:r>
              <a:rPr lang="en-US" sz="2800" b="1" dirty="0">
                <a:effectLst>
                  <a:outerShdw blurRad="38100" dist="38100" dir="2700000" algn="tl">
                    <a:srgbClr val="000000">
                      <a:alpha val="43137"/>
                    </a:srgbClr>
                  </a:outerShdw>
                </a:effectLst>
              </a:rPr>
              <a:t>Just as People were Dull to the Message of Noah/ Lot</a:t>
            </a:r>
          </a:p>
          <a:p>
            <a:pPr lvl="1">
              <a:buFont typeface="Courier New" panose="02070309020205020404" pitchFamily="49" charset="0"/>
              <a:buChar char="o"/>
            </a:pPr>
            <a:r>
              <a:rPr lang="en-US" sz="2800" b="1" dirty="0">
                <a:effectLst>
                  <a:outerShdw blurRad="38100" dist="38100" dir="2700000" algn="tl">
                    <a:srgbClr val="000000">
                      <a:alpha val="43137"/>
                    </a:srgbClr>
                  </a:outerShdw>
                </a:effectLst>
              </a:rPr>
              <a:t>Our World is Dull to God’s Promise to Come Back! </a:t>
            </a:r>
            <a:endParaRPr lang="en-US" b="1" dirty="0">
              <a:effectLst>
                <a:outerShdw blurRad="38100" dist="38100" dir="2700000" algn="tl">
                  <a:srgbClr val="000000">
                    <a:alpha val="43137"/>
                  </a:srgbClr>
                </a:outerShdw>
              </a:effectLst>
            </a:endParaRPr>
          </a:p>
          <a:p>
            <a:pPr marL="0" lvl="0" indent="0">
              <a:buNone/>
            </a:pPr>
            <a:endParaRPr lang="en-US" b="1"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54945414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heel(1)">
                                      <p:cBhvr>
                                        <p:cTn id="11" dur="2000"/>
                                        <p:tgtEl>
                                          <p:spTgt spid="3">
                                            <p:bg/>
                                          </p:spTgt>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par>
                          <p:cTn id="15" fill="hold">
                            <p:stCondLst>
                              <p:cond delay="4000"/>
                            </p:stCondLst>
                            <p:childTnLst>
                              <p:par>
                                <p:cTn id="16" presetID="21"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heel(1)">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heel(1)">
                                      <p:cBhvr>
                                        <p:cTn id="23" dur="2000"/>
                                        <p:tgtEl>
                                          <p:spTgt spid="3">
                                            <p:txEl>
                                              <p:pRg st="2" end="2"/>
                                            </p:txEl>
                                          </p:spTgt>
                                        </p:tgtEl>
                                      </p:cBhvr>
                                    </p:animEffect>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par>
                          <p:cTn id="28" fill="hold">
                            <p:stCondLst>
                              <p:cond delay="4000"/>
                            </p:stCondLst>
                            <p:childTnLst>
                              <p:par>
                                <p:cTn id="29" presetID="21" presetClass="entr" presetSubtype="1"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heel(1)">
                                      <p:cBhvr>
                                        <p:cTn id="3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4274336" y="290732"/>
            <a:ext cx="3223745" cy="722141"/>
          </a:xfrm>
          <a:solidFill>
            <a:schemeClr val="bg1">
              <a:alpha val="84000"/>
            </a:schemeClr>
          </a:solidFill>
        </p:spPr>
        <p:txBody>
          <a:bodyPr>
            <a:noAutofit/>
          </a:bodyPr>
          <a:lstStyle/>
          <a:p>
            <a:pPr marL="0" indent="0">
              <a:buNone/>
            </a:pPr>
            <a:r>
              <a:rPr lang="en-US" sz="4800" b="1" dirty="0">
                <a:effectLst>
                  <a:outerShdw blurRad="38100" dist="38100" dir="2700000" algn="tl">
                    <a:srgbClr val="000000">
                      <a:alpha val="43137"/>
                    </a:srgbClr>
                  </a:outerShdw>
                </a:effectLst>
              </a:rPr>
              <a:t>Next Week</a:t>
            </a:r>
          </a:p>
        </p:txBody>
      </p:sp>
    </p:spTree>
    <p:extLst>
      <p:ext uri="{BB962C8B-B14F-4D97-AF65-F5344CB8AC3E}">
        <p14:creationId xmlns:p14="http://schemas.microsoft.com/office/powerpoint/2010/main" val="13973107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5B3C-C6B9-409E-AD5D-89C3D2387C01}"/>
              </a:ext>
            </a:extLst>
          </p:cNvPr>
          <p:cNvSpPr>
            <a:spLocks noGrp="1"/>
          </p:cNvSpPr>
          <p:nvPr>
            <p:ph type="title"/>
          </p:nvPr>
        </p:nvSpPr>
        <p:spPr>
          <a:xfrm>
            <a:off x="838200" y="145775"/>
            <a:ext cx="10515600" cy="795129"/>
          </a:xfrm>
        </p:spPr>
        <p:txBody>
          <a:bodyPr/>
          <a:lstStyle/>
          <a:p>
            <a:endParaRPr lang="en-US" dirty="0"/>
          </a:p>
        </p:txBody>
      </p:sp>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265043" y="1219200"/>
            <a:ext cx="11675166" cy="5367130"/>
          </a:xfrm>
        </p:spPr>
        <p:txBody>
          <a:bodyPr/>
          <a:lstStyle/>
          <a:p>
            <a:endParaRPr lang="en-US" dirty="0"/>
          </a:p>
        </p:txBody>
      </p:sp>
    </p:spTree>
    <p:extLst>
      <p:ext uri="{BB962C8B-B14F-4D97-AF65-F5344CB8AC3E}">
        <p14:creationId xmlns:p14="http://schemas.microsoft.com/office/powerpoint/2010/main" val="2457968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67146-4CC5-484C-A2B4-908932EC7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408" y="444362"/>
            <a:ext cx="3810000" cy="2152650"/>
          </a:xfrm>
          <a:prstGeom prst="rect">
            <a:avLst/>
          </a:prstGeom>
        </p:spPr>
      </p:pic>
      <p:pic>
        <p:nvPicPr>
          <p:cNvPr id="5" name="Picture 4">
            <a:extLst>
              <a:ext uri="{FF2B5EF4-FFF2-40B4-BE49-F238E27FC236}">
                <a16:creationId xmlns:a16="http://schemas.microsoft.com/office/drawing/2014/main" id="{4707F23F-95CE-4CC8-BB5C-D65F70437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594" y="177247"/>
            <a:ext cx="2891163" cy="2419765"/>
          </a:xfrm>
          <a:prstGeom prst="rect">
            <a:avLst/>
          </a:prstGeom>
        </p:spPr>
      </p:pic>
      <p:pic>
        <p:nvPicPr>
          <p:cNvPr id="7" name="Picture 6">
            <a:extLst>
              <a:ext uri="{FF2B5EF4-FFF2-40B4-BE49-F238E27FC236}">
                <a16:creationId xmlns:a16="http://schemas.microsoft.com/office/drawing/2014/main" id="{C5CB7DD0-A4E6-4C2A-9121-F30FE305A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322" y="177247"/>
            <a:ext cx="4396406" cy="2419765"/>
          </a:xfrm>
          <a:prstGeom prst="rect">
            <a:avLst/>
          </a:prstGeom>
        </p:spPr>
      </p:pic>
      <p:pic>
        <p:nvPicPr>
          <p:cNvPr id="9" name="Picture 8">
            <a:extLst>
              <a:ext uri="{FF2B5EF4-FFF2-40B4-BE49-F238E27FC236}">
                <a16:creationId xmlns:a16="http://schemas.microsoft.com/office/drawing/2014/main" id="{B90423F1-28BF-48FA-AC35-5D61CACED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432" y="2832239"/>
            <a:ext cx="2857500" cy="2857500"/>
          </a:xfrm>
          <a:prstGeom prst="rect">
            <a:avLst/>
          </a:prstGeom>
        </p:spPr>
      </p:pic>
      <p:pic>
        <p:nvPicPr>
          <p:cNvPr id="4" name="Picture 3">
            <a:extLst>
              <a:ext uri="{FF2B5EF4-FFF2-40B4-BE49-F238E27FC236}">
                <a16:creationId xmlns:a16="http://schemas.microsoft.com/office/drawing/2014/main" id="{159E5D3E-1466-4B2B-8A3E-FA07310EF4B2}"/>
              </a:ext>
            </a:extLst>
          </p:cNvPr>
          <p:cNvPicPr>
            <a:picLocks noChangeAspect="1"/>
          </p:cNvPicPr>
          <p:nvPr/>
        </p:nvPicPr>
        <p:blipFill rotWithShape="1">
          <a:blip r:embed="rId6">
            <a:extLst>
              <a:ext uri="{28A0092B-C50C-407E-A947-70E740481C1C}">
                <a14:useLocalDpi xmlns:a14="http://schemas.microsoft.com/office/drawing/2010/main" val="0"/>
              </a:ext>
            </a:extLst>
          </a:blip>
          <a:srcRect b="20279"/>
          <a:stretch/>
        </p:blipFill>
        <p:spPr>
          <a:xfrm>
            <a:off x="3875381" y="2980494"/>
            <a:ext cx="3031856" cy="2419765"/>
          </a:xfrm>
          <a:prstGeom prst="rect">
            <a:avLst/>
          </a:prstGeom>
        </p:spPr>
      </p:pic>
      <p:pic>
        <p:nvPicPr>
          <p:cNvPr id="8" name="Picture 7">
            <a:extLst>
              <a:ext uri="{FF2B5EF4-FFF2-40B4-BE49-F238E27FC236}">
                <a16:creationId xmlns:a16="http://schemas.microsoft.com/office/drawing/2014/main" id="{C929B909-3008-4ADE-8175-17793DBE6095}"/>
              </a:ext>
            </a:extLst>
          </p:cNvPr>
          <p:cNvPicPr>
            <a:picLocks noChangeAspect="1"/>
          </p:cNvPicPr>
          <p:nvPr/>
        </p:nvPicPr>
        <p:blipFill rotWithShape="1">
          <a:blip r:embed="rId7">
            <a:extLst>
              <a:ext uri="{28A0092B-C50C-407E-A947-70E740481C1C}">
                <a14:useLocalDpi xmlns:a14="http://schemas.microsoft.com/office/drawing/2010/main" val="0"/>
              </a:ext>
            </a:extLst>
          </a:blip>
          <a:srcRect t="4933" b="16183"/>
          <a:stretch/>
        </p:blipFill>
        <p:spPr>
          <a:xfrm>
            <a:off x="7258423" y="2832239"/>
            <a:ext cx="4985204" cy="3848514"/>
          </a:xfrm>
          <a:prstGeom prst="rect">
            <a:avLst/>
          </a:prstGeom>
        </p:spPr>
      </p:pic>
    </p:spTree>
    <p:extLst>
      <p:ext uri="{BB962C8B-B14F-4D97-AF65-F5344CB8AC3E}">
        <p14:creationId xmlns:p14="http://schemas.microsoft.com/office/powerpoint/2010/main" val="3262313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5B3C-C6B9-409E-AD5D-89C3D2387C01}"/>
              </a:ext>
            </a:extLst>
          </p:cNvPr>
          <p:cNvSpPr>
            <a:spLocks noGrp="1"/>
          </p:cNvSpPr>
          <p:nvPr>
            <p:ph type="title"/>
          </p:nvPr>
        </p:nvSpPr>
        <p:spPr>
          <a:xfrm>
            <a:off x="838200" y="145775"/>
            <a:ext cx="10515600" cy="795129"/>
          </a:xfrm>
        </p:spPr>
        <p:txBody>
          <a:bodyPr/>
          <a:lstStyle/>
          <a:p>
            <a:endParaRPr lang="en-US" dirty="0"/>
          </a:p>
        </p:txBody>
      </p:sp>
      <p:pic>
        <p:nvPicPr>
          <p:cNvPr id="5" name="Content Placeholder 4">
            <a:extLst>
              <a:ext uri="{FF2B5EF4-FFF2-40B4-BE49-F238E27FC236}">
                <a16:creationId xmlns:a16="http://schemas.microsoft.com/office/drawing/2014/main" id="{7FD4B81F-4D31-492D-93BA-FAFF6FD2BE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4125" y="1219200"/>
            <a:ext cx="7156450" cy="5367338"/>
          </a:xfrm>
        </p:spPr>
      </p:pic>
    </p:spTree>
    <p:extLst>
      <p:ext uri="{BB962C8B-B14F-4D97-AF65-F5344CB8AC3E}">
        <p14:creationId xmlns:p14="http://schemas.microsoft.com/office/powerpoint/2010/main" val="273703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4D40-CD99-46A2-AE91-F801E823A9E9}"/>
              </a:ext>
            </a:extLst>
          </p:cNvPr>
          <p:cNvSpPr>
            <a:spLocks noGrp="1"/>
          </p:cNvSpPr>
          <p:nvPr>
            <p:ph type="ctrTitle"/>
          </p:nvPr>
        </p:nvSpPr>
        <p:spPr>
          <a:xfrm>
            <a:off x="497059" y="1122363"/>
            <a:ext cx="9144000" cy="2387600"/>
          </a:xfrm>
        </p:spPr>
        <p:txBody>
          <a:bodyPr/>
          <a:lstStyle/>
          <a:p>
            <a:r>
              <a:rPr lang="en-US"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Living in the </a:t>
            </a:r>
            <a:br>
              <a:rPr lang="en-US"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br>
            <a:r>
              <a:rPr lang="en-US"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Light of His Coming</a:t>
            </a:r>
          </a:p>
        </p:txBody>
      </p:sp>
      <p:sp>
        <p:nvSpPr>
          <p:cNvPr id="3" name="Subtitle 2">
            <a:extLst>
              <a:ext uri="{FF2B5EF4-FFF2-40B4-BE49-F238E27FC236}">
                <a16:creationId xmlns:a16="http://schemas.microsoft.com/office/drawing/2014/main" id="{F500C674-B338-4F5F-B91F-B5C8822E948D}"/>
              </a:ext>
            </a:extLst>
          </p:cNvPr>
          <p:cNvSpPr>
            <a:spLocks noGrp="1"/>
          </p:cNvSpPr>
          <p:nvPr>
            <p:ph type="subTitle" idx="1"/>
          </p:nvPr>
        </p:nvSpPr>
        <p:spPr>
          <a:xfrm>
            <a:off x="4037428" y="3770854"/>
            <a:ext cx="2996418" cy="632334"/>
          </a:xfrm>
        </p:spPr>
        <p:txBody>
          <a:bodyPr>
            <a:normAutofi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Matthew 24 </a:t>
            </a:r>
          </a:p>
        </p:txBody>
      </p:sp>
      <p:sp>
        <p:nvSpPr>
          <p:cNvPr id="4" name="TextBox 3">
            <a:extLst>
              <a:ext uri="{FF2B5EF4-FFF2-40B4-BE49-F238E27FC236}">
                <a16:creationId xmlns:a16="http://schemas.microsoft.com/office/drawing/2014/main" id="{50806C9F-DAEB-4059-8B9C-25EBEA83DE31}"/>
              </a:ext>
            </a:extLst>
          </p:cNvPr>
          <p:cNvSpPr txBox="1"/>
          <p:nvPr/>
        </p:nvSpPr>
        <p:spPr>
          <a:xfrm>
            <a:off x="618979" y="0"/>
            <a:ext cx="2194560"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Edward Church</a:t>
            </a:r>
          </a:p>
        </p:txBody>
      </p:sp>
      <p:sp>
        <p:nvSpPr>
          <p:cNvPr id="5" name="TextBox 4">
            <a:extLst>
              <a:ext uri="{FF2B5EF4-FFF2-40B4-BE49-F238E27FC236}">
                <a16:creationId xmlns:a16="http://schemas.microsoft.com/office/drawing/2014/main" id="{11EA674E-8601-4E45-A969-80AD0A1009FE}"/>
              </a:ext>
            </a:extLst>
          </p:cNvPr>
          <p:cNvSpPr txBox="1"/>
          <p:nvPr/>
        </p:nvSpPr>
        <p:spPr>
          <a:xfrm>
            <a:off x="3615397" y="-1"/>
            <a:ext cx="2194560"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May 27, 2018</a:t>
            </a:r>
          </a:p>
        </p:txBody>
      </p:sp>
    </p:spTree>
    <p:extLst>
      <p:ext uri="{BB962C8B-B14F-4D97-AF65-F5344CB8AC3E}">
        <p14:creationId xmlns:p14="http://schemas.microsoft.com/office/powerpoint/2010/main" val="3464550548"/>
      </p:ext>
    </p:extLst>
  </p:cSld>
  <p:clrMapOvr>
    <a:masterClrMapping/>
  </p:clrMapOvr>
  <mc:AlternateContent xmlns:mc="http://schemas.openxmlformats.org/markup-compatibility/2006">
    <mc:Choice xmlns:p14="http://schemas.microsoft.com/office/powerpoint/2010/main" Requires="p14">
      <p:transition spd="slow" p14:dur="2250">
        <p:randomBar/>
      </p:transition>
    </mc:Choice>
    <mc:Fallback>
      <p:transition spd="slow">
        <p:randomBa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5B3C-C6B9-409E-AD5D-89C3D2387C01}"/>
              </a:ext>
            </a:extLst>
          </p:cNvPr>
          <p:cNvSpPr>
            <a:spLocks noGrp="1"/>
          </p:cNvSpPr>
          <p:nvPr>
            <p:ph type="title"/>
          </p:nvPr>
        </p:nvSpPr>
        <p:spPr>
          <a:xfrm>
            <a:off x="8448827" y="0"/>
            <a:ext cx="3466514" cy="795129"/>
          </a:xfrm>
          <a:solidFill>
            <a:schemeClr val="bg1">
              <a:alpha val="80000"/>
            </a:schemeClr>
          </a:solidFill>
        </p:spPr>
        <p:txBody>
          <a:bodyPr/>
          <a:lstStyle/>
          <a:p>
            <a:r>
              <a:rPr lang="en-US" dirty="0">
                <a:effectLst>
                  <a:outerShdw blurRad="38100" dist="38100" dir="2700000" algn="tl">
                    <a:srgbClr val="000000">
                      <a:alpha val="43137"/>
                    </a:srgbClr>
                  </a:outerShdw>
                </a:effectLst>
                <a:latin typeface="Arial Rounded MT Bold" panose="020F0704030504030204" pitchFamily="34" charset="0"/>
              </a:rPr>
              <a:t>Luke 17:24</a:t>
            </a:r>
          </a:p>
        </p:txBody>
      </p:sp>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110298" y="953340"/>
            <a:ext cx="11675166" cy="5375490"/>
          </a:xfrm>
          <a:solidFill>
            <a:schemeClr val="bg1">
              <a:alpha val="90000"/>
            </a:schemeClr>
          </a:solidFill>
        </p:spPr>
        <p:txBody>
          <a:bodyPr>
            <a:normAutofit fontScale="92500" lnSpcReduction="10000"/>
          </a:bodyPr>
          <a:lstStyle/>
          <a:p>
            <a:pPr>
              <a:lnSpc>
                <a:spcPct val="110000"/>
              </a:lnSpc>
            </a:pPr>
            <a:r>
              <a:rPr lang="en-US" b="1" dirty="0">
                <a:effectLst>
                  <a:outerShdw blurRad="38100" dist="38100" dir="2700000" algn="tl">
                    <a:srgbClr val="000000">
                      <a:alpha val="43137"/>
                    </a:srgbClr>
                  </a:outerShdw>
                </a:effectLst>
              </a:rPr>
              <a:t>He will come Suddenly </a:t>
            </a:r>
            <a:r>
              <a:rPr lang="en-US" dirty="0">
                <a:effectLst>
                  <a:outerShdw blurRad="38100" dist="38100" dir="2700000" algn="tl">
                    <a:srgbClr val="000000">
                      <a:alpha val="43137"/>
                    </a:srgbClr>
                  </a:outerShdw>
                </a:effectLst>
              </a:rPr>
              <a:t>- 24 "For as the lightning, that </a:t>
            </a:r>
            <a:r>
              <a:rPr lang="en-US" dirty="0" err="1">
                <a:effectLst>
                  <a:outerShdw blurRad="38100" dist="38100" dir="2700000" algn="tl">
                    <a:srgbClr val="000000">
                      <a:alpha val="43137"/>
                    </a:srgbClr>
                  </a:outerShdw>
                </a:effectLst>
              </a:rPr>
              <a:t>lighteneth</a:t>
            </a:r>
            <a:r>
              <a:rPr lang="en-US" dirty="0">
                <a:effectLst>
                  <a:outerShdw blurRad="38100" dist="38100" dir="2700000" algn="tl">
                    <a:srgbClr val="000000">
                      <a:alpha val="43137"/>
                    </a:srgbClr>
                  </a:outerShdw>
                </a:effectLst>
              </a:rPr>
              <a:t> out of the one part under heaven, shineth unto the other part under heaven; so shall also the Son of man be in his day."</a:t>
            </a:r>
          </a:p>
          <a:p>
            <a:pPr>
              <a:lnSpc>
                <a:spcPct val="110000"/>
              </a:lnSpc>
            </a:pPr>
            <a:r>
              <a:rPr lang="en-US" b="1" dirty="0">
                <a:effectLst>
                  <a:outerShdw blurRad="38100" dist="38100" dir="2700000" algn="tl">
                    <a:srgbClr val="000000">
                      <a:alpha val="43137"/>
                    </a:srgbClr>
                  </a:outerShdw>
                </a:effectLst>
              </a:rPr>
              <a:t>He will come Surprisingly </a:t>
            </a:r>
            <a:r>
              <a:rPr lang="en-US" dirty="0">
                <a:effectLst>
                  <a:outerShdw blurRad="38100" dist="38100" dir="2700000" algn="tl">
                    <a:srgbClr val="000000">
                      <a:alpha val="43137"/>
                    </a:srgbClr>
                  </a:outerShdw>
                </a:effectLst>
              </a:rPr>
              <a:t>- 27 "They did eat, they drank, they married wives, they were given in marriage, until the day that Noe entered into the ark, and the flood came, and destroyed them all."</a:t>
            </a:r>
          </a:p>
          <a:p>
            <a:pPr>
              <a:lnSpc>
                <a:spcPct val="110000"/>
              </a:lnSpc>
            </a:pPr>
            <a:r>
              <a:rPr lang="en-US" b="1" dirty="0">
                <a:effectLst>
                  <a:outerShdw blurRad="38100" dist="38100" dir="2700000" algn="tl">
                    <a:srgbClr val="000000">
                      <a:alpha val="43137"/>
                    </a:srgbClr>
                  </a:outerShdw>
                </a:effectLst>
              </a:rPr>
              <a:t>He will come Speedily </a:t>
            </a:r>
            <a:r>
              <a:rPr lang="en-US" dirty="0">
                <a:effectLst>
                  <a:outerShdw blurRad="38100" dist="38100" dir="2700000" algn="tl">
                    <a:srgbClr val="000000">
                      <a:alpha val="43137"/>
                    </a:srgbClr>
                  </a:outerShdw>
                </a:effectLst>
              </a:rPr>
              <a:t>- 29 "But the same day that Lot went out of Sodom it rained fire and brimstone from heaven, and destroyed them all."</a:t>
            </a:r>
          </a:p>
          <a:p>
            <a:pPr>
              <a:lnSpc>
                <a:spcPct val="110000"/>
              </a:lnSpc>
            </a:pPr>
            <a:r>
              <a:rPr lang="en-US" b="1" dirty="0">
                <a:effectLst>
                  <a:outerShdw blurRad="38100" dist="38100" dir="2700000" algn="tl">
                    <a:srgbClr val="000000">
                      <a:alpha val="43137"/>
                    </a:srgbClr>
                  </a:outerShdw>
                </a:effectLst>
              </a:rPr>
              <a:t>He will come Severally </a:t>
            </a:r>
            <a:r>
              <a:rPr lang="en-US" dirty="0">
                <a:effectLst>
                  <a:outerShdw blurRad="38100" dist="38100" dir="2700000" algn="tl">
                    <a:srgbClr val="000000">
                      <a:alpha val="43137"/>
                    </a:srgbClr>
                  </a:outerShdw>
                </a:effectLst>
              </a:rPr>
              <a:t>- 34 - 36 "I tell you, in that night there shall be two men in one bed; the one shall be taken, and the other shall be left. Two women shall be grinding together; the one shall be taken, and the other left. Two men shall be in the field; the one shall be taken, and the other left." </a:t>
            </a:r>
          </a:p>
          <a:p>
            <a:endParaRPr lang="en-US" dirty="0"/>
          </a:p>
        </p:txBody>
      </p:sp>
    </p:spTree>
    <p:extLst>
      <p:ext uri="{BB962C8B-B14F-4D97-AF65-F5344CB8AC3E}">
        <p14:creationId xmlns:p14="http://schemas.microsoft.com/office/powerpoint/2010/main" val="2456623228"/>
      </p:ext>
    </p:extLst>
  </p:cSld>
  <p:clrMapOvr>
    <a:masterClrMapping/>
  </p:clrMapOvr>
  <mc:AlternateContent xmlns:mc="http://schemas.openxmlformats.org/markup-compatibility/2006">
    <mc:Choice xmlns:p14="http://schemas.microsoft.com/office/powerpoint/2010/main" Requires="p14">
      <p:transition spd="slow" p14:dur="25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0" y="3429000"/>
            <a:ext cx="8187397" cy="3204987"/>
          </a:xfrm>
          <a:solidFill>
            <a:schemeClr val="bg1">
              <a:alpha val="80000"/>
            </a:schemeClr>
          </a:solidFill>
        </p:spPr>
        <p:txBody>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How Should the Promise of Christ’s Return…</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…Affect the Way We Live?</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When Jesus Gave the Signs of His Coming…</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…He Gave Some Principles</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…For Living in the Shadow of His Return</a:t>
            </a:r>
          </a:p>
        </p:txBody>
      </p:sp>
    </p:spTree>
    <p:extLst>
      <p:ext uri="{BB962C8B-B14F-4D97-AF65-F5344CB8AC3E}">
        <p14:creationId xmlns:p14="http://schemas.microsoft.com/office/powerpoint/2010/main" val="1702951791"/>
      </p:ext>
    </p:extLst>
  </p:cSld>
  <p:clrMapOvr>
    <a:masterClrMapping/>
  </p:clrMapOvr>
  <mc:AlternateContent xmlns:mc="http://schemas.openxmlformats.org/markup-compatibility/2006">
    <mc:Choice xmlns:p14="http://schemas.microsoft.com/office/powerpoint/2010/main" Requires="p14">
      <p:transition spd="slow" p14:dur="35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9"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9"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par>
                          <p:cTn id="29" fill="hold">
                            <p:stCondLst>
                              <p:cond delay="4000"/>
                            </p:stCondLst>
                            <p:childTnLst>
                              <p:par>
                                <p:cTn id="30" presetID="2" presetClass="entr" presetSubtype="9"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5B3C-C6B9-409E-AD5D-89C3D2387C01}"/>
              </a:ext>
            </a:extLst>
          </p:cNvPr>
          <p:cNvSpPr>
            <a:spLocks noGrp="1"/>
          </p:cNvSpPr>
          <p:nvPr>
            <p:ph type="title"/>
          </p:nvPr>
        </p:nvSpPr>
        <p:spPr>
          <a:xfrm>
            <a:off x="371061" y="145775"/>
            <a:ext cx="11078817" cy="795129"/>
          </a:xfrm>
          <a:solidFill>
            <a:schemeClr val="bg1">
              <a:alpha val="8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Watch Out that No One Deceives You! (4)</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4084008" y="3346173"/>
            <a:ext cx="7964557" cy="3144274"/>
          </a:xfrm>
          <a:solidFill>
            <a:schemeClr val="bg1">
              <a:alpha val="80000"/>
            </a:schemeClr>
          </a:solidFill>
        </p:spPr>
        <p:txBody>
          <a:bodyPr/>
          <a:lstStyle/>
          <a:p>
            <a:pPr marL="0" lvl="0" indent="0">
              <a:buNone/>
            </a:pPr>
            <a: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i="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Jesus answered and said to them: </a:t>
            </a:r>
          </a:p>
          <a:p>
            <a:pPr marL="0" lvl="0" indent="0">
              <a:buNone/>
            </a:pPr>
            <a:r>
              <a:rPr lang="en-US" i="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“Take heed that no one deceives you” </a:t>
            </a: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(4)</a:t>
            </a:r>
          </a:p>
          <a:p>
            <a:pPr marL="0" lvl="0" indent="0">
              <a:buNone/>
            </a:pP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He Cautioned Us…</a:t>
            </a:r>
          </a:p>
          <a:p>
            <a:pPr marL="0" lvl="0" indent="0">
              <a:buNone/>
            </a:pP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Rise of False Prophets…</a:t>
            </a:r>
          </a:p>
          <a:p>
            <a:pPr marL="0" lvl="0" indent="0">
              <a:buNone/>
            </a:pP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…Manipulate Us For</a:t>
            </a:r>
          </a:p>
          <a:p>
            <a:pPr marL="0" lvl="0" indent="0">
              <a:buNone/>
            </a:pP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..Their Own Good and Prophet</a:t>
            </a:r>
          </a:p>
          <a:p>
            <a:endParaRPr lang="en-US" dirty="0"/>
          </a:p>
        </p:txBody>
      </p:sp>
    </p:spTree>
    <p:extLst>
      <p:ext uri="{BB962C8B-B14F-4D97-AF65-F5344CB8AC3E}">
        <p14:creationId xmlns:p14="http://schemas.microsoft.com/office/powerpoint/2010/main" val="2055406610"/>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1000" fill="hold"/>
                                        <p:tgtEl>
                                          <p:spTgt spid="3">
                                            <p:bg/>
                                          </p:spTgt>
                                        </p:tgtEl>
                                        <p:attrNameLst>
                                          <p:attrName>ppt_w</p:attrName>
                                        </p:attrNameLst>
                                      </p:cBhvr>
                                      <p:tavLst>
                                        <p:tav tm="0">
                                          <p:val>
                                            <p:fltVal val="0"/>
                                          </p:val>
                                        </p:tav>
                                        <p:tav tm="100000">
                                          <p:val>
                                            <p:strVal val="#ppt_w"/>
                                          </p:val>
                                        </p:tav>
                                      </p:tavLst>
                                    </p:anim>
                                    <p:anim calcmode="lin" valueType="num">
                                      <p:cBhvr>
                                        <p:cTn id="15" dur="1000" fill="hold"/>
                                        <p:tgtEl>
                                          <p:spTgt spid="3">
                                            <p:bg/>
                                          </p:spTgt>
                                        </p:tgtEl>
                                        <p:attrNameLst>
                                          <p:attrName>ppt_h</p:attrName>
                                        </p:attrNameLst>
                                      </p:cBhvr>
                                      <p:tavLst>
                                        <p:tav tm="0">
                                          <p:val>
                                            <p:fltVal val="0"/>
                                          </p:val>
                                        </p:tav>
                                        <p:tav tm="100000">
                                          <p:val>
                                            <p:strVal val="#ppt_h"/>
                                          </p:val>
                                        </p:tav>
                                      </p:tavLst>
                                    </p:anim>
                                    <p:anim calcmode="lin" valueType="num">
                                      <p:cBhvr>
                                        <p:cTn id="16" dur="1000" fill="hold"/>
                                        <p:tgtEl>
                                          <p:spTgt spid="3">
                                            <p:bg/>
                                          </p:spTgt>
                                        </p:tgtEl>
                                        <p:attrNameLst>
                                          <p:attrName>style.rotation</p:attrName>
                                        </p:attrNameLst>
                                      </p:cBhvr>
                                      <p:tavLst>
                                        <p:tav tm="0">
                                          <p:val>
                                            <p:fltVal val="90"/>
                                          </p:val>
                                        </p:tav>
                                        <p:tav tm="100000">
                                          <p:val>
                                            <p:fltVal val="0"/>
                                          </p:val>
                                        </p:tav>
                                      </p:tavLst>
                                    </p:anim>
                                    <p:animEffect transition="in" filter="fade">
                                      <p:cBhvr>
                                        <p:cTn id="17" dur="1000"/>
                                        <p:tgtEl>
                                          <p:spTgt spid="3">
                                            <p:bg/>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0" end="0"/>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2" end="2"/>
                                            </p:txEl>
                                          </p:spTgt>
                                        </p:tgtEl>
                                      </p:cBhvr>
                                    </p:animEffect>
                                  </p:childTnLst>
                                </p:cTn>
                              </p:par>
                            </p:childTnLst>
                          </p:cTn>
                        </p:par>
                        <p:par>
                          <p:cTn id="39" fill="hold">
                            <p:stCondLst>
                              <p:cond delay="1000"/>
                            </p:stCondLst>
                            <p:childTnLst>
                              <p:par>
                                <p:cTn id="40" presetID="31" presetClass="entr" presetSubtype="0"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3" end="3"/>
                                            </p:txEl>
                                          </p:spTgt>
                                        </p:tgtEl>
                                      </p:cBhvr>
                                    </p:animEffect>
                                  </p:childTnLst>
                                </p:cTn>
                              </p:par>
                            </p:childTnLst>
                          </p:cTn>
                        </p:par>
                        <p:par>
                          <p:cTn id="46" fill="hold">
                            <p:stCondLst>
                              <p:cond delay="2000"/>
                            </p:stCondLst>
                            <p:childTnLst>
                              <p:par>
                                <p:cTn id="47" presetID="31" presetClass="entr" presetSubtype="0" fill="hold" grpId="0" nodeType="after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4" end="4"/>
                                            </p:txEl>
                                          </p:spTgt>
                                        </p:tgtEl>
                                      </p:cBhvr>
                                    </p:animEffect>
                                  </p:childTnLst>
                                </p:cTn>
                              </p:par>
                            </p:childTnLst>
                          </p:cTn>
                        </p:par>
                        <p:par>
                          <p:cTn id="53" fill="hold">
                            <p:stCondLst>
                              <p:cond delay="3000"/>
                            </p:stCondLst>
                            <p:childTnLst>
                              <p:par>
                                <p:cTn id="54" presetID="31" presetClass="entr" presetSubtype="0" fill="hold" grpId="0" nodeType="after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 calcmode="lin" valueType="num">
                                      <p:cBhvr>
                                        <p:cTn id="56"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7"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8"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9"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5B3C-C6B9-409E-AD5D-89C3D2387C01}"/>
              </a:ext>
            </a:extLst>
          </p:cNvPr>
          <p:cNvSpPr>
            <a:spLocks noGrp="1"/>
          </p:cNvSpPr>
          <p:nvPr>
            <p:ph type="title"/>
          </p:nvPr>
        </p:nvSpPr>
        <p:spPr>
          <a:xfrm>
            <a:off x="838200" y="145775"/>
            <a:ext cx="10515600" cy="795129"/>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See To It that You Are Not Alarmed (6)</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136478" y="1219200"/>
            <a:ext cx="11914495" cy="5325035"/>
          </a:xfrm>
          <a:solidFill>
            <a:schemeClr val="bg1">
              <a:alpha val="80000"/>
            </a:schemeClr>
          </a:solidFill>
        </p:spPr>
        <p:txBody>
          <a:bodyPr>
            <a:normAutofit fontScale="92500"/>
          </a:bodyPr>
          <a:lstStyle/>
          <a:p>
            <a:pPr marL="0" lvl="0" indent="0">
              <a:lnSpc>
                <a:spcPct val="110000"/>
              </a:lnSpc>
              <a:buNone/>
            </a:pPr>
            <a: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i="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And you will hear of wars/ rumors of wars. See that you are not troubled; for all these things must come to pass, but the end is not yet.”  </a:t>
            </a: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(6)</a:t>
            </a:r>
          </a:p>
          <a:p>
            <a:pPr marL="0" lvl="0" indent="0">
              <a:buNone/>
            </a:pP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Terrorism Begets Terror in Our Hearts </a:t>
            </a:r>
          </a:p>
          <a:p>
            <a:pPr marL="0" lvl="0" indent="0">
              <a:buNone/>
            </a:pP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While the World is Engulfed in Fear…</a:t>
            </a:r>
          </a:p>
          <a:p>
            <a:pPr marL="0" lvl="0" indent="0">
              <a:buNone/>
            </a:pP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…We Can Face the Future with Faith</a:t>
            </a:r>
          </a:p>
          <a:p>
            <a:pPr marL="0" lv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Luke 21:26-28 </a:t>
            </a:r>
          </a:p>
          <a:p>
            <a:pPr marL="0" lv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26“ men’s hearts failing them from fear and the expectation of those things which are coming on the earth, for the powers of the heavens will be shaken. 27“ Then they will see the Son of Man coming in a cloud with power and great glory. 28“ Now when these things begin to happen, look up and lift up your heads, because your redemption draws near.”</a:t>
            </a:r>
            <a:endParaRPr lang="en-US" dirty="0"/>
          </a:p>
        </p:txBody>
      </p:sp>
    </p:spTree>
    <p:extLst>
      <p:ext uri="{BB962C8B-B14F-4D97-AF65-F5344CB8AC3E}">
        <p14:creationId xmlns:p14="http://schemas.microsoft.com/office/powerpoint/2010/main" val="3399802190"/>
      </p:ext>
    </p:extLst>
  </p:cSld>
  <p:clrMapOvr>
    <a:masterClrMapping/>
  </p:clrMapOvr>
  <mc:AlternateContent xmlns:mc="http://schemas.openxmlformats.org/markup-compatibility/2006">
    <mc:Choice xmlns:p14="http://schemas.microsoft.com/office/powerpoint/2010/main" Requires="p14">
      <p:transition spd="slow" p14:dur="25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right)">
                                      <p:cBhvr>
                                        <p:cTn id="11" dur="500"/>
                                        <p:tgtEl>
                                          <p:spTgt spid="3">
                                            <p:bg/>
                                          </p:spTgt>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right)">
                                      <p:cBhvr>
                                        <p:cTn id="19" dur="500"/>
                                        <p:tgtEl>
                                          <p:spTgt spid="3">
                                            <p:txEl>
                                              <p:pRg st="1" end="1"/>
                                            </p:txEl>
                                          </p:spTgt>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right)">
                                      <p:cBhvr>
                                        <p:cTn id="23" dur="500"/>
                                        <p:tgtEl>
                                          <p:spTgt spid="3">
                                            <p:txEl>
                                              <p:pRg st="2" end="2"/>
                                            </p:tx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righ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right)">
                                      <p:cBhvr>
                                        <p:cTn id="32" dur="500"/>
                                        <p:tgtEl>
                                          <p:spTgt spid="3">
                                            <p:txEl>
                                              <p:pRg st="4" end="4"/>
                                            </p:txEl>
                                          </p:spTgt>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right)">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5B3C-C6B9-409E-AD5D-89C3D2387C01}"/>
              </a:ext>
            </a:extLst>
          </p:cNvPr>
          <p:cNvSpPr>
            <a:spLocks noGrp="1"/>
          </p:cNvSpPr>
          <p:nvPr>
            <p:ph type="title"/>
          </p:nvPr>
        </p:nvSpPr>
        <p:spPr>
          <a:xfrm>
            <a:off x="838200" y="145775"/>
            <a:ext cx="8151055" cy="795129"/>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Stand Firm to the End (14)</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265042" y="1219199"/>
            <a:ext cx="11794435" cy="4444621"/>
          </a:xfrm>
          <a:solidFill>
            <a:schemeClr val="bg1">
              <a:alpha val="80000"/>
            </a:schemeClr>
          </a:solidFill>
        </p:spPr>
        <p:txBody>
          <a:bodyPr>
            <a:normAutofit lnSpcReduction="10000"/>
          </a:bodyPr>
          <a:lstStyle/>
          <a:p>
            <a:pPr marL="0" lvl="0" indent="0">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And this gospel of the kingdom will be preached in all the world as a witness to all the nations, and then the end will come.” </a:t>
            </a: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(14)</a:t>
            </a:r>
          </a:p>
          <a:p>
            <a:pPr lvl="1">
              <a:lnSpc>
                <a:spcPct val="160000"/>
              </a:lnSpc>
            </a:pPr>
            <a:r>
              <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True Faith in Jesus is Present Tense</a:t>
            </a:r>
          </a:p>
          <a:p>
            <a:pPr lvl="1">
              <a:lnSpc>
                <a:spcPct val="160000"/>
              </a:lnSpc>
            </a:pPr>
            <a:r>
              <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Our Decision to Believe in Christ and to Follow Him is Daily</a:t>
            </a:r>
          </a:p>
          <a:p>
            <a:pPr lvl="1">
              <a:lnSpc>
                <a:spcPct val="160000"/>
              </a:lnSpc>
            </a:pPr>
            <a:r>
              <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We Must Persevere in Our Faith</a:t>
            </a:r>
          </a:p>
          <a:p>
            <a:pPr marL="457200" lvl="1" indent="0">
              <a:lnSpc>
                <a:spcPct val="100000"/>
              </a:lnSpc>
              <a:buNone/>
            </a:pPr>
            <a:endPar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a:p>
            <a:pPr marL="0" lvl="0" indent="0">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“We must through many Tribulations enter the Kingdom of God”       </a:t>
            </a:r>
          </a:p>
          <a:p>
            <a:pPr marL="0" lvl="0" indent="0">
              <a:spcBef>
                <a:spcPts val="0"/>
              </a:spcBef>
              <a:buNone/>
            </a:pPr>
            <a:r>
              <a:rPr lang="en-US" b="1" i="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                                                                                                           </a:t>
            </a: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Acts 14:22</a:t>
            </a:r>
          </a:p>
          <a:p>
            <a:pPr marL="0" lvl="0" indent="0">
              <a:buNone/>
            </a:pPr>
            <a:endPar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endParaRPr>
          </a:p>
        </p:txBody>
      </p:sp>
    </p:spTree>
    <p:extLst>
      <p:ext uri="{BB962C8B-B14F-4D97-AF65-F5344CB8AC3E}">
        <p14:creationId xmlns:p14="http://schemas.microsoft.com/office/powerpoint/2010/main" val="1724430601"/>
      </p:ext>
    </p:extLst>
  </p:cSld>
  <p:clrMapOvr>
    <a:masterClrMapping/>
  </p:clrMapOvr>
  <mc:AlternateContent xmlns:mc="http://schemas.openxmlformats.org/markup-compatibility/2006">
    <mc:Choice xmlns:p14="http://schemas.microsoft.com/office/powerpoint/2010/main" Requires="p14">
      <p:transition spd="slow" p14:dur="27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500" fill="hold"/>
                                        <p:tgtEl>
                                          <p:spTgt spid="3">
                                            <p:bg/>
                                          </p:spTgt>
                                        </p:tgtEl>
                                        <p:attrNameLst>
                                          <p:attrName>ppt_w</p:attrName>
                                        </p:attrNameLst>
                                      </p:cBhvr>
                                      <p:tavLst>
                                        <p:tav tm="0">
                                          <p:val>
                                            <p:fltVal val="0"/>
                                          </p:val>
                                        </p:tav>
                                        <p:tav tm="100000">
                                          <p:val>
                                            <p:strVal val="#ppt_w"/>
                                          </p:val>
                                        </p:tav>
                                      </p:tavLst>
                                    </p:anim>
                                    <p:anim calcmode="lin" valueType="num">
                                      <p:cBhvr>
                                        <p:cTn id="14" dur="500" fill="hold"/>
                                        <p:tgtEl>
                                          <p:spTgt spid="3">
                                            <p:bg/>
                                          </p:spTgt>
                                        </p:tgtEl>
                                        <p:attrNameLst>
                                          <p:attrName>ppt_h</p:attrName>
                                        </p:attrNameLst>
                                      </p:cBhvr>
                                      <p:tavLst>
                                        <p:tav tm="0">
                                          <p:val>
                                            <p:fltVal val="0"/>
                                          </p:val>
                                        </p:tav>
                                        <p:tav tm="100000">
                                          <p:val>
                                            <p:strVal val="#ppt_h"/>
                                          </p:val>
                                        </p:tav>
                                      </p:tavLst>
                                    </p:anim>
                                    <p:animEffect transition="in" filter="fade">
                                      <p:cBhvr>
                                        <p:cTn id="15" dur="500"/>
                                        <p:tgtEl>
                                          <p:spTgt spid="3">
                                            <p:bg/>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3">
                                            <p:txEl>
                                              <p:pRg st="1" end="1"/>
                                            </p:txEl>
                                          </p:spTgt>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5B3C-C6B9-409E-AD5D-89C3D2387C01}"/>
              </a:ext>
            </a:extLst>
          </p:cNvPr>
          <p:cNvSpPr>
            <a:spLocks noGrp="1"/>
          </p:cNvSpPr>
          <p:nvPr>
            <p:ph type="title"/>
          </p:nvPr>
        </p:nvSpPr>
        <p:spPr>
          <a:xfrm>
            <a:off x="424070" y="145775"/>
            <a:ext cx="11041099" cy="795129"/>
          </a:xfrm>
          <a:solidFill>
            <a:schemeClr val="bg1">
              <a:alpha val="98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Keep Your Eyes On the Eastern Sky (27)</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265043" y="1219200"/>
            <a:ext cx="11675166" cy="5367130"/>
          </a:xfrm>
          <a:solidFill>
            <a:schemeClr val="bg1">
              <a:alpha val="80000"/>
            </a:schemeClr>
          </a:solidFill>
        </p:spPr>
        <p:txBody>
          <a:bodyPr>
            <a:normAutofit/>
          </a:bodyPr>
          <a:lstStyle/>
          <a:p>
            <a:pPr marL="0" lvl="0" indent="0">
              <a:buNone/>
            </a:pPr>
            <a:r>
              <a:rPr lang="en-US" i="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“For as the lightning comes from the east and flashes to the west, so also will the coming of the Son of Man be” </a:t>
            </a:r>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(27)</a:t>
            </a:r>
          </a:p>
          <a:p>
            <a:r>
              <a:rPr lang="en-US" b="1" dirty="0">
                <a:effectLst>
                  <a:outerShdw blurRad="38100" dist="38100" dir="2700000" algn="tl">
                    <a:srgbClr val="000000">
                      <a:alpha val="43137"/>
                    </a:srgbClr>
                  </a:outerShdw>
                </a:effectLst>
                <a:latin typeface="Arial Rounded MT Bold" panose="020F0704030504030204" pitchFamily="34" charset="0"/>
              </a:rPr>
              <a:t>Live with Expectancy</a:t>
            </a:r>
          </a:p>
          <a:p>
            <a:r>
              <a:rPr lang="en-US" b="1" dirty="0">
                <a:effectLst>
                  <a:outerShdw blurRad="38100" dist="38100" dir="2700000" algn="tl">
                    <a:srgbClr val="000000">
                      <a:alpha val="43137"/>
                    </a:srgbClr>
                  </a:outerShdw>
                </a:effectLst>
                <a:latin typeface="Arial Rounded MT Bold" panose="020F0704030504030204" pitchFamily="34" charset="0"/>
              </a:rPr>
              <a:t>Think Often of His Return</a:t>
            </a:r>
          </a:p>
          <a:p>
            <a:r>
              <a:rPr lang="en-US" b="1" dirty="0">
                <a:effectLst>
                  <a:outerShdw blurRad="38100" dist="38100" dir="2700000" algn="tl">
                    <a:srgbClr val="000000">
                      <a:alpha val="43137"/>
                    </a:srgbClr>
                  </a:outerShdw>
                </a:effectLst>
                <a:latin typeface="Arial Rounded MT Bold" panose="020F0704030504030204" pitchFamily="34" charset="0"/>
              </a:rPr>
              <a:t>Make an External Investment with Your…</a:t>
            </a:r>
          </a:p>
          <a:p>
            <a:pPr lvl="2">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Time</a:t>
            </a:r>
          </a:p>
          <a:p>
            <a:pPr lvl="2">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Talent</a:t>
            </a:r>
          </a:p>
          <a:p>
            <a:pPr lvl="2">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Treasure</a:t>
            </a:r>
          </a:p>
          <a:p>
            <a:pPr marL="914400" lvl="2" indent="0">
              <a:buNone/>
            </a:pP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457200" lvl="1" indent="0">
              <a:buNone/>
            </a:pPr>
            <a:r>
              <a:rPr lang="en-US" sz="3200" b="1" dirty="0">
                <a:effectLst>
                  <a:outerShdw blurRad="38100" dist="38100" dir="2700000" algn="tl">
                    <a:srgbClr val="000000">
                      <a:alpha val="43137"/>
                    </a:srgbClr>
                  </a:outerShdw>
                </a:effectLst>
                <a:latin typeface="Arial Rounded MT Bold" panose="020F0704030504030204" pitchFamily="34" charset="0"/>
              </a:rPr>
              <a:t>Warning!</a:t>
            </a:r>
          </a:p>
          <a:p>
            <a:pPr marL="457200" lvl="1" indent="0">
              <a:buNone/>
            </a:pPr>
            <a:r>
              <a:rPr lang="en-US" sz="3200" b="1" dirty="0">
                <a:effectLst>
                  <a:outerShdw blurRad="38100" dist="38100" dir="2700000" algn="tl">
                    <a:srgbClr val="000000">
                      <a:alpha val="43137"/>
                    </a:srgbClr>
                  </a:outerShdw>
                </a:effectLst>
                <a:latin typeface="Arial Rounded MT Bold" panose="020F0704030504030204" pitchFamily="34" charset="0"/>
              </a:rPr>
              <a:t>Don’t Get TOO Earthbound!!!</a:t>
            </a:r>
          </a:p>
          <a:p>
            <a:pPr marL="457200" lvl="1"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0411909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par>
                                <p:cTn id="14" presetID="2" presetClass="entr" presetSubtype="12"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12"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12"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12"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2" presetClass="entr" presetSubtype="12" fill="hold" grpId="0"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2" fill="hold" grpId="0"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 presetClass="entr" presetSubtype="12" fill="hold" grpId="0"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5B3C-C6B9-409E-AD5D-89C3D2387C01}"/>
              </a:ext>
            </a:extLst>
          </p:cNvPr>
          <p:cNvSpPr>
            <a:spLocks noGrp="1"/>
          </p:cNvSpPr>
          <p:nvPr>
            <p:ph type="title"/>
          </p:nvPr>
        </p:nvSpPr>
        <p:spPr>
          <a:xfrm>
            <a:off x="609599" y="145775"/>
            <a:ext cx="11025809" cy="795129"/>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18" charset="0"/>
              </a:rPr>
              <a:t>Learn the Lesson of the Fig Tree (32-35)</a:t>
            </a: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79C19389-5F25-4576-AC49-C179E289BE24}"/>
              </a:ext>
            </a:extLst>
          </p:cNvPr>
          <p:cNvSpPr>
            <a:spLocks noGrp="1"/>
          </p:cNvSpPr>
          <p:nvPr>
            <p:ph idx="1"/>
          </p:nvPr>
        </p:nvSpPr>
        <p:spPr>
          <a:xfrm>
            <a:off x="265043" y="1219200"/>
            <a:ext cx="11675166" cy="3577883"/>
          </a:xfrm>
          <a:solidFill>
            <a:schemeClr val="bg1">
              <a:alpha val="80000"/>
            </a:schemeClr>
          </a:solidFill>
        </p:spPr>
        <p:txBody>
          <a:bodyPr/>
          <a:lstStyle/>
          <a:p>
            <a:pPr marL="0" lvl="0" indent="0">
              <a:buNone/>
            </a:pPr>
            <a: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32“ Now learn this parable from the fig tree: When its branch has already become tender and puts forth leaves, you know that summer is near. 33“ So you also, when you see all these things, know that it is near— at the doors! 34“ Assuredly, I say to you, this generation will by no means pass away till all these things take place. 35“ Heaven and earth will pass away, but My words will by no means pass away” </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(32-35)</a:t>
            </a:r>
          </a:p>
          <a:p>
            <a:pPr marL="0" lvl="0" indent="0">
              <a:buNone/>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Fig Tree Parable  tells us that the Prophetic Clock…</a:t>
            </a:r>
          </a:p>
          <a:p>
            <a:pPr marL="0" lvl="0" indent="0">
              <a:buNone/>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…is About to Strike Midnight! </a:t>
            </a:r>
          </a:p>
          <a:p>
            <a:pPr marL="0" indent="0">
              <a:buNone/>
            </a:pPr>
            <a:endParaRPr lang="en-US" dirty="0"/>
          </a:p>
        </p:txBody>
      </p:sp>
    </p:spTree>
    <p:extLst>
      <p:ext uri="{BB962C8B-B14F-4D97-AF65-F5344CB8AC3E}">
        <p14:creationId xmlns:p14="http://schemas.microsoft.com/office/powerpoint/2010/main" val="38324612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2000"/>
                                        <p:tgtEl>
                                          <p:spTgt spid="3">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2000"/>
                                        <p:tgtEl>
                                          <p:spTgt spid="3">
                                            <p:txEl>
                                              <p:pRg st="1" end="1"/>
                                            </p:txEl>
                                          </p:spTgt>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1728</TotalTime>
  <Words>911</Words>
  <Application>Microsoft Office PowerPoint</Application>
  <PresentationFormat>Widescreen</PresentationFormat>
  <Paragraphs>59</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Rounded MT Bold</vt:lpstr>
      <vt:lpstr>Calibri</vt:lpstr>
      <vt:lpstr>Calibri Light</vt:lpstr>
      <vt:lpstr>Courier New</vt:lpstr>
      <vt:lpstr>Times New Roman</vt:lpstr>
      <vt:lpstr>Office Theme</vt:lpstr>
      <vt:lpstr>PowerPoint Presentation</vt:lpstr>
      <vt:lpstr>Living in the  Light of His Coming</vt:lpstr>
      <vt:lpstr>Luke 17:24</vt:lpstr>
      <vt:lpstr>PowerPoint Presentation</vt:lpstr>
      <vt:lpstr>Watch Out that No One Deceives You! (4)</vt:lpstr>
      <vt:lpstr>See To It that You Are Not Alarmed (6)</vt:lpstr>
      <vt:lpstr>Stand Firm to the End (14)</vt:lpstr>
      <vt:lpstr>Keep Your Eyes On the Eastern Sky (27)</vt:lpstr>
      <vt:lpstr>Learn the Lesson of the Fig Tree (32-35)</vt:lpstr>
      <vt:lpstr>Remember the Days of Noah and of Lot (37)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Linton</dc:creator>
  <cp:lastModifiedBy>David Linton</cp:lastModifiedBy>
  <cp:revision>55</cp:revision>
  <dcterms:created xsi:type="dcterms:W3CDTF">2018-05-25T23:26:05Z</dcterms:created>
  <dcterms:modified xsi:type="dcterms:W3CDTF">2018-05-27T04:25:18Z</dcterms:modified>
</cp:coreProperties>
</file>