
<file path=[Content_Types].xml><?xml version="1.0" encoding="utf-8"?>
<Types xmlns="http://schemas.openxmlformats.org/package/2006/content-types">
  <Default Extension="jpeg" ContentType="image/jpeg"/>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9" r:id="rId4"/>
    <p:sldId id="262" r:id="rId5"/>
    <p:sldId id="298" r:id="rId6"/>
    <p:sldId id="291" r:id="rId7"/>
    <p:sldId id="292" r:id="rId8"/>
    <p:sldId id="293" r:id="rId9"/>
    <p:sldId id="294" r:id="rId10"/>
    <p:sldId id="295" r:id="rId11"/>
    <p:sldId id="296" r:id="rId12"/>
    <p:sldId id="297" r:id="rId13"/>
    <p:sldId id="261" r:id="rId14"/>
    <p:sldId id="275" r:id="rId15"/>
    <p:sldId id="274" r:id="rId16"/>
    <p:sldId id="276" r:id="rId17"/>
    <p:sldId id="277" r:id="rId18"/>
    <p:sldId id="278" r:id="rId19"/>
    <p:sldId id="273" r:id="rId20"/>
    <p:sldId id="260" r:id="rId21"/>
    <p:sldId id="272" r:id="rId22"/>
    <p:sldId id="268" r:id="rId23"/>
    <p:sldId id="25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944E1C8-8E02-4E8C-A3CA-39D90B0435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944E1C8-8E02-4E8C-A3CA-39D90B04354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944E1C8-8E02-4E8C-A3CA-39D90B04354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4E1C8-8E02-4E8C-A3CA-39D90B04354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4944E1C8-8E02-4E8C-A3CA-39D90B0435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4944E1C8-8E02-4E8C-A3CA-39D90B0435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4944E1C8-8E02-4E8C-A3CA-39D90B0435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944E1C8-8E02-4E8C-A3CA-39D90B0435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944E1C8-8E02-4E8C-A3CA-39D90B04354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944E1C8-8E02-4E8C-A3CA-39D90B04354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4E1C8-8E02-4E8C-A3CA-39D90B04354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4944E1C8-8E02-4E8C-A3CA-39D90B0435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4944E1C8-8E02-4E8C-A3CA-39D90B0435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72F10-FA90-4CC2-909E-7E9BEFC3871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4E1C8-8E02-4E8C-A3CA-39D90B04354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72F10-FA90-4CC2-909E-7E9BEFC3871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4E1C8-8E02-4E8C-A3CA-39D90B04354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72F10-FA90-4CC2-909E-7E9BEFC3871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bmp"/></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bm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bmp"/></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bm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b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172278"/>
            <a:ext cx="11860696" cy="6506818"/>
          </a:xfrm>
        </p:spPr>
        <p:txBody>
          <a:bodyPr>
            <a:normAutofit fontScale="92500" lnSpcReduction="20000"/>
          </a:bodyPr>
          <a:lstStyle/>
          <a:p>
            <a:pPr marL="0" indent="0">
              <a:buNone/>
            </a:pPr>
            <a:r>
              <a:rPr lang="en-US" b="1" dirty="0">
                <a:effectLst>
                  <a:outerShdw blurRad="38100" dist="38100" dir="2700000" algn="tl">
                    <a:srgbClr val="000000">
                      <a:alpha val="43137"/>
                    </a:srgbClr>
                  </a:outerShdw>
                </a:effectLst>
              </a:rPr>
              <a:t>Pastor went to his church office on Monday morning and discovered a dead mule in the church yard. He telephoned the police. Since there did not appear to be any foul play, the police referred the Pastor to the Health Department.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They explained, "Since there was no health threat you'll need to call the Sanitation Department."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When the pastor called the Sanitation Department, the Manager of the Sanitation Department said, "I can't pick up that dead mule without authorization from the mayor."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The Pastor was not at all too eager to call the mayor, who possessed a very bad temper and was always extremely unpleasant and hard to deal with, but, eventually, the Pastor called the mayor anyway.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The mayor did not disappoint the Pastor. The mayor immediately began to rant and rave. After his continued rant at the pastor, the mayor finally said, "Why did you call me any way? Isn't your job to bury the dead?"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The pastor paused for a brief prayer, and asked the Lord to direct his response. The Lord led the pastor to the words he was seeking, "Yes, Mayor, it IS my job to bury the dead, BUT I always like to notify the next of kin first!"</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774" y="139838"/>
            <a:ext cx="11627126" cy="1026353"/>
          </a:xfrm>
          <a:solidFill>
            <a:schemeClr val="bg1">
              <a:alpha val="80000"/>
            </a:schemeClr>
          </a:solidFill>
        </p:spPr>
        <p:txBody>
          <a:bodyPr>
            <a:noAutofit/>
          </a:bodyPr>
          <a:lstStyle/>
          <a:p>
            <a:r>
              <a:rPr lang="en-US" sz="3900" b="1" dirty="0">
                <a:effectLst>
                  <a:outerShdw blurRad="38100" dist="38100" dir="2700000" algn="tl">
                    <a:srgbClr val="000000">
                      <a:alpha val="43137"/>
                    </a:srgbClr>
                  </a:outerShdw>
                </a:effectLst>
                <a:latin typeface="Arial Rounded MT Bold" panose="020F0704030504030204" pitchFamily="34" charset="0"/>
              </a:rPr>
              <a:t>She Looked Back…</a:t>
            </a:r>
            <a:br>
              <a:rPr lang="en-US" sz="3900" b="1" dirty="0">
                <a:effectLst>
                  <a:outerShdw blurRad="38100" dist="38100" dir="2700000" algn="tl">
                    <a:srgbClr val="000000">
                      <a:alpha val="43137"/>
                    </a:srgbClr>
                  </a:outerShdw>
                </a:effectLst>
                <a:latin typeface="Arial Rounded MT Bold" panose="020F0704030504030204" pitchFamily="34" charset="0"/>
              </a:rPr>
            </a:br>
            <a:r>
              <a:rPr lang="en-US" sz="3900" b="1" dirty="0">
                <a:effectLst>
                  <a:outerShdw blurRad="38100" dist="38100" dir="2700000" algn="tl">
                    <a:srgbClr val="000000">
                      <a:alpha val="43137"/>
                    </a:srgbClr>
                  </a:outerShdw>
                </a:effectLst>
                <a:latin typeface="Arial Rounded MT Bold" panose="020F0704030504030204" pitchFamily="34" charset="0"/>
              </a:rPr>
              <a:t> …When She Should Have Been Looking Ahead</a:t>
            </a:r>
            <a:endParaRPr lang="en-US" sz="39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 y="1378226"/>
            <a:ext cx="10131910" cy="3587669"/>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The Devil Will Tempt You to Go Back to Your Own Life…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…Your Old Ways, Your Old Relationships.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You Have to Make A Clean Break and Move On…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…Or You Will Be Destroyed (Phil 3:13-14)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Remember Lot’s Wife!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right)">
                                      <p:cBhvr>
                                        <p:cTn id="12" dur="500"/>
                                        <p:tgtEl>
                                          <p:spTgt spid="3">
                                            <p:bg/>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right)">
                                      <p:cBhvr>
                                        <p:cTn id="15" dur="500"/>
                                        <p:tgtEl>
                                          <p:spTgt spid="3">
                                            <p:txEl>
                                              <p:pRg st="0" end="0"/>
                                            </p:txEl>
                                          </p:spTgt>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righ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right)">
                                      <p:cBhvr>
                                        <p:cTn id="24" dur="500"/>
                                        <p:tgtEl>
                                          <p:spTgt spid="3">
                                            <p:txEl>
                                              <p:pRg st="2" end="2"/>
                                            </p:txEl>
                                          </p:spTgt>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righ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right)">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4014470"/>
            <a:ext cx="10703560" cy="2672715"/>
          </a:xfrm>
          <a:solidFill>
            <a:schemeClr val="bg1">
              <a:alpha val="41000"/>
            </a:schemeClr>
          </a:solidFill>
        </p:spPr>
        <p:txBody>
          <a:bodyPr>
            <a:normAutofit/>
          </a:bodyPr>
          <a:lstStyle/>
          <a:p>
            <a:pPr marL="0" indent="0">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Where You Are Going is More Important… </a:t>
            </a:r>
            <a:br>
              <a:rPr lang="en-US" sz="3600" b="1" dirty="0">
                <a:effectLst>
                  <a:outerShdw blurRad="38100" dist="38100" dir="2700000" algn="tl">
                    <a:srgbClr val="000000">
                      <a:alpha val="43137"/>
                    </a:srgbClr>
                  </a:outerShdw>
                </a:effectLst>
                <a:latin typeface="Arial Rounded MT Bold" panose="020F07040305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rPr>
              <a:t>                                  …Than Where You’ve Been</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Life is Ahead of You…</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             …Not Behind You</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10515600" cy="1026353"/>
          </a:xfrm>
        </p:spPr>
        <p:txBody>
          <a:bodyPr/>
          <a:lstStyle/>
          <a:p>
            <a:endParaRPr lang="en-US" dirty="0"/>
          </a:p>
        </p:txBody>
      </p:sp>
      <p:sp>
        <p:nvSpPr>
          <p:cNvPr id="3" name="Content Placeholder 2"/>
          <p:cNvSpPr>
            <a:spLocks noGrp="1"/>
          </p:cNvSpPr>
          <p:nvPr>
            <p:ph idx="1"/>
          </p:nvPr>
        </p:nvSpPr>
        <p:spPr>
          <a:xfrm>
            <a:off x="26503" y="1378226"/>
            <a:ext cx="12085983" cy="5479774"/>
          </a:xfrm>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10515600" cy="1026353"/>
          </a:xfrm>
        </p:spPr>
        <p:txBody>
          <a:bodyPr/>
          <a:lstStyle/>
          <a:p>
            <a:endParaRPr lang="en-US" dirty="0"/>
          </a:p>
        </p:txBody>
      </p:sp>
      <p:sp>
        <p:nvSpPr>
          <p:cNvPr id="3" name="Content Placeholder 2"/>
          <p:cNvSpPr>
            <a:spLocks noGrp="1"/>
          </p:cNvSpPr>
          <p:nvPr>
            <p:ph idx="1"/>
          </p:nvPr>
        </p:nvSpPr>
        <p:spPr>
          <a:xfrm>
            <a:off x="26503" y="1378226"/>
            <a:ext cx="12085983" cy="5479774"/>
          </a:xfrm>
        </p:spPr>
        <p:txBody>
          <a:bodyPr/>
          <a:lstStyle/>
          <a:p>
            <a:r>
              <a:rPr lang="en-US" dirty="0"/>
              <a:t>The Bible isn’t clear whether Lot’s wife was covered in the salt that rained down with the brimstone or if her remains were dusted with a coating of salt later. But it is interesting that she is described as a “</a:t>
            </a:r>
            <a:r>
              <a:rPr lang="en-US" b="1" dirty="0"/>
              <a:t>pillar</a:t>
            </a:r>
            <a:r>
              <a:rPr lang="en-US" dirty="0"/>
              <a:t>.” The Hebrew for “pillar” refers to a garrison or a deputy, that is, something set to watch over something else. </a:t>
            </a:r>
            <a:r>
              <a:rPr lang="en-US" b="1" dirty="0"/>
              <a:t>The image of Lot’s wife standing watch over the Dead Sea area—where to this day no life can exist</a:t>
            </a:r>
            <a:r>
              <a:rPr lang="en-US" dirty="0"/>
              <a:t>—is a poignant reminder to us not to look back or turn back from the profession of faith we have made, but to follow Christ without hesitation and abide in His love (Luke 17:32).</a:t>
            </a:r>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10515600" cy="1026353"/>
          </a:xfrm>
        </p:spPr>
        <p:txBody>
          <a:bodyPr/>
          <a:lstStyle/>
          <a:p>
            <a:endParaRPr lang="en-US" dirty="0"/>
          </a:p>
        </p:txBody>
      </p:sp>
      <p:sp>
        <p:nvSpPr>
          <p:cNvPr id="3" name="Content Placeholder 2"/>
          <p:cNvSpPr>
            <a:spLocks noGrp="1"/>
          </p:cNvSpPr>
          <p:nvPr>
            <p:ph idx="1"/>
          </p:nvPr>
        </p:nvSpPr>
        <p:spPr>
          <a:xfrm>
            <a:off x="26503" y="1378226"/>
            <a:ext cx="12085983" cy="5479774"/>
          </a:xfrm>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10515600" cy="1026353"/>
          </a:xfrm>
        </p:spPr>
        <p:txBody>
          <a:bodyPr/>
          <a:lstStyle/>
          <a:p>
            <a:endParaRPr lang="en-US" dirty="0"/>
          </a:p>
        </p:txBody>
      </p:sp>
      <p:sp>
        <p:nvSpPr>
          <p:cNvPr id="3" name="Content Placeholder 2"/>
          <p:cNvSpPr>
            <a:spLocks noGrp="1"/>
          </p:cNvSpPr>
          <p:nvPr>
            <p:ph idx="1"/>
          </p:nvPr>
        </p:nvSpPr>
        <p:spPr>
          <a:xfrm>
            <a:off x="26503" y="1378226"/>
            <a:ext cx="12085983" cy="5479774"/>
          </a:xfrm>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10515600" cy="1026353"/>
          </a:xfrm>
        </p:spPr>
        <p:txBody>
          <a:bodyPr/>
          <a:lstStyle/>
          <a:p>
            <a:endParaRPr lang="en-US" dirty="0"/>
          </a:p>
        </p:txBody>
      </p:sp>
      <p:sp>
        <p:nvSpPr>
          <p:cNvPr id="3" name="Content Placeholder 2"/>
          <p:cNvSpPr>
            <a:spLocks noGrp="1"/>
          </p:cNvSpPr>
          <p:nvPr>
            <p:ph idx="1"/>
          </p:nvPr>
        </p:nvSpPr>
        <p:spPr>
          <a:xfrm>
            <a:off x="26503" y="1378226"/>
            <a:ext cx="12085983" cy="5479774"/>
          </a:xfrm>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4508" y="106017"/>
            <a:ext cx="3091738" cy="31407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1683" y="593655"/>
            <a:ext cx="2362200" cy="193357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173" y="1"/>
            <a:ext cx="4476750" cy="290263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202" y="313809"/>
            <a:ext cx="2464426" cy="24575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28" y="2902634"/>
            <a:ext cx="3885574" cy="3810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176" y="2902634"/>
            <a:ext cx="2579997" cy="3810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718" y="2902634"/>
            <a:ext cx="4413182" cy="39461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10515600" cy="1026353"/>
          </a:xfrm>
        </p:spPr>
        <p:txBody>
          <a:bodyPr/>
          <a:lstStyle/>
          <a:p>
            <a:endParaRPr lang="en-US" dirty="0"/>
          </a:p>
        </p:txBody>
      </p:sp>
      <p:sp>
        <p:nvSpPr>
          <p:cNvPr id="3" name="Content Placeholder 2"/>
          <p:cNvSpPr>
            <a:spLocks noGrp="1"/>
          </p:cNvSpPr>
          <p:nvPr>
            <p:ph idx="1"/>
          </p:nvPr>
        </p:nvSpPr>
        <p:spPr>
          <a:xfrm>
            <a:off x="26503" y="1378226"/>
            <a:ext cx="12085983" cy="5479774"/>
          </a:xfrm>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1">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5854840"/>
            <a:ext cx="6062663" cy="817424"/>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Roman City of Pompeii</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5578" y="120925"/>
            <a:ext cx="11952633" cy="2265087"/>
          </a:xfrm>
          <a:solidFill>
            <a:schemeClr val="bg1">
              <a:alpha val="80000"/>
            </a:schemeClr>
          </a:solidFill>
        </p:spPr>
        <p:txBody>
          <a:bodyPr>
            <a:normAutofit fontScale="92500"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Roman city of Pompeii was being excavated, the body of a woman was found mummified by the volcanic ashes of Mount Vesuvius.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Her position told a tragic story. Her feet pointed toward the city gate, but her outstretched arms and fingers were straining for something that lay behind her. The treasure for which she was grasping was a bag of pearls.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559"/>
            <a:ext cx="8334375" cy="748056"/>
          </a:xfrm>
          <a:solidFill>
            <a:schemeClr val="bg1">
              <a:alpha val="80000"/>
            </a:schemeClr>
          </a:solidFill>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The Challenge of this Statement</a:t>
            </a:r>
            <a:r>
              <a:rPr lang="en-US" sz="4000" b="1" dirty="0">
                <a:latin typeface="Arial Rounded MT Bold" panose="020F0704030504030204" pitchFamily="34" charset="0"/>
              </a:rPr>
              <a:t>:</a:t>
            </a:r>
            <a:endParaRPr lang="en-US" sz="4000" dirty="0">
              <a:latin typeface="Arial Rounded MT Bold" panose="020F0704030504030204" pitchFamily="34" charset="0"/>
            </a:endParaRPr>
          </a:p>
        </p:txBody>
      </p:sp>
      <p:sp>
        <p:nvSpPr>
          <p:cNvPr id="3" name="Content Placeholder 2"/>
          <p:cNvSpPr>
            <a:spLocks noGrp="1"/>
          </p:cNvSpPr>
          <p:nvPr>
            <p:ph idx="1"/>
          </p:nvPr>
        </p:nvSpPr>
        <p:spPr>
          <a:xfrm>
            <a:off x="26503" y="916775"/>
            <a:ext cx="12085983" cy="5711687"/>
          </a:xfrm>
          <a:solidFill>
            <a:schemeClr val="bg1">
              <a:alpha val="80000"/>
            </a:schemeClr>
          </a:solidFill>
        </p:spPr>
        <p:txBody>
          <a:bodyPr>
            <a:normAutofit lnSpcReduction="10000"/>
          </a:bodyPr>
          <a:lstStyle/>
          <a:p>
            <a:pPr>
              <a:lnSpc>
                <a:spcPct val="110000"/>
              </a:lnSpc>
              <a:buFont typeface="Courier New" panose="02070309020205020404" pitchFamily="49" charset="0"/>
              <a:buChar char="o"/>
            </a:pPr>
            <a:r>
              <a:rPr lang="en-US" sz="2400" b="1" u="sng"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Who She Was and What Happened To Her</a:t>
            </a:r>
            <a:endParaRPr lang="en-US" sz="24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She was the wife of Lot, Abraham’s nephew. </a:t>
            </a:r>
            <a:endPar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…became enmeshed in Sodom’s culture. </a:t>
            </a:r>
            <a:endPar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…looked back/ probably started back,/ was turned into a pillar of salt.</a:t>
            </a:r>
            <a:endPar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a:lnSpc>
                <a:spcPct val="110000"/>
              </a:lnSpc>
              <a:buFont typeface="Courier New" panose="02070309020205020404" pitchFamily="49" charset="0"/>
              <a:buChar char="o"/>
            </a:pPr>
            <a:r>
              <a:rPr lang="en-US" sz="2400" b="1" u="sng"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People He Doesn’t Mention</a:t>
            </a:r>
            <a:r>
              <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a:t>
            </a:r>
            <a:endPar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Matriarchs of Faith – Sarah, Rebecca, Leah, Rahab or Ruth. But Remember Lot’s wife. </a:t>
            </a:r>
            <a:endPar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a:lnSpc>
                <a:spcPct val="110000"/>
              </a:lnSpc>
              <a:buFont typeface="Courier New" panose="02070309020205020404" pitchFamily="49" charset="0"/>
              <a:buChar char="o"/>
            </a:pPr>
            <a:r>
              <a:rPr lang="en-US" sz="2400" b="1" u="sng"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One Who Said It</a:t>
            </a:r>
            <a:r>
              <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a:t>
            </a:r>
            <a:endPar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Jesus the Prince of Peace, the one who taught that the greatest commandment is love, who was meek and lowly of heart, yet he said to remember Lot’s wife.</a:t>
            </a:r>
            <a:endPar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a:lnSpc>
                <a:spcPct val="110000"/>
              </a:lnSpc>
              <a:buFont typeface="Courier New" panose="02070309020205020404" pitchFamily="49" charset="0"/>
              <a:buChar char="o"/>
            </a:pPr>
            <a:r>
              <a:rPr lang="en-US" sz="2400" b="1" u="sng"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Those He Spoke These Words To</a:t>
            </a:r>
            <a:r>
              <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a:t>
            </a:r>
            <a:endPar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Not to Casual Onlookers, or the Pharisees / Teachers, nor the Crowds </a:t>
            </a:r>
            <a:endPar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His Closest Disciples who would be responsible for continuing his ministry </a:t>
            </a:r>
            <a:endPar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a:lnSpc>
                <a:spcPct val="110000"/>
              </a:lnSpc>
              <a:buFont typeface="Courier New" panose="02070309020205020404" pitchFamily="49" charset="0"/>
              <a:buChar char="o"/>
            </a:pPr>
            <a:r>
              <a:rPr lang="en-US" sz="2400" b="1" u="sng"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The Subject Matter</a:t>
            </a:r>
            <a:r>
              <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a:t>
            </a:r>
            <a:endParaRPr lang="en-US" sz="24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he was speaking of his second coming to this world. be ready, watchful, Faithful </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3"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3"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9" fill="hold">
                            <p:stCondLst>
                              <p:cond delay="6000"/>
                            </p:stCondLst>
                            <p:childTnLst>
                              <p:par>
                                <p:cTn id="30" presetID="2" presetClass="entr" presetSubtype="3"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51" fill="hold">
                            <p:stCondLst>
                              <p:cond delay="2000"/>
                            </p:stCondLst>
                            <p:childTnLst>
                              <p:par>
                                <p:cTn id="52" presetID="2" presetClass="entr" presetSubtype="3"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3"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1"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62" fill="hold">
                            <p:stCondLst>
                              <p:cond delay="2000"/>
                            </p:stCondLst>
                            <p:childTnLst>
                              <p:par>
                                <p:cTn id="63" presetID="2" presetClass="entr" presetSubtype="3" fill="hold" grpId="0" nodeType="after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2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67" fill="hold">
                            <p:stCondLst>
                              <p:cond delay="4000"/>
                            </p:stCondLst>
                            <p:childTnLst>
                              <p:par>
                                <p:cTn id="68" presetID="2" presetClass="entr" presetSubtype="3" fill="hold" grpId="0" nodeType="after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additive="base">
                                        <p:cTn id="70" dur="2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1" dur="20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3" fill="hold" grpId="0"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 calcmode="lin" valueType="num">
                                      <p:cBhvr additive="base">
                                        <p:cTn id="76" dur="20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7" dur="20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par>
                          <p:cTn id="78" fill="hold">
                            <p:stCondLst>
                              <p:cond delay="2000"/>
                            </p:stCondLst>
                            <p:childTnLst>
                              <p:par>
                                <p:cTn id="79" presetID="2" presetClass="entr" presetSubtype="3" fill="hold" grpId="0" nodeType="after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 calcmode="lin" valueType="num">
                                      <p:cBhvr additive="base">
                                        <p:cTn id="81" dur="2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2" dur="2000" fill="hold"/>
                                        <p:tgtEl>
                                          <p:spTgt spid="3">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3752"/>
            <a:ext cx="9144000" cy="965546"/>
          </a:xfrm>
          <a:solidFill>
            <a:schemeClr val="bg1">
              <a:alpha val="99000"/>
            </a:schemeClr>
          </a:solidFill>
          <a:effectLst>
            <a:softEdge rad="127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Lessons from Lot’s Wife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7486650" y="3602038"/>
            <a:ext cx="3181350" cy="512762"/>
          </a:xfrm>
          <a:solidFill>
            <a:schemeClr val="bg1">
              <a:alpha val="80000"/>
            </a:schemeClr>
          </a:solidFill>
          <a:effectLst>
            <a:softEdge rad="12700"/>
          </a:effectLst>
        </p:spPr>
        <p:txBody>
          <a:bodyPr>
            <a:normAutofit lnSpcReduction="10000"/>
          </a:bodyPr>
          <a:lstStyle/>
          <a:p>
            <a:r>
              <a:rPr lang="en-US" sz="3200" b="1" dirty="0">
                <a:effectLst>
                  <a:outerShdw blurRad="38100" dist="38100" dir="2700000" algn="tl">
                    <a:srgbClr val="000000">
                      <a:alpha val="43137"/>
                    </a:srgbClr>
                  </a:outerShdw>
                </a:effectLst>
                <a:latin typeface="Arial Rounded MT Bold" panose="020F0704030504030204" pitchFamily="34" charset="0"/>
              </a:rPr>
              <a:t>Luke 17:32</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4" name="TextBox 3"/>
          <p:cNvSpPr txBox="1"/>
          <p:nvPr/>
        </p:nvSpPr>
        <p:spPr>
          <a:xfrm>
            <a:off x="1042989" y="6257926"/>
            <a:ext cx="2532724" cy="461665"/>
          </a:xfrm>
          <a:prstGeom prst="rect">
            <a:avLst/>
          </a:prstGeom>
          <a:solidFill>
            <a:schemeClr val="bg1"/>
          </a:solidFill>
          <a:effectLst/>
        </p:spPr>
        <p:txBody>
          <a:bodyPr wrap="square" rtlCol="0">
            <a:spAutoFit/>
          </a:bodyPr>
          <a:lstStyle/>
          <a:p>
            <a:r>
              <a:rPr lang="en-US" sz="2400" b="1" dirty="0">
                <a:effectLst>
                  <a:outerShdw blurRad="38100" dist="38100" dir="2700000" algn="tl">
                    <a:srgbClr val="000000">
                      <a:alpha val="43137"/>
                    </a:srgbClr>
                  </a:outerShdw>
                </a:effectLst>
                <a:latin typeface="Arial Rounded MT Bold" panose="020F0704030504030204" pitchFamily="34" charset="0"/>
              </a:rPr>
              <a:t>Edward Church</a:t>
            </a:r>
            <a:endParaRPr lang="en-US" sz="24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8802806" y="6257925"/>
            <a:ext cx="2155707" cy="461665"/>
          </a:xfrm>
          <a:prstGeom prst="rect">
            <a:avLst/>
          </a:prstGeom>
          <a:solidFill>
            <a:schemeClr val="bg1"/>
          </a:solidFill>
          <a:effectLst/>
        </p:spPr>
        <p:txBody>
          <a:bodyPr wrap="square" rtlCol="0">
            <a:spAutoFit/>
          </a:bodyPr>
          <a:lstStyle/>
          <a:p>
            <a:r>
              <a:rPr lang="en-US" sz="2400" b="1" dirty="0">
                <a:effectLst>
                  <a:outerShdw blurRad="38100" dist="38100" dir="2700000" algn="tl">
                    <a:srgbClr val="000000">
                      <a:alpha val="43137"/>
                    </a:srgbClr>
                  </a:outerShdw>
                </a:effectLst>
                <a:latin typeface="Arial Rounded MT Bold" panose="020F0704030504030204" pitchFamily="34" charset="0"/>
              </a:rPr>
              <a:t>June 3, 2018</a:t>
            </a:r>
            <a:endParaRPr lang="en-US" sz="24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right)">
                                      <p:cBhvr>
                                        <p:cTn id="11" dur="2000"/>
                                        <p:tgtEl>
                                          <p:spTgt spid="3">
                                            <p:bg/>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right)">
                                      <p:cBhvr>
                                        <p:cTn id="14" dur="2000"/>
                                        <p:tgtEl>
                                          <p:spTgt spid="3">
                                            <p:txEl>
                                              <p:pRg st="0" end="0"/>
                                            </p:txEl>
                                          </p:spTgt>
                                        </p:tgtEl>
                                      </p:cBhvr>
                                    </p:animEffect>
                                  </p:childTnLst>
                                </p:cTn>
                              </p:par>
                            </p:childTnLst>
                          </p:cTn>
                        </p:par>
                        <p:par>
                          <p:cTn id="15" fill="hold">
                            <p:stCondLst>
                              <p:cond delay="40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2000"/>
                                        <p:tgtEl>
                                          <p:spTgt spid="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P spid="4" grpId="0" bldLvl="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81000" b="-8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9605963" cy="1026353"/>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Lot’s Wife at Sodom’s Destruction</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3" y="1378226"/>
            <a:ext cx="12085983" cy="5191386"/>
          </a:xfrm>
          <a:solidFill>
            <a:schemeClr val="bg1">
              <a:alpha val="80000"/>
            </a:schemeClr>
          </a:solidFill>
        </p:spPr>
        <p:txBody>
          <a:bodyPr>
            <a:normAutofit fontScale="92500"/>
          </a:bodyPr>
          <a:lstStyle/>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Abram dwelt in the land of Canaan, and Lot dwelt in the cities of the plain and pitched his tent even as far as Sodom. 13But the men of Sodom were exceedingly wicked and sinful against the LORD</a:t>
            </a:r>
            <a:r>
              <a:rPr lang="en-US" b="1" dirty="0">
                <a:effectLst>
                  <a:outerShdw blurRad="38100" dist="38100" dir="2700000" algn="tl">
                    <a:srgbClr val="000000">
                      <a:alpha val="43137"/>
                    </a:srgbClr>
                  </a:outerShdw>
                </a:effectLst>
                <a:latin typeface="Arial Rounded MT Bold" panose="020F0704030504030204" pitchFamily="34" charset="0"/>
              </a:rPr>
              <a:t>. Gen 13:12-13</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“Lot was a righteous man, who was distressed by the filthy lives of lawless men (for that righteous man, living among them day after day, was tormented in his righteous soul by the lawless deeds he saw and heard)” </a:t>
            </a:r>
            <a:endParaRPr lang="en-US" b="1"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2 Peter 2:7-8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His daughters married ungodly men /became part of the pagan culture.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God sent two angels to warn Lot of the judgment to come.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Lot told his sons-in-law, but they thought he was joking -Gen 19:14</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522" y="139838"/>
            <a:ext cx="11622156" cy="1026353"/>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One of Strangest Statements in Scripture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3" y="1378227"/>
            <a:ext cx="12085983" cy="3604590"/>
          </a:xfrm>
          <a:solidFill>
            <a:schemeClr val="bg1">
              <a:alpha val="8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“Lot hesitated” </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Gen 19:16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He should have been Decisive, but he was Indecisive.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He should have been Prompt, but he Lingered.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So the angels grasped his hands and led them out of the city “for the Lord was merciful to them” -</a:t>
            </a:r>
            <a:r>
              <a:rPr lang="en-US" b="1" dirty="0">
                <a:effectLst>
                  <a:outerShdw blurRad="38100" dist="38100" dir="2700000" algn="tl">
                    <a:srgbClr val="000000">
                      <a:alpha val="43137"/>
                    </a:srgbClr>
                  </a:outerShdw>
                </a:effectLst>
                <a:latin typeface="Arial Rounded MT Bold" panose="020F0704030504030204" pitchFamily="34" charset="0"/>
              </a:rPr>
              <a:t>Gen 19:16</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“Flee for your lives! Don’t look back or …be swept away!” -</a:t>
            </a:r>
            <a:r>
              <a:rPr lang="en-US" b="1" dirty="0">
                <a:effectLst>
                  <a:outerShdw blurRad="38100" dist="38100" dir="2700000" algn="tl">
                    <a:srgbClr val="000000">
                      <a:alpha val="43137"/>
                    </a:srgbClr>
                  </a:outerShdw>
                </a:effectLst>
                <a:latin typeface="Arial Rounded MT Bold" panose="020F0704030504030204" pitchFamily="34" charset="0"/>
              </a:rPr>
              <a:t>Gen 19:17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“But Lot’s wife looked back / became a pillar of salt”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Gen 19:26</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044" y="139838"/>
            <a:ext cx="8017566" cy="1238388"/>
          </a:xfrm>
        </p:spPr>
        <p:txBody>
          <a:bodyPr>
            <a:normAutofit fontScale="90000"/>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She Was Surrounded By Faith…</a:t>
            </a:r>
            <a:br>
              <a:rPr lang="en-US"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br>
            <a:r>
              <a:rPr lang="en-US"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…But Had No Faith</a:t>
            </a:r>
            <a:endParaRPr lang="en-US"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p:txBody>
      </p:sp>
      <p:sp>
        <p:nvSpPr>
          <p:cNvPr id="3" name="Content Placeholder 2"/>
          <p:cNvSpPr>
            <a:spLocks noGrp="1"/>
          </p:cNvSpPr>
          <p:nvPr>
            <p:ph idx="1"/>
          </p:nvPr>
        </p:nvSpPr>
        <p:spPr>
          <a:xfrm>
            <a:off x="132521" y="2557659"/>
            <a:ext cx="11873948" cy="4240696"/>
          </a:xfrm>
          <a:solidFill>
            <a:schemeClr val="bg1">
              <a:alpha val="80000"/>
            </a:schemeClr>
          </a:solidFill>
        </p:spPr>
        <p:txBody>
          <a:bodyPr>
            <a:normAutofit/>
          </a:bodyPr>
          <a:lstStyle/>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She was in a family filled with the faith of Abraham, the man of faith (Gen 15:6; Gen 22:1; Rom 4:17; </a:t>
            </a:r>
            <a:r>
              <a:rPr lang="en-US" b="1" dirty="0" err="1">
                <a:effectLst>
                  <a:outerShdw blurRad="38100" dist="38100" dir="2700000" algn="tl">
                    <a:srgbClr val="000000">
                      <a:alpha val="43137"/>
                    </a:srgbClr>
                  </a:outerShdw>
                </a:effectLst>
                <a:latin typeface="Arial Rounded MT Bold" panose="020F0704030504030204" pitchFamily="34" charset="0"/>
              </a:rPr>
              <a:t>Heb</a:t>
            </a:r>
            <a:r>
              <a:rPr lang="en-US" b="1" dirty="0">
                <a:effectLst>
                  <a:outerShdw blurRad="38100" dist="38100" dir="2700000" algn="tl">
                    <a:srgbClr val="000000">
                      <a:alpha val="43137"/>
                    </a:srgbClr>
                  </a:outerShdw>
                </a:effectLst>
                <a:latin typeface="Arial Rounded MT Bold" panose="020F0704030504030204" pitchFamily="34" charset="0"/>
              </a:rPr>
              <a:t> 11:8-12).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Needed a Move to a personal faith.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Make up their own minds /believe in Jesus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You decide the life you want to…</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…Live, Believe and Destiny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Nobody, not even an angel of God can do it for you.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Angels basically dragged them out of Sodom.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up)">
                                      <p:cBhvr>
                                        <p:cTn id="11" dur="2000"/>
                                        <p:tgtEl>
                                          <p:spTgt spid="3">
                                            <p:bg/>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2000"/>
                                        <p:tgtEl>
                                          <p:spTgt spid="3">
                                            <p:txEl>
                                              <p:pRg st="0" end="0"/>
                                            </p:txEl>
                                          </p:spTgt>
                                        </p:tgtEl>
                                      </p:cBhvr>
                                    </p:animEffect>
                                  </p:childTnLst>
                                </p:cTn>
                              </p:par>
                            </p:childTnLst>
                          </p:cTn>
                        </p:par>
                        <p:par>
                          <p:cTn id="15" fill="hold">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2000"/>
                                        <p:tgtEl>
                                          <p:spTgt spid="3">
                                            <p:txEl>
                                              <p:pRg st="1" end="1"/>
                                            </p:txEl>
                                          </p:spTgt>
                                        </p:tgtEl>
                                      </p:cBhvr>
                                    </p:animEffect>
                                  </p:childTnLst>
                                </p:cTn>
                              </p:par>
                            </p:childTnLst>
                          </p:cTn>
                        </p:par>
                        <p:par>
                          <p:cTn id="19" fill="hold">
                            <p:stCondLst>
                              <p:cond delay="45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2000"/>
                                        <p:tgtEl>
                                          <p:spTgt spid="3">
                                            <p:txEl>
                                              <p:pRg st="3" end="3"/>
                                            </p:txEl>
                                          </p:spTgt>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up)">
                                      <p:cBhvr>
                                        <p:cTn id="31" dur="2000"/>
                                        <p:tgtEl>
                                          <p:spTgt spid="3">
                                            <p:txEl>
                                              <p:pRg st="4" end="4"/>
                                            </p:txEl>
                                          </p:spTgt>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up)">
                                      <p:cBhvr>
                                        <p:cTn id="35" dur="2000"/>
                                        <p:tgtEl>
                                          <p:spTgt spid="3">
                                            <p:txEl>
                                              <p:pRg st="5" end="5"/>
                                            </p:txEl>
                                          </p:spTgt>
                                        </p:tgtEl>
                                      </p:cBhvr>
                                    </p:animEffect>
                                  </p:childTnLst>
                                </p:cTn>
                              </p:par>
                            </p:childTnLst>
                          </p:cTn>
                        </p:par>
                        <p:par>
                          <p:cTn id="36" fill="hold">
                            <p:stCondLst>
                              <p:cond delay="6000"/>
                            </p:stCondLst>
                            <p:childTnLst>
                              <p:par>
                                <p:cTn id="37" presetID="22" presetClass="entr" presetSubtype="1"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up)">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9498"/>
            <a:ext cx="8062913" cy="1238388"/>
          </a:xfrm>
          <a:solidFill>
            <a:schemeClr val="bg1">
              <a:alpha val="80000"/>
            </a:schemeClr>
          </a:solidFill>
        </p:spPr>
        <p:txBody>
          <a:bodyPr>
            <a:normAutofit fontScale="90000"/>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She Held On to a World…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…that had No Lasting Value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6260" y="2226354"/>
            <a:ext cx="12017860" cy="4306957"/>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Her Body was Facing a City that was Destroyed.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This present world is temporary, and we need to remember that</a:t>
            </a:r>
            <a:endParaRPr lang="en-US" sz="20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Jesus said lay up for ourselves treasures in heaven -</a:t>
            </a:r>
            <a:r>
              <a:rPr lang="en-US" sz="2400" b="1" dirty="0">
                <a:effectLst>
                  <a:outerShdw blurRad="38100" dist="38100" dir="2700000" algn="tl">
                    <a:srgbClr val="000000">
                      <a:alpha val="43137"/>
                    </a:srgbClr>
                  </a:outerShdw>
                </a:effectLst>
                <a:latin typeface="Arial Rounded MT Bold" panose="020F0704030504030204" pitchFamily="34" charset="0"/>
              </a:rPr>
              <a:t>Matt 6:19-20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Paul said fix our eyes on what is unseen -2 Cor 4:18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We hold on to the things we need to let go of, let go of things we need to hold on to.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“For here we have no enduring city, but we are looking for the city that is to come” </a:t>
            </a:r>
            <a:r>
              <a:rPr lang="en-US" b="1" dirty="0">
                <a:effectLst>
                  <a:outerShdw blurRad="38100" dist="38100" dir="2700000" algn="tl">
                    <a:srgbClr val="000000">
                      <a:alpha val="43137"/>
                    </a:srgbClr>
                  </a:outerShdw>
                </a:effectLst>
                <a:latin typeface="Arial Rounded MT Bold" panose="020F0704030504030204" pitchFamily="34" charset="0"/>
              </a:rPr>
              <a:t>-Heb 13:14</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87402"/>
            <a:ext cx="6941024" cy="1470598"/>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She Forfeited Grace…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…for Judgment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3" y="728870"/>
            <a:ext cx="12085983" cy="3181948"/>
          </a:xfrm>
          <a:solidFill>
            <a:schemeClr val="bg1">
              <a:alpha val="80000"/>
            </a:schemeClr>
          </a:solidFill>
        </p:spPr>
        <p:txBody>
          <a:bodyPr>
            <a:normAutofit fontScale="77500" lnSpcReduction="20000"/>
          </a:bodyPr>
          <a:lstStyle/>
          <a:p>
            <a:pPr marL="0" indent="0">
              <a:lnSpc>
                <a:spcPct val="110000"/>
              </a:lnSpc>
              <a:buNone/>
            </a:pPr>
            <a:r>
              <a:rPr lang="en-US" sz="3100" i="1" dirty="0">
                <a:effectLst>
                  <a:outerShdw blurRad="38100" dist="38100" dir="2700000" algn="tl">
                    <a:srgbClr val="000000">
                      <a:alpha val="43137"/>
                    </a:srgbClr>
                  </a:outerShdw>
                </a:effectLst>
                <a:latin typeface="Arial Rounded MT Bold" panose="020F0704030504030204" pitchFamily="34" charset="0"/>
              </a:rPr>
              <a:t>“those who cling to worthless idols forfeit the grace that could be theirs </a:t>
            </a:r>
            <a:r>
              <a:rPr lang="en-US" sz="3100" b="1" dirty="0">
                <a:effectLst>
                  <a:outerShdw blurRad="38100" dist="38100" dir="2700000" algn="tl">
                    <a:srgbClr val="000000">
                      <a:alpha val="43137"/>
                    </a:srgbClr>
                  </a:outerShdw>
                </a:effectLst>
                <a:latin typeface="Arial Rounded MT Bold" panose="020F0704030504030204" pitchFamily="34" charset="0"/>
              </a:rPr>
              <a:t>-Jonah 2:8</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buFont typeface="Wingdings" panose="05000000000000000000" pitchFamily="2" charset="2"/>
              <a:buChar char="§"/>
            </a:pPr>
            <a:r>
              <a:rPr lang="en-US" sz="3300" b="1" dirty="0">
                <a:effectLst>
                  <a:outerShdw blurRad="38100" dist="38100" dir="2700000" algn="tl">
                    <a:srgbClr val="000000">
                      <a:alpha val="43137"/>
                    </a:srgbClr>
                  </a:outerShdw>
                </a:effectLst>
                <a:latin typeface="Arial Rounded MT Bold" panose="020F0704030504030204" pitchFamily="34" charset="0"/>
              </a:rPr>
              <a:t>Judgment is Inevitable</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100" i="1" dirty="0">
                <a:effectLst>
                  <a:outerShdw blurRad="38100" dist="38100" dir="2700000" algn="tl">
                    <a:srgbClr val="000000">
                      <a:alpha val="43137"/>
                    </a:srgbClr>
                  </a:outerShdw>
                </a:effectLst>
                <a:latin typeface="Arial Rounded MT Bold" panose="020F0704030504030204" pitchFamily="34" charset="0"/>
              </a:rPr>
              <a:t>it is appointed for men to die once, but after this the judgment </a:t>
            </a:r>
            <a:r>
              <a:rPr lang="en-US" sz="3100" b="1" dirty="0">
                <a:effectLst>
                  <a:outerShdw blurRad="38100" dist="38100" dir="2700000" algn="tl">
                    <a:srgbClr val="000000">
                      <a:alpha val="43137"/>
                    </a:srgbClr>
                  </a:outerShdw>
                </a:effectLst>
                <a:latin typeface="Arial Rounded MT Bold" panose="020F0704030504030204" pitchFamily="34" charset="0"/>
              </a:rPr>
              <a:t>-</a:t>
            </a:r>
            <a:r>
              <a:rPr lang="en-US" sz="3100" b="1" dirty="0" err="1">
                <a:effectLst>
                  <a:outerShdw blurRad="38100" dist="38100" dir="2700000" algn="tl">
                    <a:srgbClr val="000000">
                      <a:alpha val="43137"/>
                    </a:srgbClr>
                  </a:outerShdw>
                </a:effectLst>
                <a:latin typeface="Arial Rounded MT Bold" panose="020F0704030504030204" pitchFamily="34" charset="0"/>
              </a:rPr>
              <a:t>Heb</a:t>
            </a:r>
            <a:r>
              <a:rPr lang="en-US" sz="3100" b="1" dirty="0">
                <a:effectLst>
                  <a:outerShdw blurRad="38100" dist="38100" dir="2700000" algn="tl">
                    <a:srgbClr val="000000">
                      <a:alpha val="43137"/>
                    </a:srgbClr>
                  </a:outerShdw>
                </a:effectLst>
                <a:latin typeface="Arial Rounded MT Bold" panose="020F0704030504030204" pitchFamily="34" charset="0"/>
              </a:rPr>
              <a:t> 9:27 </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buFont typeface="Wingdings" panose="05000000000000000000" pitchFamily="2" charset="2"/>
              <a:buChar char="§"/>
            </a:pPr>
            <a:r>
              <a:rPr lang="en-US" sz="3300" b="1" dirty="0">
                <a:effectLst>
                  <a:outerShdw blurRad="38100" dist="38100" dir="2700000" algn="tl">
                    <a:srgbClr val="000000">
                      <a:alpha val="43137"/>
                    </a:srgbClr>
                  </a:outerShdw>
                </a:effectLst>
                <a:latin typeface="Arial Rounded MT Bold" panose="020F0704030504030204" pitchFamily="34" charset="0"/>
              </a:rPr>
              <a:t>Mercy Will Keep Us From Judgment</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100" i="1" dirty="0">
                <a:effectLst>
                  <a:outerShdw blurRad="38100" dist="38100" dir="2700000" algn="tl">
                    <a:srgbClr val="000000">
                      <a:alpha val="43137"/>
                    </a:srgbClr>
                  </a:outerShdw>
                </a:effectLst>
                <a:latin typeface="Arial Rounded MT Bold" panose="020F0704030504030204" pitchFamily="34" charset="0"/>
              </a:rPr>
              <a:t>Much more then, having now been justified by His blood, we shall be saved from wrath through Him</a:t>
            </a:r>
            <a:r>
              <a:rPr lang="en-US" sz="3100" b="1" dirty="0">
                <a:effectLst>
                  <a:outerShdw blurRad="38100" dist="38100" dir="2700000" algn="tl">
                    <a:srgbClr val="000000">
                      <a:alpha val="43137"/>
                    </a:srgbClr>
                  </a:outerShdw>
                </a:effectLst>
                <a:latin typeface="Arial Rounded MT Bold" panose="020F0704030504030204" pitchFamily="34" charset="0"/>
              </a:rPr>
              <a:t>. -Rom 5:9</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0-#ppt_h/2"/>
                                          </p:val>
                                        </p:tav>
                                        <p:tav tm="100000">
                                          <p:val>
                                            <p:strVal val="#ppt_y"/>
                                          </p:val>
                                        </p:tav>
                                      </p:tavLst>
                                    </p:anim>
                                  </p:childTnLst>
                                </p:cTn>
                              </p:par>
                              <p:par>
                                <p:cTn id="35" presetID="2" presetClass="entr" presetSubtype="3"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043" y="139838"/>
            <a:ext cx="8664645" cy="1026353"/>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She Believed That Good Times…</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…Would Continue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3" y="1378226"/>
            <a:ext cx="11874985" cy="3508099"/>
          </a:xfrm>
          <a:solidFill>
            <a:schemeClr val="bg1">
              <a:alpha val="8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She Did Not Believe the Warning…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Jesus means in the last days people won’t be ready for the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Antichrist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Tribulation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His Return</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They just don’t believe that God will bring an end to the world as we know it and make a new heaven and a new earth (2 Pt 3:12-13).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1"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1"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6" fill="hold">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6111</Words>
  <Application>WPS Presentation</Application>
  <PresentationFormat>Widescreen</PresentationFormat>
  <Paragraphs>107</Paragraphs>
  <Slides>21</Slides>
  <Notes>0</Notes>
  <HiddenSlides>2</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Arial</vt:lpstr>
      <vt:lpstr>SimSun</vt:lpstr>
      <vt:lpstr>Wingdings</vt:lpstr>
      <vt:lpstr>Arial Rounded MT Bold</vt:lpstr>
      <vt:lpstr>Times New Roman</vt:lpstr>
      <vt:lpstr>Courier New</vt:lpstr>
      <vt:lpstr>Calibri</vt:lpstr>
      <vt:lpstr>Microsoft YaHei</vt:lpstr>
      <vt:lpstr/>
      <vt:lpstr>Arial Unicode MS</vt:lpstr>
      <vt:lpstr>Calibri Light</vt:lpstr>
      <vt:lpstr>Airstrip One</vt:lpstr>
      <vt:lpstr>Office Theme</vt:lpstr>
      <vt:lpstr>1_Office Theme</vt:lpstr>
      <vt:lpstr>PowerPoint 演示文稿</vt:lpstr>
      <vt:lpstr>PowerPoint 演示文稿</vt:lpstr>
      <vt:lpstr>Lessons from Lot’s Wife</vt:lpstr>
      <vt:lpstr>Lot’s Wife at Sodom’s Destruction</vt:lpstr>
      <vt:lpstr>One of Strangest Statements in Scripture</vt:lpstr>
      <vt:lpstr>She Was Surrounded By Faith…         …But Had No Faith</vt:lpstr>
      <vt:lpstr>She Held On to a World…        …that had No Lasting Value</vt:lpstr>
      <vt:lpstr>She Forfeited Grace…                  …for Judgment</vt:lpstr>
      <vt:lpstr>She Believed That Good Times…         …Would Continue</vt:lpstr>
      <vt:lpstr>She Looked Back…  …When She Should Have Been Looking Ahead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Roman City of Pompeii</vt:lpstr>
      <vt:lpstr>The Challenge of this Statement: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Lots Wife</dc:title>
  <dc:creator>David Linton</dc:creator>
  <cp:lastModifiedBy>Edward Edwards</cp:lastModifiedBy>
  <cp:revision>125</cp:revision>
  <cp:lastPrinted>2018-05-29T21:06:00Z</cp:lastPrinted>
  <dcterms:created xsi:type="dcterms:W3CDTF">2017-09-06T03:36:00Z</dcterms:created>
  <dcterms:modified xsi:type="dcterms:W3CDTF">2018-06-03T21:22:54Z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