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8" r:id="rId3"/>
    <p:sldId id="256" r:id="rId4"/>
    <p:sldId id="257" r:id="rId5"/>
    <p:sldId id="268" r:id="rId6"/>
    <p:sldId id="259" r:id="rId7"/>
    <p:sldId id="260" r:id="rId8"/>
    <p:sldId id="261" r:id="rId9"/>
    <p:sldId id="262" r:id="rId10"/>
    <p:sldId id="266" r:id="rId11"/>
    <p:sldId id="263" r:id="rId12"/>
    <p:sldId id="264" r:id="rId13"/>
    <p:sldId id="265" r:id="rId14"/>
    <p:sldId id="274" r:id="rId15"/>
    <p:sldId id="272" r:id="rId16"/>
    <p:sldId id="267" r:id="rId17"/>
    <p:sldId id="269" r:id="rId18"/>
    <p:sldId id="273" r:id="rId19"/>
    <p:sldId id="270" r:id="rId20"/>
    <p:sldId id="271" r:id="rId2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45D4-A108-4981-940A-A3D46E220A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39517F-AFA7-4F3B-8E06-9D7B0E865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44D855-514D-4B6E-9AE2-5969D2A3E5C6}"/>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5" name="Footer Placeholder 4">
            <a:extLst>
              <a:ext uri="{FF2B5EF4-FFF2-40B4-BE49-F238E27FC236}">
                <a16:creationId xmlns:a16="http://schemas.microsoft.com/office/drawing/2014/main" id="{9A2F344C-191D-49AD-B080-3ED3BDDB88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2058D4-C04E-4DD9-B277-79A3C6B19B1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423764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54AF-9104-4C2A-8019-8E1A55C87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99208-7075-49C6-BCB1-C7633440A3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44E6A-382C-46E9-BF4E-ED96FE052C73}"/>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5" name="Footer Placeholder 4">
            <a:extLst>
              <a:ext uri="{FF2B5EF4-FFF2-40B4-BE49-F238E27FC236}">
                <a16:creationId xmlns:a16="http://schemas.microsoft.com/office/drawing/2014/main" id="{62AAAD31-A301-4129-857D-732D760DF2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865028-2299-4864-967D-0B01F838D359}"/>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149580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CC579-0927-489D-AF07-70510312A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8C848-BD27-4858-8120-AF09048E0E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748C8-1E38-4604-9F5A-A17913E32120}"/>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5" name="Footer Placeholder 4">
            <a:extLst>
              <a:ext uri="{FF2B5EF4-FFF2-40B4-BE49-F238E27FC236}">
                <a16:creationId xmlns:a16="http://schemas.microsoft.com/office/drawing/2014/main" id="{5957C781-24A1-4C4D-AA1D-2BAEC056D7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01826A-BEC7-4B9C-B50D-C08CFCC822EE}"/>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106164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2ED8-1A42-4775-8FA7-2CA740B54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28F7C-A1E6-4272-A0FA-BEFB156ED1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D8526-96E8-4869-89B4-4B7DE51BEB4D}"/>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5" name="Footer Placeholder 4">
            <a:extLst>
              <a:ext uri="{FF2B5EF4-FFF2-40B4-BE49-F238E27FC236}">
                <a16:creationId xmlns:a16="http://schemas.microsoft.com/office/drawing/2014/main" id="{F44D71EC-5782-4002-948D-23C0E8E7E7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EFD005-154C-4999-91F6-E76644DD6AC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68734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042E-1C5C-4421-A137-7E706381D7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82D9B6-C77B-41E6-A4C3-AC7729D79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527951-01D2-4EF6-B2FD-EAE1B54411D3}"/>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5" name="Footer Placeholder 4">
            <a:extLst>
              <a:ext uri="{FF2B5EF4-FFF2-40B4-BE49-F238E27FC236}">
                <a16:creationId xmlns:a16="http://schemas.microsoft.com/office/drawing/2014/main" id="{4393699F-3D65-4C92-92E4-14534E2159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AA1FB3-DCF1-44BC-A955-B0E45ECB948E}"/>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79369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82FC-A7E9-4BFC-984C-74D611365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B62EC-7A0F-4E46-A3F6-2E26E9DC8D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8BC84-E8F2-4BE7-9617-D6D7A2A2F0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DF020-06FE-4F90-BFC0-29CF94752806}"/>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6" name="Footer Placeholder 5">
            <a:extLst>
              <a:ext uri="{FF2B5EF4-FFF2-40B4-BE49-F238E27FC236}">
                <a16:creationId xmlns:a16="http://schemas.microsoft.com/office/drawing/2014/main" id="{6BDC6B12-A209-478E-9180-A1C91AD110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8EFFBF-9DEB-4A6B-94DA-F3E86ABF7291}"/>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28605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88CA8-04D9-43E2-9C25-CF477B1DE8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A77B74-CB9B-430B-85F4-91D27BAA4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5AB599-89E8-42B3-9355-2975FAC048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41511F-56C7-4E37-A59C-33B3882C33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7B4263-6C92-49A1-81B4-C1C572CFA3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5388CD-B105-4B71-BE49-D6968E79C805}"/>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8" name="Footer Placeholder 7">
            <a:extLst>
              <a:ext uri="{FF2B5EF4-FFF2-40B4-BE49-F238E27FC236}">
                <a16:creationId xmlns:a16="http://schemas.microsoft.com/office/drawing/2014/main" id="{6362F93B-98C0-4586-867D-ED287F24EA0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CCFFEF-068E-4F53-902D-F6445BBB140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64084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4DA7-AF4C-4AB8-83C3-C262088CB4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13153-2699-4CC3-8390-9701067D3971}"/>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4" name="Footer Placeholder 3">
            <a:extLst>
              <a:ext uri="{FF2B5EF4-FFF2-40B4-BE49-F238E27FC236}">
                <a16:creationId xmlns:a16="http://schemas.microsoft.com/office/drawing/2014/main" id="{FCF4D925-DB01-4DB4-9D83-345DC55885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085564-F195-47F3-9892-EE674489BD3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48576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98E17-AB29-45A7-91A6-DE6047BC2A40}"/>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3" name="Footer Placeholder 2">
            <a:extLst>
              <a:ext uri="{FF2B5EF4-FFF2-40B4-BE49-F238E27FC236}">
                <a16:creationId xmlns:a16="http://schemas.microsoft.com/office/drawing/2014/main" id="{595E4E5B-BB4E-402A-BF06-A29BEEC3A2E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B2F356-535D-477D-9895-CB97A00FB46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63653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8056-0036-4DAC-B240-B097D9885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7FE10-8961-43C6-AA4A-625DC075E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B4092B-C444-435C-945B-B8D1F89B1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CE4E32-3207-4361-A30D-4CE3F5CC7F46}"/>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6" name="Footer Placeholder 5">
            <a:extLst>
              <a:ext uri="{FF2B5EF4-FFF2-40B4-BE49-F238E27FC236}">
                <a16:creationId xmlns:a16="http://schemas.microsoft.com/office/drawing/2014/main" id="{8EDA8FCA-B172-4796-9A66-791208B28E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90CDC4-DEB7-44AA-998C-28FAC1C29B22}"/>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60125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7E11-13A8-45E7-BC5E-CA45357DB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D18757-60EB-4193-A16F-0C4522056C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C07656C-D865-436B-818C-48848EA22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6781F0-1DE0-416F-9349-A8756F6F57C8}"/>
              </a:ext>
            </a:extLst>
          </p:cNvPr>
          <p:cNvSpPr>
            <a:spLocks noGrp="1"/>
          </p:cNvSpPr>
          <p:nvPr>
            <p:ph type="dt" sz="half" idx="10"/>
          </p:nvPr>
        </p:nvSpPr>
        <p:spPr/>
        <p:txBody>
          <a:bodyPr/>
          <a:lstStyle/>
          <a:p>
            <a:fld id="{57A0F1AE-3115-4EF1-9DCE-B76296A6C828}" type="datetimeFigureOut">
              <a:rPr lang="en-US" smtClean="0"/>
              <a:t>7/29/2018</a:t>
            </a:fld>
            <a:endParaRPr lang="en-US" dirty="0"/>
          </a:p>
        </p:txBody>
      </p:sp>
      <p:sp>
        <p:nvSpPr>
          <p:cNvPr id="6" name="Footer Placeholder 5">
            <a:extLst>
              <a:ext uri="{FF2B5EF4-FFF2-40B4-BE49-F238E27FC236}">
                <a16:creationId xmlns:a16="http://schemas.microsoft.com/office/drawing/2014/main" id="{3CF8B776-0729-4823-98DE-171EA89BD2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D4EC0C-B26C-4BA6-9899-54AB870BCA0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71905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22623-A661-4398-91A9-A67C4D0E39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AA9387-7347-4221-9489-F0A6AF16A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C56BB-D50C-4DAC-90E8-CB7079A961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0F1AE-3115-4EF1-9DCE-B76296A6C828}" type="datetimeFigureOut">
              <a:rPr lang="en-US" smtClean="0"/>
              <a:t>7/29/2018</a:t>
            </a:fld>
            <a:endParaRPr lang="en-US" dirty="0"/>
          </a:p>
        </p:txBody>
      </p:sp>
      <p:sp>
        <p:nvSpPr>
          <p:cNvPr id="5" name="Footer Placeholder 4">
            <a:extLst>
              <a:ext uri="{FF2B5EF4-FFF2-40B4-BE49-F238E27FC236}">
                <a16:creationId xmlns:a16="http://schemas.microsoft.com/office/drawing/2014/main" id="{5A175763-B4F2-47B9-B829-F0239099B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412132-FC84-4D0B-B030-CC9D7E6C4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4B260-E286-496B-A967-19C3C4BD9502}" type="slidenum">
              <a:rPr lang="en-US" smtClean="0"/>
              <a:t>‹#›</a:t>
            </a:fld>
            <a:endParaRPr lang="en-US" dirty="0"/>
          </a:p>
        </p:txBody>
      </p:sp>
    </p:spTree>
    <p:extLst>
      <p:ext uri="{BB962C8B-B14F-4D97-AF65-F5344CB8AC3E}">
        <p14:creationId xmlns:p14="http://schemas.microsoft.com/office/powerpoint/2010/main" val="140796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AC22-DBD6-4CF7-B4BE-5DACE829AE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7CD828-B6B5-4877-A114-108329BAD619}"/>
              </a:ext>
            </a:extLst>
          </p:cNvPr>
          <p:cNvSpPr>
            <a:spLocks noGrp="1"/>
          </p:cNvSpPr>
          <p:nvPr>
            <p:ph idx="1"/>
          </p:nvPr>
        </p:nvSpPr>
        <p:spPr>
          <a:xfrm>
            <a:off x="1" y="1825625"/>
            <a:ext cx="12192000" cy="4351338"/>
          </a:xfrm>
        </p:spPr>
        <p:txBody>
          <a:bodyPr>
            <a:normAutofit/>
          </a:bodyPr>
          <a:lstStyle/>
          <a:p>
            <a:pPr marL="0" indent="0">
              <a:buNone/>
            </a:pPr>
            <a:r>
              <a:rPr lang="en-US" b="1" dirty="0">
                <a:effectLst>
                  <a:outerShdw blurRad="38100" dist="38100" dir="2700000" algn="tl">
                    <a:srgbClr val="000000">
                      <a:alpha val="43137"/>
                    </a:srgbClr>
                  </a:outerShdw>
                </a:effectLst>
              </a:rPr>
              <a:t>DC Was always a intelligent kid-one day gave his teacher a blank piece of paper.</a:t>
            </a:r>
          </a:p>
          <a:p>
            <a:r>
              <a:rPr lang="en-US" b="1" dirty="0">
                <a:effectLst>
                  <a:outerShdw blurRad="38100" dist="38100" dir="2700000" algn="tl">
                    <a:srgbClr val="000000">
                      <a:alpha val="43137"/>
                    </a:srgbClr>
                  </a:outerShdw>
                </a:effectLst>
              </a:rPr>
              <a:t>Teacher: "What is this?"</a:t>
            </a:r>
          </a:p>
          <a:p>
            <a:r>
              <a:rPr lang="en-US" b="1" dirty="0">
                <a:effectLst>
                  <a:outerShdw blurRad="38100" dist="38100" dir="2700000" algn="tl">
                    <a:srgbClr val="000000">
                      <a:alpha val="43137"/>
                    </a:srgbClr>
                  </a:outerShdw>
                </a:effectLst>
              </a:rPr>
              <a:t>DC "It's a drawing of a cow eating grass."</a:t>
            </a:r>
          </a:p>
          <a:p>
            <a:r>
              <a:rPr lang="en-US" b="1" dirty="0">
                <a:effectLst>
                  <a:outerShdw blurRad="38100" dist="38100" dir="2700000" algn="tl">
                    <a:srgbClr val="000000">
                      <a:alpha val="43137"/>
                    </a:srgbClr>
                  </a:outerShdw>
                </a:effectLst>
              </a:rPr>
              <a:t>"Where's the grass?" </a:t>
            </a:r>
          </a:p>
          <a:p>
            <a:r>
              <a:rPr lang="en-US" b="1" dirty="0">
                <a:effectLst>
                  <a:outerShdw blurRad="38100" dist="38100" dir="2700000" algn="tl">
                    <a:srgbClr val="000000">
                      <a:alpha val="43137"/>
                    </a:srgbClr>
                  </a:outerShdw>
                </a:effectLst>
              </a:rPr>
              <a:t>"The cow ate all of it."</a:t>
            </a:r>
          </a:p>
          <a:p>
            <a:r>
              <a:rPr lang="en-US" b="1" dirty="0">
                <a:effectLst>
                  <a:outerShdw blurRad="38100" dist="38100" dir="2700000" algn="tl">
                    <a:srgbClr val="000000">
                      <a:alpha val="43137"/>
                    </a:srgbClr>
                  </a:outerShdw>
                </a:effectLst>
              </a:rPr>
              <a:t>"Then, where's the cow?"</a:t>
            </a:r>
          </a:p>
          <a:p>
            <a:r>
              <a:rPr lang="en-US" b="1" dirty="0">
                <a:effectLst>
                  <a:outerShdw blurRad="38100" dist="38100" dir="2700000" algn="tl">
                    <a:srgbClr val="000000">
                      <a:alpha val="43137"/>
                    </a:srgbClr>
                  </a:outerShdw>
                </a:effectLst>
              </a:rPr>
              <a:t>"It left because there was no more grass."</a:t>
            </a:r>
          </a:p>
          <a:p>
            <a:endParaRPr lang="en-US" dirty="0"/>
          </a:p>
        </p:txBody>
      </p:sp>
    </p:spTree>
    <p:extLst>
      <p:ext uri="{BB962C8B-B14F-4D97-AF65-F5344CB8AC3E}">
        <p14:creationId xmlns:p14="http://schemas.microsoft.com/office/powerpoint/2010/main" val="368818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940287" y="6062768"/>
            <a:ext cx="5416826" cy="907774"/>
          </a:xfrm>
          <a:solidFill>
            <a:schemeClr val="bg1">
              <a:alpha val="9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Sat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1887200" cy="5275385"/>
          </a:xfrm>
          <a:solidFill>
            <a:schemeClr val="bg1">
              <a:alpha val="90000"/>
            </a:schemeClr>
          </a:solidFill>
        </p:spPr>
        <p:txBody>
          <a:bodyPr>
            <a:normAutofit fontScale="92500"/>
          </a:bodyPr>
          <a:lstStyle/>
          <a:p>
            <a:pPr marL="0" indent="0">
              <a:lnSpc>
                <a:spcPct val="120000"/>
              </a:lnSpc>
              <a:buNone/>
            </a:pPr>
            <a:r>
              <a:rPr lang="en-US" b="1" dirty="0">
                <a:effectLst>
                  <a:outerShdw blurRad="38100" dist="38100" dir="2700000" algn="tl">
                    <a:srgbClr val="000000">
                      <a:alpha val="43137"/>
                    </a:srgbClr>
                  </a:outerShdw>
                </a:effectLst>
              </a:rPr>
              <a:t>Hebrews 12:1-3 (KJV) </a:t>
            </a:r>
            <a:r>
              <a:rPr lang="en-US" baseline="30000" dirty="0">
                <a:effectLst>
                  <a:outerShdw blurRad="38100" dist="38100" dir="2700000" algn="tl">
                    <a:srgbClr val="000000">
                      <a:alpha val="43137"/>
                    </a:srgbClr>
                  </a:outerShdw>
                </a:effectLst>
              </a:rPr>
              <a:t>1 </a:t>
            </a:r>
            <a:r>
              <a:rPr lang="en-US" i="1" dirty="0">
                <a:effectLst>
                  <a:outerShdw blurRad="38100" dist="38100" dir="2700000" algn="tl">
                    <a:srgbClr val="000000">
                      <a:alpha val="43137"/>
                    </a:srgbClr>
                  </a:outerShdw>
                </a:effectLst>
              </a:rPr>
              <a:t>Wherefore seeing we also are compassed about with so great a cloud of witnesses, let us lay aside every weight, and the sin which doth so easily beset us, and let us run with patience the race that is set before us, </a:t>
            </a:r>
            <a:r>
              <a:rPr lang="en-US" i="1" baseline="30000" dirty="0">
                <a:effectLst>
                  <a:outerShdw blurRad="38100" dist="38100" dir="2700000" algn="tl">
                    <a:srgbClr val="000000">
                      <a:alpha val="43137"/>
                    </a:srgbClr>
                  </a:outerShdw>
                </a:effectLst>
              </a:rPr>
              <a:t>2 </a:t>
            </a:r>
            <a:r>
              <a:rPr lang="en-US" i="1" dirty="0">
                <a:effectLst>
                  <a:outerShdw blurRad="38100" dist="38100" dir="2700000" algn="tl">
                    <a:srgbClr val="000000">
                      <a:alpha val="43137"/>
                    </a:srgbClr>
                  </a:outerShdw>
                </a:effectLst>
              </a:rPr>
              <a:t>Looking unto Jesus the author and finisher of our faith; who for the joy that was set before him endured the cross, despising the shame, and is </a:t>
            </a:r>
            <a:r>
              <a:rPr lang="en-US" b="1" i="1" dirty="0">
                <a:effectLst>
                  <a:outerShdw blurRad="38100" dist="38100" dir="2700000" algn="tl">
                    <a:srgbClr val="000000">
                      <a:alpha val="43137"/>
                    </a:srgbClr>
                  </a:outerShdw>
                </a:effectLst>
              </a:rPr>
              <a:t>set down at the right hand of the throne of God.</a:t>
            </a:r>
            <a:r>
              <a:rPr lang="en-US" i="1" dirty="0">
                <a:effectLst>
                  <a:outerShdw blurRad="38100" dist="38100" dir="2700000" algn="tl">
                    <a:srgbClr val="000000">
                      <a:alpha val="43137"/>
                    </a:srgbClr>
                  </a:outerShdw>
                </a:effectLst>
              </a:rPr>
              <a:t> </a:t>
            </a:r>
            <a:r>
              <a:rPr lang="en-US" i="1" baseline="30000" dirty="0">
                <a:effectLst>
                  <a:outerShdw blurRad="38100" dist="38100" dir="2700000" algn="tl">
                    <a:srgbClr val="000000">
                      <a:alpha val="43137"/>
                    </a:srgbClr>
                  </a:outerShdw>
                </a:effectLst>
              </a:rPr>
              <a:t>3 </a:t>
            </a:r>
            <a:r>
              <a:rPr lang="en-US" i="1" dirty="0">
                <a:effectLst>
                  <a:outerShdw blurRad="38100" dist="38100" dir="2700000" algn="tl">
                    <a:srgbClr val="000000">
                      <a:alpha val="43137"/>
                    </a:srgbClr>
                  </a:outerShdw>
                </a:effectLst>
              </a:rPr>
              <a:t>For consider him that endured such contradiction of sinners against himself, lest ye be wearied and faint in your minds. </a:t>
            </a: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Finished the Work of Redemption  (</a:t>
            </a:r>
            <a:r>
              <a:rPr lang="en-US" sz="3100" b="1" i="1" dirty="0">
                <a:effectLst>
                  <a:outerShdw blurRad="38100" dist="38100" dir="2700000" algn="tl">
                    <a:srgbClr val="000000">
                      <a:alpha val="43137"/>
                    </a:srgbClr>
                  </a:outerShdw>
                </a:effectLst>
                <a:latin typeface="Arial Rounded MT Bold" panose="020F0704030504030204" pitchFamily="34" charset="0"/>
              </a:rPr>
              <a:t>never chairs in Temple</a:t>
            </a:r>
            <a:r>
              <a:rPr lang="en-US" sz="3100" b="1" dirty="0">
                <a:effectLst>
                  <a:outerShdw blurRad="38100" dist="38100" dir="2700000" algn="tl">
                    <a:srgbClr val="000000">
                      <a:alpha val="43137"/>
                    </a:srgbClr>
                  </a:outerShdw>
                </a:effectLst>
                <a:latin typeface="Arial Rounded MT Bold" panose="020F0704030504030204" pitchFamily="34" charset="0"/>
              </a:rPr>
              <a:t>)</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Fulfilled the Types and Shadows</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Furnishes the Believer with Power to Serve.</a:t>
            </a:r>
            <a:endParaRPr lang="en-US" sz="31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24560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2000" fill="hold"/>
                                        <p:tgtEl>
                                          <p:spTgt spid="2"/>
                                        </p:tgtEl>
                                        <p:attrNameLst>
                                          <p:attrName>ppt_x</p:attrName>
                                        </p:attrNameLst>
                                      </p:cBhvr>
                                      <p:tavLst>
                                        <p:tav tm="0">
                                          <p:val>
                                            <p:strVal val="#ppt_x"/>
                                          </p:val>
                                        </p:tav>
                                        <p:tav tm="100000">
                                          <p:val>
                                            <p:strVal val="#ppt_x"/>
                                          </p:val>
                                        </p:tav>
                                      </p:tavLst>
                                    </p:anim>
                                    <p:anim calcmode="lin" valueType="num">
                                      <p:cBhvr additive="base">
                                        <p:cTn id="29"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452556" y="5645426"/>
            <a:ext cx="7219122"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Reaches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92765" y="0"/>
            <a:ext cx="12099235" cy="4586068"/>
          </a:xfrm>
          <a:solidFill>
            <a:schemeClr val="bg1">
              <a:alpha val="80000"/>
            </a:schemeClr>
          </a:solidFill>
        </p:spPr>
        <p:txBody>
          <a:bodyPr/>
          <a:lstStyle/>
          <a:p>
            <a:pPr marL="0" indent="0" latinLnBrk="1">
              <a:buNone/>
            </a:pPr>
            <a:r>
              <a:rPr lang="en-US" b="1" dirty="0">
                <a:effectLst>
                  <a:outerShdw blurRad="38100" dist="38100" dir="2700000" algn="tl">
                    <a:srgbClr val="000000">
                      <a:alpha val="43137"/>
                    </a:srgbClr>
                  </a:outerShdw>
                </a:effectLst>
                <a:latin typeface="Arial Rounded MT Bold" panose="020F0704030504030204" pitchFamily="34" charset="0"/>
              </a:rPr>
              <a:t>Matthew 14:31-33 (KJV) </a:t>
            </a:r>
            <a:r>
              <a:rPr lang="en-US" baseline="30000" dirty="0">
                <a:effectLst>
                  <a:outerShdw blurRad="38100" dist="38100" dir="2700000" algn="tl">
                    <a:srgbClr val="000000">
                      <a:alpha val="43137"/>
                    </a:srgbClr>
                  </a:outerShdw>
                </a:effectLst>
                <a:latin typeface="Arial Rounded MT Bold" panose="020F0704030504030204" pitchFamily="34" charset="0"/>
              </a:rPr>
              <a:t>31 </a:t>
            </a:r>
            <a:r>
              <a:rPr lang="en-US" dirty="0">
                <a:effectLst>
                  <a:outerShdw blurRad="38100" dist="38100" dir="2700000" algn="tl">
                    <a:srgbClr val="000000">
                      <a:alpha val="43137"/>
                    </a:srgbClr>
                  </a:outerShdw>
                </a:effectLst>
                <a:latin typeface="Arial Rounded MT Bold" panose="020F0704030504030204" pitchFamily="34" charset="0"/>
              </a:rPr>
              <a:t>And immediately Jesus stretched forth </a:t>
            </a:r>
            <a:r>
              <a:rPr lang="en-US" i="1" dirty="0">
                <a:effectLst>
                  <a:outerShdw blurRad="38100" dist="38100" dir="2700000" algn="tl">
                    <a:srgbClr val="000000">
                      <a:alpha val="43137"/>
                    </a:srgbClr>
                  </a:outerShdw>
                </a:effectLst>
                <a:latin typeface="Arial Rounded MT Bold" panose="020F0704030504030204" pitchFamily="34" charset="0"/>
              </a:rPr>
              <a:t>his</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 hand, and caught him, and said unto him, O thou of little faith, where</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fore didst thou doubt? </a:t>
            </a:r>
            <a:r>
              <a:rPr lang="en-US" baseline="30000" dirty="0">
                <a:effectLst>
                  <a:outerShdw blurRad="38100" dist="38100" dir="2700000" algn="tl">
                    <a:srgbClr val="000000">
                      <a:alpha val="43137"/>
                    </a:srgbClr>
                  </a:outerShdw>
                </a:effectLst>
                <a:latin typeface="Arial Rounded MT Bold" panose="020F0704030504030204" pitchFamily="34" charset="0"/>
              </a:rPr>
              <a:t>32 </a:t>
            </a:r>
            <a:r>
              <a:rPr lang="en-US" dirty="0">
                <a:effectLst>
                  <a:outerShdw blurRad="38100" dist="38100" dir="2700000" algn="tl">
                    <a:srgbClr val="000000">
                      <a:alpha val="43137"/>
                    </a:srgbClr>
                  </a:outerShdw>
                </a:effectLst>
                <a:latin typeface="Arial Rounded MT Bold" panose="020F0704030504030204" pitchFamily="34" charset="0"/>
              </a:rPr>
              <a:t>And when they were come into the ship, the</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wind ceased. </a:t>
            </a:r>
            <a:r>
              <a:rPr lang="en-US" baseline="30000" dirty="0">
                <a:effectLst>
                  <a:outerShdw blurRad="38100" dist="38100" dir="2700000" algn="tl">
                    <a:srgbClr val="000000">
                      <a:alpha val="43137"/>
                    </a:srgbClr>
                  </a:outerShdw>
                </a:effectLst>
                <a:latin typeface="Arial Rounded MT Bold" panose="020F0704030504030204" pitchFamily="34" charset="0"/>
              </a:rPr>
              <a:t>33 </a:t>
            </a:r>
            <a:r>
              <a:rPr lang="en-US" dirty="0">
                <a:effectLst>
                  <a:outerShdw blurRad="38100" dist="38100" dir="2700000" algn="tl">
                    <a:srgbClr val="000000">
                      <a:alpha val="43137"/>
                    </a:srgbClr>
                  </a:outerShdw>
                </a:effectLst>
                <a:latin typeface="Arial Rounded MT Bold" panose="020F0704030504030204" pitchFamily="34" charset="0"/>
              </a:rPr>
              <a:t>Then they that were in the ship came and worshipped</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him, saying, Of a truth thou art the Son of God.</a:t>
            </a:r>
          </a:p>
          <a:p>
            <a:pPr lvl="1"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Lift you out</a:t>
            </a:r>
            <a:r>
              <a:rPr lang="en-US" sz="2800" b="1" dirty="0">
                <a:effectLst>
                  <a:outerShdw blurRad="38100" dist="38100" dir="2700000" algn="tl">
                    <a:srgbClr val="000000">
                      <a:alpha val="43137"/>
                    </a:srgbClr>
                  </a:outerShdw>
                </a:effectLst>
                <a:latin typeface="Arial Rounded MT Bold" panose="020F0704030504030204" pitchFamily="34" charset="0"/>
              </a:rPr>
              <a:t> of your Death into Life Eternal</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Lead you out</a:t>
            </a:r>
            <a:r>
              <a:rPr lang="en-US" sz="2800" b="1" dirty="0">
                <a:effectLst>
                  <a:outerShdw blurRad="38100" dist="38100" dir="2700000" algn="tl">
                    <a:srgbClr val="000000">
                      <a:alpha val="43137"/>
                    </a:srgbClr>
                  </a:outerShdw>
                </a:effectLst>
                <a:latin typeface="Arial Rounded MT Bold" panose="020F0704030504030204" pitchFamily="34" charset="0"/>
              </a:rPr>
              <a:t> of your Defeats into Victories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Loose you from</a:t>
            </a:r>
            <a:r>
              <a:rPr lang="en-US" sz="2800" b="1" dirty="0">
                <a:effectLst>
                  <a:outerShdw blurRad="38100" dist="38100" dir="2700000" algn="tl">
                    <a:srgbClr val="000000">
                      <a:alpha val="43137"/>
                    </a:srgbClr>
                  </a:outerShdw>
                </a:effectLst>
                <a:latin typeface="Arial Rounded MT Bold" panose="020F0704030504030204" pitchFamily="34" charset="0"/>
              </a:rPr>
              <a:t> all that Prevents Devotion to Christ.</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16646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3"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3"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3"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3"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 presetClass="entr" presetSubtype="3"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3"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ppt_x"/>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4187686" y="5725551"/>
            <a:ext cx="7325139" cy="1013180"/>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Is Coming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5526158"/>
          </a:xfrm>
          <a:solidFill>
            <a:schemeClr val="bg1">
              <a:alpha val="8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rPr>
              <a:t>1 Thessalonians 4:13-16 </a:t>
            </a:r>
            <a:r>
              <a:rPr lang="en-US" dirty="0">
                <a:effectLst>
                  <a:outerShdw blurRad="38100" dist="38100" dir="2700000" algn="tl">
                    <a:srgbClr val="000000">
                      <a:alpha val="43137"/>
                    </a:srgbClr>
                  </a:outerShdw>
                </a:effectLst>
              </a:rPr>
              <a:t>(KJV) </a:t>
            </a:r>
            <a:r>
              <a:rPr lang="en-US" i="1" baseline="30000" dirty="0">
                <a:effectLst>
                  <a:outerShdw blurRad="38100" dist="38100" dir="2700000" algn="tl">
                    <a:srgbClr val="000000">
                      <a:alpha val="43137"/>
                    </a:srgbClr>
                  </a:outerShdw>
                </a:effectLst>
              </a:rPr>
              <a:t>13 </a:t>
            </a:r>
            <a:r>
              <a:rPr lang="en-US" i="1" dirty="0">
                <a:effectLst>
                  <a:outerShdw blurRad="38100" dist="38100" dir="2700000" algn="tl">
                    <a:srgbClr val="000000">
                      <a:alpha val="43137"/>
                    </a:srgbClr>
                  </a:outerShdw>
                </a:effectLst>
              </a:rPr>
              <a:t>But I would not have you to be ignorant, brethren, concerning them which are asleep, that ye sorrow not, even as others which have no hope. </a:t>
            </a:r>
            <a:r>
              <a:rPr lang="en-US" i="1" baseline="30000" dirty="0">
                <a:effectLst>
                  <a:outerShdw blurRad="38100" dist="38100" dir="2700000" algn="tl">
                    <a:srgbClr val="000000">
                      <a:alpha val="43137"/>
                    </a:srgbClr>
                  </a:outerShdw>
                </a:effectLst>
              </a:rPr>
              <a:t>14 </a:t>
            </a:r>
            <a:r>
              <a:rPr lang="en-US" i="1" dirty="0">
                <a:effectLst>
                  <a:outerShdw blurRad="38100" dist="38100" dir="2700000" algn="tl">
                    <a:srgbClr val="000000">
                      <a:alpha val="43137"/>
                    </a:srgbClr>
                  </a:outerShdw>
                </a:effectLst>
              </a:rPr>
              <a:t>For if we believe that Jesus died and rose again, even so them also which sleep in Jesus will God bring with him. </a:t>
            </a:r>
            <a:r>
              <a:rPr lang="en-US" i="1" baseline="30000" dirty="0">
                <a:effectLst>
                  <a:outerShdw blurRad="38100" dist="38100" dir="2700000" algn="tl">
                    <a:srgbClr val="000000">
                      <a:alpha val="43137"/>
                    </a:srgbClr>
                  </a:outerShdw>
                </a:effectLst>
              </a:rPr>
              <a:t>15 </a:t>
            </a:r>
            <a:r>
              <a:rPr lang="en-US" i="1" dirty="0">
                <a:effectLst>
                  <a:outerShdw blurRad="38100" dist="38100" dir="2700000" algn="tl">
                    <a:srgbClr val="000000">
                      <a:alpha val="43137"/>
                    </a:srgbClr>
                  </a:outerShdw>
                </a:effectLst>
              </a:rPr>
              <a:t>For this we say unto you by the word of the Lord, that we which are alive and remain unto the coming of the Lord shall not prevent them which are asleep. </a:t>
            </a:r>
            <a:r>
              <a:rPr lang="en-US" i="1" baseline="30000" dirty="0">
                <a:effectLst>
                  <a:outerShdw blurRad="38100" dist="38100" dir="2700000" algn="tl">
                    <a:srgbClr val="000000">
                      <a:alpha val="43137"/>
                    </a:srgbClr>
                  </a:outerShdw>
                </a:effectLst>
              </a:rPr>
              <a:t>16 </a:t>
            </a:r>
            <a:r>
              <a:rPr lang="en-US" i="1" dirty="0">
                <a:effectLst>
                  <a:outerShdw blurRad="38100" dist="38100" dir="2700000" algn="tl">
                    <a:srgbClr val="000000">
                      <a:alpha val="43137"/>
                    </a:srgbClr>
                  </a:outerShdw>
                </a:effectLst>
              </a:rPr>
              <a:t>For the Lord himself shall descend from heaven with a shout, with the voice of the archangel, and with the trump of God: and the dead in Christ shall rise first: </a:t>
            </a:r>
          </a:p>
          <a:p>
            <a:pPr lvl="1" latinLnBrk="1">
              <a:lnSpc>
                <a:spcPct val="100000"/>
              </a:lnSpc>
            </a:pPr>
            <a:r>
              <a:rPr lang="en-US" sz="2800" b="1" u="sng" dirty="0">
                <a:latin typeface="Arial Rounded MT Bold" panose="020F0704030504030204" pitchFamily="34" charset="0"/>
              </a:rPr>
              <a:t>Raise</a:t>
            </a:r>
            <a:r>
              <a:rPr lang="en-US" sz="2800" b="1" dirty="0">
                <a:latin typeface="Arial Rounded MT Bold" panose="020F0704030504030204" pitchFamily="34" charset="0"/>
              </a:rPr>
              <a:t> the Dead Saints</a:t>
            </a:r>
            <a:endParaRPr lang="en-US" sz="2800" dirty="0">
              <a:latin typeface="Arial Rounded MT Bold" panose="020F0704030504030204" pitchFamily="34" charset="0"/>
            </a:endParaRPr>
          </a:p>
          <a:p>
            <a:pPr lvl="1" latinLnBrk="1">
              <a:lnSpc>
                <a:spcPct val="150000"/>
              </a:lnSpc>
            </a:pPr>
            <a:r>
              <a:rPr lang="en-US" sz="2800" b="1" u="sng" dirty="0">
                <a:latin typeface="Arial Rounded MT Bold" panose="020F0704030504030204" pitchFamily="34" charset="0"/>
              </a:rPr>
              <a:t>Rapture</a:t>
            </a:r>
            <a:r>
              <a:rPr lang="en-US" sz="2800" b="1" dirty="0">
                <a:latin typeface="Arial Rounded MT Bold" panose="020F0704030504030204" pitchFamily="34" charset="0"/>
              </a:rPr>
              <a:t> the Living Saints</a:t>
            </a:r>
            <a:endParaRPr lang="en-US" sz="2800" dirty="0">
              <a:latin typeface="Arial Rounded MT Bold" panose="020F0704030504030204" pitchFamily="34" charset="0"/>
            </a:endParaRPr>
          </a:p>
          <a:p>
            <a:pPr lvl="1" latinLnBrk="1">
              <a:lnSpc>
                <a:spcPct val="150000"/>
              </a:lnSpc>
            </a:pPr>
            <a:r>
              <a:rPr lang="en-US" sz="2800" b="1" u="sng" dirty="0">
                <a:latin typeface="Arial Rounded MT Bold" panose="020F0704030504030204" pitchFamily="34" charset="0"/>
              </a:rPr>
              <a:t>Reward</a:t>
            </a:r>
            <a:r>
              <a:rPr lang="en-US" sz="2800" b="1" dirty="0">
                <a:latin typeface="Arial Rounded MT Bold" panose="020F0704030504030204" pitchFamily="34" charset="0"/>
              </a:rPr>
              <a:t> the Faithful Saints.</a:t>
            </a:r>
            <a:endParaRPr lang="en-US" sz="28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233579316"/>
      </p:ext>
    </p:extLst>
  </p:cSld>
  <p:clrMapOvr>
    <a:masterClrMapping/>
  </p:clrMapOvr>
  <mc:AlternateContent xmlns:mc="http://schemas.openxmlformats.org/markup-compatibility/2006" xmlns:p14="http://schemas.microsoft.com/office/powerpoint/2010/main">
    <mc:Choice Requires="p14">
      <p:transition spd="slow" p14:dur="225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9"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2000" fill="hold"/>
                                        <p:tgtEl>
                                          <p:spTgt spid="2"/>
                                        </p:tgtEl>
                                        <p:attrNameLst>
                                          <p:attrName>ppt_x</p:attrName>
                                        </p:attrNameLst>
                                      </p:cBhvr>
                                      <p:tavLst>
                                        <p:tav tm="0">
                                          <p:val>
                                            <p:strVal val="0-#ppt_w/2"/>
                                          </p:val>
                                        </p:tav>
                                        <p:tav tm="100000">
                                          <p:val>
                                            <p:strVal val="#ppt_x"/>
                                          </p:val>
                                        </p:tav>
                                      </p:tavLst>
                                    </p:anim>
                                    <p:anim calcmode="lin" valueType="num">
                                      <p:cBhvr additive="base">
                                        <p:cTn id="3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402305" y="5509438"/>
            <a:ext cx="6622774"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Will Put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7928" y="0"/>
            <a:ext cx="12174071" cy="5340626"/>
          </a:xfrm>
          <a:solidFill>
            <a:schemeClr val="bg1">
              <a:alpha val="80000"/>
            </a:schemeClr>
          </a:solidFill>
        </p:spPr>
        <p:txBody>
          <a:bodyPr/>
          <a:lstStyle/>
          <a:p>
            <a:pPr marL="0" indent="0" latinLnBrk="1">
              <a:lnSpc>
                <a:spcPct val="100000"/>
              </a:lnSpc>
              <a:buNone/>
            </a:pPr>
            <a:r>
              <a:rPr lang="en-US" b="1" dirty="0">
                <a:effectLst>
                  <a:outerShdw blurRad="38100" dist="38100" dir="2700000" algn="tl">
                    <a:srgbClr val="000000">
                      <a:alpha val="43137"/>
                    </a:srgbClr>
                  </a:outerShdw>
                </a:effectLst>
              </a:rPr>
              <a:t>Hebrews 2:7-8 (KJV) </a:t>
            </a:r>
            <a:r>
              <a:rPr lang="en-US" i="1" baseline="30000" dirty="0">
                <a:effectLst>
                  <a:outerShdw blurRad="38100" dist="38100" dir="2700000" algn="tl">
                    <a:srgbClr val="000000">
                      <a:alpha val="43137"/>
                    </a:srgbClr>
                  </a:outerShdw>
                </a:effectLst>
              </a:rPr>
              <a:t>7 </a:t>
            </a:r>
            <a:r>
              <a:rPr lang="en-US" i="1" dirty="0">
                <a:effectLst>
                  <a:outerShdw blurRad="38100" dist="38100" dir="2700000" algn="tl">
                    <a:srgbClr val="000000">
                      <a:alpha val="43137"/>
                    </a:srgbClr>
                  </a:outerShdw>
                </a:effectLst>
              </a:rPr>
              <a:t>Thou madest him a little lower than the angels; thou </a:t>
            </a:r>
          </a:p>
          <a:p>
            <a:pPr marL="0" indent="0" latinLnBrk="1">
              <a:lnSpc>
                <a:spcPct val="100000"/>
              </a:lnSpc>
              <a:buNone/>
            </a:pPr>
            <a:r>
              <a:rPr lang="en-US" i="1" dirty="0">
                <a:effectLst>
                  <a:outerShdw blurRad="38100" dist="38100" dir="2700000" algn="tl">
                    <a:srgbClr val="000000">
                      <a:alpha val="43137"/>
                    </a:srgbClr>
                  </a:outerShdw>
                </a:effectLst>
              </a:rPr>
              <a:t>crownedst him w- glory /honour, and didst set him over the works of thy hands: </a:t>
            </a:r>
            <a:r>
              <a:rPr lang="en-US" i="1" baseline="30000" dirty="0">
                <a:effectLst>
                  <a:outerShdw blurRad="38100" dist="38100" dir="2700000" algn="tl">
                    <a:srgbClr val="000000">
                      <a:alpha val="43137"/>
                    </a:srgbClr>
                  </a:outerShdw>
                </a:effectLst>
              </a:rPr>
              <a:t>8 </a:t>
            </a:r>
          </a:p>
          <a:p>
            <a:pPr marL="0" indent="0" latinLnBrk="1">
              <a:lnSpc>
                <a:spcPct val="100000"/>
              </a:lnSpc>
              <a:buNone/>
            </a:pPr>
            <a:r>
              <a:rPr lang="en-US" i="1" dirty="0">
                <a:effectLst>
                  <a:outerShdw blurRad="38100" dist="38100" dir="2700000" algn="tl">
                    <a:srgbClr val="000000">
                      <a:alpha val="43137"/>
                    </a:srgbClr>
                  </a:outerShdw>
                </a:effectLst>
              </a:rPr>
              <a:t>Thou hast put all things in subjection under his feet. For in that he put all in </a:t>
            </a:r>
          </a:p>
          <a:p>
            <a:pPr marL="0" indent="0" latinLnBrk="1">
              <a:lnSpc>
                <a:spcPct val="100000"/>
              </a:lnSpc>
              <a:buNone/>
            </a:pPr>
            <a:r>
              <a:rPr lang="en-US" i="1" dirty="0">
                <a:effectLst>
                  <a:outerShdw blurRad="38100" dist="38100" dir="2700000" algn="tl">
                    <a:srgbClr val="000000">
                      <a:alpha val="43137"/>
                    </a:srgbClr>
                  </a:outerShdw>
                </a:effectLst>
              </a:rPr>
              <a:t>subjection under him, he left nothing that is not put under him. But now we see </a:t>
            </a:r>
          </a:p>
          <a:p>
            <a:pPr marL="0" indent="0" latinLnBrk="1">
              <a:lnSpc>
                <a:spcPct val="100000"/>
              </a:lnSpc>
              <a:buNone/>
            </a:pPr>
            <a:r>
              <a:rPr lang="en-US" i="1" dirty="0">
                <a:effectLst>
                  <a:outerShdw blurRad="38100" dist="38100" dir="2700000" algn="tl">
                    <a:srgbClr val="000000">
                      <a:alpha val="43137"/>
                    </a:srgbClr>
                  </a:outerShdw>
                </a:effectLst>
              </a:rPr>
              <a:t>not yet all things put… </a:t>
            </a:r>
          </a:p>
          <a:p>
            <a:pPr latinLnBrk="1">
              <a:lnSpc>
                <a:spcPct val="100000"/>
              </a:lnSpc>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Under Him..</a:t>
            </a:r>
            <a:endParaRPr lang="en-US" dirty="0">
              <a:effectLst>
                <a:outerShdw blurRad="38100" dist="38100" dir="2700000" algn="tl">
                  <a:srgbClr val="000000">
                    <a:alpha val="43137"/>
                  </a:srgbClr>
                </a:outerShdw>
              </a:effectLst>
              <a:latin typeface="Arial Rounded MT Bold" panose="020F0704030504030204" pitchFamily="34" charset="0"/>
            </a:endParaRPr>
          </a:p>
          <a:p>
            <a:pPr marL="457200" lvl="1" indent="0" latinLnBrk="1">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…He will Place </a:t>
            </a: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Satan</a:t>
            </a:r>
            <a:r>
              <a:rPr lang="en-US" sz="2800" b="1" dirty="0">
                <a:effectLst>
                  <a:outerShdw blurRad="38100" dist="38100" dir="2700000" algn="tl">
                    <a:srgbClr val="000000">
                      <a:alpha val="43137"/>
                    </a:srgbClr>
                  </a:outerShdw>
                </a:effectLst>
                <a:latin typeface="Arial Rounded MT Bold" panose="020F0704030504030204" pitchFamily="34" charset="0"/>
              </a:rPr>
              <a:t> in the Bottomless Pit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Separated</a:t>
            </a:r>
            <a:r>
              <a:rPr lang="en-US" sz="2800" b="1" dirty="0">
                <a:effectLst>
                  <a:outerShdw blurRad="38100" dist="38100" dir="2700000" algn="tl">
                    <a:srgbClr val="000000">
                      <a:alpha val="43137"/>
                    </a:srgbClr>
                  </a:outerShdw>
                </a:effectLst>
                <a:latin typeface="Arial Rounded MT Bold" panose="020F0704030504030204" pitchFamily="34" charset="0"/>
              </a:rPr>
              <a:t> in their Rightful Place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Saints</a:t>
            </a:r>
            <a:r>
              <a:rPr lang="en-US" sz="2800" b="1" dirty="0">
                <a:effectLst>
                  <a:outerShdw blurRad="38100" dist="38100" dir="2700000" algn="tl">
                    <a:srgbClr val="000000">
                      <a:alpha val="43137"/>
                    </a:srgbClr>
                  </a:outerShdw>
                </a:effectLst>
                <a:latin typeface="Arial Rounded MT Bold" panose="020F0704030504030204" pitchFamily="34" charset="0"/>
              </a:rPr>
              <a:t> in a Glorious Paradise.</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574142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1"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 presetClass="entr" presetSubtype="1"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1+#ppt_w/2"/>
                                          </p:val>
                                        </p:tav>
                                        <p:tav tm="100000">
                                          <p:val>
                                            <p:strVal val="#ppt_x"/>
                                          </p:val>
                                        </p:tav>
                                      </p:tavLst>
                                    </p:anim>
                                    <p:anim calcmode="lin" valueType="num">
                                      <p:cBhvr additive="base">
                                        <p:cTn id="66"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21000" r="31000" b="-2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4032D-E598-4992-A25C-79355AE7D2C2}"/>
              </a:ext>
            </a:extLst>
          </p:cNvPr>
          <p:cNvPicPr>
            <a:picLocks noChangeAspect="1"/>
          </p:cNvPicPr>
          <p:nvPr/>
        </p:nvPicPr>
        <p:blipFill rotWithShape="1">
          <a:blip r:embed="rId3">
            <a:extLst>
              <a:ext uri="{28A0092B-C50C-407E-A947-70E740481C1C}">
                <a14:useLocalDpi xmlns:a14="http://schemas.microsoft.com/office/drawing/2010/main" val="0"/>
              </a:ext>
            </a:extLst>
          </a:blip>
          <a:srcRect b="14070"/>
          <a:stretch/>
        </p:blipFill>
        <p:spPr>
          <a:xfrm>
            <a:off x="6924675" y="-1"/>
            <a:ext cx="5267325" cy="6858001"/>
          </a:xfrm>
          <a:prstGeom prst="rect">
            <a:avLst/>
          </a:prstGeom>
          <a:blipFill dpi="0" rotWithShape="1">
            <a:blip r:embed="rId4"/>
            <a:srcRect/>
            <a:tile tx="0" ty="-69850" sx="100000" sy="100000" flip="none" algn="tl"/>
          </a:blipFill>
        </p:spPr>
      </p:pic>
    </p:spTree>
    <p:extLst>
      <p:ext uri="{BB962C8B-B14F-4D97-AF65-F5344CB8AC3E}">
        <p14:creationId xmlns:p14="http://schemas.microsoft.com/office/powerpoint/2010/main" val="231695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267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3825903" y="5555923"/>
            <a:ext cx="4122344" cy="1212574"/>
          </a:xfrm>
        </p:spPr>
        <p:txBody>
          <a:bodyPr>
            <a:normAutofit/>
          </a:bodyPr>
          <a:lstStyle/>
          <a:p>
            <a:r>
              <a:rPr lang="en-US" sz="6600" dirty="0">
                <a:effectLst>
                  <a:outerShdw blurRad="38100" dist="38100" dir="2700000" algn="tl">
                    <a:srgbClr val="000000">
                      <a:alpha val="43137"/>
                    </a:srgbClr>
                  </a:outerShdw>
                </a:effectLst>
                <a:latin typeface="Arial Rounded MT Bold" panose="020F0704030504030204" pitchFamily="34" charset="0"/>
              </a:rPr>
              <a:t>F. E. A. R.</a:t>
            </a: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057422" cy="4381969"/>
          </a:xfrm>
        </p:spPr>
        <p:txBody>
          <a:bodyPr>
            <a:normAutofit/>
          </a:bodyPr>
          <a:lstStyle/>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F-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E-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A-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R- </a:t>
            </a:r>
            <a:r>
              <a:rPr lang="en-US" sz="4000" b="1" dirty="0">
                <a:effectLst>
                  <a:outerShdw blurRad="38100" dist="38100" dir="2700000" algn="tl">
                    <a:srgbClr val="000000">
                      <a:alpha val="43137"/>
                    </a:srgbClr>
                  </a:outerShdw>
                </a:effectLst>
                <a:latin typeface="Arial Rounded MT Bold" panose="020F0704030504030204" pitchFamily="34" charset="0"/>
              </a:rPr>
              <a:t>   </a:t>
            </a:r>
            <a:endParaRPr lang="en-US" sz="4000" dirty="0">
              <a:effectLst>
                <a:outerShdw blurRad="38100" dist="38100" dir="2700000" algn="tl">
                  <a:srgbClr val="000000">
                    <a:alpha val="43137"/>
                  </a:srgbClr>
                </a:outerShdw>
              </a:effectLst>
              <a:latin typeface="Arial Rounded MT Bold" panose="020F0704030504030204" pitchFamily="34" charset="0"/>
            </a:endParaRPr>
          </a:p>
        </p:txBody>
      </p:sp>
      <p:sp>
        <p:nvSpPr>
          <p:cNvPr id="5" name="TextBox 4">
            <a:extLst>
              <a:ext uri="{FF2B5EF4-FFF2-40B4-BE49-F238E27FC236}">
                <a16:creationId xmlns:a16="http://schemas.microsoft.com/office/drawing/2014/main" id="{A9DFAA4A-0885-4C1C-B736-20FEAE5D65EB}"/>
              </a:ext>
            </a:extLst>
          </p:cNvPr>
          <p:cNvSpPr txBox="1"/>
          <p:nvPr/>
        </p:nvSpPr>
        <p:spPr>
          <a:xfrm>
            <a:off x="1336430" y="0"/>
            <a:ext cx="3770142" cy="4381969"/>
          </a:xfrm>
          <a:prstGeom prst="rect">
            <a:avLst/>
          </a:prstGeom>
          <a:noFill/>
        </p:spPr>
        <p:txBody>
          <a:bodyPr wrap="square" rtlCol="0">
            <a:spAutoFit/>
          </a:bodyPr>
          <a:lstStyle/>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…Fervently</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…Erodes</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…All</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…Rest</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086942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AE640B-5085-4E7A-92E7-69B57B6C1031}"/>
              </a:ext>
            </a:extLst>
          </p:cNvPr>
          <p:cNvSpPr>
            <a:spLocks noGrp="1"/>
          </p:cNvSpPr>
          <p:nvPr>
            <p:ph idx="1"/>
          </p:nvPr>
        </p:nvSpPr>
        <p:spPr>
          <a:xfrm rot="276944">
            <a:off x="843878" y="1684742"/>
            <a:ext cx="7014195" cy="4351338"/>
          </a:xfrm>
        </p:spPr>
        <p:txBody>
          <a:bodyPr>
            <a:normAutofit lnSpcReduction="10000"/>
          </a:bodyPr>
          <a:lstStyle/>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Seven </a:t>
            </a:r>
          </a:p>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Downs</a:t>
            </a:r>
            <a:endParaRPr lang="en-US" b="1" dirty="0">
              <a:effectLst>
                <a:outerShdw blurRad="38100" dist="38100" dir="2700000" algn="tl">
                  <a:srgbClr val="000000">
                    <a:alpha val="43137"/>
                  </a:srgbClr>
                </a:outerShdw>
              </a:effectLst>
              <a:latin typeface="Bauhaus 93" panose="04030905020B02020C02" pitchFamily="82" charset="0"/>
            </a:endParaRPr>
          </a:p>
        </p:txBody>
      </p:sp>
      <p:pic>
        <p:nvPicPr>
          <p:cNvPr id="6" name="Picture 5">
            <a:extLst>
              <a:ext uri="{FF2B5EF4-FFF2-40B4-BE49-F238E27FC236}">
                <a16:creationId xmlns:a16="http://schemas.microsoft.com/office/drawing/2014/main" id="{2513C692-7E5E-4EBC-A373-D94D224B9782}"/>
              </a:ext>
            </a:extLst>
          </p:cNvPr>
          <p:cNvPicPr>
            <a:picLocks noChangeAspect="1"/>
          </p:cNvPicPr>
          <p:nvPr/>
        </p:nvPicPr>
        <p:blipFill rotWithShape="1">
          <a:blip r:embed="rId2">
            <a:extLst>
              <a:ext uri="{28A0092B-C50C-407E-A947-70E740481C1C}">
                <a14:useLocalDpi xmlns:a14="http://schemas.microsoft.com/office/drawing/2010/main" val="0"/>
              </a:ext>
            </a:extLst>
          </a:blip>
          <a:srcRect b="14070"/>
          <a:stretch/>
        </p:blipFill>
        <p:spPr>
          <a:xfrm>
            <a:off x="6662737" y="762000"/>
            <a:ext cx="5267325" cy="3257550"/>
          </a:xfrm>
          <a:prstGeom prst="rect">
            <a:avLst/>
          </a:prstGeom>
        </p:spPr>
      </p:pic>
    </p:spTree>
    <p:extLst>
      <p:ext uri="{BB962C8B-B14F-4D97-AF65-F5344CB8AC3E}">
        <p14:creationId xmlns:p14="http://schemas.microsoft.com/office/powerpoint/2010/main" val="1323999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E7EAF-DFF9-4848-8FA6-1B310C4BD614}"/>
              </a:ext>
            </a:extLst>
          </p:cNvPr>
          <p:cNvPicPr>
            <a:picLocks noChangeAspect="1"/>
          </p:cNvPicPr>
          <p:nvPr/>
        </p:nvPicPr>
        <p:blipFill rotWithShape="1">
          <a:blip r:embed="rId2">
            <a:extLst>
              <a:ext uri="{28A0092B-C50C-407E-A947-70E740481C1C}">
                <a14:useLocalDpi xmlns:a14="http://schemas.microsoft.com/office/drawing/2010/main" val="0"/>
              </a:ext>
            </a:extLst>
          </a:blip>
          <a:srcRect l="16064" t="15600" r="16064" b="16799"/>
          <a:stretch/>
        </p:blipFill>
        <p:spPr>
          <a:xfrm>
            <a:off x="4476750" y="1790700"/>
            <a:ext cx="3219450" cy="3219450"/>
          </a:xfrm>
          <a:prstGeom prst="rect">
            <a:avLst/>
          </a:prstGeom>
        </p:spPr>
      </p:pic>
    </p:spTree>
    <p:extLst>
      <p:ext uri="{BB962C8B-B14F-4D97-AF65-F5344CB8AC3E}">
        <p14:creationId xmlns:p14="http://schemas.microsoft.com/office/powerpoint/2010/main" val="2701533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03D1-9B05-4FE2-B4CC-C950F88AA5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ACC766-580A-4F7B-9E99-3E9D853992A5}"/>
              </a:ext>
            </a:extLst>
          </p:cNvPr>
          <p:cNvSpPr>
            <a:spLocks noGrp="1"/>
          </p:cNvSpPr>
          <p:nvPr>
            <p:ph idx="1"/>
          </p:nvPr>
        </p:nvSpPr>
        <p:spPr>
          <a:xfrm rot="1361862">
            <a:off x="627636" y="2376177"/>
            <a:ext cx="5889030" cy="1950775"/>
          </a:xfrm>
        </p:spPr>
        <p:txBody>
          <a:bodyPr>
            <a:normAutofit lnSpcReduction="10000"/>
          </a:bodyPr>
          <a:lstStyle/>
          <a:p>
            <a:pPr marL="0" indent="0">
              <a:buNone/>
            </a:pPr>
            <a:r>
              <a:rPr lang="en-US" sz="13800" dirty="0">
                <a:effectLst>
                  <a:outerShdw blurRad="38100" dist="38100" dir="2700000" algn="tl">
                    <a:srgbClr val="000000">
                      <a:alpha val="43137"/>
                    </a:srgbClr>
                  </a:outerShdw>
                </a:effectLst>
                <a:latin typeface="Broadway" panose="04040905080B02020502" pitchFamily="82" charset="0"/>
              </a:rPr>
              <a:t>FEAR</a:t>
            </a:r>
          </a:p>
        </p:txBody>
      </p:sp>
      <p:sp>
        <p:nvSpPr>
          <p:cNvPr id="4" name="TextBox 3">
            <a:extLst>
              <a:ext uri="{FF2B5EF4-FFF2-40B4-BE49-F238E27FC236}">
                <a16:creationId xmlns:a16="http://schemas.microsoft.com/office/drawing/2014/main" id="{ECD8F6FF-F24A-422F-BCCA-6A9E141A6C78}"/>
              </a:ext>
            </a:extLst>
          </p:cNvPr>
          <p:cNvSpPr txBox="1"/>
          <p:nvPr/>
        </p:nvSpPr>
        <p:spPr>
          <a:xfrm>
            <a:off x="5781823" y="2926080"/>
            <a:ext cx="4797082" cy="2862322"/>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Bernard MT Condensed" panose="02050806060905020404" pitchFamily="18" charset="0"/>
              </a:rPr>
              <a:t>I Have the Keys </a:t>
            </a:r>
          </a:p>
          <a:p>
            <a:r>
              <a:rPr lang="en-US" sz="6000" dirty="0">
                <a:effectLst>
                  <a:outerShdw blurRad="38100" dist="38100" dir="2700000" algn="tl">
                    <a:srgbClr val="000000">
                      <a:alpha val="43137"/>
                    </a:srgbClr>
                  </a:outerShdw>
                </a:effectLst>
                <a:latin typeface="Bernard MT Condensed" panose="02050806060905020404" pitchFamily="18" charset="0"/>
              </a:rPr>
              <a:t>          of </a:t>
            </a:r>
          </a:p>
          <a:p>
            <a:r>
              <a:rPr lang="en-US" sz="6000" dirty="0">
                <a:effectLst>
                  <a:outerShdw blurRad="38100" dist="38100" dir="2700000" algn="tl">
                    <a:srgbClr val="000000">
                      <a:alpha val="43137"/>
                    </a:srgbClr>
                  </a:outerShdw>
                </a:effectLst>
                <a:latin typeface="Bernard MT Condensed" panose="02050806060905020404" pitchFamily="18" charset="0"/>
              </a:rPr>
              <a:t>Death and Hell</a:t>
            </a:r>
          </a:p>
        </p:txBody>
      </p:sp>
    </p:spTree>
    <p:extLst>
      <p:ext uri="{BB962C8B-B14F-4D97-AF65-F5344CB8AC3E}">
        <p14:creationId xmlns:p14="http://schemas.microsoft.com/office/powerpoint/2010/main" val="1388349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757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71DE-F75B-4FDA-A197-0C1C2AB7D8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EA2AAE-2AAB-4AB1-8906-06495B1EEC90}"/>
              </a:ext>
            </a:extLst>
          </p:cNvPr>
          <p:cNvSpPr>
            <a:spLocks noGrp="1"/>
          </p:cNvSpPr>
          <p:nvPr>
            <p:ph idx="1"/>
          </p:nvPr>
        </p:nvSpPr>
        <p:spPr>
          <a:xfrm>
            <a:off x="838200" y="1825625"/>
            <a:ext cx="10515600" cy="3168406"/>
          </a:xfrm>
        </p:spPr>
        <p:txBody>
          <a:bodyPr/>
          <a:lstStyle/>
          <a:p>
            <a:pPr>
              <a:lnSpc>
                <a:spcPct val="100000"/>
              </a:lnSpc>
            </a:pPr>
            <a:r>
              <a:rPr lang="en-US" b="1" dirty="0">
                <a:effectLst>
                  <a:outerShdw blurRad="38100" dist="38100" dir="2700000" algn="tl">
                    <a:srgbClr val="000000">
                      <a:alpha val="43137"/>
                    </a:srgbClr>
                  </a:outerShdw>
                </a:effectLst>
              </a:rPr>
              <a:t>Hebrews 1:1-3 </a:t>
            </a:r>
            <a:r>
              <a:rPr lang="en-US" baseline="30000" dirty="0">
                <a:effectLst>
                  <a:outerShdw blurRad="38100" dist="38100" dir="2700000" algn="tl">
                    <a:srgbClr val="000000">
                      <a:alpha val="43137"/>
                    </a:srgbClr>
                  </a:outerShdw>
                </a:effectLst>
              </a:rPr>
              <a:t>1 </a:t>
            </a:r>
            <a:r>
              <a:rPr lang="en-US" i="1" dirty="0">
                <a:effectLst>
                  <a:outerShdw blurRad="38100" dist="38100" dir="2700000" algn="tl">
                    <a:srgbClr val="000000">
                      <a:alpha val="43137"/>
                    </a:srgbClr>
                  </a:outerShdw>
                </a:effectLst>
              </a:rPr>
              <a:t>God, who at sundry times and in divers manners spake in time past unto the fathers by the prophets, </a:t>
            </a:r>
            <a:r>
              <a:rPr lang="en-US" i="1" baseline="30000" dirty="0">
                <a:effectLst>
                  <a:outerShdw blurRad="38100" dist="38100" dir="2700000" algn="tl">
                    <a:srgbClr val="000000">
                      <a:alpha val="43137"/>
                    </a:srgbClr>
                  </a:outerShdw>
                </a:effectLst>
              </a:rPr>
              <a:t>2 </a:t>
            </a:r>
            <a:r>
              <a:rPr lang="en-US" i="1" dirty="0">
                <a:effectLst>
                  <a:outerShdw blurRad="38100" dist="38100" dir="2700000" algn="tl">
                    <a:srgbClr val="000000">
                      <a:alpha val="43137"/>
                    </a:srgbClr>
                  </a:outerShdw>
                </a:effectLst>
              </a:rPr>
              <a:t>Hath in these last days spoken unto us by his Son, whom he hath appointed heir of all things, by whom also he made the worlds; </a:t>
            </a:r>
            <a:r>
              <a:rPr lang="en-US" i="1" baseline="30000" dirty="0">
                <a:effectLst>
                  <a:outerShdw blurRad="38100" dist="38100" dir="2700000" algn="tl">
                    <a:srgbClr val="000000">
                      <a:alpha val="43137"/>
                    </a:srgbClr>
                  </a:outerShdw>
                </a:effectLst>
              </a:rPr>
              <a:t>3 </a:t>
            </a:r>
            <a:r>
              <a:rPr lang="en-US" i="1" dirty="0">
                <a:effectLst>
                  <a:outerShdw blurRad="38100" dist="38100" dir="2700000" algn="tl">
                    <a:srgbClr val="000000">
                      <a:alpha val="43137"/>
                    </a:srgbClr>
                  </a:outerShdw>
                </a:effectLst>
              </a:rPr>
              <a:t>Who being the brightness of his glory, and the express image of his person, and upholding all things by the word of his power, when he had by himself purged our sins, </a:t>
            </a:r>
            <a:r>
              <a:rPr lang="en-US" b="1" i="1" dirty="0">
                <a:effectLst>
                  <a:outerShdw blurRad="38100" dist="38100" dir="2700000" algn="tl">
                    <a:srgbClr val="000000">
                      <a:alpha val="43137"/>
                    </a:srgbClr>
                  </a:outerShdw>
                </a:effectLst>
              </a:rPr>
              <a:t>sat down on the right hand of the Majesty</a:t>
            </a:r>
            <a:r>
              <a:rPr lang="en-US" i="1" dirty="0">
                <a:effectLst>
                  <a:outerShdw blurRad="38100" dist="38100" dir="2700000" algn="tl">
                    <a:srgbClr val="000000">
                      <a:alpha val="43137"/>
                    </a:srgbClr>
                  </a:outerShdw>
                </a:effectLst>
              </a:rPr>
              <a:t> on high; </a:t>
            </a:r>
          </a:p>
          <a:p>
            <a:pPr marL="0" indent="0">
              <a:buNone/>
            </a:pPr>
            <a:endParaRPr lang="en-US" dirty="0"/>
          </a:p>
        </p:txBody>
      </p:sp>
    </p:spTree>
    <p:extLst>
      <p:ext uri="{BB962C8B-B14F-4D97-AF65-F5344CB8AC3E}">
        <p14:creationId xmlns:p14="http://schemas.microsoft.com/office/powerpoint/2010/main" val="361190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21000" r="12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4B9E-5D1F-4EE7-A90A-B348B0BF104B}"/>
              </a:ext>
            </a:extLst>
          </p:cNvPr>
          <p:cNvSpPr>
            <a:spLocks noGrp="1"/>
          </p:cNvSpPr>
          <p:nvPr>
            <p:ph type="ctrTitle"/>
          </p:nvPr>
        </p:nvSpPr>
        <p:spPr>
          <a:xfrm>
            <a:off x="6546574" y="295422"/>
            <a:ext cx="6166338" cy="2820646"/>
          </a:xfrm>
        </p:spPr>
        <p:txBody>
          <a:bodyPr>
            <a:normAutofit/>
          </a:bodyPr>
          <a:lstStyle/>
          <a:p>
            <a:r>
              <a:rPr lang="en-US" sz="4800" b="1" dirty="0">
                <a:effectLst>
                  <a:outerShdw blurRad="38100" dist="38100" dir="2700000" algn="tl">
                    <a:srgbClr val="000000">
                      <a:alpha val="43137"/>
                    </a:srgbClr>
                  </a:outerShdw>
                </a:effectLst>
                <a:latin typeface="Arial Rounded MT Bold" panose="020F0704030504030204" pitchFamily="34" charset="0"/>
              </a:rPr>
              <a:t>Seven Downs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that are Able to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 Lift You Up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-pt1</a:t>
            </a:r>
          </a:p>
        </p:txBody>
      </p:sp>
      <p:sp>
        <p:nvSpPr>
          <p:cNvPr id="3" name="Subtitle 2">
            <a:extLst>
              <a:ext uri="{FF2B5EF4-FFF2-40B4-BE49-F238E27FC236}">
                <a16:creationId xmlns:a16="http://schemas.microsoft.com/office/drawing/2014/main" id="{A2FF7D9D-4D39-457C-A413-69D440E698A9}"/>
              </a:ext>
            </a:extLst>
          </p:cNvPr>
          <p:cNvSpPr>
            <a:spLocks noGrp="1"/>
          </p:cNvSpPr>
          <p:nvPr>
            <p:ph type="subTitle" idx="1"/>
          </p:nvPr>
        </p:nvSpPr>
        <p:spPr>
          <a:xfrm>
            <a:off x="8759483" y="4005776"/>
            <a:ext cx="3432517" cy="777240"/>
          </a:xfrm>
        </p:spPr>
        <p:txBody>
          <a:bodyPr>
            <a:normAutofit/>
          </a:bodyPr>
          <a:lstStyle/>
          <a:p>
            <a:r>
              <a:rPr lang="en-US" sz="4000" b="1" dirty="0">
                <a:effectLst>
                  <a:outerShdw blurRad="38100" dist="38100" dir="2700000" algn="tl">
                    <a:srgbClr val="000000">
                      <a:alpha val="43137"/>
                    </a:srgbClr>
                  </a:outerShdw>
                </a:effectLst>
              </a:rPr>
              <a:t>Romans 15:1</a:t>
            </a:r>
          </a:p>
        </p:txBody>
      </p:sp>
      <p:sp>
        <p:nvSpPr>
          <p:cNvPr id="4" name="TextBox 3">
            <a:extLst>
              <a:ext uri="{FF2B5EF4-FFF2-40B4-BE49-F238E27FC236}">
                <a16:creationId xmlns:a16="http://schemas.microsoft.com/office/drawing/2014/main" id="{494B271D-8ABA-481C-A2B2-CC4508B18A47}"/>
              </a:ext>
            </a:extLst>
          </p:cNvPr>
          <p:cNvSpPr txBox="1"/>
          <p:nvPr/>
        </p:nvSpPr>
        <p:spPr>
          <a:xfrm>
            <a:off x="358589" y="6257365"/>
            <a:ext cx="220531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26E07689-1CAE-477C-A2C8-91C08CE9C996}"/>
              </a:ext>
            </a:extLst>
          </p:cNvPr>
          <p:cNvSpPr txBox="1"/>
          <p:nvPr/>
        </p:nvSpPr>
        <p:spPr>
          <a:xfrm>
            <a:off x="8527084" y="6257364"/>
            <a:ext cx="220531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July 29, 2018</a:t>
            </a:r>
          </a:p>
        </p:txBody>
      </p:sp>
    </p:spTree>
    <p:extLst>
      <p:ext uri="{BB962C8B-B14F-4D97-AF65-F5344CB8AC3E}">
        <p14:creationId xmlns:p14="http://schemas.microsoft.com/office/powerpoint/2010/main" val="343716875"/>
      </p:ext>
    </p:extLst>
  </p:cSld>
  <p:clrMapOvr>
    <a:masterClrMapping/>
  </p:clrMapOvr>
  <mc:AlternateContent xmlns:mc="http://schemas.openxmlformats.org/markup-compatibility/2006" xmlns:p14="http://schemas.microsoft.com/office/powerpoint/2010/main">
    <mc:Choice Requires="p14">
      <p:transition spd="slow" p14:dur="3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par>
                          <p:cTn id="13" fill="hold">
                            <p:stCondLst>
                              <p:cond delay="2250"/>
                            </p:stCondLst>
                            <p:childTnLst>
                              <p:par>
                                <p:cTn id="14" presetID="2" presetClass="entr" presetSubtype="3"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000" fill="hold"/>
                                        <p:tgtEl>
                                          <p:spTgt spid="4"/>
                                        </p:tgtEl>
                                        <p:attrNameLst>
                                          <p:attrName>ppt_x</p:attrName>
                                        </p:attrNameLst>
                                      </p:cBhvr>
                                      <p:tavLst>
                                        <p:tav tm="0">
                                          <p:val>
                                            <p:strVal val="1+#ppt_w/2"/>
                                          </p:val>
                                        </p:tav>
                                        <p:tav tm="100000">
                                          <p:val>
                                            <p:strVal val="#ppt_x"/>
                                          </p:val>
                                        </p:tav>
                                      </p:tavLst>
                                    </p:anim>
                                    <p:anim calcmode="lin" valueType="num">
                                      <p:cBhvr additive="base">
                                        <p:cTn id="17" dur="20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000" fill="hold"/>
                                        <p:tgtEl>
                                          <p:spTgt spid="5"/>
                                        </p:tgtEl>
                                        <p:attrNameLst>
                                          <p:attrName>ppt_x</p:attrName>
                                        </p:attrNameLst>
                                      </p:cBhvr>
                                      <p:tavLst>
                                        <p:tav tm="0">
                                          <p:val>
                                            <p:strVal val="0-#ppt_w/2"/>
                                          </p:val>
                                        </p:tav>
                                        <p:tav tm="100000">
                                          <p:val>
                                            <p:strVal val="#ppt_x"/>
                                          </p:val>
                                        </p:tav>
                                      </p:tavLst>
                                    </p:anim>
                                    <p:anim calcmode="lin" valueType="num">
                                      <p:cBhvr additive="base">
                                        <p:cTn id="21"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t="-10000" r="-23000" b="-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9413631" cy="1559860"/>
          </a:xfrm>
        </p:spPr>
        <p:txBody>
          <a:bodyPr>
            <a:normAutofit/>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Fear has become a Epidemic in this Age-</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Jesus warned – </a:t>
            </a:r>
            <a:r>
              <a:rPr lang="en-US" b="1" i="1" dirty="0">
                <a:effectLst>
                  <a:outerShdw blurRad="38100" dist="38100" dir="2700000" algn="tl">
                    <a:srgbClr val="000000">
                      <a:alpha val="43137"/>
                    </a:srgbClr>
                  </a:outerShdw>
                </a:effectLst>
                <a:latin typeface="Arial Rounded MT Bold" panose="020F0704030504030204" pitchFamily="34" charset="0"/>
              </a:rPr>
              <a:t>in last days hearts failing for fear</a:t>
            </a:r>
          </a:p>
          <a:p>
            <a:pPr>
              <a:lnSpc>
                <a:spcPct val="150000"/>
              </a:lnSpc>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6" name="Content Placeholder 2">
            <a:extLst>
              <a:ext uri="{FF2B5EF4-FFF2-40B4-BE49-F238E27FC236}">
                <a16:creationId xmlns:a16="http://schemas.microsoft.com/office/drawing/2014/main" id="{36381C54-B052-4C20-819E-9EE554E76E23}"/>
              </a:ext>
            </a:extLst>
          </p:cNvPr>
          <p:cNvSpPr txBox="1">
            <a:spLocks/>
          </p:cNvSpPr>
          <p:nvPr/>
        </p:nvSpPr>
        <p:spPr>
          <a:xfrm>
            <a:off x="7364436" y="2813660"/>
            <a:ext cx="1057422" cy="4012638"/>
          </a:xfrm>
          <a:prstGeom prst="rect">
            <a:avLst/>
          </a:prstGeom>
          <a:solidFill>
            <a:schemeClr val="bg1">
              <a:alpha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F-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E-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A-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R- </a:t>
            </a:r>
            <a:r>
              <a:rPr lang="en-US" sz="4000" b="1" dirty="0">
                <a:effectLst>
                  <a:outerShdw blurRad="38100" dist="38100" dir="2700000" algn="tl">
                    <a:srgbClr val="000000">
                      <a:alpha val="43137"/>
                    </a:srgbClr>
                  </a:outerShdw>
                </a:effectLst>
                <a:latin typeface="Arial Rounded MT Bold" panose="020F0704030504030204" pitchFamily="34" charset="0"/>
              </a:rPr>
              <a:t>   </a:t>
            </a:r>
            <a:endParaRPr lang="en-US" sz="4000" dirty="0">
              <a:effectLst>
                <a:outerShdw blurRad="38100" dist="38100" dir="2700000" algn="tl">
                  <a:srgbClr val="000000">
                    <a:alpha val="43137"/>
                  </a:srgbClr>
                </a:outerShdw>
              </a:effectLst>
              <a:latin typeface="Arial Rounded MT Bold" panose="020F0704030504030204" pitchFamily="34" charset="0"/>
            </a:endParaRPr>
          </a:p>
        </p:txBody>
      </p:sp>
      <p:sp>
        <p:nvSpPr>
          <p:cNvPr id="7" name="TextBox 6">
            <a:extLst>
              <a:ext uri="{FF2B5EF4-FFF2-40B4-BE49-F238E27FC236}">
                <a16:creationId xmlns:a16="http://schemas.microsoft.com/office/drawing/2014/main" id="{C7EF598F-0C65-4A9B-81E0-797D37E65114}"/>
              </a:ext>
            </a:extLst>
          </p:cNvPr>
          <p:cNvSpPr txBox="1"/>
          <p:nvPr/>
        </p:nvSpPr>
        <p:spPr>
          <a:xfrm>
            <a:off x="8421858" y="2813661"/>
            <a:ext cx="3770142" cy="4012637"/>
          </a:xfrm>
          <a:prstGeom prst="rect">
            <a:avLst/>
          </a:prstGeom>
          <a:solidFill>
            <a:schemeClr val="bg1">
              <a:alpha val="80000"/>
            </a:schemeClr>
          </a:solidFill>
        </p:spPr>
        <p:txBody>
          <a:bodyPr wrap="square" rtlCol="0">
            <a:spAutoFit/>
          </a:bodyPr>
          <a:lstStyle/>
          <a:p>
            <a:r>
              <a:rPr lang="en-US" sz="4800" dirty="0">
                <a:effectLst>
                  <a:outerShdw blurRad="38100" dist="38100" dir="2700000" algn="tl">
                    <a:srgbClr val="000000">
                      <a:alpha val="43137"/>
                    </a:srgbClr>
                  </a:outerShdw>
                </a:effectLst>
                <a:latin typeface="Arial Rounded MT Bold" panose="020F0704030504030204" pitchFamily="34" charset="0"/>
              </a:rPr>
              <a:t>…</a:t>
            </a:r>
            <a:r>
              <a:rPr lang="en-US" sz="4800" b="1" dirty="0">
                <a:effectLst>
                  <a:outerShdw blurRad="38100" dist="38100" dir="2700000" algn="tl">
                    <a:srgbClr val="000000">
                      <a:alpha val="43137"/>
                    </a:srgbClr>
                  </a:outerShdw>
                </a:effectLst>
                <a:latin typeface="Arial Rounded MT Bold" panose="020F0704030504030204" pitchFamily="34" charset="0"/>
              </a:rPr>
              <a:t>Fervently</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…Erodes</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…All</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…Rest</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03414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out)">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1311965" y="5446644"/>
            <a:ext cx="9281007" cy="1212574"/>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has 7 </a:t>
            </a:r>
            <a:r>
              <a:rPr lang="en-US" b="1" i="1" dirty="0">
                <a:effectLst>
                  <a:outerShdw blurRad="38100" dist="38100" dir="2700000" algn="tl">
                    <a:srgbClr val="000000">
                      <a:alpha val="43137"/>
                    </a:srgbClr>
                  </a:outerShdw>
                </a:effectLst>
                <a:latin typeface="Arial Rounded MT Bold" panose="020F0704030504030204" pitchFamily="34" charset="0"/>
              </a:rPr>
              <a:t>“Downs"</a:t>
            </a:r>
            <a:r>
              <a:rPr lang="en-US" b="1" dirty="0">
                <a:effectLst>
                  <a:outerShdw blurRad="38100" dist="38100" dir="2700000" algn="tl">
                    <a:srgbClr val="000000">
                      <a:alpha val="43137"/>
                    </a:srgbClr>
                  </a:outerShdw>
                </a:effectLst>
                <a:latin typeface="Arial Rounded MT Bold" panose="020F0704030504030204" pitchFamily="34" charset="0"/>
              </a:rPr>
              <a:t> </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…that We Might Have the “Ups."</a:t>
            </a: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1887200" cy="4751294"/>
          </a:xfrm>
          <a:solidFill>
            <a:schemeClr val="bg1">
              <a:alpha val="80000"/>
            </a:schemeClr>
          </a:solidFill>
        </p:spPr>
        <p:txBody>
          <a:bodyPr/>
          <a:lstStyle/>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Fear has become a Epidemic in this Age</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Jesus warned – </a:t>
            </a:r>
            <a:r>
              <a:rPr lang="en-US" b="1" i="1" dirty="0">
                <a:effectLst>
                  <a:outerShdw blurRad="38100" dist="38100" dir="2700000" algn="tl">
                    <a:srgbClr val="000000">
                      <a:alpha val="43137"/>
                    </a:srgbClr>
                  </a:outerShdw>
                </a:effectLst>
                <a:latin typeface="Arial Rounded MT Bold" panose="020F0704030504030204" pitchFamily="34" charset="0"/>
              </a:rPr>
              <a:t>in last days hearts failing for fear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 If fear is allowed to persist it can become Depression “Down”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Many Christians now have more "downs" than they have "ups." </a:t>
            </a:r>
          </a:p>
          <a:p>
            <a:pPr>
              <a:lnSpc>
                <a:spcPct val="150000"/>
              </a:lnSpc>
            </a:pP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down in the mouth</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Christianity”</a:t>
            </a:r>
            <a:r>
              <a:rPr lang="en-US" b="1" dirty="0">
                <a:effectLst>
                  <a:outerShdw blurRad="38100" dist="38100" dir="2700000" algn="tl">
                    <a:srgbClr val="000000">
                      <a:alpha val="43137"/>
                    </a:srgbClr>
                  </a:outerShdw>
                </a:effectLst>
                <a:latin typeface="Arial Rounded MT Bold" panose="020F0704030504030204" pitchFamily="34" charset="0"/>
              </a:rPr>
              <a:t> will never win anyone to the Lord.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We need to get all excited about being saved.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849560944"/>
      </p:ext>
    </p:extLst>
  </p:cSld>
  <p:clrMapOvr>
    <a:masterClrMapping/>
  </p:clrMapOvr>
  <mc:AlternateContent xmlns:mc="http://schemas.openxmlformats.org/markup-compatibility/2006" xmlns:p14="http://schemas.microsoft.com/office/powerpoint/2010/main">
    <mc:Choice Requires="p14">
      <p:transition spd="slow" p14:dur="2750">
        <p:randomBar/>
      </p:transition>
    </mc:Choice>
    <mc:Fallback xmlns="">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2000" fill="hold"/>
                                        <p:tgtEl>
                                          <p:spTgt spid="2"/>
                                        </p:tgtEl>
                                        <p:attrNameLst>
                                          <p:attrName>ppt_x</p:attrName>
                                        </p:attrNameLst>
                                      </p:cBhvr>
                                      <p:tavLst>
                                        <p:tav tm="0">
                                          <p:val>
                                            <p:strVal val="#ppt_x"/>
                                          </p:val>
                                        </p:tav>
                                        <p:tav tm="100000">
                                          <p:val>
                                            <p:strVal val="#ppt_x"/>
                                          </p:val>
                                        </p:tav>
                                      </p:tavLst>
                                    </p:anim>
                                    <p:anim calcmode="lin" valueType="num">
                                      <p:cBhvr additive="base">
                                        <p:cTn id="2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997226" y="5526157"/>
            <a:ext cx="6662531" cy="1212574"/>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Looked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4914900"/>
          </a:xfrm>
          <a:solidFill>
            <a:schemeClr val="bg1">
              <a:alpha val="80000"/>
            </a:schemeClr>
          </a:solidFill>
        </p:spPr>
        <p:txBody>
          <a:bodyPr/>
          <a:lstStyle/>
          <a:p>
            <a:pPr marL="0" indent="0" latinLnBrk="1">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Psalm 14:2-3,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The </a:t>
            </a:r>
            <a:r>
              <a:rPr lang="en-US" i="1" cap="small" dirty="0">
                <a:effectLst>
                  <a:outerShdw blurRad="38100" dist="38100" dir="2700000" algn="tl">
                    <a:srgbClr val="000000">
                      <a:alpha val="43137"/>
                    </a:srgbClr>
                  </a:outerShdw>
                </a:effectLst>
                <a:latin typeface="Arial Rounded MT Bold" panose="020F0704030504030204" pitchFamily="34" charset="0"/>
              </a:rPr>
              <a:t>LORD</a:t>
            </a:r>
            <a:r>
              <a:rPr lang="en-US" i="1" dirty="0">
                <a:effectLst>
                  <a:outerShdw blurRad="38100" dist="38100" dir="2700000" algn="tl">
                    <a:srgbClr val="000000">
                      <a:alpha val="43137"/>
                    </a:srgbClr>
                  </a:outerShdw>
                </a:effectLst>
                <a:latin typeface="Arial Rounded MT Bold" panose="020F0704030504030204" pitchFamily="34" charset="0"/>
              </a:rPr>
              <a:t> looked down from heaven upon the children</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 of men, to see if there were any that did understand, and seek God”</a:t>
            </a:r>
            <a:r>
              <a:rPr lang="en-US" i="1" baseline="30000" dirty="0">
                <a:effectLst>
                  <a:outerShdw blurRad="38100" dist="38100" dir="2700000" algn="tl">
                    <a:srgbClr val="000000">
                      <a:alpha val="43137"/>
                    </a:srgbClr>
                  </a:outerShdw>
                </a:effectLst>
                <a:latin typeface="Arial Rounded MT Bold" panose="020F0704030504030204" pitchFamily="34" charset="0"/>
              </a:rPr>
              <a:t>3</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They are all gone aside, they are all together become filthy: there is </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none that doeth good, no, not one.</a:t>
            </a:r>
            <a:endParaRPr lang="en-US"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He Saw the… </a:t>
            </a:r>
          </a:p>
          <a:p>
            <a:pPr lvl="2"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Depravity of Fallen People </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Death that Stalks and Plagues the Earth</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Destiny that Awaits the Lost Souls.</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4239695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par>
                          <p:cTn id="32" fill="hold">
                            <p:stCondLst>
                              <p:cond delay="4000"/>
                            </p:stCondLst>
                            <p:childTnLst>
                              <p:par>
                                <p:cTn id="33" presetID="6"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par>
                          <p:cTn id="36" fill="hold">
                            <p:stCondLst>
                              <p:cond delay="6000"/>
                            </p:stCondLst>
                            <p:childTnLst>
                              <p:par>
                                <p:cTn id="37" presetID="6" presetClass="entr" presetSubtype="16"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circle(in)">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2000" fill="hold"/>
                                        <p:tgtEl>
                                          <p:spTgt spid="2"/>
                                        </p:tgtEl>
                                        <p:attrNameLst>
                                          <p:attrName>ppt_x</p:attrName>
                                        </p:attrNameLst>
                                      </p:cBhvr>
                                      <p:tavLst>
                                        <p:tav tm="0">
                                          <p:val>
                                            <p:strVal val="#ppt_x"/>
                                          </p:val>
                                        </p:tav>
                                        <p:tav tm="100000">
                                          <p:val>
                                            <p:strVal val="#ppt_x"/>
                                          </p:val>
                                        </p:tav>
                                      </p:tavLst>
                                    </p:anim>
                                    <p:anim calcmode="lin" valueType="num">
                                      <p:cBhvr additive="base">
                                        <p:cTn id="45"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131904" y="5446644"/>
            <a:ext cx="6066183" cy="1212574"/>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Came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4482353"/>
          </a:xfrm>
          <a:solidFill>
            <a:schemeClr val="bg1">
              <a:alpha val="80000"/>
            </a:schemeClr>
          </a:solidFill>
        </p:spPr>
        <p:txBody>
          <a:bodyPr/>
          <a:lstStyle/>
          <a:p>
            <a:pPr marL="0" indent="0" latinLnBrk="1">
              <a:buNone/>
            </a:pPr>
            <a:r>
              <a:rPr lang="en-US" b="1" dirty="0">
                <a:effectLst>
                  <a:outerShdw blurRad="38100" dist="38100" dir="2700000" algn="tl">
                    <a:srgbClr val="000000">
                      <a:alpha val="43137"/>
                    </a:srgbClr>
                  </a:outerShdw>
                </a:effectLst>
                <a:latin typeface="Arial Rounded MT Bold" panose="020F0704030504030204" pitchFamily="34" charset="0"/>
              </a:rPr>
              <a:t>John 3:31-32,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baseline="30000"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He that cometh from above is above all: he that is of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the earth is earthly, and speaketh of the earth: he that cometh from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heaven is above all. </a:t>
            </a:r>
            <a:r>
              <a:rPr lang="en-US" i="1" baseline="30000" dirty="0">
                <a:effectLst>
                  <a:outerShdw blurRad="38100" dist="38100" dir="2700000" algn="tl">
                    <a:srgbClr val="000000">
                      <a:alpha val="43137"/>
                    </a:srgbClr>
                  </a:outerShdw>
                </a:effectLst>
                <a:latin typeface="Arial Rounded MT Bold" panose="020F0704030504030204" pitchFamily="34" charset="0"/>
              </a:rPr>
              <a:t>32 </a:t>
            </a:r>
            <a:r>
              <a:rPr lang="en-US" i="1" dirty="0">
                <a:effectLst>
                  <a:outerShdw blurRad="38100" dist="38100" dir="2700000" algn="tl">
                    <a:srgbClr val="000000">
                      <a:alpha val="43137"/>
                    </a:srgbClr>
                  </a:outerShdw>
                </a:effectLst>
                <a:latin typeface="Arial Rounded MT Bold" panose="020F0704030504030204" pitchFamily="34" charset="0"/>
              </a:rPr>
              <a:t>And what he hath seen and heard, that he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testifieth; and no man receiveth his testimony”</a:t>
            </a:r>
          </a:p>
          <a:p>
            <a:pPr lvl="0" latinLnBrk="1">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Christ Came to… </a:t>
            </a:r>
          </a:p>
          <a:p>
            <a:pPr lvl="1"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Reveal God's Love and Purpose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Reaffirm God's Laws and Precepts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Redeem God's Lost People.</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3085575313"/>
      </p:ext>
    </p:extLst>
  </p:cSld>
  <p:clrMapOvr>
    <a:masterClrMapping/>
  </p:clrMapOvr>
  <mc:AlternateContent xmlns:mc="http://schemas.openxmlformats.org/markup-compatibility/2006" xmlns:p14="http://schemas.microsoft.com/office/powerpoint/2010/main">
    <mc:Choice Requires="p14">
      <p:transition spd="slow" p14:dur="2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1"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2" presetClass="entr" presetSubtype="1"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1"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0-#ppt_w/2"/>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2680252" y="5115339"/>
            <a:ext cx="6185452"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Laid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900332"/>
            <a:ext cx="11887200" cy="3657600"/>
          </a:xfrm>
          <a:solidFill>
            <a:schemeClr val="bg1">
              <a:alpha val="80000"/>
            </a:schemeClr>
          </a:solidFill>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1 John 3:16 (AMP)</a:t>
            </a:r>
            <a:r>
              <a:rPr lang="en-US" b="1" baseline="30000"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By this we come to know (progressively to recognize, to perceive, to understand) the [essential] love: that </a:t>
            </a:r>
            <a:r>
              <a:rPr lang="en-US" u="sng" dirty="0">
                <a:effectLst>
                  <a:outerShdw blurRad="38100" dist="38100" dir="2700000" algn="tl">
                    <a:srgbClr val="000000">
                      <a:alpha val="43137"/>
                    </a:srgbClr>
                  </a:outerShdw>
                </a:effectLst>
                <a:latin typeface="Arial Rounded MT Bold" panose="020F0704030504030204" pitchFamily="34" charset="0"/>
              </a:rPr>
              <a:t>He laid down His [own] life for us</a:t>
            </a:r>
            <a:r>
              <a:rPr lang="en-US" dirty="0">
                <a:effectLst>
                  <a:outerShdw blurRad="38100" dist="38100" dir="2700000" algn="tl">
                    <a:srgbClr val="000000">
                      <a:alpha val="43137"/>
                    </a:srgbClr>
                  </a:outerShdw>
                </a:effectLst>
                <a:latin typeface="Arial Rounded MT Bold" panose="020F0704030504030204" pitchFamily="34" charset="0"/>
              </a:rPr>
              <a:t>; and we ought to lay [our] lives down for [those who are our] brothers [in Him]. </a:t>
            </a:r>
          </a:p>
          <a:p>
            <a:pPr lvl="1"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He Stayed on the Cross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He Sacrificed His life as Lamb</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He Satisfied God's demands for Salvation.</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586681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anim calcmode="lin" valueType="num">
                                      <p:cBhvr>
                                        <p:cTn id="10" dur="2000" fill="hold"/>
                                        <p:tgtEl>
                                          <p:spTgt spid="3">
                                            <p:bg/>
                                          </p:spTgt>
                                        </p:tgtEl>
                                        <p:attrNameLst>
                                          <p:attrName>ppt_x</p:attrName>
                                        </p:attrNameLst>
                                      </p:cBhvr>
                                      <p:tavLst>
                                        <p:tav tm="0">
                                          <p:val>
                                            <p:fltVal val="0.5"/>
                                          </p:val>
                                        </p:tav>
                                        <p:tav tm="100000">
                                          <p:val>
                                            <p:strVal val="#ppt_x"/>
                                          </p:val>
                                        </p:tav>
                                      </p:tavLst>
                                    </p:anim>
                                    <p:anim calcmode="lin" valueType="num">
                                      <p:cBhvr>
                                        <p:cTn id="11" dur="2000" fill="hold"/>
                                        <p:tgtEl>
                                          <p:spTgt spid="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3">
                                            <p:txEl>
                                              <p:pRg st="0" end="0"/>
                                            </p:txEl>
                                          </p:spTgt>
                                        </p:tgtEl>
                                      </p:cBhvr>
                                    </p:animEffect>
                                    <p:anim calcmode="lin" valueType="num">
                                      <p:cBhvr>
                                        <p:cTn id="17"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3">
                                            <p:txEl>
                                              <p:pRg st="1" end="1"/>
                                            </p:txEl>
                                          </p:spTgt>
                                        </p:tgtEl>
                                      </p:cBhvr>
                                    </p:animEffect>
                                    <p:anim calcmode="lin" valueType="num">
                                      <p:cBhvr>
                                        <p:cTn id="26" dur="2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7" dur="20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28" fill="hold">
                            <p:stCondLst>
                              <p:cond delay="2000"/>
                            </p:stCondLst>
                            <p:childTnLst>
                              <p:par>
                                <p:cTn id="29" presetID="53" presetClass="entr" presetSubtype="528"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2000"/>
                                        <p:tgtEl>
                                          <p:spTgt spid="3">
                                            <p:txEl>
                                              <p:pRg st="2" end="2"/>
                                            </p:txEl>
                                          </p:spTgt>
                                        </p:tgtEl>
                                      </p:cBhvr>
                                    </p:animEffect>
                                    <p:anim calcmode="lin" valueType="num">
                                      <p:cBhvr>
                                        <p:cTn id="34"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5" dur="2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36" fill="hold">
                            <p:stCondLst>
                              <p:cond delay="4000"/>
                            </p:stCondLst>
                            <p:childTnLst>
                              <p:par>
                                <p:cTn id="37" presetID="53" presetClass="entr" presetSubtype="52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1" dur="2000"/>
                                        <p:tgtEl>
                                          <p:spTgt spid="3">
                                            <p:txEl>
                                              <p:pRg st="3" end="3"/>
                                            </p:txEl>
                                          </p:spTgt>
                                        </p:tgtEl>
                                      </p:cBhvr>
                                    </p:animEffect>
                                    <p:anim calcmode="lin" valueType="num">
                                      <p:cBhvr>
                                        <p:cTn id="42" dur="20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43" dur="20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2000" fill="hold"/>
                                        <p:tgtEl>
                                          <p:spTgt spid="2"/>
                                        </p:tgtEl>
                                        <p:attrNameLst>
                                          <p:attrName>ppt_x</p:attrName>
                                        </p:attrNameLst>
                                      </p:cBhvr>
                                      <p:tavLst>
                                        <p:tav tm="0">
                                          <p:val>
                                            <p:strVal val="1+#ppt_w/2"/>
                                          </p:val>
                                        </p:tav>
                                        <p:tav tm="100000">
                                          <p:val>
                                            <p:strVal val="#ppt_x"/>
                                          </p:val>
                                        </p:tav>
                                      </p:tavLst>
                                    </p:anim>
                                    <p:anim calcmode="lin" valueType="num">
                                      <p:cBhvr additive="base">
                                        <p:cTn id="49"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940287" y="5950226"/>
            <a:ext cx="5416826" cy="907774"/>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Went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1033284"/>
            <a:ext cx="11887200" cy="4320988"/>
          </a:xfrm>
          <a:solidFill>
            <a:schemeClr val="bg1">
              <a:alpha val="80000"/>
            </a:schemeClr>
          </a:solidFill>
        </p:spPr>
        <p:txBody>
          <a:bodyPr>
            <a:normAutofit/>
          </a:bodyPr>
          <a:lstStyle/>
          <a:p>
            <a:pPr marL="0" indent="0">
              <a:lnSpc>
                <a:spcPct val="100000"/>
              </a:lnSpc>
              <a:buNone/>
            </a:pPr>
            <a:r>
              <a:rPr lang="en-US" baseline="30000" dirty="0"/>
              <a:t> </a:t>
            </a:r>
            <a:r>
              <a:rPr lang="en-US" dirty="0"/>
              <a:t> </a:t>
            </a:r>
            <a:r>
              <a:rPr lang="en-US" b="1" dirty="0">
                <a:effectLst>
                  <a:outerShdw blurRad="38100" dist="38100" dir="2700000" algn="tl">
                    <a:srgbClr val="000000">
                      <a:alpha val="43137"/>
                    </a:srgbClr>
                  </a:outerShdw>
                </a:effectLst>
                <a:latin typeface="Arial Rounded MT Bold" panose="020F0704030504030204" pitchFamily="34" charset="0"/>
              </a:rPr>
              <a:t>1 Peter 3:18-19, </a:t>
            </a:r>
            <a:r>
              <a:rPr lang="en-US" baseline="30000" dirty="0">
                <a:latin typeface="Arial Rounded MT Bold" panose="020F0704030504030204" pitchFamily="34" charset="0"/>
              </a:rPr>
              <a:t>18 </a:t>
            </a:r>
            <a:r>
              <a:rPr lang="en-US" i="1" dirty="0">
                <a:effectLst>
                  <a:outerShdw blurRad="38100" dist="38100" dir="2700000" algn="tl">
                    <a:srgbClr val="000000">
                      <a:alpha val="43137"/>
                    </a:srgbClr>
                  </a:outerShdw>
                </a:effectLst>
                <a:latin typeface="Arial Rounded MT Bold" panose="020F0704030504030204" pitchFamily="34" charset="0"/>
              </a:rPr>
              <a:t>Christ suffered for our sins once for all time. He never sinned, but he died for sinners to bring you safely home to God. He suffered physical death, but he was raised to life in the Spirit.</a:t>
            </a:r>
            <a:r>
              <a:rPr lang="en-US" i="1" baseline="30000" dirty="0">
                <a:effectLst>
                  <a:outerShdw blurRad="38100" dist="38100" dir="2700000" algn="tl">
                    <a:srgbClr val="000000">
                      <a:alpha val="43137"/>
                    </a:srgbClr>
                  </a:outerShdw>
                </a:effectLst>
                <a:latin typeface="Arial Rounded MT Bold" panose="020F0704030504030204" pitchFamily="34" charset="0"/>
              </a:rPr>
              <a:t>19 </a:t>
            </a:r>
            <a:r>
              <a:rPr lang="en-US" i="1" dirty="0">
                <a:effectLst>
                  <a:outerShdw blurRad="38100" dist="38100" dir="2700000" algn="tl">
                    <a:srgbClr val="000000">
                      <a:alpha val="43137"/>
                    </a:srgbClr>
                  </a:outerShdw>
                </a:effectLst>
                <a:latin typeface="Arial Rounded MT Bold" panose="020F0704030504030204" pitchFamily="34" charset="0"/>
              </a:rPr>
              <a:t>So he went and preached to the spirits in prison</a:t>
            </a:r>
          </a:p>
          <a:p>
            <a:pPr lvl="1" latinLnBrk="1">
              <a:lnSpc>
                <a:spcPct val="100000"/>
              </a:lnSpc>
              <a:buFont typeface="Courier New" panose="02070309020205020404" pitchFamily="49" charset="0"/>
              <a:buChar char="o"/>
            </a:pPr>
            <a:r>
              <a:rPr lang="en-US" sz="3100" b="1" dirty="0">
                <a:effectLst>
                  <a:outerShdw blurRad="38100" dist="38100" dir="2700000" algn="tl">
                    <a:srgbClr val="000000">
                      <a:alpha val="43137"/>
                    </a:srgbClr>
                  </a:outerShdw>
                </a:effectLst>
                <a:latin typeface="Arial Rounded MT Bold" panose="020F0704030504030204" pitchFamily="34" charset="0"/>
              </a:rPr>
              <a:t>He Went Down to Hell to…</a:t>
            </a: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Preach to Captives</a:t>
            </a:r>
            <a:endParaRPr lang="en-US" sz="27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Put Devil in His Place</a:t>
            </a: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Push Away the Fear of Death</a:t>
            </a:r>
          </a:p>
        </p:txBody>
      </p:sp>
    </p:spTree>
    <p:extLst>
      <p:ext uri="{BB962C8B-B14F-4D97-AF65-F5344CB8AC3E}">
        <p14:creationId xmlns:p14="http://schemas.microsoft.com/office/powerpoint/2010/main" val="540740176"/>
      </p:ext>
    </p:extLst>
  </p:cSld>
  <p:clrMapOvr>
    <a:masterClrMapping/>
  </p:clrMapOvr>
  <mc:AlternateContent xmlns:mc="http://schemas.openxmlformats.org/markup-compatibility/2006" xmlns:p14="http://schemas.microsoft.com/office/powerpoint/2010/main">
    <mc:Choice Requires="p14">
      <p:transition spd="slow" p14:dur="275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2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7"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8" dur="20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0-#ppt_w/2"/>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1090</Words>
  <Application>Microsoft Office PowerPoint</Application>
  <PresentationFormat>Widescreen</PresentationFormat>
  <Paragraphs>103</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Rounded MT Bold</vt:lpstr>
      <vt:lpstr>Bauhaus 93</vt:lpstr>
      <vt:lpstr>Bernard MT Condensed</vt:lpstr>
      <vt:lpstr>Broadway</vt:lpstr>
      <vt:lpstr>Calibri</vt:lpstr>
      <vt:lpstr>Calibri Light</vt:lpstr>
      <vt:lpstr>Courier New</vt:lpstr>
      <vt:lpstr>Office Theme</vt:lpstr>
      <vt:lpstr>PowerPoint Presentation</vt:lpstr>
      <vt:lpstr>PowerPoint Presentation</vt:lpstr>
      <vt:lpstr>Seven Downs  that are Able to   Lift You Up    -pt1</vt:lpstr>
      <vt:lpstr>PowerPoint Presentation</vt:lpstr>
      <vt:lpstr>The Lord has 7 “Downs"          …that We Might Have the “Ups."</vt:lpstr>
      <vt:lpstr>The Lord Looked Down </vt:lpstr>
      <vt:lpstr>The Lord Came Down </vt:lpstr>
      <vt:lpstr>The Lord Laid Down</vt:lpstr>
      <vt:lpstr>The Lord Went Down </vt:lpstr>
      <vt:lpstr>The Lord Sat Down </vt:lpstr>
      <vt:lpstr>The Lord Reaches Down</vt:lpstr>
      <vt:lpstr>The Lord Is Coming Down</vt:lpstr>
      <vt:lpstr>The Lord Will Put Down</vt:lpstr>
      <vt:lpstr>PowerPoint Presentation</vt:lpstr>
      <vt:lpstr>PowerPoint Presentation</vt:lpstr>
      <vt:lpstr>F. E. A. 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72</cp:revision>
  <cp:lastPrinted>2018-07-28T16:20:53Z</cp:lastPrinted>
  <dcterms:created xsi:type="dcterms:W3CDTF">2018-07-28T14:02:31Z</dcterms:created>
  <dcterms:modified xsi:type="dcterms:W3CDTF">2018-07-29T11:19:24Z</dcterms:modified>
</cp:coreProperties>
</file>