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3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6" r:id="rId19"/>
    <p:sldId id="278" r:id="rId20"/>
    <p:sldId id="282" r:id="rId21"/>
    <p:sldId id="277" r:id="rId22"/>
    <p:sldId id="256" r:id="rId23"/>
    <p:sldId id="257" r:id="rId24"/>
    <p:sldId id="280" r:id="rId25"/>
    <p:sldId id="26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5" autoAdjust="0"/>
    <p:restoredTop sz="94660"/>
  </p:normalViewPr>
  <p:slideViewPr>
    <p:cSldViewPr>
      <p:cViewPr varScale="1">
        <p:scale>
          <a:sx n="72" d="100"/>
          <a:sy n="72" d="100"/>
        </p:scale>
        <p:origin x="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D82A-AF06-4E30-A3BC-688F8E684FB5}" type="datetimeFigureOut">
              <a:rPr lang="en-US" smtClean="0"/>
              <a:pPr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73752-FC0B-4809-9CC8-596ADD3D6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760B6-890E-4596-90F6-8B9908420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067800" cy="6858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/>
              <a:t>WWJD -- What Would Jesus Drive? </a:t>
            </a:r>
          </a:p>
          <a:p>
            <a:r>
              <a:rPr lang="en-US" dirty="0"/>
              <a:t>One theory is that Jesus would tool around in an old Plymouth because the Bible says, "God drove Adam and Eve out of the Garden of Eden in a Fury." </a:t>
            </a:r>
          </a:p>
          <a:p>
            <a:r>
              <a:rPr lang="en-US" dirty="0"/>
              <a:t>But in Psalm 83, the Almighty clearly owns a Pontiac and a Geo. The passage urges the Lord to "pursue your enemies with your Tempest and terrify them with your Storm."</a:t>
            </a:r>
          </a:p>
          <a:p>
            <a:r>
              <a:rPr lang="en-US" dirty="0"/>
              <a:t>Perhaps God favors Dodge pickup trucks, because Moses' followers are warned not to go up a mountain "until the Ram's horn sounds a long blast." </a:t>
            </a:r>
          </a:p>
          <a:p>
            <a:r>
              <a:rPr lang="en-US" dirty="0"/>
              <a:t>Some scholars insist that Jesus drove a Honda but didn't like to talk about it. As proof, they cite a verse in St. John's gospel where Christ tells the crowd, "For I did not speak of my own Accord..." </a:t>
            </a:r>
          </a:p>
          <a:p>
            <a:r>
              <a:rPr lang="en-US" dirty="0"/>
              <a:t>Meanwhile, Moses rode an old British motorcycle, as evidenced by a Bible passage declaring that "the roar of Moses' Triumph is heard in the hills."</a:t>
            </a:r>
          </a:p>
          <a:p>
            <a:r>
              <a:rPr lang="en-US" dirty="0"/>
              <a:t>Joshua drove a sports car with a hole in its muffler, "Joshua's Triumph was heard throughout the land."</a:t>
            </a:r>
          </a:p>
          <a:p>
            <a:r>
              <a:rPr lang="en-US" dirty="0"/>
              <a:t>And, following the Master's lead, the Apostles car pooled in a Honda: "The Apostles were in one Accord."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54773"/>
      </p:ext>
    </p:extLst>
  </p:cSld>
  <p:clrMapOvr>
    <a:masterClrMapping/>
  </p:clrMapOvr>
  <p:transition spd="slow"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6200"/>
            <a:ext cx="7467600" cy="11436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Did Not Respect His…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…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“Opponent's Weapon”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2034236"/>
            <a:ext cx="8991600" cy="4518964"/>
          </a:xfr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 fontScale="92500" lnSpcReduction="20000"/>
          </a:bodyPr>
          <a:lstStyle/>
          <a:p>
            <a:pPr marL="342900" indent="-342900" algn="l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 Cor 1:27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"But God hath chosen the foolish things of the world to confound the wise; and God hath chosen the weak things of the world to confound the things which are mighty”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7435" lvl="0" indent="-419735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Foolish-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absurd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7435" lvl="0" indent="-419735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Wise-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practical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7435" lvl="0" indent="-419735" algn="l" defTabSz="914400" latinLnBrk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Weak-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w-out strength-feeble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7435" lvl="0" indent="-419735" algn="l" defTabSz="914400" latinLnBrk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Mighty-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powerful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l" defTabSz="91440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 Cor 10:4, </a:t>
            </a:r>
            <a:r>
              <a:rPr lang="en-US" altLang="ko-K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the weapons of our warfare are not carnal, but mighty through God to the pulling down of strong holds”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was Overconfident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(43)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0386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never once entered his mind that he might lose.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Goliath asked,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"Am I a dog?"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24230" lvl="0" indent="-39243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40 days...Nothing </a:t>
            </a:r>
          </a:p>
          <a:p>
            <a:pPr marL="824230" lvl="0" indent="-39243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Thought Nothing Would Change</a:t>
            </a:r>
          </a:p>
          <a:p>
            <a:pPr marL="824230" indent="-392430">
              <a:lnSpc>
                <a:spcPct val="92000"/>
              </a:lnSpc>
              <a:spcBef>
                <a:spcPts val="60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Satan is Propelled by Pride..  </a:t>
            </a:r>
          </a:p>
          <a:p>
            <a:pPr marL="824230" indent="-392430">
              <a:lnSpc>
                <a:spcPct val="92000"/>
              </a:lnSpc>
              <a:spcBef>
                <a:spcPts val="600"/>
              </a:spcBef>
              <a:buClr>
                <a:srgbClr val="000000"/>
              </a:buClr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….Isa 14:12-19</a:t>
            </a:r>
          </a:p>
          <a:p>
            <a:pPr marL="824230" indent="-392430">
              <a:lnSpc>
                <a:spcPct val="92000"/>
              </a:lnSpc>
              <a:spcBef>
                <a:spcPts val="1200"/>
              </a:spcBef>
              <a:buClr>
                <a:srgbClr val="000000"/>
              </a:buClr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Knows He's Defeated..</a:t>
            </a:r>
          </a:p>
          <a:p>
            <a:pPr marL="824230" indent="-392430">
              <a:lnSpc>
                <a:spcPct val="92000"/>
              </a:lnSpc>
              <a:spcBef>
                <a:spcPts val="600"/>
              </a:spcBef>
              <a:buClr>
                <a:srgbClr val="000000"/>
              </a:buClr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…His Pride Won’t Let Him Accept It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24230" indent="-392430">
              <a:lnSpc>
                <a:spcPct val="92000"/>
              </a:lnSpc>
              <a:spcBef>
                <a:spcPts val="600"/>
              </a:spcBef>
              <a:buClr>
                <a:srgbClr val="000000"/>
              </a:buClr>
              <a:buNone/>
            </a:pP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24230" lvl="0" indent="-39243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§"/>
            </a:pP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endParaRPr lang="ko-KR" altLang="en-US" sz="2700" dirty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-152400"/>
            <a:ext cx="6781800" cy="114363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was Overconfident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2" y="3452191"/>
            <a:ext cx="8686800" cy="2895600"/>
          </a:xfrm>
          <a:solidFill>
            <a:schemeClr val="bg1">
              <a:alpha val="6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/>
          </a:bodyPr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10:12 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Wherefore let him that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thinketh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he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standeth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take heed lest he fall” </a:t>
            </a:r>
            <a:endParaRPr lang="en-US" sz="2800" dirty="0">
              <a:latin typeface="Arial Rounded MT Bold" panose="020F0704030504030204" pitchFamily="34" charset="0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is Possible to become Too Confident in your Strengths And Neglect Your Weaknesses.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Abraham was a Man of Faith.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Abe Lost His Faith Going Down to Egypt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endParaRPr lang="ko-KR" altLang="en-US" sz="2700" dirty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Left a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“Place of Vulnerability”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Uncovered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(49)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114800"/>
          </a:xfrm>
          <a:solidFill>
            <a:schemeClr val="bg1">
              <a:alpha val="7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Out of all of his body, the open place was a small opening on his head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Satan doesn't play fair. He will find the uncovered place and play on it until he brings you down.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Place of Vulnerability may be your finances, your desires, or your pride. </a:t>
            </a:r>
          </a:p>
          <a:p>
            <a:pPr marL="342900" indent="-342900" algn="l" defTabSz="914400" latinLnBrk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Take No Chances. </a:t>
            </a:r>
          </a:p>
          <a:p>
            <a:pPr marL="0" indent="0" algn="l" defTabSz="914400" latinLnBrk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ko-K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Cover everything with Jesus' blood.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Left a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“Place of Vulnerability”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Uncovered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(49)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038600"/>
          </a:xfrm>
          <a:solidFill>
            <a:schemeClr val="bg1">
              <a:alpha val="7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0" indent="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Satan is a Powerful Foe..  But </a:t>
            </a:r>
          </a:p>
          <a:p>
            <a:pPr marL="0" indent="0" algn="l" defTabSz="914400" latinLnBrk="0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…He Is Still Vulnerable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2:11,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Lest Satan should get an advantage of us: for we are not ignorant of his devices”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Devices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Plans, Strategy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None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altLang="ko-K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Beheader</a:t>
            </a: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Lost His Head... </a:t>
            </a:r>
          </a:p>
          <a:p>
            <a:pPr lvl="1" algn="ctr">
              <a:buNone/>
            </a:pPr>
            <a:r>
              <a:rPr lang="en-US" altLang="ko-K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Plans – Strategies Destroyed !</a:t>
            </a:r>
            <a:endParaRPr lang="ko-KR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Risked His Life…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…on a Lost Cause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1"/>
            <a:ext cx="8991600" cy="464820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Goliath was on the Losing Side</a:t>
            </a:r>
          </a:p>
          <a:p>
            <a:pPr lvl="1" latinLnBrk="1"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Set Themselves Against God</a:t>
            </a:r>
          </a:p>
          <a:p>
            <a:pPr lvl="1" latinLnBrk="1"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Will Always Win</a:t>
            </a:r>
          </a:p>
          <a:p>
            <a:pPr latinLnBrk="1"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Rev 20:3. ... 1k yrs Bottomless Pit..</a:t>
            </a:r>
          </a:p>
          <a:p>
            <a:pPr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….When Released He Still Attacks</a:t>
            </a:r>
          </a:p>
          <a:p>
            <a:pPr latinLnBrk="1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2:8,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“then shall that Wicked be revealed, </a:t>
            </a:r>
          </a:p>
          <a:p>
            <a:pPr latinLnBrk="1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whom the Lord shall consume with the spirit of his</a:t>
            </a:r>
          </a:p>
          <a:p>
            <a:pPr latinLnBrk="1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mouth/ ..Destroy with the brightness of his coming”</a:t>
            </a:r>
          </a:p>
          <a:p>
            <a:pPr algn="ctr" latinLnBrk="1"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All Jesus Has to Do is Show Up!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3400" y="5486400"/>
            <a:ext cx="8229600" cy="914399"/>
          </a:xfrm>
        </p:spPr>
        <p:txBody>
          <a:bodyPr/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Don’t Loose Your Head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 wrap="square" lIns="0" tIns="0" rIns="0" bIns="0" anchor="ctr"/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Don’t Loose Your Head</a:t>
            </a:r>
            <a:endParaRPr lang="ko-KR" altLang="en-US" sz="4800" b="1" dirty="0">
              <a:latin typeface="Arial Unicode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8763000" cy="4603115"/>
          </a:xfrm>
        </p:spPr>
        <p:txBody>
          <a:bodyPr wrap="square" lIns="91440" tIns="45720" rIns="91440" bIns="45720" anchor="t">
            <a:normAutofit fontScale="70000" lnSpcReduction="20000"/>
          </a:bodyPr>
          <a:lstStyle/>
          <a:p>
            <a:pPr marL="342900" indent="-34290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      of course this is a play on words</a:t>
            </a:r>
            <a:endParaRPr lang="ko-KR" altLang="en-US" sz="3200" b="1" dirty="0">
              <a:latin typeface="Arial Unicode MS" charset="0"/>
            </a:endParaRPr>
          </a:p>
          <a:p>
            <a:pPr marL="342900" indent="-34290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b="1" dirty="0">
              <a:latin typeface="Arial Unicode MS" charset="0"/>
            </a:endParaRPr>
          </a:p>
          <a:p>
            <a:pPr>
              <a:lnSpc>
                <a:spcPct val="104000"/>
              </a:lnSpc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John 14:27,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Peace I leave with you; my peace I give </a:t>
            </a:r>
          </a:p>
          <a:p>
            <a:pPr>
              <a:lnSpc>
                <a:spcPct val="104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you. I do not give to you as the world gives. Do not let </a:t>
            </a:r>
          </a:p>
          <a:p>
            <a:pPr>
              <a:lnSpc>
                <a:spcPct val="104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 hearts be troubled and do not be afraid”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4000"/>
              </a:lnSpc>
              <a:spcBef>
                <a:spcPts val="120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Phil 4:6-8,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4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not be anxious about anything, but in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everything, by prayer and petition, with thanksgiving,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present your requests to God. </a:t>
            </a:r>
            <a:r>
              <a:rPr lang="en-US" sz="4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the peace of God,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transcends all understanding, will guard your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hearts and your minds in Christ Jesus”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   </a:t>
            </a:r>
            <a:endParaRPr lang="ko-KR" altLang="en-US" sz="3200" b="1" dirty="0">
              <a:latin typeface="Arial Unicode MS" charset="0"/>
            </a:endParaRPr>
          </a:p>
        </p:txBody>
      </p:sp>
      <p:pic>
        <p:nvPicPr>
          <p:cNvPr id="4" name="Picture 2" descr="http://visualaperture.files.wordpress.com/2011/08/david-and-goliath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3200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40D519-C50E-4580-AD65-DAFCA30C1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451485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6ED934-6783-4DEE-9AE4-B31B0E3C0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2" y="3200400"/>
            <a:ext cx="5705475" cy="3081337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494146"/>
      </p:ext>
    </p:extLst>
  </p:cSld>
  <p:clrMapOvr>
    <a:masterClrMapping/>
  </p:clrMapOvr>
  <p:transition spd="slow"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5B2D9-20E1-4526-93B6-F9D6A80AC1B7}"/>
              </a:ext>
            </a:extLst>
          </p:cNvPr>
          <p:cNvSpPr txBox="1"/>
          <p:nvPr/>
        </p:nvSpPr>
        <p:spPr>
          <a:xfrm>
            <a:off x="2971800" y="167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End part 1</a:t>
            </a:r>
          </a:p>
        </p:txBody>
      </p:sp>
    </p:spTree>
    <p:extLst>
      <p:ext uri="{BB962C8B-B14F-4D97-AF65-F5344CB8AC3E}">
        <p14:creationId xmlns:p14="http://schemas.microsoft.com/office/powerpoint/2010/main" val="3895723723"/>
      </p:ext>
    </p:extLst>
  </p:cSld>
  <p:clrMapOvr>
    <a:masterClrMapping/>
  </p:clrMapOvr>
  <p:transition spd="slow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A8010-2B90-40AA-9DF1-442D458DF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000"/>
            <a:ext cx="2648770" cy="2286000"/>
          </a:xfrm>
        </p:spPr>
      </p:pic>
      <p:pic>
        <p:nvPicPr>
          <p:cNvPr id="1026" name="Picture 2" descr="http://www.christcenteredmall.com/stores/art/newton/david_and_goliath_z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971800" cy="31242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D60E0-1C8D-4A36-AC6B-45126B614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3581400" cy="303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21F34-D920-4112-B9AF-08A734540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32424"/>
          <a:stretch/>
        </p:blipFill>
        <p:spPr>
          <a:xfrm>
            <a:off x="4114800" y="3200400"/>
            <a:ext cx="2267770" cy="3034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12BE5-1B1F-4425-A92E-F0C831EF8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70" y="304800"/>
            <a:ext cx="2286000" cy="2628900"/>
          </a:xfrm>
          <a:prstGeom prst="rect">
            <a:avLst/>
          </a:prstGeom>
        </p:spPr>
      </p:pic>
      <p:pic>
        <p:nvPicPr>
          <p:cNvPr id="12" name="Picture 4" descr="http://media-cache-ak0.pinimg.com/736x/4e/be/dc/4ebedc7fe9edd59506a4e5cbeb299935.jpg">
            <a:extLst>
              <a:ext uri="{FF2B5EF4-FFF2-40B4-BE49-F238E27FC236}">
                <a16:creationId xmlns:a16="http://schemas.microsoft.com/office/drawing/2014/main" id="{1464C458-9CC6-4521-A728-01EC7A62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5970" y="3124200"/>
            <a:ext cx="1447800" cy="3429000"/>
          </a:xfrm>
          <a:prstGeom prst="rect">
            <a:avLst/>
          </a:prstGeom>
          <a:noFill/>
          <a:effectLst>
            <a:softEdge rad="381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sualaperture.files.wordpress.com/2011/08/david-and-goliath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3200400"/>
          </a:xfrm>
          <a:prstGeom prst="rect">
            <a:avLst/>
          </a:prstGeom>
          <a:noFill/>
        </p:spPr>
      </p:pic>
      <p:pic>
        <p:nvPicPr>
          <p:cNvPr id="1028" name="Picture 4" descr="http://bruceavery.files.wordpress.com/2012/04/79-david-and-goliath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572000" cy="3228975"/>
          </a:xfrm>
          <a:prstGeom prst="rect">
            <a:avLst/>
          </a:prstGeom>
          <a:noFill/>
        </p:spPr>
      </p:pic>
      <p:pic>
        <p:nvPicPr>
          <p:cNvPr id="1030" name="Picture 6" descr="http://2.bp.blogspot.com/-1ZPFsWps1GY/T5A9x23gvmI/AAAAAAAAAb4/xbnwbvozyQg/s320/five+stones+&amp;+a+s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10000"/>
            <a:ext cx="3657600" cy="26098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3.bp.blogspot.com/-mAjTmje8VTA/Tc-6qAchIkI/AAAAAAAAJ4c/JQZTPFIVO9c/s1600/sling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33400"/>
            <a:ext cx="2133600" cy="1495426"/>
          </a:xfrm>
          <a:prstGeom prst="rect">
            <a:avLst/>
          </a:prstGeom>
          <a:noFill/>
        </p:spPr>
      </p:pic>
      <p:pic>
        <p:nvPicPr>
          <p:cNvPr id="17412" name="Picture 4" descr="http://media-cache-ak0.pinimg.com/736x/4e/be/dc/4ebedc7fe9edd59506a4e5cbeb299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8600"/>
            <a:ext cx="3200400" cy="3048000"/>
          </a:xfrm>
          <a:prstGeom prst="rect">
            <a:avLst/>
          </a:prstGeom>
          <a:noFill/>
        </p:spPr>
      </p:pic>
      <p:pic>
        <p:nvPicPr>
          <p:cNvPr id="17414" name="Picture 6" descr="http://rlv.zcache.com/david_victorious_over_goliath_c_1600_postcards-re874491774a7448cb05ce9fb9d808cbf_vgbaq_8byvr_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086100" cy="3086101"/>
          </a:xfrm>
          <a:prstGeom prst="rect">
            <a:avLst/>
          </a:prstGeom>
          <a:noFill/>
        </p:spPr>
      </p:pic>
      <p:pic>
        <p:nvPicPr>
          <p:cNvPr id="17416" name="Picture 8" descr="http://www.the3dstudio.com/download_image.ashx?size=large&amp;mode=product&amp;file_guid=bef8de4b-462b-46ce-a000-03dcba940fc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733800"/>
            <a:ext cx="3657600" cy="2895600"/>
          </a:xfrm>
          <a:prstGeom prst="rect">
            <a:avLst/>
          </a:prstGeom>
          <a:noFill/>
        </p:spPr>
      </p:pic>
      <p:pic>
        <p:nvPicPr>
          <p:cNvPr id="6" name="Picture 4" descr="http://4.bp.blogspot.com/_eYWCCplCu48/Solm3MPoH0I/AAAAAAAAAGk/jtxKN0c__WM/s320/David-stones.jpg">
            <a:extLst>
              <a:ext uri="{FF2B5EF4-FFF2-40B4-BE49-F238E27FC236}">
                <a16:creationId xmlns:a16="http://schemas.microsoft.com/office/drawing/2014/main" id="{456CF0A8-DC31-4900-876C-145D2B2B5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28600"/>
            <a:ext cx="3200400" cy="2895600"/>
          </a:xfrm>
          <a:prstGeom prst="rect">
            <a:avLst/>
          </a:prstGeom>
          <a:noFill/>
          <a:effectLst>
            <a:softEdge rad="38100"/>
          </a:effectLst>
        </p:spPr>
      </p:pic>
    </p:spTree>
  </p:cSld>
  <p:clrMapOvr>
    <a:masterClrMapping/>
  </p:clrMapOvr>
  <p:transition spd="slow"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4.bp.blogspot.com/_eYWCCplCu48/Solm3MPoH0I/AAAAAAAAAGk/jtxKN0c__WM/s320/David-st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6438900" cy="4495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Judged the Outcome by the…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“Size of His Opponent”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876800"/>
          </a:xfrm>
          <a:solidFill>
            <a:schemeClr val="bg1">
              <a:alpha val="70000"/>
            </a:schemeClr>
          </a:solidFill>
        </p:spPr>
        <p:txBody>
          <a:bodyPr wrap="square" lIns="91440" tIns="45720" rIns="91440" bIns="45720" anchor="t">
            <a:noAutofit/>
          </a:bodyPr>
          <a:lstStyle/>
          <a:p>
            <a:pPr marL="0" indent="0" algn="l" defTabSz="914400" latinLnBrk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Mightiest Dangerous Things Wrapped in Tiny Packages.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 Unicode MS"/>
              <a:buChar char="•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Tiny Atom has the Ability of Massive Destruction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 Unicode MS"/>
              <a:buChar char="•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Small Rattlesnake as Deadly as Large One.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 Unicode MS"/>
              <a:buChar char="•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lang="en-US" altLang="ko-K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Midians</a:t>
            </a: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overthrown by Gideon's 300.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 Unicode MS"/>
              <a:buChar char="•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Elijah / his Servant Stopped the Syrians.</a:t>
            </a: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charset="0"/>
              </a:rPr>
              <a:t>Mustard Seed 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Matt 17:20,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said unto them, Because of your unbelief: for verily I say unto you, If ye have faith as a grain of mustard seed, ye shall say unto this mountain, Remove hence to yonder place; and it shall remove; and nothing shall be impossible unto you” </a:t>
            </a:r>
            <a:endParaRPr lang="ko-KR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Judged the Outcome by the…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“Size of His Opponent”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0235" cy="4526915"/>
          </a:xfrm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lnSpc>
                <a:spcPct val="85000"/>
              </a:lnSpc>
              <a:spcBef>
                <a:spcPts val="700"/>
              </a:spcBef>
              <a:spcAft>
                <a:spcPts val="0"/>
              </a:spcAft>
              <a:buFontTx/>
              <a:buNone/>
            </a:pPr>
            <a:r>
              <a:rPr lang="en-US" altLang="ko-KR" sz="2900" b="1" dirty="0">
                <a:solidFill>
                  <a:srgbClr val="000000"/>
                </a:solidFill>
                <a:latin typeface="Arial Unicode MS" charset="0"/>
              </a:rPr>
              <a:t>1 Sam 14:6</a:t>
            </a:r>
            <a:r>
              <a:rPr lang="en-US" altLang="ko-KR" sz="2900" dirty="0">
                <a:solidFill>
                  <a:srgbClr val="000000"/>
                </a:solidFill>
                <a:latin typeface="Arial Unicode MS" charset="0"/>
              </a:rPr>
              <a:t> And Jonathan said to the young man that bare his armour, Come, and let us go over unto the garrison of these uncircumcised: it may be that the LORD will work for us: for there is no restraint to the LORD to save by many or by few.</a:t>
            </a:r>
            <a:endParaRPr lang="ko-KR" altLang="en-US" sz="2900" dirty="0">
              <a:latin typeface="Arial Unicode MS" charset="0"/>
            </a:endParaRPr>
          </a:p>
        </p:txBody>
      </p:sp>
    </p:spTree>
  </p:cSld>
  <p:clrMapOvr>
    <a:masterClrMapping/>
  </p:clrMapOvr>
  <p:transition spd="slow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895600"/>
            <a:ext cx="6324600" cy="147002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Five Lessons from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“Five Smooth Stones”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4800600"/>
            <a:ext cx="2209800" cy="6858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Sam 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Christian Church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152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October 21, 2018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6121-0CE6-4E83-88D1-7430E20C8566}"/>
              </a:ext>
            </a:extLst>
          </p:cNvPr>
          <p:cNvSpPr txBox="1"/>
          <p:nvPr/>
        </p:nvSpPr>
        <p:spPr>
          <a:xfrm>
            <a:off x="1143000" y="685417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2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David and Goliath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09800"/>
            <a:ext cx="5791200" cy="762000"/>
          </a:xfrm>
        </p:spPr>
        <p:txBody>
          <a:bodyPr wrap="square" lIns="91440" tIns="45720" rIns="91440" bIns="45720" anchor="t">
            <a:normAutofit/>
          </a:bodyPr>
          <a:lstStyle/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from Goliath's Viewpoint</a:t>
            </a:r>
            <a:endParaRPr lang="ko-KR" altLang="en-US" sz="3600" b="1" dirty="0">
              <a:latin typeface="Arial Rounded MT Bold" panose="020F0704030504030204" pitchFamily="34" charset="0"/>
            </a:endParaRPr>
          </a:p>
          <a:p>
            <a:pPr marL="342900" indent="-342900" algn="l" defTabSz="914400" latinLnBrk="0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FontTx/>
              <a:buNone/>
            </a:pPr>
            <a:endParaRPr lang="ko-KR" altLang="en-US" sz="3200" dirty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2591117" cy="7620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Goliath</a:t>
            </a:r>
            <a:endParaRPr lang="ko-KR" altLang="en-US" sz="44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800600"/>
          </a:xfr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/>
          </a:bodyPr>
          <a:lstStyle/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was Another Day at the Office for Goliath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75690" lvl="0" indent="-427990" algn="l" defTabSz="914400" latinLnBrk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/>
              <a:buChar char="l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Goliath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Beheader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46530" lvl="0" indent="-405130" algn="l" defTabSz="914400" latinLnBrk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Champion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Gap-Stander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46530" lvl="0" indent="-405130" algn="l" defTabSz="914400" latinLnBrk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Challenger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40 Days Unanswered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46530" lvl="0" indent="-405130" algn="l" defTabSz="914400" latinLnBrk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Beheaded Israel 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w-out a Fight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46530" lvl="0" indent="-405130" algn="l" defTabSz="914400" latinLnBrk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Typical Warfare 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Goliath</a:t>
            </a:r>
          </a:p>
          <a:p>
            <a:pPr marL="1446530" lvl="0" indent="-40513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Then He Met a Little Shepherd Boy…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...Goliath's Perspective was About to Change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indent="-342900" algn="l" defTabSz="914400" latinLnBrk="0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FontTx/>
              <a:buNone/>
            </a:pPr>
            <a:endParaRPr lang="ko-KR" altLang="en-US" sz="3200" dirty="0">
              <a:latin typeface="Calibri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83" y="227649"/>
            <a:ext cx="5067617" cy="839151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David and Goliath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230235" cy="4191000"/>
          </a:xfr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/>
          </a:bodyPr>
          <a:lstStyle/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are Five Things that Goliath Did to Bring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...His Defeat by David the Shepherd Boy </a:t>
            </a: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…Five Misconceptions</a:t>
            </a: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is Still Using These Five Things… </a:t>
            </a: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…to Bring Us Down</a:t>
            </a:r>
            <a:endParaRPr lang="ko-KR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We Must Never Allow these Things… </a:t>
            </a: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…on the Spiritual Battlefields of Life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Should Bring Hope to Us in Our Battles...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indent="-342900" algn="l" defTabSz="914400" latinLnBrk="0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FontTx/>
              <a:buNone/>
            </a:pPr>
            <a:endParaRPr lang="ko-KR" altLang="en-US" sz="3200" dirty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955"/>
            <a:ext cx="8458835" cy="11436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Judged the Outcome by the…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“Size of His Opponent”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038600"/>
          </a:xfr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 lIns="91440" tIns="45720" rIns="91440" bIns="45720" anchor="t">
            <a:normAutofit/>
          </a:bodyPr>
          <a:lstStyle/>
          <a:p>
            <a:pPr marL="0" indent="0" algn="l" defTabSz="914400" latinLnBrk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(42)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"...he disdained him; for he was only a youth.."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Goliath was Insulted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00050" lvl="1" indent="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Boy was Sent </a:t>
            </a:r>
          </a:p>
          <a:p>
            <a:pPr marL="400050" lvl="1" indent="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Not Mighty Experienced Warrior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defTabSz="914400" latinLnBrk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Laughed and Mocked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00050" lvl="1" indent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He Had Already Determined Winner</a:t>
            </a:r>
          </a:p>
          <a:p>
            <a:pPr marL="400050" lvl="1" indent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An Easy..Quick Victory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00050" lvl="1" indent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Big Mistake!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65" y="0"/>
            <a:ext cx="8382635" cy="1325246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Judged the Outcome by the…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“Size of His Opponent”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743200"/>
            <a:ext cx="8915400" cy="3810000"/>
          </a:xfrm>
          <a:solidFill>
            <a:schemeClr val="bg1">
              <a:alpha val="60000"/>
            </a:schemeClr>
          </a:solidFill>
          <a:effectLst>
            <a:softEdge rad="38100"/>
          </a:effectLst>
        </p:spPr>
        <p:txBody>
          <a:bodyPr wrap="square" lIns="91440" tIns="45720" rIns="91440" bIns="45720" anchor="t">
            <a:normAutofit/>
          </a:bodyPr>
          <a:lstStyle/>
          <a:p>
            <a:pPr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42)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“he was a youth / ruddy ..fair countenance”</a:t>
            </a:r>
          </a:p>
          <a:p>
            <a:pPr>
              <a:spcBef>
                <a:spcPts val="180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Zechariah 4:10,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who hath despised the day of small things?” </a:t>
            </a:r>
          </a:p>
          <a:p>
            <a:pPr lvl="1">
              <a:buFont typeface="Courier New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Small Beginnings</a:t>
            </a:r>
          </a:p>
          <a:p>
            <a:pPr marL="457200" lvl="1" indent="0">
              <a:buNone/>
            </a:pPr>
            <a:r>
              <a:rPr lang="en-US" altLang="ko-KR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Goliath Did...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...Goliath Died</a:t>
            </a:r>
            <a:endParaRPr lang="ko-KR" altLang="en-US" sz="2900" dirty="0">
              <a:latin typeface="Arial Unicode M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Did Not Respect His…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…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“Opponent's Weapon”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(43)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362200"/>
            <a:ext cx="8915400" cy="3276599"/>
          </a:xfrm>
          <a:solidFill>
            <a:schemeClr val="bg1">
              <a:alpha val="6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Goliath saw the Sling as an Insult -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worth time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indent="-342900">
              <a:lnSpc>
                <a:spcPct val="84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Sling Looked Primitive and Harmless. </a:t>
            </a:r>
          </a:p>
          <a:p>
            <a:pPr lvl="1" indent="-342900">
              <a:lnSpc>
                <a:spcPct val="84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Goliath had No Respect For It </a:t>
            </a:r>
          </a:p>
          <a:p>
            <a:pPr lvl="1" indent="-342900">
              <a:lnSpc>
                <a:spcPct val="84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That was His Downfall</a:t>
            </a:r>
          </a:p>
          <a:p>
            <a:pPr lvl="1">
              <a:lnSpc>
                <a:spcPct val="84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David was a Master at Sling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Eph 6:11:</a:t>
            </a:r>
            <a:r>
              <a:rPr lang="en-US" altLang="ko-K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"Put on the whole armor of God, that you</a:t>
            </a:r>
          </a:p>
          <a:p>
            <a:pPr marL="342900" indent="-342900" algn="l" defTabSz="914400" latinLnBrk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may be able to stand against the wiles of</a:t>
            </a:r>
            <a:r>
              <a:rPr lang="ko-KR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devil.”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8225</TotalTime>
  <Words>990</Words>
  <Application>Microsoft Office PowerPoint</Application>
  <PresentationFormat>On-screen Show (4:3)</PresentationFormat>
  <Paragraphs>126</Paragraphs>
  <Slides>25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맑은 고딕</vt:lpstr>
      <vt:lpstr>Arial</vt:lpstr>
      <vt:lpstr>Arial Rounded MT Bold</vt:lpstr>
      <vt:lpstr>Arial Unicode MS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    Five Lessons from “Five Smooth Stones”</vt:lpstr>
      <vt:lpstr>David and Goliath</vt:lpstr>
      <vt:lpstr>Goliath</vt:lpstr>
      <vt:lpstr>David and Goliath</vt:lpstr>
      <vt:lpstr>He Judged the Outcome by the…          “Size of His Opponent”</vt:lpstr>
      <vt:lpstr>He Judged the Outcome by the…          “Size of His Opponent”</vt:lpstr>
      <vt:lpstr>He Did Not Respect His…         …“Opponent's Weapon” (43)</vt:lpstr>
      <vt:lpstr>He Did Not Respect His…         … “Opponent's Weapon”</vt:lpstr>
      <vt:lpstr>He was Overconfident (43)</vt:lpstr>
      <vt:lpstr>He was Overconfident</vt:lpstr>
      <vt:lpstr>He Left a “Place of Vulnerability” Uncovered (49)</vt:lpstr>
      <vt:lpstr>He Left a “Place of Vulnerability” Uncovered (49)</vt:lpstr>
      <vt:lpstr>He Risked His Life…  …on a Lost Cause</vt:lpstr>
      <vt:lpstr>PowerPoint Presentation</vt:lpstr>
      <vt:lpstr>Don’t Loose Your 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Judged the Outcome by the…          “Size of His Opponent”</vt:lpstr>
      <vt:lpstr>He Judged the Outcome by the…          “Size of His Opponent”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David Linton</cp:lastModifiedBy>
  <cp:revision>150</cp:revision>
  <dcterms:created xsi:type="dcterms:W3CDTF">2013-10-16T01:23:11Z</dcterms:created>
  <dcterms:modified xsi:type="dcterms:W3CDTF">2018-10-21T03:50:02Z</dcterms:modified>
</cp:coreProperties>
</file>