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77" r:id="rId3"/>
    <p:sldId id="256" r:id="rId4"/>
    <p:sldId id="273" r:id="rId5"/>
    <p:sldId id="265" r:id="rId6"/>
    <p:sldId id="266" r:id="rId7"/>
    <p:sldId id="257" r:id="rId8"/>
    <p:sldId id="258" r:id="rId9"/>
    <p:sldId id="259" r:id="rId10"/>
    <p:sldId id="260" r:id="rId11"/>
    <p:sldId id="262" r:id="rId12"/>
    <p:sldId id="263" r:id="rId13"/>
    <p:sldId id="267" r:id="rId14"/>
    <p:sldId id="306" r:id="rId15"/>
    <p:sldId id="279" r:id="rId16"/>
    <p:sldId id="281" r:id="rId17"/>
    <p:sldId id="284" r:id="rId18"/>
    <p:sldId id="282" r:id="rId19"/>
    <p:sldId id="305" r:id="rId20"/>
    <p:sldId id="283" r:id="rId21"/>
    <p:sldId id="304" r:id="rId22"/>
    <p:sldId id="278" r:id="rId23"/>
    <p:sldId id="268" r:id="rId24"/>
    <p:sldId id="270" r:id="rId25"/>
    <p:sldId id="275" r:id="rId26"/>
    <p:sldId id="274" r:id="rId27"/>
    <p:sldId id="264" r:id="rId28"/>
    <p:sldId id="271" r:id="rId29"/>
    <p:sldId id="276" r:id="rId30"/>
    <p:sldId id="272" r:id="rId31"/>
    <p:sldId id="261" r:id="rId32"/>
    <p:sldId id="269" r:id="rId3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70" d="100"/>
          <a:sy n="70" d="100"/>
        </p:scale>
        <p:origin x="1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1616-5334-47BD-9A12-D2123290E3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5F664-422C-485E-B606-D2CA7F103C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2C728D-5E35-4A6B-86EC-CEC465388FB4}"/>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5" name="Footer Placeholder 4">
            <a:extLst>
              <a:ext uri="{FF2B5EF4-FFF2-40B4-BE49-F238E27FC236}">
                <a16:creationId xmlns:a16="http://schemas.microsoft.com/office/drawing/2014/main" id="{26F513A4-762B-4764-9840-B18C5E0086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ADDDE9-DB10-47F6-B18D-2E46898CBE4D}"/>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27180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DE11-E1A8-4B4A-9700-3F54268F05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B50E9B-1CEC-43D9-BEDF-5242B2ACFB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11CAF-CA63-40AF-A26A-44C53032F433}"/>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5" name="Footer Placeholder 4">
            <a:extLst>
              <a:ext uri="{FF2B5EF4-FFF2-40B4-BE49-F238E27FC236}">
                <a16:creationId xmlns:a16="http://schemas.microsoft.com/office/drawing/2014/main" id="{FFD68B61-5D3B-4817-AF2C-0448C97F50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64CCB0-E340-4D25-997D-ED7D20EBD7FE}"/>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409954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758DB6-73D3-4FB3-974B-90B9D6450B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F6F78A-0E4C-4DC3-A420-904BD6FC88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B49D8-326F-4EC2-9FCC-69A234CDAD73}"/>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5" name="Footer Placeholder 4">
            <a:extLst>
              <a:ext uri="{FF2B5EF4-FFF2-40B4-BE49-F238E27FC236}">
                <a16:creationId xmlns:a16="http://schemas.microsoft.com/office/drawing/2014/main" id="{8BF6A1C5-E534-4E47-AE8D-77895EBF1A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A60AFD-7292-4273-9B87-772EAB13C879}"/>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61884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2BCD-242E-4146-AABD-08CC2FC14D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7AC4E-A00C-4202-B960-9558521CB55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79568-BF0C-4FAB-98E8-0423E5DC2C59}"/>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5" name="Footer Placeholder 4">
            <a:extLst>
              <a:ext uri="{FF2B5EF4-FFF2-40B4-BE49-F238E27FC236}">
                <a16:creationId xmlns:a16="http://schemas.microsoft.com/office/drawing/2014/main" id="{667C2760-D5AC-4939-A900-81FB8998D0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EC61E4-9F40-4585-A7B1-FB25C818F3B6}"/>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1634597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8E9D-17BE-486E-9ECB-39896E53EB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13F564-72D5-4F09-9682-783E6187A2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93AEBC-4656-4865-A15F-F8E3F3C03744}"/>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5" name="Footer Placeholder 4">
            <a:extLst>
              <a:ext uri="{FF2B5EF4-FFF2-40B4-BE49-F238E27FC236}">
                <a16:creationId xmlns:a16="http://schemas.microsoft.com/office/drawing/2014/main" id="{500106EA-D078-4F89-BFD7-3151FF8B2E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458343-3610-4A70-A4AB-7EA172CAB27E}"/>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348361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623C-2E71-41D9-9EC6-9801A5FA6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DD01-F94C-4CEF-A2D5-071EB5D069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ED0F97-ADC1-478D-90EB-8868CB90DA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69F170-1EFA-4D18-A3EF-1E2E33B2EF97}"/>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6" name="Footer Placeholder 5">
            <a:extLst>
              <a:ext uri="{FF2B5EF4-FFF2-40B4-BE49-F238E27FC236}">
                <a16:creationId xmlns:a16="http://schemas.microsoft.com/office/drawing/2014/main" id="{D3000FEA-B754-4C8D-B083-14E2BCB0C0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A07001-1BE3-426D-BFB6-C473EEBB1B59}"/>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3824065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64692-45D1-4B9C-9B3D-D4EB27AA72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83836B-1149-47EE-954A-BAEEC6CFD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57C769-100A-43BE-ADD4-CCA2992FD58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7D78EC-A49B-4E53-B3FF-6946C2A919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6E8E97-775C-4E28-82BD-3A0ED8CC22B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F37119-B286-44A8-B44B-575AB053A1EC}"/>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8" name="Footer Placeholder 7">
            <a:extLst>
              <a:ext uri="{FF2B5EF4-FFF2-40B4-BE49-F238E27FC236}">
                <a16:creationId xmlns:a16="http://schemas.microsoft.com/office/drawing/2014/main" id="{CBA444FD-72EB-40A3-95E2-05759966B91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FAC1F5-3892-4905-9EEB-6EF9D41B443B}"/>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782515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DB18-E9C1-491E-B0E1-E8D33731ED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F0EC7D-AE1D-43DE-832D-6D295A522306}"/>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4" name="Footer Placeholder 3">
            <a:extLst>
              <a:ext uri="{FF2B5EF4-FFF2-40B4-BE49-F238E27FC236}">
                <a16:creationId xmlns:a16="http://schemas.microsoft.com/office/drawing/2014/main" id="{1F3C3B0D-4978-4EDD-8A99-6A8BD68B65E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1EF237-E601-4BA5-8B9C-A083D327691C}"/>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3734086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AAD55-C210-429F-BA45-F03C5475C2E5}"/>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3" name="Footer Placeholder 2">
            <a:extLst>
              <a:ext uri="{FF2B5EF4-FFF2-40B4-BE49-F238E27FC236}">
                <a16:creationId xmlns:a16="http://schemas.microsoft.com/office/drawing/2014/main" id="{06830251-977C-4EBF-BCF2-054917992AE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91BF328-CE4A-4182-A7B7-B083CAD18542}"/>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52777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293F-C1A9-4FD7-8F61-4FA1583231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E45A52-DEAD-497F-B33F-5716507CC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C65CB-778A-4537-83B7-D4EB8C347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8EFAD1-8523-43FE-9405-4BABDEF762F9}"/>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6" name="Footer Placeholder 5">
            <a:extLst>
              <a:ext uri="{FF2B5EF4-FFF2-40B4-BE49-F238E27FC236}">
                <a16:creationId xmlns:a16="http://schemas.microsoft.com/office/drawing/2014/main" id="{5DEC2717-8A9A-41E3-8E1A-E545C19E9F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39BAC5-FD7E-472A-A0FC-DEC8B5DB119B}"/>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360590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65204-D851-4B21-9C87-33CC48E26F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A9827F-686E-42C4-B53E-AA01C263F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FAE8AF5-98BD-483D-B379-2E63980B3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2B4D1B-9A01-41BD-94E5-427B7093072B}"/>
              </a:ext>
            </a:extLst>
          </p:cNvPr>
          <p:cNvSpPr>
            <a:spLocks noGrp="1"/>
          </p:cNvSpPr>
          <p:nvPr>
            <p:ph type="dt" sz="half" idx="10"/>
          </p:nvPr>
        </p:nvSpPr>
        <p:spPr/>
        <p:txBody>
          <a:bodyPr/>
          <a:lstStyle/>
          <a:p>
            <a:fld id="{D6B72E4C-2840-4CDC-ADE9-336E9172D938}" type="datetimeFigureOut">
              <a:rPr lang="en-US" smtClean="0"/>
              <a:t>2/10/2019</a:t>
            </a:fld>
            <a:endParaRPr lang="en-US" dirty="0"/>
          </a:p>
        </p:txBody>
      </p:sp>
      <p:sp>
        <p:nvSpPr>
          <p:cNvPr id="6" name="Footer Placeholder 5">
            <a:extLst>
              <a:ext uri="{FF2B5EF4-FFF2-40B4-BE49-F238E27FC236}">
                <a16:creationId xmlns:a16="http://schemas.microsoft.com/office/drawing/2014/main" id="{83FA9E84-2171-49A8-A4DF-C8E2DDF84C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427247-C469-4E8F-895E-6203343CAD48}"/>
              </a:ext>
            </a:extLst>
          </p:cNvPr>
          <p:cNvSpPr>
            <a:spLocks noGrp="1"/>
          </p:cNvSpPr>
          <p:nvPr>
            <p:ph type="sldNum" sz="quarter" idx="12"/>
          </p:nvPr>
        </p:nvSpPr>
        <p:spPr/>
        <p:txBody>
          <a:bodyPr/>
          <a:lstStyle/>
          <a:p>
            <a:fld id="{17B4233E-B3B4-4889-A163-67748B7EC9F1}" type="slidenum">
              <a:rPr lang="en-US" smtClean="0"/>
              <a:t>‹#›</a:t>
            </a:fld>
            <a:endParaRPr lang="en-US" dirty="0"/>
          </a:p>
        </p:txBody>
      </p:sp>
    </p:spTree>
    <p:extLst>
      <p:ext uri="{BB962C8B-B14F-4D97-AF65-F5344CB8AC3E}">
        <p14:creationId xmlns:p14="http://schemas.microsoft.com/office/powerpoint/2010/main" val="77241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4AEA9-86DB-452F-A72C-6782F5FD63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5C86B9-A816-4069-9984-59381213D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D9AA5-888E-415E-BA21-722AC7396F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72E4C-2840-4CDC-ADE9-336E9172D938}" type="datetimeFigureOut">
              <a:rPr lang="en-US" smtClean="0"/>
              <a:t>2/10/2019</a:t>
            </a:fld>
            <a:endParaRPr lang="en-US" dirty="0"/>
          </a:p>
        </p:txBody>
      </p:sp>
      <p:sp>
        <p:nvSpPr>
          <p:cNvPr id="5" name="Footer Placeholder 4">
            <a:extLst>
              <a:ext uri="{FF2B5EF4-FFF2-40B4-BE49-F238E27FC236}">
                <a16:creationId xmlns:a16="http://schemas.microsoft.com/office/drawing/2014/main" id="{C6A7014F-F297-4921-8B8C-57D7922BBD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33374BA-0096-491C-91AE-751BBE4F4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4233E-B3B4-4889-A163-67748B7EC9F1}" type="slidenum">
              <a:rPr lang="en-US" smtClean="0"/>
              <a:t>‹#›</a:t>
            </a:fld>
            <a:endParaRPr lang="en-US" dirty="0"/>
          </a:p>
        </p:txBody>
      </p:sp>
    </p:spTree>
    <p:extLst>
      <p:ext uri="{BB962C8B-B14F-4D97-AF65-F5344CB8AC3E}">
        <p14:creationId xmlns:p14="http://schemas.microsoft.com/office/powerpoint/2010/main" val="3883161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biblehub.com/judges/7-15.htm" TargetMode="External"/><Relationship Id="rId3" Type="http://schemas.openxmlformats.org/officeDocument/2006/relationships/hyperlink" Target="http://biblehub.com/judges/7-10.htm" TargetMode="External"/><Relationship Id="rId7" Type="http://schemas.openxmlformats.org/officeDocument/2006/relationships/hyperlink" Target="http://biblehub.com/judges/7-14.htm" TargetMode="External"/><Relationship Id="rId2" Type="http://schemas.openxmlformats.org/officeDocument/2006/relationships/hyperlink" Target="http://biblehub.com/judges/7-9.htm" TargetMode="External"/><Relationship Id="rId1" Type="http://schemas.openxmlformats.org/officeDocument/2006/relationships/slideLayout" Target="../slideLayouts/slideLayout2.xml"/><Relationship Id="rId6" Type="http://schemas.openxmlformats.org/officeDocument/2006/relationships/hyperlink" Target="http://biblehub.com/judges/7-13.htm" TargetMode="External"/><Relationship Id="rId11" Type="http://schemas.openxmlformats.org/officeDocument/2006/relationships/hyperlink" Target="http://biblehub.com/judges/7-18.htm" TargetMode="External"/><Relationship Id="rId5" Type="http://schemas.openxmlformats.org/officeDocument/2006/relationships/hyperlink" Target="http://biblehub.com/judges/7-12.htm" TargetMode="External"/><Relationship Id="rId10" Type="http://schemas.openxmlformats.org/officeDocument/2006/relationships/hyperlink" Target="http://biblehub.com/judges/7-17.htm" TargetMode="External"/><Relationship Id="rId4" Type="http://schemas.openxmlformats.org/officeDocument/2006/relationships/hyperlink" Target="http://biblehub.com/judges/7-11.htm" TargetMode="External"/><Relationship Id="rId9" Type="http://schemas.openxmlformats.org/officeDocument/2006/relationships/hyperlink" Target="http://biblehub.com/judges/7-16.ht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biblehub.com/judges/6-39.htm" TargetMode="External"/><Relationship Id="rId3" Type="http://schemas.openxmlformats.org/officeDocument/2006/relationships/hyperlink" Target="http://biblehub.com/judges/6-34.htm" TargetMode="External"/><Relationship Id="rId7" Type="http://schemas.openxmlformats.org/officeDocument/2006/relationships/hyperlink" Target="http://biblehub.com/judges/6-38.htm" TargetMode="External"/><Relationship Id="rId2" Type="http://schemas.openxmlformats.org/officeDocument/2006/relationships/hyperlink" Target="http://biblehub.com/judges/6-33.htm" TargetMode="External"/><Relationship Id="rId1" Type="http://schemas.openxmlformats.org/officeDocument/2006/relationships/slideLayout" Target="../slideLayouts/slideLayout2.xml"/><Relationship Id="rId6" Type="http://schemas.openxmlformats.org/officeDocument/2006/relationships/hyperlink" Target="http://biblehub.com/judges/6-37.htm" TargetMode="External"/><Relationship Id="rId5" Type="http://schemas.openxmlformats.org/officeDocument/2006/relationships/hyperlink" Target="http://biblehub.com/judges/6-36.htm" TargetMode="External"/><Relationship Id="rId4" Type="http://schemas.openxmlformats.org/officeDocument/2006/relationships/hyperlink" Target="http://biblehub.com/judges/6-35.htm" TargetMode="External"/><Relationship Id="rId9" Type="http://schemas.openxmlformats.org/officeDocument/2006/relationships/hyperlink" Target="http://biblehub.com/judges/6-40.ht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www.joshhunt.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2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AF4B27-F75A-414B-8BC3-282D31E92E01}"/>
              </a:ext>
            </a:extLst>
          </p:cNvPr>
          <p:cNvSpPr>
            <a:spLocks noGrp="1"/>
          </p:cNvSpPr>
          <p:nvPr>
            <p:ph idx="1"/>
          </p:nvPr>
        </p:nvSpPr>
        <p:spPr>
          <a:xfrm>
            <a:off x="298273" y="556590"/>
            <a:ext cx="11791666" cy="5413513"/>
          </a:xfrm>
        </p:spPr>
        <p:txBody>
          <a:bodyPr>
            <a:noAutofit/>
          </a:bodyPr>
          <a:lstStyle/>
          <a:p>
            <a:r>
              <a:rPr lang="en-US" dirty="0"/>
              <a:t>The devout cowboy lost his favorite Bible while he was mending fences out on the range.</a:t>
            </a:r>
          </a:p>
          <a:p>
            <a:pPr marL="0" indent="0">
              <a:buNone/>
            </a:pPr>
            <a:endParaRPr lang="en-US" dirty="0"/>
          </a:p>
          <a:p>
            <a:r>
              <a:rPr lang="en-US" dirty="0"/>
              <a:t>Three weeks later a cow walked up carrying the Bible in its mouth.</a:t>
            </a:r>
          </a:p>
          <a:p>
            <a:pPr marL="0" indent="0">
              <a:buNone/>
            </a:pPr>
            <a:r>
              <a:rPr lang="en-US" dirty="0"/>
              <a:t> </a:t>
            </a:r>
          </a:p>
          <a:p>
            <a:r>
              <a:rPr lang="en-US" dirty="0"/>
              <a:t>The cowboy couldn't believe his eyes.</a:t>
            </a:r>
          </a:p>
          <a:p>
            <a:pPr marL="0" indent="0">
              <a:buNone/>
            </a:pPr>
            <a:r>
              <a:rPr lang="en-US" dirty="0"/>
              <a:t> </a:t>
            </a:r>
          </a:p>
          <a:p>
            <a:r>
              <a:rPr lang="en-US" dirty="0"/>
              <a:t>He took the book out of the cow's mouth, raised his eyes heavenward and exclaimed, "It's a miracle!"</a:t>
            </a:r>
          </a:p>
          <a:p>
            <a:pPr marL="0" indent="0">
              <a:buNone/>
            </a:pPr>
            <a:endParaRPr lang="en-US" dirty="0"/>
          </a:p>
          <a:p>
            <a:r>
              <a:rPr lang="en-US" dirty="0"/>
              <a:t>"Not really," said the cow. "Your name was written inside the cover."</a:t>
            </a:r>
          </a:p>
        </p:txBody>
      </p:sp>
    </p:spTree>
    <p:extLst>
      <p:ext uri="{BB962C8B-B14F-4D97-AF65-F5344CB8AC3E}">
        <p14:creationId xmlns:p14="http://schemas.microsoft.com/office/powerpoint/2010/main" val="256538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1" y="365125"/>
            <a:ext cx="12085983" cy="827571"/>
          </a:xfrm>
          <a:solidFill>
            <a:schemeClr val="bg1">
              <a:alpha val="85000"/>
            </a:schemeClr>
          </a:solidFill>
          <a:effectLst>
            <a:softEdge rad="50800"/>
          </a:effectLst>
        </p:spPr>
        <p:txBody>
          <a:bodyPr>
            <a:normAutofit fontScale="90000"/>
          </a:bodyPr>
          <a:lstStyle/>
          <a:p>
            <a:r>
              <a:rPr lang="en-US" sz="4900" b="1" dirty="0">
                <a:effectLst>
                  <a:outerShdw blurRad="38100" dist="38100" dir="2700000" algn="tl">
                    <a:srgbClr val="000000">
                      <a:alpha val="43137"/>
                    </a:srgbClr>
                  </a:outerShdw>
                </a:effectLst>
              </a:rPr>
              <a:t>God Confirms His Priorities with His Presence</a:t>
            </a:r>
            <a:r>
              <a:rPr lang="en-US" b="1" dirty="0">
                <a:effectLst>
                  <a:outerShdw blurRad="38100" dist="38100" dir="2700000" algn="tl">
                    <a:srgbClr val="000000">
                      <a:alpha val="43137"/>
                    </a:srgbClr>
                  </a:outerShdw>
                </a:effectLst>
              </a:rPr>
              <a:t> </a:t>
            </a:r>
            <a:r>
              <a:rPr lang="en-US" sz="4000" b="1" dirty="0">
                <a:effectLst>
                  <a:outerShdw blurRad="38100" dist="38100" dir="2700000" algn="tl">
                    <a:srgbClr val="000000">
                      <a:alpha val="43137"/>
                    </a:srgbClr>
                  </a:outerShdw>
                </a:effectLst>
              </a:rPr>
              <a:t>(6:13-24)</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78295" y="1497497"/>
            <a:ext cx="11661913" cy="4471041"/>
          </a:xfrm>
          <a:solidFill>
            <a:schemeClr val="bg1">
              <a:alpha val="85000"/>
            </a:schemeClr>
          </a:solidFill>
          <a:effectLst>
            <a:softEdge rad="50800"/>
          </a:effectLst>
        </p:spPr>
        <p:txBody>
          <a:bodyPr>
            <a:normAutofit fontScale="92500" lnSpcReduction="10000"/>
          </a:bodyPr>
          <a:lstStyle/>
          <a:p>
            <a:pPr marL="0" indent="0">
              <a:buNone/>
            </a:pPr>
            <a:r>
              <a:rPr lang="en-US" sz="3200" dirty="0">
                <a:effectLst>
                  <a:outerShdw blurRad="38100" dist="38100" dir="2700000" algn="tl">
                    <a:srgbClr val="000000">
                      <a:alpha val="43137"/>
                    </a:srgbClr>
                  </a:outerShdw>
                </a:effectLst>
                <a:latin typeface="Arial Rounded MT Bold" panose="020F0704030504030204" pitchFamily="34" charset="0"/>
              </a:rPr>
              <a:t>(16)</a:t>
            </a:r>
            <a:r>
              <a:rPr lang="en-US" sz="3200" baseline="3000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The </a:t>
            </a:r>
            <a:r>
              <a:rPr lang="en-US" sz="3200" cap="small" dirty="0">
                <a:effectLst>
                  <a:outerShdw blurRad="38100" dist="38100" dir="2700000" algn="tl">
                    <a:srgbClr val="000000">
                      <a:alpha val="43137"/>
                    </a:srgbClr>
                  </a:outerShdw>
                </a:effectLst>
              </a:rPr>
              <a:t>Lord</a:t>
            </a:r>
            <a:r>
              <a:rPr lang="en-US" sz="3200" dirty="0">
                <a:effectLst>
                  <a:outerShdw blurRad="38100" dist="38100" dir="2700000" algn="tl">
                    <a:srgbClr val="000000">
                      <a:alpha val="43137"/>
                    </a:srgbClr>
                  </a:outerShdw>
                </a:effectLst>
              </a:rPr>
              <a:t> answered Gideon and said, </a:t>
            </a:r>
            <a:r>
              <a:rPr lang="en-US" sz="3200" i="1" dirty="0">
                <a:effectLst>
                  <a:outerShdw blurRad="38100" dist="38100" dir="2700000" algn="tl">
                    <a:srgbClr val="000000">
                      <a:alpha val="43137"/>
                    </a:srgbClr>
                  </a:outerShdw>
                </a:effectLst>
              </a:rPr>
              <a:t>“I will be with you, so you can defeat the Midianites as easily as if they were only one man.”</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As Long as We are Sitting Still or Moving Backwards…</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…Don’t Expect to Experience His Powerful Presence</a:t>
            </a:r>
          </a:p>
          <a:p>
            <a:pPr marL="0" indent="0">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But When We Advance…Move Beyond Spectators….</a:t>
            </a:r>
          </a:p>
          <a:p>
            <a:pPr marL="0" indent="0">
              <a:buNone/>
            </a:pP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4000" b="1" dirty="0">
                <a:effectLst>
                  <a:outerShdw blurRad="38100" dist="38100" dir="2700000" algn="tl">
                    <a:srgbClr val="000000">
                      <a:alpha val="43137"/>
                    </a:srgbClr>
                  </a:outerShdw>
                </a:effectLst>
              </a:rPr>
              <a:t>We are Never Alone!</a:t>
            </a:r>
          </a:p>
        </p:txBody>
      </p:sp>
    </p:spTree>
    <p:extLst>
      <p:ext uri="{BB962C8B-B14F-4D97-AF65-F5344CB8AC3E}">
        <p14:creationId xmlns:p14="http://schemas.microsoft.com/office/powerpoint/2010/main" val="2210792624"/>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outVertical)">
                                      <p:cBhvr>
                                        <p:cTn id="12" dur="2000"/>
                                        <p:tgtEl>
                                          <p:spTgt spid="3">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2000"/>
                                        <p:tgtEl>
                                          <p:spTgt spid="3">
                                            <p:txEl>
                                              <p:pRg st="0" end="0"/>
                                            </p:txEl>
                                          </p:spTgt>
                                        </p:tgtEl>
                                      </p:cBhvr>
                                    </p:animEffect>
                                  </p:childTnLst>
                                </p:cTn>
                              </p:par>
                            </p:childTnLst>
                          </p:cTn>
                        </p:par>
                        <p:par>
                          <p:cTn id="16" fill="hold">
                            <p:stCondLst>
                              <p:cond delay="2000"/>
                            </p:stCondLst>
                            <p:childTnLst>
                              <p:par>
                                <p:cTn id="17" presetID="16" presetClass="entr" presetSubtype="37"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outVertical)">
                                      <p:cBhvr>
                                        <p:cTn id="19" dur="2000"/>
                                        <p:tgtEl>
                                          <p:spTgt spid="3">
                                            <p:txEl>
                                              <p:pRg st="2" end="2"/>
                                            </p:txEl>
                                          </p:spTgt>
                                        </p:tgtEl>
                                      </p:cBhvr>
                                    </p:animEffect>
                                  </p:childTnLst>
                                </p:cTn>
                              </p:par>
                            </p:childTnLst>
                          </p:cTn>
                        </p:par>
                        <p:par>
                          <p:cTn id="20" fill="hold">
                            <p:stCondLst>
                              <p:cond delay="4000"/>
                            </p:stCondLst>
                            <p:childTnLst>
                              <p:par>
                                <p:cTn id="21" presetID="16" presetClass="entr" presetSubtype="2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outVertical)">
                                      <p:cBhvr>
                                        <p:cTn id="28" dur="2000"/>
                                        <p:tgtEl>
                                          <p:spTgt spid="3">
                                            <p:txEl>
                                              <p:pRg st="5" end="5"/>
                                            </p:txEl>
                                          </p:spTgt>
                                        </p:tgtEl>
                                      </p:cBhvr>
                                    </p:animEffect>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838200" y="192849"/>
            <a:ext cx="10515600" cy="827571"/>
          </a:xfrm>
          <a:solidFill>
            <a:schemeClr val="bg1">
              <a:alpha val="90000"/>
            </a:schemeClr>
          </a:solidFill>
          <a:effectLst>
            <a:softEdge rad="50800"/>
          </a:effectLst>
        </p:spPr>
        <p:txBody>
          <a:bodyPr/>
          <a:lstStyle/>
          <a:p>
            <a:r>
              <a:rPr lang="en-US" b="1" dirty="0">
                <a:effectLst>
                  <a:outerShdw blurRad="38100" dist="38100" dir="2700000" algn="tl">
                    <a:srgbClr val="000000">
                      <a:alpha val="43137"/>
                    </a:srgbClr>
                  </a:outerShdw>
                </a:effectLst>
              </a:rPr>
              <a:t>God is Patient with Our Faith Process (6:33-40)</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1037860" y="1371600"/>
            <a:ext cx="10116280" cy="5293551"/>
          </a:xfrm>
          <a:solidFill>
            <a:schemeClr val="bg1">
              <a:alpha val="90000"/>
            </a:schemeClr>
          </a:solidFill>
          <a:effectLst>
            <a:softEdge rad="50800"/>
          </a:effectLst>
        </p:spPr>
        <p:txBody>
          <a:bodyPr>
            <a:normAutofit fontScale="92500" lnSpcReduction="20000"/>
          </a:bodyPr>
          <a:lstStyle/>
          <a:p>
            <a:pPr marL="0" indent="0">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Faith Doesn’t Mature Overnight</a:t>
            </a:r>
          </a:p>
          <a:p>
            <a:pPr marL="0" indent="0">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He Meets You Right Where You Are…</a:t>
            </a:r>
          </a:p>
          <a:p>
            <a:pPr marL="0" indent="0">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…With What You Need.</a:t>
            </a:r>
            <a:endParaRPr lang="en-US" sz="3200" b="1" dirty="0">
              <a:latin typeface="Arial Rounded MT Bold" panose="020F0704030504030204" pitchFamily="34" charset="0"/>
            </a:endParaRPr>
          </a:p>
          <a:p>
            <a:pPr marL="0" indent="0">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God had Called Him to an Extraordinary Mission</a:t>
            </a:r>
          </a:p>
          <a:p>
            <a:pPr marL="0" indent="0">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Gideon Didn’t Have A lot of Extraordinary Examples</a:t>
            </a:r>
          </a:p>
          <a:p>
            <a:pPr lvl="1">
              <a:lnSpc>
                <a:spcPct val="11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Personal </a:t>
            </a:r>
          </a:p>
          <a:p>
            <a:pPr lvl="1">
              <a:lnSpc>
                <a:spcPct val="110000"/>
              </a:lnSpc>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Public</a:t>
            </a:r>
          </a:p>
          <a:p>
            <a:pPr marL="0" indent="0">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God was Patient …He Knew</a:t>
            </a:r>
          </a:p>
          <a:p>
            <a:pPr marL="0" indent="0">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Gideon Needed Extraordinary Confirmation</a:t>
            </a:r>
          </a:p>
          <a:p>
            <a:pPr marL="0" indent="0">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Fleece x 2</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131313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circle(in)">
                                      <p:cBhvr>
                                        <p:cTn id="11" dur="2000"/>
                                        <p:tgtEl>
                                          <p:spTgt spid="3">
                                            <p:bg/>
                                          </p:spTgt>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par>
                          <p:cTn id="33" fill="hold">
                            <p:stCondLst>
                              <p:cond delay="2000"/>
                            </p:stCondLst>
                            <p:childTnLst>
                              <p:par>
                                <p:cTn id="34" presetID="6" presetClass="entr" presetSubtype="16"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2000"/>
                                        <p:tgtEl>
                                          <p:spTgt spid="3">
                                            <p:txEl>
                                              <p:pRg st="5" end="5"/>
                                            </p:txEl>
                                          </p:spTgt>
                                        </p:tgtEl>
                                      </p:cBhvr>
                                    </p:animEffect>
                                  </p:childTnLst>
                                </p:cTn>
                              </p:par>
                            </p:childTnLst>
                          </p:cTn>
                        </p:par>
                        <p:par>
                          <p:cTn id="37" fill="hold">
                            <p:stCondLst>
                              <p:cond delay="4000"/>
                            </p:stCondLst>
                            <p:childTnLst>
                              <p:par>
                                <p:cTn id="38" presetID="6" presetClass="entr" presetSubtype="16"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circle(in)">
                                      <p:cBhvr>
                                        <p:cTn id="40" dur="20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circle(in)">
                                      <p:cBhvr>
                                        <p:cTn id="45" dur="2000"/>
                                        <p:tgtEl>
                                          <p:spTgt spid="3">
                                            <p:txEl>
                                              <p:pRg st="7" end="7"/>
                                            </p:txEl>
                                          </p:spTgt>
                                        </p:tgtEl>
                                      </p:cBhvr>
                                    </p:animEffect>
                                  </p:childTnLst>
                                </p:cTn>
                              </p:par>
                            </p:childTnLst>
                          </p:cTn>
                        </p:par>
                        <p:par>
                          <p:cTn id="46" fill="hold">
                            <p:stCondLst>
                              <p:cond delay="2000"/>
                            </p:stCondLst>
                            <p:childTnLst>
                              <p:par>
                                <p:cTn id="47" presetID="6" presetClass="entr" presetSubtype="16" fill="hold" grpId="0"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circle(in)">
                                      <p:cBhvr>
                                        <p:cTn id="49" dur="2000"/>
                                        <p:tgtEl>
                                          <p:spTgt spid="3">
                                            <p:txEl>
                                              <p:pRg st="8" end="8"/>
                                            </p:txEl>
                                          </p:spTgt>
                                        </p:tgtEl>
                                      </p:cBhvr>
                                    </p:animEffect>
                                  </p:childTnLst>
                                </p:cTn>
                              </p:par>
                            </p:childTnLst>
                          </p:cTn>
                        </p:par>
                        <p:par>
                          <p:cTn id="50" fill="hold">
                            <p:stCondLst>
                              <p:cond delay="4000"/>
                            </p:stCondLst>
                            <p:childTnLst>
                              <p:par>
                                <p:cTn id="51" presetID="6" presetClass="entr" presetSubtype="16" fill="hold" grpId="0" nodeType="after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circle(in)">
                                      <p:cBhvr>
                                        <p:cTn id="53"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808382" y="100862"/>
            <a:ext cx="11383618" cy="827571"/>
          </a:xfrm>
          <a:solidFill>
            <a:schemeClr val="bg1">
              <a:alpha val="90000"/>
            </a:schemeClr>
          </a:solidFill>
          <a:effectLst>
            <a:softEdge rad="50800"/>
          </a:effectLst>
        </p:spPr>
        <p:txBody>
          <a:bodyPr>
            <a:normAutofit fontScale="90000"/>
          </a:bodyPr>
          <a:lstStyle/>
          <a:p>
            <a:r>
              <a:rPr lang="en-US" b="1" dirty="0">
                <a:effectLst>
                  <a:outerShdw blurRad="38100" dist="38100" dir="2700000" algn="tl">
                    <a:srgbClr val="000000">
                      <a:alpha val="43137"/>
                    </a:srgbClr>
                  </a:outerShdw>
                </a:effectLst>
              </a:rPr>
              <a:t>Success is Determined by God's Power, Not Ours (7:1-8)</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73153" y="1078992"/>
            <a:ext cx="7424928" cy="2157984"/>
          </a:xfrm>
          <a:solidFill>
            <a:schemeClr val="bg1">
              <a:alpha val="90000"/>
            </a:schemeClr>
          </a:solidFill>
          <a:effectLst>
            <a:softEdge rad="50800"/>
          </a:effectLst>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First Test -  32,000-22,000 = 10,000</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Dividing the Faithful from the Fearful</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Looking for a Warrior Spirit</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God said…Still Too Many</a:t>
            </a:r>
          </a:p>
        </p:txBody>
      </p:sp>
      <p:sp>
        <p:nvSpPr>
          <p:cNvPr id="4" name="Content Placeholder 2">
            <a:extLst>
              <a:ext uri="{FF2B5EF4-FFF2-40B4-BE49-F238E27FC236}">
                <a16:creationId xmlns:a16="http://schemas.microsoft.com/office/drawing/2014/main" id="{4D82B050-FD03-421D-AEC8-0F05A1B200C6}"/>
              </a:ext>
            </a:extLst>
          </p:cNvPr>
          <p:cNvSpPr txBox="1">
            <a:spLocks/>
          </p:cNvSpPr>
          <p:nvPr/>
        </p:nvSpPr>
        <p:spPr>
          <a:xfrm>
            <a:off x="3139175" y="5147159"/>
            <a:ext cx="8997961" cy="1609979"/>
          </a:xfrm>
          <a:prstGeom prst="rect">
            <a:avLst/>
          </a:prstGeom>
          <a:solidFill>
            <a:schemeClr val="bg1">
              <a:alpha val="90000"/>
            </a:schemeClr>
          </a:solidFill>
          <a:effectLst>
            <a:softEdge rad="508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dirty="0">
                <a:effectLst>
                  <a:outerShdw blurRad="38100" dist="38100" dir="2700000" algn="tl">
                    <a:srgbClr val="000000">
                      <a:alpha val="43137"/>
                    </a:srgbClr>
                  </a:outerShdw>
                </a:effectLst>
                <a:latin typeface="Arial Rounded MT Bold" panose="020F0704030504030204" pitchFamily="34" charset="0"/>
              </a:rPr>
              <a:t>Second Test(4) 10,000-9700=leaving only 300 men</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Dividing the Serious from the Not- So Serious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Looking for a Warrior Mentality</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996210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1000"/>
                                        <p:tgtEl>
                                          <p:spTgt spid="3">
                                            <p:bg/>
                                          </p:spTgt>
                                        </p:tgtEl>
                                      </p:cBhvr>
                                    </p:animEffect>
                                    <p:anim calcmode="lin" valueType="num">
                                      <p:cBhvr>
                                        <p:cTn id="14" dur="1000" fill="hold"/>
                                        <p:tgtEl>
                                          <p:spTgt spid="3">
                                            <p:bg/>
                                          </p:spTgt>
                                        </p:tgtEl>
                                        <p:attrNameLst>
                                          <p:attrName>ppt_x</p:attrName>
                                        </p:attrNameLst>
                                      </p:cBhvr>
                                      <p:tavLst>
                                        <p:tav tm="0">
                                          <p:val>
                                            <p:strVal val="#ppt_x"/>
                                          </p:val>
                                        </p:tav>
                                        <p:tav tm="100000">
                                          <p:val>
                                            <p:strVal val="#ppt_x"/>
                                          </p:val>
                                        </p:tav>
                                      </p:tavLst>
                                    </p:anim>
                                    <p:anim calcmode="lin" valueType="num">
                                      <p:cBhvr>
                                        <p:cTn id="15" dur="1000" fill="hold"/>
                                        <p:tgtEl>
                                          <p:spTgt spid="3">
                                            <p:bg/>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1" presetClass="entr" presetSubtype="1" fill="hold" nodeType="after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heel(1)">
                                      <p:cBhvr>
                                        <p:cTn id="50" dur="2000"/>
                                        <p:tgtEl>
                                          <p:spTgt spid="4">
                                            <p:txEl>
                                              <p:pRg st="0" end="0"/>
                                            </p:txEl>
                                          </p:spTgt>
                                        </p:tgtEl>
                                      </p:cBhvr>
                                    </p:animEffect>
                                  </p:childTnLst>
                                </p:cTn>
                              </p:par>
                              <p:par>
                                <p:cTn id="51" presetID="2" presetClass="entr" presetSubtype="4" fill="hold" nodeType="with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 calcmode="lin" valueType="num">
                                      <p:cBhvr additive="base">
                                        <p:cTn id="5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4">
                                            <p:txEl>
                                              <p:pRg st="2" end="2"/>
                                            </p:txEl>
                                          </p:spTgt>
                                        </p:tgtEl>
                                        <p:attrNameLst>
                                          <p:attrName>style.visibility</p:attrName>
                                        </p:attrNameLst>
                                      </p:cBhvr>
                                      <p:to>
                                        <p:strVal val="visible"/>
                                      </p:to>
                                    </p:set>
                                    <p:anim calcmode="lin" valueType="num">
                                      <p:cBhvr additive="base">
                                        <p:cTn id="5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278295" y="365125"/>
            <a:ext cx="11383618" cy="827571"/>
          </a:xfrm>
          <a:solidFill>
            <a:schemeClr val="bg1">
              <a:alpha val="90000"/>
            </a:schemeClr>
          </a:solidFill>
          <a:effectLst>
            <a:softEdge rad="50800"/>
          </a:effectLst>
        </p:spPr>
        <p:txBody>
          <a:bodyPr>
            <a:normAutofit fontScale="90000"/>
          </a:bodyPr>
          <a:lstStyle/>
          <a:p>
            <a:r>
              <a:rPr lang="en-US" b="1" dirty="0">
                <a:effectLst>
                  <a:outerShdw blurRad="38100" dist="38100" dir="2700000" algn="tl">
                    <a:srgbClr val="000000">
                      <a:alpha val="43137"/>
                    </a:srgbClr>
                  </a:outerShdw>
                </a:effectLst>
              </a:rPr>
              <a:t>Success is Determined by God's Power, Not Ours (7:1-8)</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1003984" y="3271433"/>
            <a:ext cx="10657929" cy="3074504"/>
          </a:xfrm>
          <a:solidFill>
            <a:schemeClr val="bg1">
              <a:alpha val="90000"/>
            </a:schemeClr>
          </a:solidFill>
          <a:effectLst>
            <a:softEdge rad="50800"/>
          </a:effectLst>
        </p:spPr>
        <p:txBody>
          <a:bodyPr/>
          <a:lstStyle/>
          <a:p>
            <a:pPr marL="0" indent="0">
              <a:lnSpc>
                <a:spcPct val="100000"/>
              </a:lnSpc>
              <a:buNone/>
            </a:pPr>
            <a:r>
              <a:rPr lang="en-US" dirty="0">
                <a:effectLst>
                  <a:outerShdw blurRad="38100" dist="38100" dir="2700000" algn="tl">
                    <a:srgbClr val="000000">
                      <a:alpha val="43137"/>
                    </a:srgbClr>
                  </a:outerShdw>
                </a:effectLst>
                <a:latin typeface="Arial Rounded MT Bold" panose="020F0704030504030204" pitchFamily="34" charset="0"/>
              </a:rPr>
              <a:t>God Created An Impossible Situation Of Human Weakness…</a:t>
            </a:r>
          </a:p>
          <a:p>
            <a:pPr marL="0" indent="0">
              <a:lnSpc>
                <a:spcPct val="10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                        …to Exalt His Own Strength</a:t>
            </a:r>
          </a:p>
          <a:p>
            <a:pPr lvl="1">
              <a:lnSpc>
                <a:spcPct val="100000"/>
              </a:lnSpc>
            </a:pPr>
            <a:r>
              <a:rPr lang="en-US" sz="2800" dirty="0">
                <a:effectLst>
                  <a:outerShdw blurRad="38100" dist="38100" dir="2700000" algn="tl">
                    <a:srgbClr val="000000">
                      <a:alpha val="43137"/>
                    </a:srgbClr>
                  </a:outerShdw>
                </a:effectLst>
                <a:latin typeface="Arial Rounded MT Bold" panose="020F0704030504030204" pitchFamily="34" charset="0"/>
              </a:rPr>
              <a:t>God Uses Difficulties to Build Our Faith. </a:t>
            </a:r>
          </a:p>
          <a:p>
            <a:pPr lvl="1">
              <a:lnSpc>
                <a:spcPct val="100000"/>
              </a:lnSpc>
            </a:pPr>
            <a:r>
              <a:rPr lang="en-US" sz="2800" dirty="0">
                <a:effectLst>
                  <a:outerShdw blurRad="38100" dist="38100" dir="2700000" algn="tl">
                    <a:srgbClr val="000000">
                      <a:alpha val="43137"/>
                    </a:srgbClr>
                  </a:outerShdw>
                </a:effectLst>
                <a:latin typeface="Arial Rounded MT Bold" panose="020F0704030504030204" pitchFamily="34" charset="0"/>
              </a:rPr>
              <a:t>He Wants To Strip Us of Our Dependence On…</a:t>
            </a:r>
          </a:p>
          <a:p>
            <a:pPr marL="457200" lvl="1" indent="0">
              <a:lnSpc>
                <a:spcPct val="100000"/>
              </a:lnSpc>
              <a:buNone/>
            </a:pPr>
            <a:r>
              <a:rPr lang="en-US" sz="2800" dirty="0">
                <a:effectLst>
                  <a:outerShdw blurRad="38100" dist="38100" dir="2700000" algn="tl">
                    <a:srgbClr val="000000">
                      <a:alpha val="43137"/>
                    </a:srgbClr>
                  </a:outerShdw>
                </a:effectLst>
                <a:latin typeface="Arial Rounded MT Bold" panose="020F0704030504030204" pitchFamily="34" charset="0"/>
              </a:rPr>
              <a:t>                                       …Anything Other than Him</a:t>
            </a:r>
          </a:p>
          <a:p>
            <a:pPr lvl="1">
              <a:lnSpc>
                <a:spcPct val="100000"/>
              </a:lnSpc>
            </a:pPr>
            <a:r>
              <a:rPr lang="en-US" sz="2800" dirty="0">
                <a:effectLst>
                  <a:outerShdw blurRad="38100" dist="38100" dir="2700000" algn="tl">
                    <a:srgbClr val="000000">
                      <a:alpha val="43137"/>
                    </a:srgbClr>
                  </a:outerShdw>
                </a:effectLst>
                <a:latin typeface="Arial Rounded MT Bold" panose="020F0704030504030204" pitchFamily="34" charset="0"/>
              </a:rPr>
              <a:t>He Always Leads Us to Do What Will Bring Him Glory. </a:t>
            </a:r>
          </a:p>
        </p:txBody>
      </p:sp>
    </p:spTree>
    <p:extLst>
      <p:ext uri="{BB962C8B-B14F-4D97-AF65-F5344CB8AC3E}">
        <p14:creationId xmlns:p14="http://schemas.microsoft.com/office/powerpoint/2010/main" val="3561527703"/>
      </p:ext>
    </p:extLst>
  </p:cSld>
  <p:clrMapOvr>
    <a:masterClrMapping/>
  </p:clrMapOvr>
  <mc:AlternateContent xmlns:mc="http://schemas.openxmlformats.org/markup-compatibility/2006" xmlns:p14="http://schemas.microsoft.com/office/powerpoint/2010/main">
    <mc:Choice Requires="p14">
      <p:transition spd="slow" p14:dur="2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7F73-F18B-4DEE-B265-F60C7DF8D2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01B337-7929-4371-B209-7584F0EBF6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22671954"/>
      </p:ext>
    </p:extLst>
  </p:cSld>
  <p:clrMapOvr>
    <a:masterClrMapping/>
  </p:clrMapOvr>
  <mc:AlternateContent xmlns:mc="http://schemas.openxmlformats.org/markup-compatibility/2006" xmlns:p14="http://schemas.microsoft.com/office/powerpoint/2010/main">
    <mc:Choice Requires="p14">
      <p:transition spd="slow" p14:dur="3750">
        <p14:ferris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ED3263-BC17-4E03-8ED1-067579CFC24D}"/>
              </a:ext>
            </a:extLst>
          </p:cNvPr>
          <p:cNvSpPr>
            <a:spLocks noGrp="1"/>
          </p:cNvSpPr>
          <p:nvPr>
            <p:ph idx="1"/>
          </p:nvPr>
        </p:nvSpPr>
        <p:spPr>
          <a:xfrm>
            <a:off x="433614" y="3182711"/>
            <a:ext cx="10525538" cy="841375"/>
          </a:xfrm>
          <a:solidFill>
            <a:schemeClr val="bg1">
              <a:alpha val="70000"/>
            </a:schemeClr>
          </a:solidFill>
          <a:effectLst>
            <a:softEdge rad="38100"/>
          </a:effectLst>
        </p:spPr>
        <p:txBody>
          <a:bodyPr>
            <a:normAutofit/>
          </a:bodyPr>
          <a:lstStyle/>
          <a:p>
            <a:pPr marL="0" indent="0">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God Took Gideon’s 300 and Rocked His World</a:t>
            </a:r>
          </a:p>
        </p:txBody>
      </p:sp>
      <p:sp>
        <p:nvSpPr>
          <p:cNvPr id="4" name="Content Placeholder 2">
            <a:extLst>
              <a:ext uri="{FF2B5EF4-FFF2-40B4-BE49-F238E27FC236}">
                <a16:creationId xmlns:a16="http://schemas.microsoft.com/office/drawing/2014/main" id="{38558A1E-8C96-47A3-8E3F-A90A84346296}"/>
              </a:ext>
            </a:extLst>
          </p:cNvPr>
          <p:cNvSpPr txBox="1">
            <a:spLocks/>
          </p:cNvSpPr>
          <p:nvPr/>
        </p:nvSpPr>
        <p:spPr>
          <a:xfrm>
            <a:off x="3343701" y="4554311"/>
            <a:ext cx="8167944" cy="841375"/>
          </a:xfrm>
          <a:prstGeom prst="rect">
            <a:avLst/>
          </a:prstGeom>
          <a:solidFill>
            <a:schemeClr val="bg1">
              <a:alpha val="70000"/>
            </a:schemeClr>
          </a:solidFill>
          <a:effectLst>
            <a:softEdge rad="381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600" b="1" dirty="0">
                <a:effectLst>
                  <a:outerShdw blurRad="38100" dist="38100" dir="2700000" algn="tl">
                    <a:srgbClr val="000000">
                      <a:alpha val="43137"/>
                    </a:srgbClr>
                  </a:outerShdw>
                </a:effectLst>
                <a:latin typeface="Arial Rounded MT Bold" panose="020F0704030504030204" pitchFamily="34" charset="0"/>
              </a:rPr>
              <a:t>God Will Rock Yours If You Let Him! </a:t>
            </a:r>
          </a:p>
        </p:txBody>
      </p:sp>
    </p:spTree>
    <p:extLst>
      <p:ext uri="{BB962C8B-B14F-4D97-AF65-F5344CB8AC3E}">
        <p14:creationId xmlns:p14="http://schemas.microsoft.com/office/powerpoint/2010/main" val="447454597"/>
      </p:ext>
    </p:extLst>
  </p:cSld>
  <p:clrMapOvr>
    <a:masterClrMapping/>
  </p:clrMapOvr>
  <mc:AlternateContent xmlns:mc="http://schemas.openxmlformats.org/markup-compatibility/2006" xmlns:p14="http://schemas.microsoft.com/office/powerpoint/2010/main">
    <mc:Choice Requires="p14">
      <p:transition spd="slow" p14:dur="2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2000"/>
                                        <p:tgtEl>
                                          <p:spTgt spid="3">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31AAA-DF17-4791-B182-40D757BAFDA6}"/>
              </a:ext>
            </a:extLst>
          </p:cNvPr>
          <p:cNvSpPr>
            <a:spLocks noGrp="1"/>
          </p:cNvSpPr>
          <p:nvPr>
            <p:ph idx="1"/>
          </p:nvPr>
        </p:nvSpPr>
        <p:spPr>
          <a:xfrm>
            <a:off x="159026" y="145774"/>
            <a:ext cx="11887200" cy="6533322"/>
          </a:xfrm>
        </p:spPr>
        <p:txBody>
          <a:bodyPr>
            <a:normAutofit/>
          </a:bodyPr>
          <a:lstStyle/>
          <a:p>
            <a:r>
              <a:rPr lang="en-US" dirty="0"/>
              <a:t>4. God sends encouragement when we need it the most. </a:t>
            </a:r>
          </a:p>
          <a:p>
            <a:r>
              <a:rPr lang="en-US" dirty="0"/>
              <a:t>He is sensitive to our weaknesses and knows the proper time to send help and an encouraging word.</a:t>
            </a:r>
          </a:p>
          <a:p>
            <a:r>
              <a:rPr lang="en-US" dirty="0"/>
              <a:t>5. The Lord always works behind the scenes on our behalf. The night before Gideon marched into battle, God instilled confusion in the hearts of the enemy. The enemy fled in fear.</a:t>
            </a:r>
          </a:p>
          <a:p>
            <a:r>
              <a:rPr lang="en-US" dirty="0"/>
              <a:t>6. God provides specific instructions for victory. If we will rely on Him, He will lead us through every trial we face, step-by-step, according to His plan for our lives.</a:t>
            </a:r>
          </a:p>
          <a:p>
            <a:r>
              <a:rPr lang="en-US" dirty="0"/>
              <a:t>Bring your foe before God. No enemy is too great for Him.</a:t>
            </a:r>
          </a:p>
          <a:p>
            <a:r>
              <a:rPr lang="en-US" dirty="0"/>
              <a:t>Oh, Lord, lead me step-by-step. Work behind the scenes in my behalf.</a:t>
            </a:r>
          </a:p>
          <a:p>
            <a:pPr marL="0" indent="0">
              <a:buNone/>
            </a:pPr>
            <a:endParaRPr lang="en-US" dirty="0"/>
          </a:p>
        </p:txBody>
      </p:sp>
    </p:spTree>
    <p:extLst>
      <p:ext uri="{BB962C8B-B14F-4D97-AF65-F5344CB8AC3E}">
        <p14:creationId xmlns:p14="http://schemas.microsoft.com/office/powerpoint/2010/main" val="126293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52E0BF-67B1-4C4B-ABB4-741E2D4F7454}"/>
              </a:ext>
            </a:extLst>
          </p:cNvPr>
          <p:cNvSpPr>
            <a:spLocks noGrp="1"/>
          </p:cNvSpPr>
          <p:nvPr>
            <p:ph idx="1"/>
          </p:nvPr>
        </p:nvSpPr>
        <p:spPr>
          <a:xfrm>
            <a:off x="159025" y="212035"/>
            <a:ext cx="11820939" cy="6440556"/>
          </a:xfrm>
        </p:spPr>
        <p:txBody>
          <a:bodyPr>
            <a:normAutofit fontScale="85000" lnSpcReduction="10000"/>
          </a:bodyPr>
          <a:lstStyle/>
          <a:p>
            <a:r>
              <a:rPr lang="en-US" dirty="0"/>
              <a:t>Now the camp of Midian lay below him in the valley. </a:t>
            </a:r>
            <a:r>
              <a:rPr lang="en-US" b="1" dirty="0">
                <a:hlinkClick r:id="rId2"/>
              </a:rPr>
              <a:t>9</a:t>
            </a:r>
            <a:r>
              <a:rPr lang="en-US" dirty="0"/>
              <a:t>During that night the Lord said to Gideon, “Get up, go down against the camp, because I am going to give it into your hands. </a:t>
            </a:r>
            <a:r>
              <a:rPr lang="en-US" b="1" dirty="0">
                <a:hlinkClick r:id="rId3"/>
              </a:rPr>
              <a:t>10</a:t>
            </a:r>
            <a:r>
              <a:rPr lang="en-US" dirty="0"/>
              <a:t>If you are afraid to attack, go down to the camp with your servant </a:t>
            </a:r>
            <a:r>
              <a:rPr lang="en-US" dirty="0" err="1"/>
              <a:t>Purah</a:t>
            </a:r>
            <a:r>
              <a:rPr lang="en-US" dirty="0"/>
              <a:t> </a:t>
            </a:r>
            <a:r>
              <a:rPr lang="en-US" b="1" dirty="0">
                <a:hlinkClick r:id="rId4"/>
              </a:rPr>
              <a:t>11</a:t>
            </a:r>
            <a:r>
              <a:rPr lang="en-US" dirty="0"/>
              <a:t>and listen to what they are saying. Afterward, you will be encouraged to attack the camp.” So he and </a:t>
            </a:r>
            <a:r>
              <a:rPr lang="en-US" dirty="0" err="1"/>
              <a:t>Purah</a:t>
            </a:r>
            <a:r>
              <a:rPr lang="en-US" dirty="0"/>
              <a:t> his servant went down to the outposts of the camp. </a:t>
            </a:r>
            <a:r>
              <a:rPr lang="en-US" b="1" dirty="0">
                <a:hlinkClick r:id="rId5"/>
              </a:rPr>
              <a:t>12</a:t>
            </a:r>
            <a:r>
              <a:rPr lang="en-US" dirty="0"/>
              <a:t>The Midianites, the Amalekites and all the other eastern peoples had settled in the valley, thick as locusts. Their camels could no more be counted than the sand on the seashore.</a:t>
            </a:r>
          </a:p>
          <a:p>
            <a:r>
              <a:rPr lang="en-US" b="1" dirty="0">
                <a:hlinkClick r:id="rId6"/>
              </a:rPr>
              <a:t>13</a:t>
            </a:r>
            <a:r>
              <a:rPr lang="en-US" dirty="0"/>
              <a:t>Gideon arrived just as a man was telling a friend his dream. “I had a dream,” he was saying. “A round loaf of barley bread came tumbling into the Midianite camp. It struck the tent with such force that the tent overturned and collapsed.”</a:t>
            </a:r>
          </a:p>
          <a:p>
            <a:r>
              <a:rPr lang="en-US" b="1" dirty="0">
                <a:hlinkClick r:id="rId7"/>
              </a:rPr>
              <a:t>14</a:t>
            </a:r>
            <a:r>
              <a:rPr lang="en-US" dirty="0"/>
              <a:t>His friend responded, “This can be nothing other than the sword of Gideon son of </a:t>
            </a:r>
            <a:r>
              <a:rPr lang="en-US" dirty="0" err="1"/>
              <a:t>Joash</a:t>
            </a:r>
            <a:r>
              <a:rPr lang="en-US" dirty="0"/>
              <a:t>, the Israelite. God has given the Midianites and the whole camp into his hands.”</a:t>
            </a:r>
          </a:p>
          <a:p>
            <a:r>
              <a:rPr lang="en-US" b="1" dirty="0">
                <a:hlinkClick r:id="rId8"/>
              </a:rPr>
              <a:t>15</a:t>
            </a:r>
            <a:r>
              <a:rPr lang="en-US" dirty="0"/>
              <a:t>When Gideon heard the dream and its interpretation, he bowed down and worshiped. He returned to the camp of Israel and called out, “Get up! The Lord has given the Midianite camp into your hands.” </a:t>
            </a:r>
            <a:r>
              <a:rPr lang="en-US" b="1" dirty="0">
                <a:hlinkClick r:id="rId9"/>
              </a:rPr>
              <a:t>16</a:t>
            </a:r>
            <a:r>
              <a:rPr lang="en-US" dirty="0"/>
              <a:t>Dividing the three hundred men into three companies, he placed trumpets and empty jars in the hands of all of them, with torches inside.</a:t>
            </a:r>
          </a:p>
          <a:p>
            <a:r>
              <a:rPr lang="en-US" b="1" dirty="0">
                <a:hlinkClick r:id="rId10"/>
              </a:rPr>
              <a:t>17</a:t>
            </a:r>
            <a:r>
              <a:rPr lang="en-US" dirty="0"/>
              <a:t>“Watch me,” he told them. “Follow my lead. When I get to the edge of the camp, do exactly as I do. </a:t>
            </a:r>
            <a:r>
              <a:rPr lang="en-US" b="1">
                <a:hlinkClick r:id="rId11"/>
              </a:rPr>
              <a:t>18</a:t>
            </a:r>
            <a:r>
              <a:rPr lang="en-US"/>
              <a:t>When I and all who are with me blow our trumpets, then from all around the camp blow yours and shout, ‘For the Lord and for Gideon.’ ”</a:t>
            </a:r>
          </a:p>
          <a:p>
            <a:pPr marL="0" indent="0">
              <a:buNone/>
            </a:pPr>
            <a:endParaRPr lang="en-US" dirty="0"/>
          </a:p>
        </p:txBody>
      </p:sp>
    </p:spTree>
    <p:extLst>
      <p:ext uri="{BB962C8B-B14F-4D97-AF65-F5344CB8AC3E}">
        <p14:creationId xmlns:p14="http://schemas.microsoft.com/office/powerpoint/2010/main" val="380125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8428EB-98AF-4A95-8876-7F82790399BC}"/>
              </a:ext>
            </a:extLst>
          </p:cNvPr>
          <p:cNvSpPr>
            <a:spLocks noGrp="1"/>
          </p:cNvSpPr>
          <p:nvPr>
            <p:ph idx="1"/>
          </p:nvPr>
        </p:nvSpPr>
        <p:spPr>
          <a:xfrm>
            <a:off x="185529" y="235364"/>
            <a:ext cx="11807687" cy="6178687"/>
          </a:xfrm>
        </p:spPr>
        <p:txBody>
          <a:bodyPr>
            <a:normAutofit lnSpcReduction="10000"/>
          </a:bodyPr>
          <a:lstStyle/>
          <a:p>
            <a:r>
              <a:rPr lang="en-US" b="1" dirty="0">
                <a:hlinkClick r:id="rId2"/>
              </a:rPr>
              <a:t>33</a:t>
            </a:r>
            <a:r>
              <a:rPr lang="en-US" dirty="0"/>
              <a:t>Now all the Midianites, Amalekites and other eastern peoples joined forces and crossed over the Jordan and camped in the Valley of Jezreel. </a:t>
            </a:r>
            <a:r>
              <a:rPr lang="en-US" b="1" dirty="0">
                <a:hlinkClick r:id="rId3"/>
              </a:rPr>
              <a:t>34</a:t>
            </a:r>
            <a:r>
              <a:rPr lang="en-US" dirty="0"/>
              <a:t>Then the Spirit of the Lord came on Gideon, and he blew a trumpet, summoning the Abiezrites to follow him. </a:t>
            </a:r>
            <a:r>
              <a:rPr lang="en-US" b="1" dirty="0">
                <a:hlinkClick r:id="rId4"/>
              </a:rPr>
              <a:t>35</a:t>
            </a:r>
            <a:r>
              <a:rPr lang="en-US" dirty="0"/>
              <a:t>He sent messengers throughout Manasseh, calling them to arms, and also into Asher, Zebulun and Naphtali, so that they too went up to meet them.</a:t>
            </a:r>
          </a:p>
          <a:p>
            <a:r>
              <a:rPr lang="en-US" b="1" dirty="0">
                <a:hlinkClick r:id="rId5"/>
              </a:rPr>
              <a:t>36</a:t>
            </a:r>
            <a:r>
              <a:rPr lang="en-US" dirty="0"/>
              <a:t>Gideon said to God, “If you will save Israel by my hand as you have promised— </a:t>
            </a:r>
            <a:r>
              <a:rPr lang="en-US" b="1" dirty="0">
                <a:hlinkClick r:id="rId6"/>
              </a:rPr>
              <a:t>37</a:t>
            </a:r>
            <a:r>
              <a:rPr lang="en-US" dirty="0"/>
              <a:t>look, I will place a wool fleece on the threshing floor. If there is dew only on the fleece and all the ground is dry, then I will know that you will save Israel by my hand, as you said.” </a:t>
            </a:r>
            <a:r>
              <a:rPr lang="en-US" b="1" dirty="0">
                <a:hlinkClick r:id="rId7"/>
              </a:rPr>
              <a:t>38</a:t>
            </a:r>
            <a:r>
              <a:rPr lang="en-US" dirty="0"/>
              <a:t>And that is what happened. Gideon rose early the next day; he squeezed the fleece and wrung out the dew—a bowlful of water.</a:t>
            </a:r>
          </a:p>
          <a:p>
            <a:r>
              <a:rPr lang="en-US" b="1" dirty="0">
                <a:hlinkClick r:id="rId8"/>
              </a:rPr>
              <a:t>39</a:t>
            </a:r>
            <a:r>
              <a:rPr lang="en-US" dirty="0"/>
              <a:t>Then Gideon said to God, “Do not be angry with me. Let me make just one more request. Allow me one more test with the fleece, but this time make the fleece dry and let the ground be covered with dew.” </a:t>
            </a:r>
            <a:r>
              <a:rPr lang="en-US" b="1" dirty="0">
                <a:hlinkClick r:id="rId9"/>
              </a:rPr>
              <a:t>40</a:t>
            </a:r>
            <a:r>
              <a:rPr lang="en-US" dirty="0"/>
              <a:t>That night God did so. Only the fleece was dry; all the ground was covered with dew.</a:t>
            </a:r>
          </a:p>
        </p:txBody>
      </p:sp>
    </p:spTree>
    <p:extLst>
      <p:ext uri="{BB962C8B-B14F-4D97-AF65-F5344CB8AC3E}">
        <p14:creationId xmlns:p14="http://schemas.microsoft.com/office/powerpoint/2010/main" val="331909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278295" y="365125"/>
            <a:ext cx="11383618" cy="827571"/>
          </a:xfrm>
        </p:spPr>
        <p:txBody>
          <a:bodyPr>
            <a:normAutofit fontScale="90000"/>
          </a:bodyPr>
          <a:lstStyle/>
          <a:p>
            <a:r>
              <a:rPr lang="en-US" b="1" dirty="0">
                <a:effectLst>
                  <a:outerShdw blurRad="38100" dist="38100" dir="2700000" algn="tl">
                    <a:srgbClr val="000000">
                      <a:alpha val="43137"/>
                    </a:srgbClr>
                  </a:outerShdw>
                </a:effectLst>
              </a:rPr>
              <a:t>Success is Determined by God's Power, Not Ours (7:1-8)</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78295" y="1497496"/>
            <a:ext cx="11661913" cy="5141843"/>
          </a:xfrm>
        </p:spPr>
        <p:txBody>
          <a:bodyPr/>
          <a:lstStyle/>
          <a:p>
            <a:r>
              <a:rPr lang="en-US" b="1" dirty="0">
                <a:latin typeface="Arial Rounded MT Bold" panose="020F0704030504030204" pitchFamily="34" charset="0"/>
              </a:rPr>
              <a:t>God created an impossible situation of human weakness to exalt His own strength</a:t>
            </a:r>
          </a:p>
          <a:p>
            <a:r>
              <a:rPr lang="en-US" dirty="0"/>
              <a:t>1. God uses difficulties to build our faith. He wants to strip us of our dependence on anything other than Him. We are to fix our focus on Christ, the Author and Perfecter of our faith (Heb. 12:2).</a:t>
            </a:r>
          </a:p>
          <a:p>
            <a:r>
              <a:rPr lang="en-US" dirty="0"/>
              <a:t>2. At times God may require the unreasonable. Gideon was allowed to take only three hundred men into battle with him, a fraction of the size of the enemy’s army.</a:t>
            </a:r>
          </a:p>
          <a:p>
            <a:r>
              <a:rPr lang="en-US" dirty="0"/>
              <a:t>3. The Lord always leads us to do what will bring Him glory. Had Israel won the battle in their own strength, the credit would have gone to them and not to God.</a:t>
            </a:r>
          </a:p>
          <a:p>
            <a:endParaRPr lang="en-US" dirty="0">
              <a:latin typeface="Arial Rounded MT Bold" panose="020F0704030504030204" pitchFamily="34" charset="0"/>
            </a:endParaRPr>
          </a:p>
        </p:txBody>
      </p:sp>
    </p:spTree>
    <p:extLst>
      <p:ext uri="{BB962C8B-B14F-4D97-AF65-F5344CB8AC3E}">
        <p14:creationId xmlns:p14="http://schemas.microsoft.com/office/powerpoint/2010/main" val="357872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2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31AAA-DF17-4791-B182-40D757BAFDA6}"/>
              </a:ext>
            </a:extLst>
          </p:cNvPr>
          <p:cNvSpPr>
            <a:spLocks noGrp="1"/>
          </p:cNvSpPr>
          <p:nvPr>
            <p:ph idx="1"/>
          </p:nvPr>
        </p:nvSpPr>
        <p:spPr>
          <a:xfrm>
            <a:off x="159026" y="145774"/>
            <a:ext cx="11887200" cy="6533322"/>
          </a:xfrm>
        </p:spPr>
        <p:txBody>
          <a:bodyPr>
            <a:normAutofit fontScale="92500" lnSpcReduction="20000"/>
          </a:bodyPr>
          <a:lstStyle/>
          <a:p>
            <a:pPr marL="0" indent="0">
              <a:buNone/>
            </a:pPr>
            <a:r>
              <a:rPr lang="en-US" b="1" dirty="0"/>
              <a:t>Lessons of Gideon</a:t>
            </a:r>
            <a:endParaRPr lang="en-US" dirty="0"/>
          </a:p>
          <a:p>
            <a:r>
              <a:rPr lang="en-US" dirty="0"/>
              <a:t>The story of Gideon reveals six </a:t>
            </a:r>
            <a:r>
              <a:rPr lang="en-US" u="sng" dirty="0">
                <a:hlinkClick r:id="rId2"/>
              </a:rPr>
              <a:t>biblical</a:t>
            </a:r>
            <a:r>
              <a:rPr lang="en-US" dirty="0"/>
              <a:t> truths that can lead to victory in impossible situations.</a:t>
            </a:r>
          </a:p>
          <a:p>
            <a:r>
              <a:rPr lang="en-US" dirty="0"/>
              <a:t>1. God uses difficulties to build our faith. He wants to strip us of our dependence on anything other than Him. We are to fix our focus on Christ, the Author and Perfecter of our faith (Heb. 12:2).</a:t>
            </a:r>
          </a:p>
          <a:p>
            <a:r>
              <a:rPr lang="en-US" dirty="0"/>
              <a:t>2. At times God may require the unreasonable. Gideon was allowed to take only three hundred men into battle with him, a fraction of the size of the enemy’s army.</a:t>
            </a:r>
          </a:p>
          <a:p>
            <a:r>
              <a:rPr lang="en-US" dirty="0"/>
              <a:t>3. The Lord always leads us to do what will bring Him glory. Had Israel won the battle in their own strength, the credit would have gone to them and not to God.</a:t>
            </a:r>
          </a:p>
          <a:p>
            <a:r>
              <a:rPr lang="en-US" dirty="0"/>
              <a:t>4. God sends encouragement when we need it the most. He is sensitive to our weaknesses and knows the proper time to send help and an encouraging word.</a:t>
            </a:r>
          </a:p>
          <a:p>
            <a:r>
              <a:rPr lang="en-US" dirty="0"/>
              <a:t>5. The Lord always works behind the scenes on our behalf. The night before Gideon marched into battle, God instilled confusion in the hearts of the enemy. The enemy fled in fear.</a:t>
            </a:r>
          </a:p>
          <a:p>
            <a:r>
              <a:rPr lang="en-US" dirty="0"/>
              <a:t>6. God provides specific instructions for victory. If we will rely on Him, He will lead us through every trial we face, step-by-step, according to His plan for our lives.</a:t>
            </a:r>
          </a:p>
          <a:p>
            <a:r>
              <a:rPr lang="en-US" dirty="0"/>
              <a:t>Bring your foe before God. No enemy is too great for Him.</a:t>
            </a:r>
          </a:p>
          <a:p>
            <a:r>
              <a:rPr lang="en-US" dirty="0"/>
              <a:t>Oh, Lord, lead me step-by-step. Work behind the scenes in my behalf.</a:t>
            </a:r>
          </a:p>
          <a:p>
            <a:pPr marL="0" indent="0">
              <a:buNone/>
            </a:pPr>
            <a:endParaRPr lang="en-US" dirty="0"/>
          </a:p>
        </p:txBody>
      </p:sp>
    </p:spTree>
    <p:extLst>
      <p:ext uri="{BB962C8B-B14F-4D97-AF65-F5344CB8AC3E}">
        <p14:creationId xmlns:p14="http://schemas.microsoft.com/office/powerpoint/2010/main" val="1448278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Box 7"/>
          <p:cNvSpPr txBox="1">
            <a:spLocks noChangeArrowheads="1"/>
          </p:cNvSpPr>
          <p:nvPr/>
        </p:nvSpPr>
        <p:spPr bwMode="auto">
          <a:xfrm>
            <a:off x="1752600" y="174626"/>
            <a:ext cx="8534400" cy="708025"/>
          </a:xfrm>
          <a:prstGeom prst="rect">
            <a:avLst/>
          </a:prstGeom>
          <a:noFill/>
          <a:ln w="9525">
            <a:noFill/>
            <a:miter lim="800000"/>
            <a:headEnd/>
            <a:tailEnd/>
          </a:ln>
        </p:spPr>
        <p:txBody>
          <a:bodyPr>
            <a:spAutoFit/>
          </a:bodyPr>
          <a:lstStyle/>
          <a:p>
            <a:pPr>
              <a:defRPr/>
            </a:pPr>
            <a:r>
              <a:rPr lang="en-US" sz="4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Faith Must Be Challenged </a:t>
            </a:r>
          </a:p>
        </p:txBody>
      </p:sp>
      <p:sp>
        <p:nvSpPr>
          <p:cNvPr id="3077" name="TextBox 8"/>
          <p:cNvSpPr txBox="1">
            <a:spLocks noChangeArrowheads="1"/>
          </p:cNvSpPr>
          <p:nvPr/>
        </p:nvSpPr>
        <p:spPr bwMode="auto">
          <a:xfrm>
            <a:off x="1752600" y="1981201"/>
            <a:ext cx="6248400" cy="4070217"/>
          </a:xfrm>
          <a:prstGeom prst="rect">
            <a:avLst/>
          </a:prstGeom>
          <a:noFill/>
          <a:ln w="9525">
            <a:noFill/>
            <a:miter lim="800000"/>
            <a:headEnd/>
            <a:tailEnd/>
          </a:ln>
        </p:spPr>
        <p:txBody>
          <a:bodyPr wrap="square" lIns="91440" tIns="45720" rIns="91440" bIns="45720" anchor="t">
            <a:spAutoFit/>
          </a:bodyPr>
          <a:lstStyle/>
          <a:p>
            <a:pPr>
              <a:lnSpc>
                <a:spcPct val="102000"/>
              </a:lnSpc>
              <a:spcAft>
                <a:spcPts val="600"/>
              </a:spcAft>
            </a:pPr>
            <a:r>
              <a:rPr lang="en-US" altLang="ko-KR" sz="3200" b="1" dirty="0">
                <a:solidFill>
                  <a:srgbClr val="000000"/>
                </a:solidFill>
                <a:effectLst>
                  <a:outerShdw blurRad="38100" dist="38100" dir="2700000" algn="tl">
                    <a:srgbClr val="C0C0C0"/>
                  </a:outerShdw>
                </a:effectLst>
                <a:latin typeface="Arial Unicode MS" charset="0"/>
              </a:rPr>
              <a:t>Faith can be </a:t>
            </a:r>
          </a:p>
          <a:p>
            <a:pPr lvl="1">
              <a:lnSpc>
                <a:spcPct val="102000"/>
              </a:lnSpc>
              <a:spcAft>
                <a:spcPts val="600"/>
              </a:spcAft>
              <a:buFont typeface="Wingdings" pitchFamily="2" charset="2"/>
              <a:buChar char="§"/>
            </a:pPr>
            <a:r>
              <a:rPr lang="en-US" altLang="ko-KR" sz="3200" b="1" dirty="0">
                <a:solidFill>
                  <a:srgbClr val="000000"/>
                </a:solidFill>
                <a:effectLst>
                  <a:outerShdw blurRad="38100" dist="38100" dir="2700000" algn="tl">
                    <a:srgbClr val="C0C0C0"/>
                  </a:outerShdw>
                </a:effectLst>
                <a:latin typeface="Arial Unicode MS" charset="0"/>
              </a:rPr>
              <a:t> Neglected</a:t>
            </a:r>
          </a:p>
          <a:p>
            <a:pPr lvl="1">
              <a:lnSpc>
                <a:spcPct val="102000"/>
              </a:lnSpc>
              <a:spcAft>
                <a:spcPts val="600"/>
              </a:spcAft>
              <a:buFont typeface="Wingdings" pitchFamily="2" charset="2"/>
              <a:buChar char="§"/>
            </a:pPr>
            <a:r>
              <a:rPr lang="en-US" altLang="ko-KR" sz="3200" b="1" dirty="0">
                <a:solidFill>
                  <a:srgbClr val="000000"/>
                </a:solidFill>
                <a:effectLst>
                  <a:outerShdw blurRad="38100" dist="38100" dir="2700000" algn="tl">
                    <a:srgbClr val="C0C0C0"/>
                  </a:outerShdw>
                </a:effectLst>
                <a:latin typeface="Arial Unicode MS" charset="0"/>
              </a:rPr>
              <a:t> Rejected</a:t>
            </a:r>
          </a:p>
          <a:p>
            <a:pPr lvl="1">
              <a:lnSpc>
                <a:spcPct val="102000"/>
              </a:lnSpc>
              <a:spcAft>
                <a:spcPts val="600"/>
              </a:spcAft>
              <a:buFont typeface="Wingdings" pitchFamily="2" charset="2"/>
              <a:buChar char="§"/>
            </a:pPr>
            <a:r>
              <a:rPr lang="en-US" altLang="ko-KR" sz="3200" b="1" dirty="0">
                <a:solidFill>
                  <a:srgbClr val="000000"/>
                </a:solidFill>
                <a:effectLst>
                  <a:outerShdw blurRad="38100" dist="38100" dir="2700000" algn="tl">
                    <a:srgbClr val="C0C0C0"/>
                  </a:outerShdw>
                </a:effectLst>
                <a:latin typeface="Arial Unicode MS" charset="0"/>
              </a:rPr>
              <a:t> Respected</a:t>
            </a:r>
          </a:p>
          <a:p>
            <a:pPr lvl="1">
              <a:lnSpc>
                <a:spcPct val="102000"/>
              </a:lnSpc>
              <a:spcAft>
                <a:spcPts val="600"/>
              </a:spcAft>
              <a:buFont typeface="Wingdings" pitchFamily="2" charset="2"/>
              <a:buChar char="§"/>
            </a:pPr>
            <a:r>
              <a:rPr lang="en-US" altLang="ko-KR" sz="3200" b="1" dirty="0">
                <a:solidFill>
                  <a:srgbClr val="000000"/>
                </a:solidFill>
                <a:effectLst>
                  <a:outerShdw blurRad="38100" dist="38100" dir="2700000" algn="tl">
                    <a:srgbClr val="C0C0C0"/>
                  </a:outerShdw>
                </a:effectLst>
                <a:latin typeface="Arial Unicode MS" charset="0"/>
              </a:rPr>
              <a:t> Reflected</a:t>
            </a:r>
          </a:p>
          <a:p>
            <a:pPr>
              <a:lnSpc>
                <a:spcPct val="102000"/>
              </a:lnSpc>
              <a:spcAft>
                <a:spcPts val="600"/>
              </a:spcAft>
            </a:pPr>
            <a:r>
              <a:rPr lang="en-US" altLang="ko-KR" sz="3200" b="1" dirty="0">
                <a:solidFill>
                  <a:srgbClr val="000000"/>
                </a:solidFill>
                <a:effectLst>
                  <a:outerShdw blurRad="38100" dist="38100" dir="2700000" algn="tl">
                    <a:srgbClr val="C0C0C0"/>
                  </a:outerShdw>
                </a:effectLst>
                <a:latin typeface="Arial Unicode MS" charset="0"/>
              </a:rPr>
              <a:t>But to Grow it has to be…                    </a:t>
            </a:r>
          </a:p>
          <a:p>
            <a:pPr>
              <a:lnSpc>
                <a:spcPct val="102000"/>
              </a:lnSpc>
              <a:spcAft>
                <a:spcPts val="600"/>
              </a:spcAft>
            </a:pPr>
            <a:r>
              <a:rPr lang="en-US" altLang="ko-KR" sz="3200" b="1" dirty="0">
                <a:solidFill>
                  <a:srgbClr val="000000"/>
                </a:solidFill>
                <a:effectLst>
                  <a:outerShdw blurRad="38100" dist="38100" dir="2700000" algn="tl">
                    <a:srgbClr val="C0C0C0"/>
                  </a:outerShdw>
                </a:effectLst>
                <a:latin typeface="Arial Unicode MS" charset="0"/>
              </a:rPr>
              <a:t>     …Challenged</a:t>
            </a:r>
            <a:endParaRPr lang="ko-KR" altLang="en-US" sz="3600" b="1" dirty="0">
              <a:latin typeface="Arial Unicode MS"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 calcmode="lin" valueType="num">
                                      <p:cBhvr>
                                        <p:cTn id="7" dur="2000" fill="hold"/>
                                        <p:tgtEl>
                                          <p:spTgt spid="307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2000" fill="hold"/>
                                        <p:tgtEl>
                                          <p:spTgt spid="307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2000" fill="hold"/>
                                        <p:tgtEl>
                                          <p:spTgt spid="3077">
                                            <p:txEl>
                                              <p:pRg st="0" end="0"/>
                                            </p:txEl>
                                          </p:spTgt>
                                        </p:tgtEl>
                                        <p:attrNameLst>
                                          <p:attrName>ppt_y</p:attrName>
                                        </p:attrNameLst>
                                      </p:cBhvr>
                                      <p:tavLst>
                                        <p:tav tm="0">
                                          <p:val>
                                            <p:strVal val="#ppt_y"/>
                                          </p:val>
                                        </p:tav>
                                        <p:tav tm="100000">
                                          <p:val>
                                            <p:strVal val="#ppt_y"/>
                                          </p:val>
                                        </p:tav>
                                      </p:tavLst>
                                    </p:anim>
                                    <p:animEffect transition="in" filter="fade">
                                      <p:cBhvr>
                                        <p:cTn id="10" dur="2000"/>
                                        <p:tgtEl>
                                          <p:spTgt spid="3077">
                                            <p:txEl>
                                              <p:pRg st="0" end="0"/>
                                            </p:txEl>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077">
                                            <p:txEl>
                                              <p:pRg st="1" end="1"/>
                                            </p:txEl>
                                          </p:spTgt>
                                        </p:tgtEl>
                                        <p:attrNameLst>
                                          <p:attrName>style.visibility</p:attrName>
                                        </p:attrNameLst>
                                      </p:cBhvr>
                                      <p:to>
                                        <p:strVal val="visible"/>
                                      </p:to>
                                    </p:set>
                                    <p:anim calcmode="lin" valueType="num">
                                      <p:cBhvr>
                                        <p:cTn id="13" dur="2000" fill="hold"/>
                                        <p:tgtEl>
                                          <p:spTgt spid="307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2000" fill="hold"/>
                                        <p:tgtEl>
                                          <p:spTgt spid="307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15" dur="2000" fill="hold"/>
                                        <p:tgtEl>
                                          <p:spTgt spid="3077">
                                            <p:txEl>
                                              <p:pRg st="1" end="1"/>
                                            </p:txEl>
                                          </p:spTgt>
                                        </p:tgtEl>
                                        <p:attrNameLst>
                                          <p:attrName>ppt_y</p:attrName>
                                        </p:attrNameLst>
                                      </p:cBhvr>
                                      <p:tavLst>
                                        <p:tav tm="0">
                                          <p:val>
                                            <p:strVal val="#ppt_y"/>
                                          </p:val>
                                        </p:tav>
                                        <p:tav tm="100000">
                                          <p:val>
                                            <p:strVal val="#ppt_y"/>
                                          </p:val>
                                        </p:tav>
                                      </p:tavLst>
                                    </p:anim>
                                    <p:animEffect transition="in" filter="fade">
                                      <p:cBhvr>
                                        <p:cTn id="16" dur="2000"/>
                                        <p:tgtEl>
                                          <p:spTgt spid="3077">
                                            <p:txEl>
                                              <p:pRg st="1" end="1"/>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077">
                                            <p:txEl>
                                              <p:pRg st="2" end="2"/>
                                            </p:txEl>
                                          </p:spTgt>
                                        </p:tgtEl>
                                        <p:attrNameLst>
                                          <p:attrName>style.visibility</p:attrName>
                                        </p:attrNameLst>
                                      </p:cBhvr>
                                      <p:to>
                                        <p:strVal val="visible"/>
                                      </p:to>
                                    </p:set>
                                    <p:anim calcmode="lin" valueType="num">
                                      <p:cBhvr>
                                        <p:cTn id="19" dur="2000" fill="hold"/>
                                        <p:tgtEl>
                                          <p:spTgt spid="3077">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2000" fill="hold"/>
                                        <p:tgtEl>
                                          <p:spTgt spid="3077">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21" dur="2000" fill="hold"/>
                                        <p:tgtEl>
                                          <p:spTgt spid="3077">
                                            <p:txEl>
                                              <p:pRg st="2" end="2"/>
                                            </p:txEl>
                                          </p:spTgt>
                                        </p:tgtEl>
                                        <p:attrNameLst>
                                          <p:attrName>ppt_y</p:attrName>
                                        </p:attrNameLst>
                                      </p:cBhvr>
                                      <p:tavLst>
                                        <p:tav tm="0">
                                          <p:val>
                                            <p:strVal val="#ppt_y"/>
                                          </p:val>
                                        </p:tav>
                                        <p:tav tm="100000">
                                          <p:val>
                                            <p:strVal val="#ppt_y"/>
                                          </p:val>
                                        </p:tav>
                                      </p:tavLst>
                                    </p:anim>
                                    <p:animEffect transition="in" filter="fade">
                                      <p:cBhvr>
                                        <p:cTn id="22" dur="2000"/>
                                        <p:tgtEl>
                                          <p:spTgt spid="3077">
                                            <p:txEl>
                                              <p:pRg st="2" end="2"/>
                                            </p:txEl>
                                          </p:spTgt>
                                        </p:tgtEl>
                                      </p:cBhvr>
                                    </p:animEffect>
                                  </p:childTnLst>
                                </p:cTn>
                              </p:par>
                              <p:par>
                                <p:cTn id="23" presetID="48" presetClass="entr" presetSubtype="0" accel="50000" fill="hold" grpId="0" nodeType="withEffect">
                                  <p:stCondLst>
                                    <p:cond delay="0"/>
                                  </p:stCondLst>
                                  <p:childTnLst>
                                    <p:set>
                                      <p:cBhvr>
                                        <p:cTn id="24" dur="1" fill="hold">
                                          <p:stCondLst>
                                            <p:cond delay="0"/>
                                          </p:stCondLst>
                                        </p:cTn>
                                        <p:tgtEl>
                                          <p:spTgt spid="3077">
                                            <p:txEl>
                                              <p:pRg st="3" end="3"/>
                                            </p:txEl>
                                          </p:spTgt>
                                        </p:tgtEl>
                                        <p:attrNameLst>
                                          <p:attrName>style.visibility</p:attrName>
                                        </p:attrNameLst>
                                      </p:cBhvr>
                                      <p:to>
                                        <p:strVal val="visible"/>
                                      </p:to>
                                    </p:set>
                                    <p:anim calcmode="lin" valueType="num">
                                      <p:cBhvr>
                                        <p:cTn id="25" dur="2000" fill="hold"/>
                                        <p:tgtEl>
                                          <p:spTgt spid="3077">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2000" fill="hold"/>
                                        <p:tgtEl>
                                          <p:spTgt spid="3077">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27" dur="2000" fill="hold"/>
                                        <p:tgtEl>
                                          <p:spTgt spid="3077">
                                            <p:txEl>
                                              <p:pRg st="3" end="3"/>
                                            </p:txEl>
                                          </p:spTgt>
                                        </p:tgtEl>
                                        <p:attrNameLst>
                                          <p:attrName>ppt_y</p:attrName>
                                        </p:attrNameLst>
                                      </p:cBhvr>
                                      <p:tavLst>
                                        <p:tav tm="0">
                                          <p:val>
                                            <p:strVal val="#ppt_y"/>
                                          </p:val>
                                        </p:tav>
                                        <p:tav tm="100000">
                                          <p:val>
                                            <p:strVal val="#ppt_y"/>
                                          </p:val>
                                        </p:tav>
                                      </p:tavLst>
                                    </p:anim>
                                    <p:animEffect transition="in" filter="fade">
                                      <p:cBhvr>
                                        <p:cTn id="28" dur="2000"/>
                                        <p:tgtEl>
                                          <p:spTgt spid="3077">
                                            <p:txEl>
                                              <p:pRg st="3" end="3"/>
                                            </p:txEl>
                                          </p:spTgt>
                                        </p:tgtEl>
                                      </p:cBhvr>
                                    </p:animEffect>
                                  </p:childTnLst>
                                </p:cTn>
                              </p:par>
                              <p:par>
                                <p:cTn id="29" presetID="48" presetClass="entr" presetSubtype="0" accel="50000" fill="hold" grpId="0" nodeType="withEffect">
                                  <p:stCondLst>
                                    <p:cond delay="0"/>
                                  </p:stCondLst>
                                  <p:childTnLst>
                                    <p:set>
                                      <p:cBhvr>
                                        <p:cTn id="30" dur="1" fill="hold">
                                          <p:stCondLst>
                                            <p:cond delay="0"/>
                                          </p:stCondLst>
                                        </p:cTn>
                                        <p:tgtEl>
                                          <p:spTgt spid="3077">
                                            <p:txEl>
                                              <p:pRg st="4" end="4"/>
                                            </p:txEl>
                                          </p:spTgt>
                                        </p:tgtEl>
                                        <p:attrNameLst>
                                          <p:attrName>style.visibility</p:attrName>
                                        </p:attrNameLst>
                                      </p:cBhvr>
                                      <p:to>
                                        <p:strVal val="visible"/>
                                      </p:to>
                                    </p:set>
                                    <p:anim calcmode="lin" valueType="num">
                                      <p:cBhvr>
                                        <p:cTn id="31" dur="2000" fill="hold"/>
                                        <p:tgtEl>
                                          <p:spTgt spid="3077">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2000" fill="hold"/>
                                        <p:tgtEl>
                                          <p:spTgt spid="3077">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33" dur="2000" fill="hold"/>
                                        <p:tgtEl>
                                          <p:spTgt spid="3077">
                                            <p:txEl>
                                              <p:pRg st="4" end="4"/>
                                            </p:txEl>
                                          </p:spTgt>
                                        </p:tgtEl>
                                        <p:attrNameLst>
                                          <p:attrName>ppt_y</p:attrName>
                                        </p:attrNameLst>
                                      </p:cBhvr>
                                      <p:tavLst>
                                        <p:tav tm="0">
                                          <p:val>
                                            <p:strVal val="#ppt_y"/>
                                          </p:val>
                                        </p:tav>
                                        <p:tav tm="100000">
                                          <p:val>
                                            <p:strVal val="#ppt_y"/>
                                          </p:val>
                                        </p:tav>
                                      </p:tavLst>
                                    </p:anim>
                                    <p:animEffect transition="in" filter="fade">
                                      <p:cBhvr>
                                        <p:cTn id="34" dur="2000"/>
                                        <p:tgtEl>
                                          <p:spTgt spid="3077">
                                            <p:txEl>
                                              <p:pRg st="4" end="4"/>
                                            </p:txEl>
                                          </p:spTgt>
                                        </p:tgtEl>
                                      </p:cBhvr>
                                    </p:animEffect>
                                  </p:childTnLst>
                                </p:cTn>
                              </p:par>
                              <p:par>
                                <p:cTn id="35" presetID="48" presetClass="entr" presetSubtype="0" accel="50000" fill="hold" grpId="0" nodeType="withEffect">
                                  <p:stCondLst>
                                    <p:cond delay="0"/>
                                  </p:stCondLst>
                                  <p:childTnLst>
                                    <p:set>
                                      <p:cBhvr>
                                        <p:cTn id="36" dur="1" fill="hold">
                                          <p:stCondLst>
                                            <p:cond delay="0"/>
                                          </p:stCondLst>
                                        </p:cTn>
                                        <p:tgtEl>
                                          <p:spTgt spid="3077">
                                            <p:txEl>
                                              <p:pRg st="5" end="5"/>
                                            </p:txEl>
                                          </p:spTgt>
                                        </p:tgtEl>
                                        <p:attrNameLst>
                                          <p:attrName>style.visibility</p:attrName>
                                        </p:attrNameLst>
                                      </p:cBhvr>
                                      <p:to>
                                        <p:strVal val="visible"/>
                                      </p:to>
                                    </p:set>
                                    <p:anim calcmode="lin" valueType="num">
                                      <p:cBhvr>
                                        <p:cTn id="37" dur="2000" fill="hold"/>
                                        <p:tgtEl>
                                          <p:spTgt spid="3077">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2000" fill="hold"/>
                                        <p:tgtEl>
                                          <p:spTgt spid="3077">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39" dur="2000" fill="hold"/>
                                        <p:tgtEl>
                                          <p:spTgt spid="3077">
                                            <p:txEl>
                                              <p:pRg st="5" end="5"/>
                                            </p:txEl>
                                          </p:spTgt>
                                        </p:tgtEl>
                                        <p:attrNameLst>
                                          <p:attrName>ppt_y</p:attrName>
                                        </p:attrNameLst>
                                      </p:cBhvr>
                                      <p:tavLst>
                                        <p:tav tm="0">
                                          <p:val>
                                            <p:strVal val="#ppt_y"/>
                                          </p:val>
                                        </p:tav>
                                        <p:tav tm="100000">
                                          <p:val>
                                            <p:strVal val="#ppt_y"/>
                                          </p:val>
                                        </p:tav>
                                      </p:tavLst>
                                    </p:anim>
                                    <p:animEffect transition="in" filter="fade">
                                      <p:cBhvr>
                                        <p:cTn id="40" dur="2000"/>
                                        <p:tgtEl>
                                          <p:spTgt spid="3077">
                                            <p:txEl>
                                              <p:pRg st="5" end="5"/>
                                            </p:txEl>
                                          </p:spTgt>
                                        </p:tgtEl>
                                      </p:cBhvr>
                                    </p:animEffect>
                                  </p:childTnLst>
                                </p:cTn>
                              </p:par>
                              <p:par>
                                <p:cTn id="41" presetID="48" presetClass="entr" presetSubtype="0" accel="50000" fill="hold" grpId="0" nodeType="withEffect">
                                  <p:stCondLst>
                                    <p:cond delay="0"/>
                                  </p:stCondLst>
                                  <p:childTnLst>
                                    <p:set>
                                      <p:cBhvr>
                                        <p:cTn id="42" dur="1" fill="hold">
                                          <p:stCondLst>
                                            <p:cond delay="0"/>
                                          </p:stCondLst>
                                        </p:cTn>
                                        <p:tgtEl>
                                          <p:spTgt spid="3077">
                                            <p:txEl>
                                              <p:pRg st="6" end="6"/>
                                            </p:txEl>
                                          </p:spTgt>
                                        </p:tgtEl>
                                        <p:attrNameLst>
                                          <p:attrName>style.visibility</p:attrName>
                                        </p:attrNameLst>
                                      </p:cBhvr>
                                      <p:to>
                                        <p:strVal val="visible"/>
                                      </p:to>
                                    </p:set>
                                    <p:anim calcmode="lin" valueType="num">
                                      <p:cBhvr>
                                        <p:cTn id="43" dur="2000" fill="hold"/>
                                        <p:tgtEl>
                                          <p:spTgt spid="3077">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4" dur="2000" fill="hold"/>
                                        <p:tgtEl>
                                          <p:spTgt spid="3077">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45" dur="2000" fill="hold"/>
                                        <p:tgtEl>
                                          <p:spTgt spid="3077">
                                            <p:txEl>
                                              <p:pRg st="6" end="6"/>
                                            </p:txEl>
                                          </p:spTgt>
                                        </p:tgtEl>
                                        <p:attrNameLst>
                                          <p:attrName>ppt_y</p:attrName>
                                        </p:attrNameLst>
                                      </p:cBhvr>
                                      <p:tavLst>
                                        <p:tav tm="0">
                                          <p:val>
                                            <p:strVal val="#ppt_y"/>
                                          </p:val>
                                        </p:tav>
                                        <p:tav tm="100000">
                                          <p:val>
                                            <p:strVal val="#ppt_y"/>
                                          </p:val>
                                        </p:tav>
                                      </p:tavLst>
                                    </p:anim>
                                    <p:animEffect transition="in" filter="fade">
                                      <p:cBhvr>
                                        <p:cTn id="46" dur="2000"/>
                                        <p:tgtEl>
                                          <p:spTgt spid="30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980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C004-99B5-4389-AE4C-756B1F419AC2}"/>
              </a:ext>
            </a:extLst>
          </p:cNvPr>
          <p:cNvSpPr>
            <a:spLocks noGrp="1"/>
          </p:cNvSpPr>
          <p:nvPr>
            <p:ph type="title"/>
          </p:nvPr>
        </p:nvSpPr>
        <p:spPr/>
        <p:txBody>
          <a:bodyPr/>
          <a:lstStyle/>
          <a:p>
            <a:endParaRPr lang="en-US" dirty="0"/>
          </a:p>
        </p:txBody>
      </p:sp>
      <p:sp>
        <p:nvSpPr>
          <p:cNvPr id="4" name="Content Placeholder 2">
            <a:extLst>
              <a:ext uri="{FF2B5EF4-FFF2-40B4-BE49-F238E27FC236}">
                <a16:creationId xmlns:a16="http://schemas.microsoft.com/office/drawing/2014/main" id="{77C8CB17-6DFE-4AE8-A1FB-34E6B4965EE2}"/>
              </a:ext>
            </a:extLst>
          </p:cNvPr>
          <p:cNvSpPr>
            <a:spLocks noGrp="1"/>
          </p:cNvSpPr>
          <p:nvPr>
            <p:ph idx="1"/>
          </p:nvPr>
        </p:nvSpPr>
        <p:spPr>
          <a:xfrm>
            <a:off x="838200" y="1825625"/>
            <a:ext cx="8900886" cy="2543175"/>
          </a:xfrm>
        </p:spPr>
        <p:txBody>
          <a:bodyPr/>
          <a:lstStyle/>
          <a:p>
            <a:pPr marL="0" indent="0">
              <a:buNone/>
            </a:pPr>
            <a:r>
              <a:rPr lang="en-US" sz="3200" b="1" dirty="0">
                <a:latin typeface="Arial Rounded MT Bold" panose="020F0704030504030204" pitchFamily="34" charset="0"/>
              </a:rPr>
              <a:t>When Tough Times Come… </a:t>
            </a:r>
          </a:p>
          <a:p>
            <a:pPr marL="0" indent="0">
              <a:buNone/>
            </a:pPr>
            <a:r>
              <a:rPr lang="en-US" sz="3200" b="1" dirty="0">
                <a:latin typeface="Arial Rounded MT Bold" panose="020F0704030504030204" pitchFamily="34" charset="0"/>
              </a:rPr>
              <a:t>    …Instead Of Looking at Them as If </a:t>
            </a:r>
          </a:p>
          <a:p>
            <a:pPr marL="0" indent="0">
              <a:buNone/>
            </a:pPr>
            <a:r>
              <a:rPr lang="en-US" sz="3200" b="1" dirty="0">
                <a:latin typeface="Arial Rounded MT Bold" panose="020F0704030504030204" pitchFamily="34" charset="0"/>
              </a:rPr>
              <a:t>               …God is Punishing You, </a:t>
            </a:r>
          </a:p>
          <a:p>
            <a:pPr marL="0" indent="0">
              <a:buNone/>
            </a:pPr>
            <a:r>
              <a:rPr lang="en-US" sz="3200" b="1" dirty="0">
                <a:latin typeface="Arial Rounded MT Bold" panose="020F0704030504030204" pitchFamily="34" charset="0"/>
              </a:rPr>
              <a:t>    …Try to See Them as God's Gift of Grace</a:t>
            </a:r>
            <a:endParaRPr lang="en-US" sz="3200" dirty="0">
              <a:latin typeface="Arial Rounded MT Bold" panose="020F0704030504030204" pitchFamily="34" charset="0"/>
            </a:endParaRPr>
          </a:p>
          <a:p>
            <a:pPr marL="0" indent="0">
              <a:buNone/>
            </a:pPr>
            <a:endParaRPr lang="en-US" dirty="0"/>
          </a:p>
        </p:txBody>
      </p:sp>
    </p:spTree>
    <p:extLst>
      <p:ext uri="{BB962C8B-B14F-4D97-AF65-F5344CB8AC3E}">
        <p14:creationId xmlns:p14="http://schemas.microsoft.com/office/powerpoint/2010/main" val="2133292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70A1B-8625-46B5-8414-399D159FE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19" y="198783"/>
            <a:ext cx="3134742" cy="2557670"/>
          </a:xfrm>
          <a:prstGeom prst="rect">
            <a:avLst/>
          </a:prstGeom>
        </p:spPr>
      </p:pic>
      <p:pic>
        <p:nvPicPr>
          <p:cNvPr id="5" name="Picture 4">
            <a:extLst>
              <a:ext uri="{FF2B5EF4-FFF2-40B4-BE49-F238E27FC236}">
                <a16:creationId xmlns:a16="http://schemas.microsoft.com/office/drawing/2014/main" id="{5AC12111-D1A9-4485-8DBD-B40EA2E78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873" y="198783"/>
            <a:ext cx="3134742" cy="2557670"/>
          </a:xfrm>
          <a:prstGeom prst="rect">
            <a:avLst/>
          </a:prstGeom>
        </p:spPr>
      </p:pic>
      <p:pic>
        <p:nvPicPr>
          <p:cNvPr id="7" name="Picture 6">
            <a:extLst>
              <a:ext uri="{FF2B5EF4-FFF2-40B4-BE49-F238E27FC236}">
                <a16:creationId xmlns:a16="http://schemas.microsoft.com/office/drawing/2014/main" id="{12204BD6-8940-49C8-AE2E-D6EA0CB15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427" y="198783"/>
            <a:ext cx="2412429" cy="2557669"/>
          </a:xfrm>
          <a:prstGeom prst="rect">
            <a:avLst/>
          </a:prstGeom>
        </p:spPr>
      </p:pic>
      <p:pic>
        <p:nvPicPr>
          <p:cNvPr id="9" name="Picture 8">
            <a:extLst>
              <a:ext uri="{FF2B5EF4-FFF2-40B4-BE49-F238E27FC236}">
                <a16:creationId xmlns:a16="http://schemas.microsoft.com/office/drawing/2014/main" id="{FCD5467A-2E9A-4E89-B4F8-C8FDF799BAA1}"/>
              </a:ext>
            </a:extLst>
          </p:cNvPr>
          <p:cNvPicPr>
            <a:picLocks noChangeAspect="1"/>
          </p:cNvPicPr>
          <p:nvPr/>
        </p:nvPicPr>
        <p:blipFill rotWithShape="1">
          <a:blip r:embed="rId5">
            <a:extLst>
              <a:ext uri="{28A0092B-C50C-407E-A947-70E740481C1C}">
                <a14:useLocalDpi xmlns:a14="http://schemas.microsoft.com/office/drawing/2010/main" val="0"/>
              </a:ext>
            </a:extLst>
          </a:blip>
          <a:srcRect b="6763"/>
          <a:stretch/>
        </p:blipFill>
        <p:spPr>
          <a:xfrm>
            <a:off x="9307667" y="198783"/>
            <a:ext cx="2783013" cy="2557669"/>
          </a:xfrm>
          <a:prstGeom prst="rect">
            <a:avLst/>
          </a:prstGeom>
        </p:spPr>
      </p:pic>
      <p:pic>
        <p:nvPicPr>
          <p:cNvPr id="11" name="Picture 10">
            <a:extLst>
              <a:ext uri="{FF2B5EF4-FFF2-40B4-BE49-F238E27FC236}">
                <a16:creationId xmlns:a16="http://schemas.microsoft.com/office/drawing/2014/main" id="{60DAB670-C381-4CA8-B46B-072C86128B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15" y="3187148"/>
            <a:ext cx="2423885" cy="1828800"/>
          </a:xfrm>
          <a:prstGeom prst="rect">
            <a:avLst/>
          </a:prstGeom>
        </p:spPr>
      </p:pic>
      <p:pic>
        <p:nvPicPr>
          <p:cNvPr id="4" name="Picture 3">
            <a:extLst>
              <a:ext uri="{FF2B5EF4-FFF2-40B4-BE49-F238E27FC236}">
                <a16:creationId xmlns:a16="http://schemas.microsoft.com/office/drawing/2014/main" id="{89DF297A-8296-4379-9388-F35857A6E5F7}"/>
              </a:ext>
            </a:extLst>
          </p:cNvPr>
          <p:cNvPicPr>
            <a:picLocks noChangeAspect="1"/>
          </p:cNvPicPr>
          <p:nvPr/>
        </p:nvPicPr>
        <p:blipFill rotWithShape="1">
          <a:blip r:embed="rId7">
            <a:extLst>
              <a:ext uri="{28A0092B-C50C-407E-A947-70E740481C1C}">
                <a14:useLocalDpi xmlns:a14="http://schemas.microsoft.com/office/drawing/2010/main" val="0"/>
              </a:ext>
            </a:extLst>
          </a:blip>
          <a:srcRect b="18019"/>
          <a:stretch/>
        </p:blipFill>
        <p:spPr>
          <a:xfrm>
            <a:off x="3073244" y="2852057"/>
            <a:ext cx="3810000" cy="1952172"/>
          </a:xfrm>
          <a:prstGeom prst="rect">
            <a:avLst/>
          </a:prstGeom>
        </p:spPr>
      </p:pic>
      <p:pic>
        <p:nvPicPr>
          <p:cNvPr id="8" name="Picture 7">
            <a:extLst>
              <a:ext uri="{FF2B5EF4-FFF2-40B4-BE49-F238E27FC236}">
                <a16:creationId xmlns:a16="http://schemas.microsoft.com/office/drawing/2014/main" id="{571AC9A2-C6BB-4911-BC42-C51CE184C6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31314" y="2852056"/>
            <a:ext cx="4703222" cy="1763487"/>
          </a:xfrm>
          <a:prstGeom prst="rect">
            <a:avLst/>
          </a:prstGeom>
        </p:spPr>
      </p:pic>
      <p:pic>
        <p:nvPicPr>
          <p:cNvPr id="12" name="Picture 11">
            <a:extLst>
              <a:ext uri="{FF2B5EF4-FFF2-40B4-BE49-F238E27FC236}">
                <a16:creationId xmlns:a16="http://schemas.microsoft.com/office/drawing/2014/main" id="{5EAFD5AF-E4AC-4C3B-8505-8DE946A1BF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715" y="5234923"/>
            <a:ext cx="2423885" cy="1461841"/>
          </a:xfrm>
          <a:prstGeom prst="rect">
            <a:avLst/>
          </a:prstGeom>
        </p:spPr>
      </p:pic>
      <p:pic>
        <p:nvPicPr>
          <p:cNvPr id="14" name="Picture 13">
            <a:extLst>
              <a:ext uri="{FF2B5EF4-FFF2-40B4-BE49-F238E27FC236}">
                <a16:creationId xmlns:a16="http://schemas.microsoft.com/office/drawing/2014/main" id="{B70D7311-24E0-4D8C-8EEC-9F2C1A9BB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9670" y="4744590"/>
            <a:ext cx="3355945" cy="1952173"/>
          </a:xfrm>
          <a:prstGeom prst="rect">
            <a:avLst/>
          </a:prstGeom>
        </p:spPr>
      </p:pic>
      <p:pic>
        <p:nvPicPr>
          <p:cNvPr id="16" name="Picture 15">
            <a:extLst>
              <a:ext uri="{FF2B5EF4-FFF2-40B4-BE49-F238E27FC236}">
                <a16:creationId xmlns:a16="http://schemas.microsoft.com/office/drawing/2014/main" id="{46678238-C6A1-4F08-BF8E-F62904795D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6221" y="4683380"/>
            <a:ext cx="5098315" cy="2146853"/>
          </a:xfrm>
          <a:prstGeom prst="rect">
            <a:avLst/>
          </a:prstGeom>
        </p:spPr>
      </p:pic>
    </p:spTree>
    <p:extLst>
      <p:ext uri="{BB962C8B-B14F-4D97-AF65-F5344CB8AC3E}">
        <p14:creationId xmlns:p14="http://schemas.microsoft.com/office/powerpoint/2010/main" val="2077514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838200" y="365125"/>
            <a:ext cx="10515600" cy="827571"/>
          </a:xfrm>
        </p:spPr>
        <p:txBody>
          <a:bodyPr/>
          <a:lstStyle/>
          <a:p>
            <a:endParaRPr lang="en-US" dirty="0"/>
          </a:p>
        </p:txBody>
      </p:sp>
      <p:pic>
        <p:nvPicPr>
          <p:cNvPr id="5" name="Content Placeholder 4">
            <a:extLst>
              <a:ext uri="{FF2B5EF4-FFF2-40B4-BE49-F238E27FC236}">
                <a16:creationId xmlns:a16="http://schemas.microsoft.com/office/drawing/2014/main" id="{A82257FC-CD20-4EF7-B0AA-27178445B6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911" y="110104"/>
            <a:ext cx="2459718" cy="2778239"/>
          </a:xfrm>
        </p:spPr>
      </p:pic>
      <p:pic>
        <p:nvPicPr>
          <p:cNvPr id="9" name="Picture 8">
            <a:extLst>
              <a:ext uri="{FF2B5EF4-FFF2-40B4-BE49-F238E27FC236}">
                <a16:creationId xmlns:a16="http://schemas.microsoft.com/office/drawing/2014/main" id="{958A7875-B5DD-449F-AE8C-C83052142F07}"/>
              </a:ext>
            </a:extLst>
          </p:cNvPr>
          <p:cNvPicPr>
            <a:picLocks noChangeAspect="1"/>
          </p:cNvPicPr>
          <p:nvPr/>
        </p:nvPicPr>
        <p:blipFill rotWithShape="1">
          <a:blip r:embed="rId3">
            <a:extLst>
              <a:ext uri="{28A0092B-C50C-407E-A947-70E740481C1C}">
                <a14:useLocalDpi xmlns:a14="http://schemas.microsoft.com/office/drawing/2010/main" val="0"/>
              </a:ext>
            </a:extLst>
          </a:blip>
          <a:srcRect b="12804"/>
          <a:stretch/>
        </p:blipFill>
        <p:spPr>
          <a:xfrm>
            <a:off x="2812143" y="110104"/>
            <a:ext cx="2703286" cy="3280229"/>
          </a:xfrm>
          <a:prstGeom prst="rect">
            <a:avLst/>
          </a:prstGeom>
        </p:spPr>
      </p:pic>
      <p:pic>
        <p:nvPicPr>
          <p:cNvPr id="11" name="Picture 10">
            <a:extLst>
              <a:ext uri="{FF2B5EF4-FFF2-40B4-BE49-F238E27FC236}">
                <a16:creationId xmlns:a16="http://schemas.microsoft.com/office/drawing/2014/main" id="{810311A6-8809-4B80-A997-C9A049813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1196" y="39756"/>
            <a:ext cx="5114544" cy="2888343"/>
          </a:xfrm>
          <a:prstGeom prst="rect">
            <a:avLst/>
          </a:prstGeom>
        </p:spPr>
      </p:pic>
      <p:pic>
        <p:nvPicPr>
          <p:cNvPr id="1026" name="Picture 2" descr="https://versechalks.files.wordpress.com/2015/02/hebrews-12-2.jpg?w=634&amp;amp;h=507">
            <a:extLst>
              <a:ext uri="{FF2B5EF4-FFF2-40B4-BE49-F238E27FC236}">
                <a16:creationId xmlns:a16="http://schemas.microsoft.com/office/drawing/2014/main" id="{167DFD89-028B-422A-AB3D-2DB51B68A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44" y="3755458"/>
            <a:ext cx="3019425" cy="23759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D140E7-4186-4A4A-8EB8-2C20EE1E7B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0283" y="3532587"/>
            <a:ext cx="2352675" cy="2973897"/>
          </a:xfrm>
          <a:prstGeom prst="rect">
            <a:avLst/>
          </a:prstGeom>
        </p:spPr>
      </p:pic>
      <p:pic>
        <p:nvPicPr>
          <p:cNvPr id="10" name="Picture 9">
            <a:extLst>
              <a:ext uri="{FF2B5EF4-FFF2-40B4-BE49-F238E27FC236}">
                <a16:creationId xmlns:a16="http://schemas.microsoft.com/office/drawing/2014/main" id="{3C4ACB1B-29D2-448F-9874-97AAF3392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2473" y="3448386"/>
            <a:ext cx="2352676" cy="3142298"/>
          </a:xfrm>
          <a:prstGeom prst="rect">
            <a:avLst/>
          </a:prstGeom>
        </p:spPr>
      </p:pic>
      <p:pic>
        <p:nvPicPr>
          <p:cNvPr id="15" name="Picture 14">
            <a:extLst>
              <a:ext uri="{FF2B5EF4-FFF2-40B4-BE49-F238E27FC236}">
                <a16:creationId xmlns:a16="http://schemas.microsoft.com/office/drawing/2014/main" id="{B0ABF7C4-8114-46C2-BBF3-630E361F97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4730" y="3253468"/>
            <a:ext cx="3010520" cy="3456283"/>
          </a:xfrm>
          <a:prstGeom prst="rect">
            <a:avLst/>
          </a:prstGeom>
        </p:spPr>
      </p:pic>
    </p:spTree>
    <p:extLst>
      <p:ext uri="{BB962C8B-B14F-4D97-AF65-F5344CB8AC3E}">
        <p14:creationId xmlns:p14="http://schemas.microsoft.com/office/powerpoint/2010/main" val="1002536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838200" y="365125"/>
            <a:ext cx="10515600" cy="827571"/>
          </a:xfrm>
        </p:spPr>
        <p:txBody>
          <a:bodyPr/>
          <a:lstStyle/>
          <a:p>
            <a:endParaRPr lang="en-US" dirty="0"/>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78295" y="1497496"/>
            <a:ext cx="11661913" cy="5141843"/>
          </a:xfrm>
        </p:spPr>
        <p:txBody>
          <a:bodyPr/>
          <a:lstStyle/>
          <a:p>
            <a:endParaRPr lang="en-US" dirty="0"/>
          </a:p>
        </p:txBody>
      </p:sp>
    </p:spTree>
    <p:extLst>
      <p:ext uri="{BB962C8B-B14F-4D97-AF65-F5344CB8AC3E}">
        <p14:creationId xmlns:p14="http://schemas.microsoft.com/office/powerpoint/2010/main" val="335112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838200" y="365125"/>
            <a:ext cx="10515600" cy="827571"/>
          </a:xfrm>
        </p:spPr>
        <p:txBody>
          <a:bodyPr/>
          <a:lstStyle/>
          <a:p>
            <a:endParaRPr lang="en-US" dirty="0"/>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78295" y="1497497"/>
            <a:ext cx="4890053" cy="530086"/>
          </a:xfrm>
        </p:spPr>
        <p:txBody>
          <a:bodyPr/>
          <a:lstStyle/>
          <a:p>
            <a:pPr marL="0" indent="0">
              <a:buNone/>
            </a:pPr>
            <a:r>
              <a:rPr lang="en-US" dirty="0">
                <a:effectLst>
                  <a:outerShdw blurRad="38100" dist="38100" dir="2700000" algn="tl">
                    <a:srgbClr val="000000">
                      <a:alpha val="43137"/>
                    </a:srgbClr>
                  </a:outerShdw>
                </a:effectLst>
                <a:latin typeface="Arial Rounded MT Bold" panose="020F0704030504030204" pitchFamily="34" charset="0"/>
              </a:rPr>
              <a:t>Fear Can Be Passed Down</a:t>
            </a:r>
          </a:p>
        </p:txBody>
      </p:sp>
    </p:spTree>
    <p:extLst>
      <p:ext uri="{BB962C8B-B14F-4D97-AF65-F5344CB8AC3E}">
        <p14:creationId xmlns:p14="http://schemas.microsoft.com/office/powerpoint/2010/main" val="622353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A2B9EC-A382-4074-86A3-8D5EAC318DC2}"/>
              </a:ext>
            </a:extLst>
          </p:cNvPr>
          <p:cNvSpPr>
            <a:spLocks noGrp="1"/>
          </p:cNvSpPr>
          <p:nvPr>
            <p:ph idx="1"/>
          </p:nvPr>
        </p:nvSpPr>
        <p:spPr>
          <a:xfrm>
            <a:off x="130628" y="1164771"/>
            <a:ext cx="11930743" cy="4528457"/>
          </a:xfrm>
          <a:solidFill>
            <a:schemeClr val="bg1">
              <a:alpha val="90000"/>
            </a:schemeClr>
          </a:solidFill>
          <a:effectLst>
            <a:softEdge rad="38100"/>
          </a:effectLst>
        </p:spPr>
        <p:txBody>
          <a:bodyPr>
            <a:normAutofit/>
          </a:bodyPr>
          <a:lstStyle/>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Be Aware that Living in a “State of Fear” is </a:t>
            </a: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…Not Part of God’s Plan for You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spcBef>
                <a:spcPts val="1200"/>
              </a:spcBef>
              <a:spcAft>
                <a:spcPts val="600"/>
              </a:spcAft>
              <a:buNone/>
            </a:pPr>
            <a:r>
              <a:rPr lang="en-US" b="1" dirty="0">
                <a:effectLst>
                  <a:outerShdw blurRad="38100" dist="38100" dir="2700000" algn="tl">
                    <a:srgbClr val="000000">
                      <a:alpha val="43137"/>
                    </a:srgbClr>
                  </a:outerShdw>
                </a:effectLst>
                <a:latin typeface="Arial Rounded MT Bold" panose="020F0704030504030204" pitchFamily="34" charset="0"/>
              </a:rPr>
              <a:t>Fear-Based Thinking… </a:t>
            </a:r>
          </a:p>
          <a:p>
            <a:pPr lvl="1">
              <a:lnSpc>
                <a:spcPct val="100000"/>
              </a:lnSpc>
              <a:spcBef>
                <a:spcPts val="0"/>
              </a:spcBef>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Suggests You May Not Be Fully Trusting God. </a:t>
            </a:r>
          </a:p>
          <a:p>
            <a:pPr lvl="1">
              <a:lnSpc>
                <a:spcPct val="100000"/>
              </a:lnSpc>
              <a:spcBef>
                <a:spcPts val="0"/>
              </a:spcBef>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Does Not Appropriate the Grace of God. </a:t>
            </a:r>
          </a:p>
          <a:p>
            <a:pPr lvl="1">
              <a:lnSpc>
                <a:spcPct val="100000"/>
              </a:lnSpc>
              <a:spcBef>
                <a:spcPts val="0"/>
              </a:spcBef>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Keeps You in Bondage to Fear. </a:t>
            </a:r>
          </a:p>
          <a:p>
            <a:pPr lvl="1">
              <a:lnSpc>
                <a:spcPct val="100000"/>
              </a:lnSpc>
              <a:spcBef>
                <a:spcPts val="0"/>
              </a:spcBef>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Is Physically, Emotionally, / Spiritually Damaging. </a:t>
            </a:r>
          </a:p>
          <a:p>
            <a:pPr marL="0" indent="0">
              <a:buNone/>
            </a:pPr>
            <a:r>
              <a:rPr lang="en-US" i="1" dirty="0">
                <a:effectLst>
                  <a:outerShdw blurRad="38100" dist="38100" dir="2700000" algn="tl">
                    <a:srgbClr val="000000">
                      <a:alpha val="43137"/>
                    </a:srgbClr>
                  </a:outerShdw>
                </a:effectLst>
              </a:rPr>
              <a:t>“In God I trust; I will not be afraid. What can mortal man do to me?”</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Psalm 56:4</a:t>
            </a:r>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9015592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p:cTn id="2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2" end="2"/>
                                            </p:txEl>
                                          </p:spTgt>
                                        </p:tgtEl>
                                      </p:cBhvr>
                                    </p:animEffect>
                                  </p:childTnLst>
                                </p:cTn>
                              </p:par>
                            </p:childTnLst>
                          </p:cTn>
                        </p:par>
                        <p:par>
                          <p:cTn id="39" fill="hold">
                            <p:stCondLst>
                              <p:cond delay="1000"/>
                            </p:stCondLst>
                            <p:childTnLst>
                              <p:par>
                                <p:cTn id="40" presetID="31" presetClass="entr" presetSubtype="0"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0"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1" dur="1000"/>
                                        <p:tgtEl>
                                          <p:spTgt spid="3">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 calcmode="lin" valueType="num">
                                      <p:cBhvr>
                                        <p:cTn id="6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8"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9"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A2B9EC-A382-4074-86A3-8D5EAC318DC2}"/>
              </a:ext>
            </a:extLst>
          </p:cNvPr>
          <p:cNvSpPr>
            <a:spLocks noGrp="1"/>
          </p:cNvSpPr>
          <p:nvPr>
            <p:ph idx="1"/>
          </p:nvPr>
        </p:nvSpPr>
        <p:spPr>
          <a:xfrm>
            <a:off x="943428" y="464457"/>
            <a:ext cx="9971315" cy="5820229"/>
          </a:xfrm>
          <a:solidFill>
            <a:schemeClr val="bg1">
              <a:alpha val="94000"/>
            </a:schemeClr>
          </a:solidFill>
        </p:spPr>
        <p:txBody>
          <a:bodyPr>
            <a:normAutofit lnSpcReduction="10000"/>
          </a:bodyPr>
          <a:lstStyle/>
          <a:p>
            <a:pPr marL="0" indent="0" algn="ctr">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Begin with a Healthy Fear (Awe) of God</a:t>
            </a:r>
            <a:r>
              <a:rPr lang="en-US" sz="3200" dirty="0">
                <a:effectLst>
                  <a:outerShdw blurRad="38100" dist="38100" dir="2700000" algn="tl">
                    <a:srgbClr val="000000">
                      <a:alpha val="43137"/>
                    </a:srgbClr>
                  </a:outerShdw>
                </a:effectLst>
                <a:latin typeface="Arial Rounded MT Bold" panose="020F0704030504030204" pitchFamily="34" charset="0"/>
              </a:rPr>
              <a:t> </a:t>
            </a:r>
          </a:p>
          <a:p>
            <a:pPr marL="0" lv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Believe That God…  </a:t>
            </a:r>
          </a:p>
          <a:p>
            <a:pPr lvl="1">
              <a:lnSpc>
                <a:spcPct val="110000"/>
              </a:lnSpc>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Created You Because He Loves You </a:t>
            </a:r>
          </a:p>
          <a:p>
            <a:pPr lvl="1">
              <a:lnSpc>
                <a:spcPct val="110000"/>
              </a:lnSpc>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Has a Purpose and a Plan for Your Life. </a:t>
            </a:r>
          </a:p>
          <a:p>
            <a:pPr lvl="1">
              <a:lnSpc>
                <a:spcPct val="110000"/>
              </a:lnSpc>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Has the Right to Have Authority Over You. </a:t>
            </a:r>
          </a:p>
          <a:p>
            <a:pPr lvl="1">
              <a:lnSpc>
                <a:spcPct val="110000"/>
              </a:lnSpc>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Wants You to Entrust Your Life to Him. </a:t>
            </a:r>
          </a:p>
          <a:p>
            <a:pPr lvl="1">
              <a:lnSpc>
                <a:spcPct val="110000"/>
              </a:lnSpc>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Has the Power to Change You. </a:t>
            </a:r>
          </a:p>
          <a:p>
            <a:pPr lvl="1">
              <a:lnSpc>
                <a:spcPct val="110000"/>
              </a:lnSpc>
              <a:spcAft>
                <a:spcPts val="600"/>
              </a:spcAft>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Will Keep You Safe as You Trust in Him. </a:t>
            </a:r>
          </a:p>
          <a:p>
            <a:pPr marL="0" indent="0" algn="ctr">
              <a:lnSpc>
                <a:spcPct val="110000"/>
              </a:lnSpc>
              <a:buNone/>
            </a:pPr>
            <a:r>
              <a:rPr lang="en-US" i="1" dirty="0">
                <a:effectLst>
                  <a:outerShdw blurRad="38100" dist="38100" dir="2700000" algn="tl">
                    <a:srgbClr val="000000">
                      <a:alpha val="43137"/>
                    </a:srgbClr>
                  </a:outerShdw>
                </a:effectLst>
                <a:latin typeface="Arial Rounded MT Bold" panose="020F0704030504030204" pitchFamily="34" charset="0"/>
              </a:rPr>
              <a:t>“The fear of the LORD is the beginning of knowledge, </a:t>
            </a:r>
          </a:p>
          <a:p>
            <a:pPr marL="0" indent="0" algn="ctr">
              <a:lnSpc>
                <a:spcPct val="110000"/>
              </a:lnSpc>
              <a:buNone/>
            </a:pPr>
            <a:r>
              <a:rPr lang="en-US" i="1" dirty="0">
                <a:effectLst>
                  <a:outerShdw blurRad="38100" dist="38100" dir="2700000" algn="tl">
                    <a:srgbClr val="000000">
                      <a:alpha val="43137"/>
                    </a:srgbClr>
                  </a:outerShdw>
                </a:effectLst>
                <a:latin typeface="Arial Rounded MT Bold" panose="020F0704030504030204" pitchFamily="34" charset="0"/>
              </a:rPr>
              <a:t> but fools despise wisdom and discipline.”</a:t>
            </a:r>
            <a:r>
              <a:rPr lang="en-US" dirty="0">
                <a:effectLst>
                  <a:outerShdw blurRad="38100" dist="38100" dir="2700000" algn="tl">
                    <a:srgbClr val="000000">
                      <a:alpha val="43137"/>
                    </a:srgbClr>
                  </a:outerShdw>
                </a:effectLst>
                <a:latin typeface="Arial Rounded MT Bold" panose="020F0704030504030204" pitchFamily="34" charset="0"/>
              </a:rPr>
              <a:t> -</a:t>
            </a:r>
            <a:r>
              <a:rPr lang="en-US" b="1" dirty="0">
                <a:effectLst>
                  <a:outerShdw blurRad="38100" dist="38100" dir="2700000" algn="tl">
                    <a:srgbClr val="000000">
                      <a:alpha val="43137"/>
                    </a:srgbClr>
                  </a:outerShdw>
                </a:effectLst>
                <a:latin typeface="Arial Rounded MT Bold" panose="020F0704030504030204" pitchFamily="34" charset="0"/>
              </a:rPr>
              <a:t>Prov 1:7</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extLst>
      <p:ext uri="{BB962C8B-B14F-4D97-AF65-F5344CB8AC3E}">
        <p14:creationId xmlns:p14="http://schemas.microsoft.com/office/powerpoint/2010/main" val="106512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barn(inVertical)">
                                      <p:cBhvr>
                                        <p:cTn id="14" dur="2000"/>
                                        <p:tgtEl>
                                          <p:spTgt spid="3">
                                            <p:txEl>
                                              <p:pRg st="8" end="8"/>
                                            </p:txEl>
                                          </p:spTgt>
                                        </p:tgtEl>
                                      </p:cBhvr>
                                    </p:animEffect>
                                  </p:childTnLst>
                                </p:cTn>
                              </p:par>
                            </p:childTnLst>
                          </p:cTn>
                        </p:par>
                        <p:par>
                          <p:cTn id="15" fill="hold">
                            <p:stCondLst>
                              <p:cond delay="4000"/>
                            </p:stCondLst>
                            <p:childTnLst>
                              <p:par>
                                <p:cTn id="16" presetID="16" presetClass="entr" presetSubtype="21" fill="hold" grpId="0" nodeType="after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barn(inVertical)">
                                      <p:cBhvr>
                                        <p:cTn id="18" dur="2000"/>
                                        <p:tgtEl>
                                          <p:spTgt spid="3">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2000"/>
                                        <p:tgtEl>
                                          <p:spTgt spid="3">
                                            <p:txEl>
                                              <p:pRg st="1" end="1"/>
                                            </p:txEl>
                                          </p:spTgt>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arn(inVertical)">
                                      <p:cBhvr>
                                        <p:cTn id="32" dur="2000"/>
                                        <p:tgtEl>
                                          <p:spTgt spid="3">
                                            <p:txEl>
                                              <p:pRg st="3" end="3"/>
                                            </p:txEl>
                                          </p:spTgt>
                                        </p:tgtEl>
                                      </p:cBhvr>
                                    </p:animEffect>
                                  </p:childTnLst>
                                </p:cTn>
                              </p:par>
                            </p:childTnLst>
                          </p:cTn>
                        </p:par>
                        <p:par>
                          <p:cTn id="33" fill="hold">
                            <p:stCondLst>
                              <p:cond delay="2000"/>
                            </p:stCondLst>
                            <p:childTnLst>
                              <p:par>
                                <p:cTn id="34" presetID="16" presetClass="entr" presetSubtype="21"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arn(inVertical)">
                                      <p:cBhvr>
                                        <p:cTn id="36" dur="20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20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arn(inVertical)">
                                      <p:cBhvr>
                                        <p:cTn id="46" dur="20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barn(inVertical)">
                                      <p:cBhvr>
                                        <p:cTn id="5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5A3FC-7BEE-4708-9EE4-26076B7B1F2D}"/>
              </a:ext>
            </a:extLst>
          </p:cNvPr>
          <p:cNvSpPr>
            <a:spLocks noGrp="1"/>
          </p:cNvSpPr>
          <p:nvPr>
            <p:ph type="ctrTitle"/>
          </p:nvPr>
        </p:nvSpPr>
        <p:spPr>
          <a:xfrm>
            <a:off x="1316736" y="2423885"/>
            <a:ext cx="9536794" cy="1086077"/>
          </a:xfrm>
          <a:solidFill>
            <a:schemeClr val="bg1">
              <a:alpha val="90000"/>
            </a:schemeClr>
          </a:solidFill>
          <a:effectLst>
            <a:softEdge rad="50800"/>
          </a:effectLst>
        </p:spPr>
        <p:txBody>
          <a:bodyPr>
            <a:normAutofit fontScale="90000"/>
          </a:bodyPr>
          <a:lstStyle/>
          <a:p>
            <a:r>
              <a:rPr lang="en-US" sz="6600" b="1" dirty="0">
                <a:effectLst>
                  <a:outerShdw blurRad="38100" dist="38100" dir="2700000" algn="tl">
                    <a:srgbClr val="000000">
                      <a:alpha val="43137"/>
                    </a:srgbClr>
                  </a:outerShdw>
                </a:effectLst>
                <a:latin typeface="Arial Rounded MT Bold" panose="020F0704030504030204" pitchFamily="34" charset="0"/>
              </a:rPr>
              <a:t>Lessons from </a:t>
            </a:r>
            <a:r>
              <a:rPr lang="en-US" sz="6600" b="1">
                <a:effectLst>
                  <a:outerShdw blurRad="38100" dist="38100" dir="2700000" algn="tl">
                    <a:srgbClr val="000000">
                      <a:alpha val="43137"/>
                    </a:srgbClr>
                  </a:outerShdw>
                </a:effectLst>
                <a:latin typeface="Arial Rounded MT Bold" panose="020F0704030504030204" pitchFamily="34" charset="0"/>
              </a:rPr>
              <a:t>Gideon  </a:t>
            </a:r>
            <a:r>
              <a:rPr lang="en-US" b="1">
                <a:effectLst>
                  <a:outerShdw blurRad="38100" dist="38100" dir="2700000" algn="tl">
                    <a:srgbClr val="000000">
                      <a:alpha val="43137"/>
                    </a:srgbClr>
                  </a:outerShdw>
                </a:effectLst>
              </a:rPr>
              <a:t>pt3</a:t>
            </a:r>
            <a:endParaRPr lang="en-US" b="1"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B32F89F8-06B3-4F37-BCD7-02157FA5FCFD}"/>
              </a:ext>
            </a:extLst>
          </p:cNvPr>
          <p:cNvSpPr>
            <a:spLocks noGrp="1"/>
          </p:cNvSpPr>
          <p:nvPr>
            <p:ph type="subTitle" idx="1"/>
          </p:nvPr>
        </p:nvSpPr>
        <p:spPr>
          <a:xfrm>
            <a:off x="7286171" y="4008438"/>
            <a:ext cx="2946400" cy="795791"/>
          </a:xfrm>
          <a:solidFill>
            <a:schemeClr val="bg1">
              <a:alpha val="90000"/>
            </a:schemeClr>
          </a:solidFill>
          <a:effectLst>
            <a:softEdge rad="50800"/>
          </a:effectLst>
        </p:spPr>
        <p:txBody>
          <a:bodyPr>
            <a:normAutofit/>
          </a:bodyPr>
          <a:lstStyle/>
          <a:p>
            <a:pPr>
              <a:lnSpc>
                <a:spcPct val="100000"/>
              </a:lnSpc>
            </a:pPr>
            <a:r>
              <a:rPr lang="en-US" sz="4000" b="1" dirty="0">
                <a:effectLst>
                  <a:outerShdw blurRad="38100" dist="38100" dir="2700000" algn="tl">
                    <a:srgbClr val="000000">
                      <a:alpha val="43137"/>
                    </a:srgbClr>
                  </a:outerShdw>
                </a:effectLst>
                <a:latin typeface="Arial Rounded MT Bold" panose="020F0704030504030204" pitchFamily="34" charset="0"/>
              </a:rPr>
              <a:t>Judges 6</a:t>
            </a:r>
          </a:p>
        </p:txBody>
      </p:sp>
      <p:sp>
        <p:nvSpPr>
          <p:cNvPr id="4" name="TextBox 3">
            <a:extLst>
              <a:ext uri="{FF2B5EF4-FFF2-40B4-BE49-F238E27FC236}">
                <a16:creationId xmlns:a16="http://schemas.microsoft.com/office/drawing/2014/main" id="{26B28367-5CEE-4804-A24B-125652BD450C}"/>
              </a:ext>
            </a:extLst>
          </p:cNvPr>
          <p:cNvSpPr txBox="1"/>
          <p:nvPr/>
        </p:nvSpPr>
        <p:spPr>
          <a:xfrm>
            <a:off x="986972" y="6281894"/>
            <a:ext cx="2206171"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9A3C2169-2849-4236-90C5-6F6455086310}"/>
              </a:ext>
            </a:extLst>
          </p:cNvPr>
          <p:cNvSpPr txBox="1"/>
          <p:nvPr/>
        </p:nvSpPr>
        <p:spPr>
          <a:xfrm>
            <a:off x="8135259" y="6271845"/>
            <a:ext cx="2946399"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February 10, 2019</a:t>
            </a:r>
          </a:p>
        </p:txBody>
      </p:sp>
    </p:spTree>
    <p:extLst>
      <p:ext uri="{BB962C8B-B14F-4D97-AF65-F5344CB8AC3E}">
        <p14:creationId xmlns:p14="http://schemas.microsoft.com/office/powerpoint/2010/main" val="2963305505"/>
      </p:ext>
    </p:extLst>
  </p:cSld>
  <p:clrMapOvr>
    <a:masterClrMapping/>
  </p:clrMapOvr>
  <mc:AlternateContent xmlns:mc="http://schemas.openxmlformats.org/markup-compatibility/2006" xmlns:p14="http://schemas.microsoft.com/office/powerpoint/2010/main">
    <mc:Choice Requires="p14">
      <p:transition spd="slow" p14:dur="2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1000" fill="hold"/>
                                        <p:tgtEl>
                                          <p:spTgt spid="3">
                                            <p:bg/>
                                          </p:spTgt>
                                        </p:tgtEl>
                                        <p:attrNameLst>
                                          <p:attrName>ppt_w</p:attrName>
                                        </p:attrNameLst>
                                      </p:cBhvr>
                                      <p:tavLst>
                                        <p:tav tm="0">
                                          <p:val>
                                            <p:fltVal val="0"/>
                                          </p:val>
                                        </p:tav>
                                        <p:tav tm="100000">
                                          <p:val>
                                            <p:strVal val="#ppt_w"/>
                                          </p:val>
                                        </p:tav>
                                      </p:tavLst>
                                    </p:anim>
                                    <p:anim calcmode="lin" valueType="num">
                                      <p:cBhvr>
                                        <p:cTn id="15" dur="1000" fill="hold"/>
                                        <p:tgtEl>
                                          <p:spTgt spid="3">
                                            <p:bg/>
                                          </p:spTgt>
                                        </p:tgtEl>
                                        <p:attrNameLst>
                                          <p:attrName>ppt_h</p:attrName>
                                        </p:attrNameLst>
                                      </p:cBhvr>
                                      <p:tavLst>
                                        <p:tav tm="0">
                                          <p:val>
                                            <p:fltVal val="0"/>
                                          </p:val>
                                        </p:tav>
                                        <p:tav tm="100000">
                                          <p:val>
                                            <p:strVal val="#ppt_h"/>
                                          </p:val>
                                        </p:tav>
                                      </p:tavLst>
                                    </p:anim>
                                    <p:anim calcmode="lin" valueType="num">
                                      <p:cBhvr>
                                        <p:cTn id="16" dur="1000" fill="hold"/>
                                        <p:tgtEl>
                                          <p:spTgt spid="3">
                                            <p:bg/>
                                          </p:spTgt>
                                        </p:tgtEl>
                                        <p:attrNameLst>
                                          <p:attrName>style.rotation</p:attrName>
                                        </p:attrNameLst>
                                      </p:cBhvr>
                                      <p:tavLst>
                                        <p:tav tm="0">
                                          <p:val>
                                            <p:fltVal val="90"/>
                                          </p:val>
                                        </p:tav>
                                        <p:tav tm="100000">
                                          <p:val>
                                            <p:fltVal val="0"/>
                                          </p:val>
                                        </p:tav>
                                      </p:tavLst>
                                    </p:anim>
                                    <p:animEffect transition="in" filter="fade">
                                      <p:cBhvr>
                                        <p:cTn id="17" dur="1000"/>
                                        <p:tgtEl>
                                          <p:spTgt spid="3">
                                            <p:bg/>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0" end="0"/>
                                            </p:txEl>
                                          </p:spTgt>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838200" y="365125"/>
            <a:ext cx="10515600" cy="827571"/>
          </a:xfrm>
        </p:spPr>
        <p:txBody>
          <a:bodyPr/>
          <a:lstStyle/>
          <a:p>
            <a:endParaRPr lang="en-US" dirty="0"/>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118637" y="2323489"/>
            <a:ext cx="6107991" cy="4411139"/>
          </a:xfrm>
          <a:solidFill>
            <a:schemeClr val="bg1">
              <a:alpha val="84000"/>
            </a:schemeClr>
          </a:solidFill>
        </p:spPr>
        <p:txBody>
          <a:bodyPr>
            <a:normAutofit/>
          </a:bodyPr>
          <a:lstStyle/>
          <a:p>
            <a:pP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What Gideon Could See</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Under Attack</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Looked Like God was Silent</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He Depended on Self</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He Was Hiding </a:t>
            </a:r>
          </a:p>
          <a:p>
            <a:pPr>
              <a:lnSpc>
                <a:spcPct val="100000"/>
              </a:lnSpc>
            </a:pP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What Gideon Could Not See</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God was Not Silent !</a:t>
            </a:r>
          </a:p>
        </p:txBody>
      </p:sp>
    </p:spTree>
    <p:extLst>
      <p:ext uri="{BB962C8B-B14F-4D97-AF65-F5344CB8AC3E}">
        <p14:creationId xmlns:p14="http://schemas.microsoft.com/office/powerpoint/2010/main" val="35802271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in)">
                                      <p:cBhvr>
                                        <p:cTn id="16" dur="2000"/>
                                        <p:tgtEl>
                                          <p:spTgt spid="3">
                                            <p:txEl>
                                              <p:pRg st="2" end="2"/>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par>
                          <p:cTn id="28" fill="hold">
                            <p:stCondLst>
                              <p:cond delay="2000"/>
                            </p:stCondLst>
                            <p:childTnLst>
                              <p:par>
                                <p:cTn id="29" presetID="6" presetClass="entr" presetSubtype="16"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ircle(in)">
                                      <p:cBhvr>
                                        <p:cTn id="3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106017" y="365125"/>
            <a:ext cx="11953461" cy="973345"/>
          </a:xfrm>
        </p:spPr>
        <p:txBody>
          <a:bodyPr>
            <a:normAutofit fontScale="90000"/>
          </a:bodyPr>
          <a:lstStyle/>
          <a:p>
            <a:r>
              <a:rPr lang="en-US" sz="4900" b="1" dirty="0">
                <a:effectLst>
                  <a:outerShdw blurRad="38100" dist="38100" dir="2700000" algn="tl">
                    <a:srgbClr val="000000">
                      <a:alpha val="43137"/>
                    </a:srgbClr>
                  </a:outerShdw>
                </a:effectLst>
              </a:rPr>
              <a:t>Private Preparation Leads to Public Usefulness </a:t>
            </a:r>
            <a:r>
              <a:rPr lang="en-US" sz="3600" b="1" dirty="0">
                <a:effectLst>
                  <a:outerShdw blurRad="38100" dist="38100" dir="2700000" algn="tl">
                    <a:srgbClr val="000000">
                      <a:alpha val="43137"/>
                    </a:srgbClr>
                  </a:outerShdw>
                </a:effectLst>
              </a:rPr>
              <a:t>(6:25-32)</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78295" y="1497496"/>
            <a:ext cx="11661913" cy="5141843"/>
          </a:xfrm>
        </p:spPr>
        <p:txBody>
          <a:bodyPr/>
          <a:lstStyle/>
          <a:p>
            <a:endParaRPr lang="en-US" dirty="0"/>
          </a:p>
        </p:txBody>
      </p:sp>
    </p:spTree>
    <p:extLst>
      <p:ext uri="{BB962C8B-B14F-4D97-AF65-F5344CB8AC3E}">
        <p14:creationId xmlns:p14="http://schemas.microsoft.com/office/powerpoint/2010/main" val="4185103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4771215" y="69100"/>
            <a:ext cx="7155741" cy="827571"/>
          </a:xfrm>
          <a:solidFill>
            <a:schemeClr val="bg1">
              <a:alpha val="85000"/>
            </a:schemeClr>
          </a:solidFill>
        </p:spPr>
        <p:txBody>
          <a:bodyPr>
            <a:normAutofit/>
          </a:bodyPr>
          <a:lstStyle/>
          <a:p>
            <a:r>
              <a:rPr lang="en-US" sz="4800" b="1" dirty="0">
                <a:effectLst>
                  <a:outerShdw blurRad="38100" dist="38100" dir="2700000" algn="tl">
                    <a:srgbClr val="000000">
                      <a:alpha val="43137"/>
                    </a:srgbClr>
                  </a:outerShdw>
                </a:effectLst>
              </a:rPr>
              <a:t>God Sees More Than We Do</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65043" y="1647057"/>
            <a:ext cx="11661913" cy="5141843"/>
          </a:xfrm>
          <a:solidFill>
            <a:schemeClr val="bg1">
              <a:alpha val="85000"/>
            </a:schemeClr>
          </a:solidFill>
        </p:spPr>
        <p:txBody>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He Looked at Simon (reed) …</a:t>
            </a:r>
          </a:p>
          <a:p>
            <a:pPr marL="0" indent="0">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rPr>
              <a:t>                    …and Called Him Peter (Rock)</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He Knew Simon was Easily Shaken By Circumstances</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Deserted Jesus in the Garden</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Denied Jesus 3 Times at His Trial</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Disappeared Behind Closed Doors </a:t>
            </a:r>
          </a:p>
          <a:p>
            <a:pPr marL="0" indent="0">
              <a:lnSpc>
                <a:spcPct val="100000"/>
              </a:lnSpc>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rPr>
              <a:t>But the Day was Coming when He was Unshakeable</a:t>
            </a:r>
          </a:p>
          <a:p>
            <a:pPr marL="0" indent="0">
              <a:lnSpc>
                <a:spcPct val="100000"/>
              </a:lnSpc>
              <a:spcBef>
                <a:spcPts val="0"/>
              </a:spcBef>
              <a:buNone/>
            </a:pPr>
            <a:r>
              <a:rPr lang="en-US" b="1" dirty="0">
                <a:effectLst>
                  <a:outerShdw blurRad="38100" dist="38100" dir="2700000" algn="tl">
                    <a:srgbClr val="000000">
                      <a:alpha val="43137"/>
                    </a:srgbClr>
                  </a:outerShdw>
                </a:effectLst>
              </a:rPr>
              <a:t>        Acts 4:13, </a:t>
            </a:r>
            <a:r>
              <a:rPr lang="en-US" i="1" dirty="0">
                <a:effectLst>
                  <a:outerShdw blurRad="38100" dist="38100" dir="2700000" algn="tl">
                    <a:srgbClr val="000000">
                      <a:alpha val="43137"/>
                    </a:srgbClr>
                  </a:outerShdw>
                </a:effectLst>
              </a:rPr>
              <a:t>When </a:t>
            </a:r>
            <a:r>
              <a:rPr lang="en-US" b="1" i="1" dirty="0">
                <a:effectLst>
                  <a:outerShdw blurRad="38100" dist="38100" dir="2700000" algn="tl">
                    <a:srgbClr val="000000">
                      <a:alpha val="43137"/>
                    </a:srgbClr>
                  </a:outerShdw>
                </a:effectLst>
              </a:rPr>
              <a:t>they</a:t>
            </a:r>
            <a:r>
              <a:rPr lang="en-US" i="1" dirty="0">
                <a:effectLst>
                  <a:outerShdw blurRad="38100" dist="38100" dir="2700000" algn="tl">
                    <a:srgbClr val="000000">
                      <a:alpha val="43137"/>
                    </a:srgbClr>
                  </a:outerShdw>
                </a:effectLst>
              </a:rPr>
              <a:t> saw the courage of Peter and John and realized </a:t>
            </a:r>
            <a:r>
              <a:rPr lang="en-US" b="1" i="1" dirty="0">
                <a:effectLst>
                  <a:outerShdw blurRad="38100" dist="38100" dir="2700000" algn="tl">
                    <a:srgbClr val="000000">
                      <a:alpha val="43137"/>
                    </a:srgbClr>
                  </a:outerShdw>
                </a:effectLst>
              </a:rPr>
              <a:t>that</a:t>
            </a:r>
            <a:r>
              <a:rPr lang="en-US" i="1" dirty="0">
                <a:effectLst>
                  <a:outerShdw blurRad="38100" dist="38100" dir="2700000" algn="tl">
                    <a:srgbClr val="000000">
                      <a:alpha val="43137"/>
                    </a:srgbClr>
                  </a:outerShdw>
                </a:effectLst>
              </a:rPr>
              <a:t>    </a:t>
            </a:r>
          </a:p>
          <a:p>
            <a:pPr marL="0" indent="0">
              <a:lnSpc>
                <a:spcPct val="100000"/>
              </a:lnSpc>
              <a:spcBef>
                <a:spcPts val="0"/>
              </a:spcBef>
              <a:buNone/>
            </a:pPr>
            <a:r>
              <a:rPr lang="en-US" i="1" dirty="0">
                <a:effectLst>
                  <a:outerShdw blurRad="38100" dist="38100" dir="2700000" algn="tl">
                    <a:srgbClr val="000000">
                      <a:alpha val="43137"/>
                    </a:srgbClr>
                  </a:outerShdw>
                </a:effectLst>
              </a:rPr>
              <a:t>        they were unschooled, ordinary men, they were astonished and </a:t>
            </a:r>
            <a:r>
              <a:rPr lang="en-US" b="1" i="1" dirty="0">
                <a:effectLst>
                  <a:outerShdw blurRad="38100" dist="38100" dir="2700000" algn="tl">
                    <a:srgbClr val="000000">
                      <a:alpha val="43137"/>
                    </a:srgbClr>
                  </a:outerShdw>
                </a:effectLst>
              </a:rPr>
              <a:t>they</a:t>
            </a:r>
            <a:r>
              <a:rPr lang="en-US" i="1" dirty="0">
                <a:effectLst>
                  <a:outerShdw blurRad="38100" dist="38100" dir="2700000" algn="tl">
                    <a:srgbClr val="000000">
                      <a:alpha val="43137"/>
                    </a:srgbClr>
                  </a:outerShdw>
                </a:effectLst>
              </a:rPr>
              <a:t> took </a:t>
            </a:r>
          </a:p>
          <a:p>
            <a:pPr marL="0" indent="0">
              <a:lnSpc>
                <a:spcPct val="100000"/>
              </a:lnSpc>
              <a:spcBef>
                <a:spcPts val="0"/>
              </a:spcBef>
              <a:buNone/>
            </a:pPr>
            <a:r>
              <a:rPr lang="en-US" i="1" dirty="0">
                <a:effectLst>
                  <a:outerShdw blurRad="38100" dist="38100" dir="2700000" algn="tl">
                    <a:srgbClr val="000000">
                      <a:alpha val="43137"/>
                    </a:srgbClr>
                  </a:outerShdw>
                </a:effectLst>
              </a:rPr>
              <a:t>        note that these men </a:t>
            </a:r>
            <a:r>
              <a:rPr lang="en-US" b="1" i="1" dirty="0">
                <a:effectLst>
                  <a:outerShdw blurRad="38100" dist="38100" dir="2700000" algn="tl">
                    <a:srgbClr val="000000">
                      <a:alpha val="43137"/>
                    </a:srgbClr>
                  </a:outerShdw>
                </a:effectLst>
              </a:rPr>
              <a:t>had</a:t>
            </a:r>
            <a:r>
              <a:rPr lang="en-US" i="1" dirty="0">
                <a:effectLst>
                  <a:outerShdw blurRad="38100" dist="38100" dir="2700000" algn="tl">
                    <a:srgbClr val="000000">
                      <a:alpha val="43137"/>
                    </a:srgbClr>
                  </a:outerShdw>
                </a:effectLst>
              </a:rPr>
              <a:t> </a:t>
            </a:r>
            <a:r>
              <a:rPr lang="en-US" b="1" i="1" dirty="0">
                <a:effectLst>
                  <a:outerShdw blurRad="38100" dist="38100" dir="2700000" algn="tl">
                    <a:srgbClr val="000000">
                      <a:alpha val="43137"/>
                    </a:srgbClr>
                  </a:outerShdw>
                </a:effectLst>
              </a:rPr>
              <a:t>been</a:t>
            </a:r>
            <a:r>
              <a:rPr lang="en-US" i="1" dirty="0">
                <a:effectLst>
                  <a:outerShdw blurRad="38100" dist="38100" dir="2700000" algn="tl">
                    <a:srgbClr val="000000">
                      <a:alpha val="43137"/>
                    </a:srgbClr>
                  </a:outerShdw>
                </a:effectLst>
              </a:rPr>
              <a:t> </a:t>
            </a:r>
            <a:r>
              <a:rPr lang="en-US" b="1" i="1" dirty="0">
                <a:effectLst>
                  <a:outerShdw blurRad="38100" dist="38100" dir="2700000" algn="tl">
                    <a:srgbClr val="000000">
                      <a:alpha val="43137"/>
                    </a:srgbClr>
                  </a:outerShdw>
                </a:effectLst>
              </a:rPr>
              <a:t>with</a:t>
            </a:r>
            <a:r>
              <a:rPr lang="en-US" i="1" dirty="0">
                <a:effectLst>
                  <a:outerShdw blurRad="38100" dist="38100" dir="2700000" algn="tl">
                    <a:srgbClr val="000000">
                      <a:alpha val="43137"/>
                    </a:srgbClr>
                  </a:outerShdw>
                </a:effectLst>
              </a:rPr>
              <a:t> </a:t>
            </a:r>
            <a:r>
              <a:rPr lang="en-US" b="1" i="1" dirty="0">
                <a:effectLst>
                  <a:outerShdw blurRad="38100" dist="38100" dir="2700000" algn="tl">
                    <a:srgbClr val="000000">
                      <a:alpha val="43137"/>
                    </a:srgbClr>
                  </a:outerShdw>
                </a:effectLst>
              </a:rPr>
              <a:t>Jesus</a:t>
            </a:r>
            <a:endParaRPr lang="en-US" i="1"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82670530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2" presetClass="entr" presetSubtype="4"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9" fill="hold">
                            <p:stCondLst>
                              <p:cond delay="6000"/>
                            </p:stCondLst>
                            <p:childTnLst>
                              <p:par>
                                <p:cTn id="40" presetID="2" presetClass="entr" presetSubtype="4"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grpId="0" nodeType="after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55" fill="hold">
                            <p:stCondLst>
                              <p:cond delay="4000"/>
                            </p:stCondLst>
                            <p:childTnLst>
                              <p:par>
                                <p:cTn id="56" presetID="2" presetClass="entr" presetSubtype="4" fill="hold" grpId="0" nodeType="after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additive="base">
                                        <p:cTn id="58" dur="2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9" dur="2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60" fill="hold">
                            <p:stCondLst>
                              <p:cond delay="6000"/>
                            </p:stCondLst>
                            <p:childTnLst>
                              <p:par>
                                <p:cTn id="61" presetID="2" presetClass="entr" presetSubtype="4" fill="hold" grpId="0" nodeType="after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 calcmode="lin" valueType="num">
                                      <p:cBhvr additive="base">
                                        <p:cTn id="63"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4" dur="2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5340626" y="1715210"/>
            <a:ext cx="6851374" cy="4784034"/>
          </a:xfrm>
          <a:solidFill>
            <a:schemeClr val="bg1">
              <a:alpha val="90000"/>
            </a:schemeClr>
          </a:solidFill>
          <a:effectLst>
            <a:softEdge rad="38100"/>
          </a:effectLst>
        </p:spPr>
        <p:txBody>
          <a:bodyPr>
            <a:normAutofit/>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Gideon is a Mighty Example of…</a:t>
            </a: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…How God Can Take a…</a:t>
            </a:r>
          </a:p>
          <a:p>
            <a:pPr lvl="3">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Nobody (</a:t>
            </a:r>
            <a:r>
              <a:rPr lang="en-US" sz="2800" dirty="0">
                <a:effectLst>
                  <a:outerShdw blurRad="38100" dist="38100" dir="2700000" algn="tl">
                    <a:srgbClr val="000000">
                      <a:alpha val="43137"/>
                    </a:srgbClr>
                  </a:outerShdw>
                </a:effectLst>
                <a:latin typeface="Arial Rounded MT Bold" panose="020F0704030504030204" pitchFamily="34" charset="0"/>
              </a:rPr>
              <a:t>Inferiority Complex</a:t>
            </a:r>
            <a:r>
              <a:rPr lang="en-US" sz="2800" b="1" dirty="0">
                <a:effectLst>
                  <a:outerShdw blurRad="38100" dist="38100" dir="2700000" algn="tl">
                    <a:srgbClr val="000000">
                      <a:alpha val="43137"/>
                    </a:srgbClr>
                  </a:outerShdw>
                </a:effectLst>
                <a:latin typeface="Arial Rounded MT Bold" panose="020F0704030504030204" pitchFamily="34" charset="0"/>
              </a:rPr>
              <a:t>) </a:t>
            </a:r>
          </a:p>
          <a:p>
            <a:pPr lvl="3">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Ran (</a:t>
            </a:r>
            <a:r>
              <a:rPr lang="en-US" sz="2800" dirty="0">
                <a:effectLst>
                  <a:outerShdw blurRad="38100" dist="38100" dir="2700000" algn="tl">
                    <a:srgbClr val="000000">
                      <a:alpha val="43137"/>
                    </a:srgbClr>
                  </a:outerShdw>
                </a:effectLst>
                <a:latin typeface="Arial Rounded MT Bold" panose="020F0704030504030204" pitchFamily="34" charset="0"/>
              </a:rPr>
              <a:t>Fear Led</a:t>
            </a:r>
            <a:r>
              <a:rPr lang="en-US" sz="2800" b="1" dirty="0">
                <a:effectLst>
                  <a:outerShdw blurRad="38100" dist="38100" dir="2700000" algn="tl">
                    <a:srgbClr val="000000">
                      <a:alpha val="43137"/>
                    </a:srgbClr>
                  </a:outerShdw>
                </a:effectLst>
                <a:latin typeface="Arial Rounded MT Bold" panose="020F0704030504030204" pitchFamily="34" charset="0"/>
              </a:rPr>
              <a:t>)</a:t>
            </a:r>
          </a:p>
          <a:p>
            <a:pPr lvl="3">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Hid (</a:t>
            </a:r>
            <a:r>
              <a:rPr lang="en-US" sz="2800" dirty="0">
                <a:effectLst>
                  <a:outerShdw blurRad="38100" dist="38100" dir="2700000" algn="tl">
                    <a:srgbClr val="000000">
                      <a:alpha val="43137"/>
                    </a:srgbClr>
                  </a:outerShdw>
                </a:effectLst>
                <a:latin typeface="Arial Rounded MT Bold" panose="020F0704030504030204" pitchFamily="34" charset="0"/>
              </a:rPr>
              <a:t>Victim Mentality</a:t>
            </a:r>
            <a:r>
              <a:rPr lang="en-US" sz="2800" b="1" dirty="0">
                <a:effectLst>
                  <a:outerShdw blurRad="38100" dist="38100" dir="2700000" algn="tl">
                    <a:srgbClr val="000000">
                      <a:alpha val="43137"/>
                    </a:srgbClr>
                  </a:outerShdw>
                </a:effectLst>
                <a:latin typeface="Arial Rounded MT Bold" panose="020F0704030504030204" pitchFamily="34" charset="0"/>
              </a:rPr>
              <a:t>)</a:t>
            </a:r>
          </a:p>
          <a:p>
            <a:pPr marL="0" indent="0">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And Turn Him Around…</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…and Use Him</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…Turn the Situation Around</a:t>
            </a:r>
          </a:p>
          <a:p>
            <a:endParaRPr lang="en-US" dirty="0"/>
          </a:p>
        </p:txBody>
      </p:sp>
    </p:spTree>
    <p:extLst>
      <p:ext uri="{BB962C8B-B14F-4D97-AF65-F5344CB8AC3E}">
        <p14:creationId xmlns:p14="http://schemas.microsoft.com/office/powerpoint/2010/main" val="1437626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par>
                          <p:cTn id="15" fill="hold">
                            <p:stCondLst>
                              <p:cond delay="4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2000"/>
                                        <p:tgtEl>
                                          <p:spTgt spid="3">
                                            <p:txEl>
                                              <p:pRg st="2" end="2"/>
                                            </p:txEl>
                                          </p:spTgt>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2000"/>
                                        <p:tgtEl>
                                          <p:spTgt spid="3">
                                            <p:txEl>
                                              <p:pRg st="3" end="3"/>
                                            </p:txEl>
                                          </p:spTgt>
                                        </p:tgtEl>
                                      </p:cBhvr>
                                    </p:animEffect>
                                  </p:childTnLst>
                                </p:cTn>
                              </p:par>
                            </p:childTnLst>
                          </p:cTn>
                        </p:par>
                        <p:par>
                          <p:cTn id="23" fill="hold">
                            <p:stCondLst>
                              <p:cond delay="8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2000"/>
                                        <p:tgtEl>
                                          <p:spTgt spid="3">
                                            <p:txEl>
                                              <p:pRg st="5" end="5"/>
                                            </p:txEl>
                                          </p:spTgt>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2000"/>
                                        <p:tgtEl>
                                          <p:spTgt spid="3">
                                            <p:txEl>
                                              <p:pRg st="6" end="6"/>
                                            </p:txEl>
                                          </p:spTgt>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barn(inVertical)">
                                      <p:cBhvr>
                                        <p:cTn id="3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838200" y="365125"/>
            <a:ext cx="10515600" cy="827571"/>
          </a:xfrm>
        </p:spPr>
        <p:txBody>
          <a:bodyPr/>
          <a:lstStyle/>
          <a:p>
            <a:endParaRPr lang="en-US" dirty="0"/>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78296" y="1497497"/>
            <a:ext cx="7312676" cy="3564834"/>
          </a:xfrm>
          <a:solidFill>
            <a:schemeClr val="bg1">
              <a:alpha val="90000"/>
            </a:schemeClr>
          </a:solidFill>
          <a:effectLst>
            <a:softEdge rad="38100"/>
          </a:effectLst>
        </p:spPr>
        <p:txBody>
          <a:bodyPr>
            <a:normAutofit fontScale="92500"/>
          </a:bodyPr>
          <a:lstStyle/>
          <a:p>
            <a:r>
              <a:rPr lang="en-US" sz="3500" dirty="0">
                <a:effectLst>
                  <a:outerShdw blurRad="38100" dist="38100" dir="2700000" algn="tl">
                    <a:srgbClr val="000000">
                      <a:alpha val="43137"/>
                    </a:srgbClr>
                  </a:outerShdw>
                </a:effectLst>
                <a:latin typeface="Arial Rounded MT Bold" panose="020F0704030504030204" pitchFamily="34" charset="0"/>
              </a:rPr>
              <a:t>What Gideon Could See</a:t>
            </a:r>
          </a:p>
          <a:p>
            <a:pPr lvl="1">
              <a:buFont typeface="Courier New" panose="02070309020205020404" pitchFamily="49" charset="0"/>
              <a:buChar char="o"/>
            </a:pPr>
            <a:r>
              <a:rPr lang="en-US" sz="3000" dirty="0">
                <a:effectLst>
                  <a:outerShdw blurRad="38100" dist="38100" dir="2700000" algn="tl">
                    <a:srgbClr val="000000">
                      <a:alpha val="43137"/>
                    </a:srgbClr>
                  </a:outerShdw>
                </a:effectLst>
                <a:latin typeface="Arial Rounded MT Bold" panose="020F0704030504030204" pitchFamily="34" charset="0"/>
              </a:rPr>
              <a:t>Under Attack</a:t>
            </a:r>
          </a:p>
          <a:p>
            <a:pPr lvl="1">
              <a:buFont typeface="Courier New" panose="02070309020205020404" pitchFamily="49" charset="0"/>
              <a:buChar char="o"/>
            </a:pPr>
            <a:r>
              <a:rPr lang="en-US" sz="3000" dirty="0">
                <a:effectLst>
                  <a:outerShdw blurRad="38100" dist="38100" dir="2700000" algn="tl">
                    <a:srgbClr val="000000">
                      <a:alpha val="43137"/>
                    </a:srgbClr>
                  </a:outerShdw>
                </a:effectLst>
                <a:latin typeface="Arial Rounded MT Bold" panose="020F0704030504030204" pitchFamily="34" charset="0"/>
              </a:rPr>
              <a:t>Looked Like God was Silent</a:t>
            </a:r>
          </a:p>
          <a:p>
            <a:pPr lvl="2"/>
            <a:r>
              <a:rPr lang="en-US" sz="3000" dirty="0">
                <a:effectLst>
                  <a:outerShdw blurRad="38100" dist="38100" dir="2700000" algn="tl">
                    <a:srgbClr val="000000">
                      <a:alpha val="43137"/>
                    </a:srgbClr>
                  </a:outerShdw>
                </a:effectLst>
                <a:latin typeface="Arial Rounded MT Bold" panose="020F0704030504030204" pitchFamily="34" charset="0"/>
              </a:rPr>
              <a:t>He Depended on Self</a:t>
            </a:r>
          </a:p>
          <a:p>
            <a:pPr lvl="2"/>
            <a:r>
              <a:rPr lang="en-US" sz="3000" dirty="0">
                <a:effectLst>
                  <a:outerShdw blurRad="38100" dist="38100" dir="2700000" algn="tl">
                    <a:srgbClr val="000000">
                      <a:alpha val="43137"/>
                    </a:srgbClr>
                  </a:outerShdw>
                </a:effectLst>
                <a:latin typeface="Arial Rounded MT Bold" panose="020F0704030504030204" pitchFamily="34" charset="0"/>
              </a:rPr>
              <a:t>He was Hiding </a:t>
            </a:r>
          </a:p>
          <a:p>
            <a:pPr lvl="1">
              <a:buFont typeface="Courier New" panose="02070309020205020404" pitchFamily="49" charset="0"/>
              <a:buChar char="o"/>
            </a:pPr>
            <a:endParaRPr lang="en-US" sz="2800"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4400" i="1" dirty="0">
                <a:effectLst>
                  <a:outerShdw blurRad="38100" dist="38100" dir="2700000" algn="tl">
                    <a:srgbClr val="000000">
                      <a:alpha val="43137"/>
                    </a:srgbClr>
                  </a:outerShdw>
                </a:effectLst>
                <a:latin typeface="Arial Rounded MT Bold" panose="020F0704030504030204" pitchFamily="34" charset="0"/>
              </a:rPr>
              <a:t>Does This Sound Familiar?</a:t>
            </a:r>
          </a:p>
          <a:p>
            <a:pPr marL="0" indent="0">
              <a:buNone/>
            </a:pP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75934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000"/>
                            </p:stCondLst>
                            <p:childTnLst>
                              <p:par>
                                <p:cTn id="24" presetID="2" presetClass="entr" presetSubtype="4"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8000"/>
                            </p:stCondLst>
                            <p:childTnLst>
                              <p:par>
                                <p:cTn id="29" presetID="2" presetClass="entr" presetSubtype="4"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0"/>
                            </p:stCondLst>
                            <p:childTnLst>
                              <p:par>
                                <p:cTn id="34" presetID="2" presetClass="entr" presetSubtype="4"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4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2970143" y="102549"/>
            <a:ext cx="6251713" cy="827571"/>
          </a:xfrm>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Inferiority Complex?</a:t>
            </a: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119270" y="1410413"/>
            <a:ext cx="11926955" cy="2769702"/>
          </a:xfrm>
        </p:spPr>
        <p:txBody>
          <a:bodyPr/>
          <a:lstStyle/>
          <a:p>
            <a:pPr marL="0" indent="0">
              <a:buNone/>
            </a:pPr>
            <a:r>
              <a:rPr lang="en-US" b="1" baseline="30000" dirty="0"/>
              <a:t>15 </a:t>
            </a:r>
            <a:r>
              <a:rPr lang="en-US" b="1" i="1" dirty="0">
                <a:effectLst>
                  <a:outerShdw blurRad="38100" dist="38100" dir="2700000" algn="tl">
                    <a:srgbClr val="000000">
                      <a:alpha val="43137"/>
                    </a:srgbClr>
                  </a:outerShdw>
                </a:effectLst>
              </a:rPr>
              <a:t>“But Lord,” Gideon replied, “how can I rescue Israel? My clan is the weakest in the whole tribe of Manasseh, and I am the least in my entire family!”</a:t>
            </a:r>
            <a:endParaRPr lang="en-US" i="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latin typeface="Arial Rounded MT Bold" panose="020F0704030504030204" pitchFamily="34" charset="0"/>
              </a:rPr>
              <a:t>When You Live by Fear …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…You Will Be Led By Fear</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…You Leave Others Your Fear</a:t>
            </a:r>
          </a:p>
        </p:txBody>
      </p:sp>
    </p:spTree>
    <p:extLst>
      <p:ext uri="{BB962C8B-B14F-4D97-AF65-F5344CB8AC3E}">
        <p14:creationId xmlns:p14="http://schemas.microsoft.com/office/powerpoint/2010/main" val="410245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4B4EFE-25C7-4B05-8792-33DC046E5B01}"/>
              </a:ext>
            </a:extLst>
          </p:cNvPr>
          <p:cNvSpPr txBox="1"/>
          <p:nvPr/>
        </p:nvSpPr>
        <p:spPr>
          <a:xfrm>
            <a:off x="1698164" y="5751754"/>
            <a:ext cx="8490857" cy="1077218"/>
          </a:xfrm>
          <a:prstGeom prst="rect">
            <a:avLst/>
          </a:prstGeom>
          <a:solidFill>
            <a:schemeClr val="bg1"/>
          </a:solidFill>
          <a:effectLst>
            <a:softEdge rad="50800"/>
          </a:effectLst>
        </p:spPr>
        <p:txBody>
          <a:bodyPr wrap="square" rtlCol="0">
            <a:spAutoFit/>
          </a:bodyPr>
          <a:lstStyle/>
          <a:p>
            <a:r>
              <a:rPr lang="en-US" sz="3200" b="1" dirty="0">
                <a:effectLst>
                  <a:outerShdw blurRad="38100" dist="38100" dir="2700000" algn="tl">
                    <a:srgbClr val="000000">
                      <a:alpha val="43137"/>
                    </a:srgbClr>
                  </a:outerShdw>
                </a:effectLst>
                <a:latin typeface="Arial Rounded MT Bold" panose="020F0704030504030204" pitchFamily="34" charset="0"/>
              </a:rPr>
              <a:t>The First Thing God was Going to Do is… </a:t>
            </a:r>
          </a:p>
          <a:p>
            <a:r>
              <a:rPr lang="en-US" sz="3200" b="1" dirty="0">
                <a:effectLst>
                  <a:outerShdw blurRad="38100" dist="38100" dir="2700000" algn="tl">
                    <a:srgbClr val="000000">
                      <a:alpha val="43137"/>
                    </a:srgbClr>
                  </a:outerShdw>
                </a:effectLst>
                <a:latin typeface="Arial Rounded MT Bold" panose="020F0704030504030204" pitchFamily="34" charset="0"/>
              </a:rPr>
              <a:t>       …Help Gideon Move Beyond His Fear </a:t>
            </a:r>
          </a:p>
        </p:txBody>
      </p:sp>
    </p:spTree>
    <p:extLst>
      <p:ext uri="{BB962C8B-B14F-4D97-AF65-F5344CB8AC3E}">
        <p14:creationId xmlns:p14="http://schemas.microsoft.com/office/powerpoint/2010/main" val="35976618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119270" y="365125"/>
            <a:ext cx="11953459" cy="827571"/>
          </a:xfrm>
          <a:solidFill>
            <a:schemeClr val="bg1">
              <a:alpha val="85000"/>
            </a:schemeClr>
          </a:solidFill>
          <a:effectLst>
            <a:softEdge rad="50800"/>
          </a:effectLst>
        </p:spPr>
        <p:txBody>
          <a:bodyPr>
            <a:normAutofit fontScale="90000"/>
          </a:bodyPr>
          <a:lstStyle/>
          <a:p>
            <a:r>
              <a:rPr lang="en-US" sz="4900" b="1" dirty="0">
                <a:effectLst>
                  <a:outerShdw blurRad="38100" dist="38100" dir="2700000" algn="tl">
                    <a:srgbClr val="000000">
                      <a:alpha val="43137"/>
                    </a:srgbClr>
                  </a:outerShdw>
                </a:effectLst>
              </a:rPr>
              <a:t>God Uses Tough Times to Get Our Attention </a:t>
            </a:r>
            <a:r>
              <a:rPr lang="en-US" b="1" dirty="0">
                <a:effectLst>
                  <a:outerShdw blurRad="38100" dist="38100" dir="2700000" algn="tl">
                    <a:srgbClr val="000000">
                      <a:alpha val="43137"/>
                    </a:srgbClr>
                  </a:outerShdw>
                </a:effectLst>
              </a:rPr>
              <a:t>-Jud 6:1-6</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78295" y="1497496"/>
            <a:ext cx="11661913" cy="4830733"/>
          </a:xfrm>
          <a:solidFill>
            <a:schemeClr val="bg1">
              <a:alpha val="85000"/>
            </a:schemeClr>
          </a:solidFill>
          <a:effectLst>
            <a:softEdge rad="50800"/>
          </a:effectLst>
        </p:spPr>
        <p:txBody>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Actually…</a:t>
            </a: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…God Uses  Tough Times to Bring Out the Tough in Us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lvl="2">
              <a:lnSpc>
                <a:spcPct val="100000"/>
              </a:lnSpc>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rPr>
              <a:t>Direct Us …Up</a:t>
            </a:r>
          </a:p>
          <a:p>
            <a:pPr lvl="2">
              <a:lnSpc>
                <a:spcPct val="100000"/>
              </a:lnSpc>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rPr>
              <a:t>Draw Us …Out</a:t>
            </a:r>
          </a:p>
          <a:p>
            <a:pPr marL="0" indent="0" algn="ctr">
              <a:lnSpc>
                <a:spcPct val="100000"/>
              </a:lnSpc>
              <a:spcAft>
                <a:spcPts val="600"/>
              </a:spcAft>
              <a:buNone/>
            </a:pPr>
            <a:r>
              <a:rPr lang="en-US" sz="4000" b="1" dirty="0">
                <a:effectLst>
                  <a:outerShdw blurRad="38100" dist="38100" dir="2700000" algn="tl">
                    <a:srgbClr val="000000">
                      <a:alpha val="43137"/>
                    </a:srgbClr>
                  </a:outerShdw>
                </a:effectLst>
                <a:latin typeface="Arial Rounded MT Bold" panose="020F0704030504030204" pitchFamily="34" charset="0"/>
              </a:rPr>
              <a:t>Say This…</a:t>
            </a:r>
          </a:p>
          <a:p>
            <a:pPr marL="0" indent="0" algn="ctr">
              <a:lnSpc>
                <a:spcPct val="100000"/>
              </a:lnSpc>
              <a:spcAft>
                <a:spcPts val="600"/>
              </a:spcAft>
              <a:buNone/>
            </a:pPr>
            <a:r>
              <a:rPr lang="en-US" sz="4000" i="1" dirty="0">
                <a:effectLst>
                  <a:outerShdw blurRad="38100" dist="38100" dir="2700000" algn="tl">
                    <a:srgbClr val="000000">
                      <a:alpha val="43137"/>
                    </a:srgbClr>
                  </a:outerShdw>
                </a:effectLst>
                <a:latin typeface="Arial Rounded MT Bold" panose="020F0704030504030204" pitchFamily="34" charset="0"/>
              </a:rPr>
              <a:t>My Trouble Didn’t Happen </a:t>
            </a:r>
            <a:r>
              <a:rPr lang="en-US" sz="4000" i="1" u="sng" dirty="0">
                <a:effectLst>
                  <a:outerShdw blurRad="38100" dist="38100" dir="2700000" algn="tl">
                    <a:srgbClr val="000000">
                      <a:alpha val="43137"/>
                    </a:srgbClr>
                  </a:outerShdw>
                </a:effectLst>
                <a:latin typeface="Arial Rounded MT Bold" panose="020F0704030504030204" pitchFamily="34" charset="0"/>
              </a:rPr>
              <a:t>to</a:t>
            </a:r>
            <a:r>
              <a:rPr lang="en-US" sz="4000" i="1" dirty="0">
                <a:effectLst>
                  <a:outerShdw blurRad="38100" dist="38100" dir="2700000" algn="tl">
                    <a:srgbClr val="000000">
                      <a:alpha val="43137"/>
                    </a:srgbClr>
                  </a:outerShdw>
                </a:effectLst>
                <a:latin typeface="Arial Rounded MT Bold" panose="020F0704030504030204" pitchFamily="34" charset="0"/>
              </a:rPr>
              <a:t> me…</a:t>
            </a:r>
          </a:p>
          <a:p>
            <a:pPr marL="0" indent="0" algn="ctr">
              <a:lnSpc>
                <a:spcPct val="100000"/>
              </a:lnSpc>
              <a:spcAft>
                <a:spcPts val="600"/>
              </a:spcAft>
              <a:buNone/>
            </a:pPr>
            <a:r>
              <a:rPr lang="en-US" sz="4000" i="1" dirty="0">
                <a:effectLst>
                  <a:outerShdw blurRad="38100" dist="38100" dir="2700000" algn="tl">
                    <a:srgbClr val="000000">
                      <a:alpha val="43137"/>
                    </a:srgbClr>
                  </a:outerShdw>
                </a:effectLst>
                <a:latin typeface="Arial Rounded MT Bold" panose="020F0704030504030204" pitchFamily="34" charset="0"/>
              </a:rPr>
              <a:t>                …It Happened </a:t>
            </a:r>
            <a:r>
              <a:rPr lang="en-US" sz="4000" i="1" u="sng" dirty="0">
                <a:effectLst>
                  <a:outerShdw blurRad="38100" dist="38100" dir="2700000" algn="tl">
                    <a:srgbClr val="000000">
                      <a:alpha val="43137"/>
                    </a:srgbClr>
                  </a:outerShdw>
                </a:effectLst>
                <a:latin typeface="Arial Rounded MT Bold" panose="020F0704030504030204" pitchFamily="34" charset="0"/>
              </a:rPr>
              <a:t>For</a:t>
            </a:r>
            <a:r>
              <a:rPr lang="en-US" sz="4000" i="1" dirty="0">
                <a:effectLst>
                  <a:outerShdw blurRad="38100" dist="38100" dir="2700000" algn="tl">
                    <a:srgbClr val="000000">
                      <a:alpha val="43137"/>
                    </a:srgbClr>
                  </a:outerShdw>
                </a:effectLst>
                <a:latin typeface="Arial Rounded MT Bold" panose="020F0704030504030204" pitchFamily="34" charset="0"/>
              </a:rPr>
              <a:t> Me</a:t>
            </a:r>
          </a:p>
        </p:txBody>
      </p:sp>
    </p:spTree>
    <p:extLst>
      <p:ext uri="{BB962C8B-B14F-4D97-AF65-F5344CB8AC3E}">
        <p14:creationId xmlns:p14="http://schemas.microsoft.com/office/powerpoint/2010/main" val="3910884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out)">
                                      <p:cBhvr>
                                        <p:cTn id="15" dur="2000"/>
                                        <p:tgtEl>
                                          <p:spTgt spid="3">
                                            <p:txEl>
                                              <p:pRg st="0" end="0"/>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par>
                          <p:cTn id="20" fill="hold">
                            <p:stCondLst>
                              <p:cond delay="4000"/>
                            </p:stCondLst>
                            <p:childTnLst>
                              <p:par>
                                <p:cTn id="21" presetID="6" presetClass="entr" presetSubtype="32"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out)">
                                      <p:cBhvr>
                                        <p:cTn id="23" dur="2000"/>
                                        <p:tgtEl>
                                          <p:spTgt spid="3">
                                            <p:txEl>
                                              <p:pRg st="2" end="2"/>
                                            </p:txEl>
                                          </p:spTgt>
                                        </p:tgtEl>
                                      </p:cBhvr>
                                    </p:animEffect>
                                  </p:childTnLst>
                                </p:cTn>
                              </p:par>
                            </p:childTnLst>
                          </p:cTn>
                        </p:par>
                        <p:par>
                          <p:cTn id="24" fill="hold">
                            <p:stCondLst>
                              <p:cond delay="6000"/>
                            </p:stCondLst>
                            <p:childTnLst>
                              <p:par>
                                <p:cTn id="25" presetID="6" presetClass="entr" presetSubtype="32"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out)">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par>
                          <p:cTn id="33" fill="hold">
                            <p:stCondLst>
                              <p:cond delay="2000"/>
                            </p:stCondLst>
                            <p:childTnLst>
                              <p:par>
                                <p:cTn id="34" presetID="6" presetClass="entr" presetSubtype="32"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out)">
                                      <p:cBhvr>
                                        <p:cTn id="36" dur="2000"/>
                                        <p:tgtEl>
                                          <p:spTgt spid="3">
                                            <p:txEl>
                                              <p:pRg st="5" end="5"/>
                                            </p:txEl>
                                          </p:spTgt>
                                        </p:tgtEl>
                                      </p:cBhvr>
                                    </p:animEffect>
                                  </p:childTnLst>
                                </p:cTn>
                              </p:par>
                            </p:childTnLst>
                          </p:cTn>
                        </p:par>
                        <p:par>
                          <p:cTn id="37" fill="hold">
                            <p:stCondLst>
                              <p:cond delay="4000"/>
                            </p:stCondLst>
                            <p:childTnLst>
                              <p:par>
                                <p:cTn id="38" presetID="6" presetClass="entr" presetSubtype="16"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circle(in)">
                                      <p:cBhvr>
                                        <p:cTn id="4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AEE76-2FB2-4BE6-B011-3D2081B664A1}"/>
              </a:ext>
            </a:extLst>
          </p:cNvPr>
          <p:cNvSpPr>
            <a:spLocks noGrp="1"/>
          </p:cNvSpPr>
          <p:nvPr>
            <p:ph type="title"/>
          </p:nvPr>
        </p:nvSpPr>
        <p:spPr>
          <a:xfrm>
            <a:off x="881743" y="201937"/>
            <a:ext cx="9147629" cy="829839"/>
          </a:xfrm>
        </p:spPr>
        <p:txBody>
          <a:bodyPr>
            <a:normAutofit/>
          </a:bodyPr>
          <a:lstStyle/>
          <a:p>
            <a:r>
              <a:rPr lang="en-US" sz="4800" b="1" dirty="0">
                <a:effectLst>
                  <a:outerShdw blurRad="38100" dist="38100" dir="2700000" algn="tl">
                    <a:srgbClr val="000000">
                      <a:alpha val="43137"/>
                    </a:srgbClr>
                  </a:outerShdw>
                </a:effectLst>
              </a:rPr>
              <a:t>God Sees More Than We Do </a:t>
            </a:r>
            <a:r>
              <a:rPr lang="en-US" b="1" dirty="0">
                <a:effectLst>
                  <a:outerShdw blurRad="38100" dist="38100" dir="2700000" algn="tl">
                    <a:srgbClr val="000000">
                      <a:alpha val="43137"/>
                    </a:srgbClr>
                  </a:outerShdw>
                </a:effectLst>
              </a:rPr>
              <a:t>(6:7-12)</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7E2CF7B-125C-4B2F-A5D2-DDE99914CE1E}"/>
              </a:ext>
            </a:extLst>
          </p:cNvPr>
          <p:cNvSpPr>
            <a:spLocks noGrp="1"/>
          </p:cNvSpPr>
          <p:nvPr>
            <p:ph idx="1"/>
          </p:nvPr>
        </p:nvSpPr>
        <p:spPr>
          <a:xfrm>
            <a:off x="278295" y="1497496"/>
            <a:ext cx="11661913" cy="5158567"/>
          </a:xfrm>
          <a:solidFill>
            <a:schemeClr val="bg1">
              <a:alpha val="85000"/>
            </a:schemeClr>
          </a:solidFill>
        </p:spPr>
        <p:txBody>
          <a:bodyPr>
            <a:normAutofit/>
          </a:bodyPr>
          <a:lstStyle/>
          <a:p>
            <a:pPr marL="0" indent="0" algn="ctr">
              <a:buNone/>
            </a:pPr>
            <a:r>
              <a:rPr lang="en-US" sz="3200" b="1" i="1" dirty="0">
                <a:effectLst>
                  <a:outerShdw blurRad="38100" dist="38100" dir="2700000" algn="tl">
                    <a:srgbClr val="000000">
                      <a:alpha val="43137"/>
                    </a:srgbClr>
                  </a:outerShdw>
                </a:effectLst>
                <a:latin typeface="Arial Rounded MT Bold" panose="020F0704030504030204" pitchFamily="34" charset="0"/>
              </a:rPr>
              <a:t>Gideon Did Not Act Like a Mighty Warrior…</a:t>
            </a:r>
          </a:p>
          <a:p>
            <a:r>
              <a:rPr lang="en-US" sz="3200" b="1" dirty="0">
                <a:effectLst>
                  <a:outerShdw blurRad="38100" dist="38100" dir="2700000" algn="tl">
                    <a:srgbClr val="000000">
                      <a:alpha val="43137"/>
                    </a:srgbClr>
                  </a:outerShdw>
                </a:effectLst>
                <a:latin typeface="Arial Rounded MT Bold" panose="020F0704030504030204" pitchFamily="34" charset="0"/>
              </a:rPr>
              <a:t>All We See are the Present Conditions/ Circumstances…</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And Ask How? Why?</a:t>
            </a:r>
          </a:p>
          <a:p>
            <a:r>
              <a:rPr lang="en-US" sz="3200" b="1" dirty="0">
                <a:effectLst>
                  <a:outerShdw blurRad="38100" dist="38100" dir="2700000" algn="tl">
                    <a:srgbClr val="000000">
                      <a:alpha val="43137"/>
                    </a:srgbClr>
                  </a:outerShdw>
                </a:effectLst>
                <a:latin typeface="Arial Rounded MT Bold" panose="020F0704030504030204" pitchFamily="34" charset="0"/>
              </a:rPr>
              <a:t>God Sees the Past, Present, Future…</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…All at One Time</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r>
              <a:rPr lang="en-US" sz="3200" b="1" dirty="0">
                <a:effectLst>
                  <a:outerShdw blurRad="38100" dist="38100" dir="2700000" algn="tl">
                    <a:srgbClr val="000000">
                      <a:alpha val="43137"/>
                    </a:srgbClr>
                  </a:outerShdw>
                </a:effectLst>
                <a:latin typeface="Arial Rounded MT Bold" panose="020F0704030504030204" pitchFamily="34" charset="0"/>
              </a:rPr>
              <a:t>God says ..I Know How ! And Asks, Why Not !</a:t>
            </a:r>
          </a:p>
          <a:p>
            <a:r>
              <a:rPr lang="en-US" sz="3200" b="1" dirty="0">
                <a:effectLst>
                  <a:outerShdw blurRad="38100" dist="38100" dir="2700000" algn="tl">
                    <a:srgbClr val="000000">
                      <a:alpha val="43137"/>
                    </a:srgbClr>
                  </a:outerShdw>
                </a:effectLst>
                <a:latin typeface="Arial Rounded MT Bold" panose="020F0704030504030204" pitchFamily="34" charset="0"/>
              </a:rPr>
              <a:t>He Looked at Simon (reed) …</a:t>
            </a: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…and Called Him Peter (Rock)</a:t>
            </a:r>
          </a:p>
        </p:txBody>
      </p:sp>
    </p:spTree>
    <p:extLst>
      <p:ext uri="{BB962C8B-B14F-4D97-AF65-F5344CB8AC3E}">
        <p14:creationId xmlns:p14="http://schemas.microsoft.com/office/powerpoint/2010/main" val="3153196231"/>
      </p:ext>
    </p:extLst>
  </p:cSld>
  <p:clrMapOvr>
    <a:masterClrMapping/>
  </p:clrMapOvr>
  <mc:AlternateContent xmlns:mc="http://schemas.openxmlformats.org/markup-compatibility/2006" xmlns:p14="http://schemas.microsoft.com/office/powerpoint/2010/main">
    <mc:Choice Requires="p14">
      <p:transition spd="slow" p14:dur="35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2000"/>
                                        <p:tgtEl>
                                          <p:spTgt spid="3">
                                            <p:txEl>
                                              <p:pRg st="2" end="2"/>
                                            </p:txEl>
                                          </p:spTgt>
                                        </p:tgtEl>
                                      </p:cBhvr>
                                    </p:animEffect>
                                  </p:childTnLst>
                                </p:cTn>
                              </p:par>
                            </p:childTnLst>
                          </p:cTn>
                        </p:par>
                        <p:par>
                          <p:cTn id="27" fill="hold">
                            <p:stCondLst>
                              <p:cond delay="6000"/>
                            </p:stCondLst>
                            <p:childTnLst>
                              <p:par>
                                <p:cTn id="28" presetID="53" presetClass="entr" presetSubtype="16"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2000"/>
                                        <p:tgtEl>
                                          <p:spTgt spid="3">
                                            <p:txEl>
                                              <p:pRg st="3" end="3"/>
                                            </p:txEl>
                                          </p:spTgt>
                                        </p:tgtEl>
                                      </p:cBhvr>
                                    </p:animEffect>
                                  </p:childTnLst>
                                </p:cTn>
                              </p:par>
                            </p:childTnLst>
                          </p:cTn>
                        </p:par>
                        <p:par>
                          <p:cTn id="33" fill="hold">
                            <p:stCondLst>
                              <p:cond delay="8000"/>
                            </p:stCondLst>
                            <p:childTnLst>
                              <p:par>
                                <p:cTn id="34" presetID="53" presetClass="entr" presetSubtype="16"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2000"/>
                                        <p:tgtEl>
                                          <p:spTgt spid="3">
                                            <p:txEl>
                                              <p:pRg st="4" end="4"/>
                                            </p:txEl>
                                          </p:spTgt>
                                        </p:tgtEl>
                                      </p:cBhvr>
                                    </p:animEffect>
                                  </p:childTnLst>
                                </p:cTn>
                              </p:par>
                            </p:childTnLst>
                          </p:cTn>
                        </p:par>
                        <p:par>
                          <p:cTn id="39" fill="hold">
                            <p:stCondLst>
                              <p:cond delay="10000"/>
                            </p:stCondLst>
                            <p:childTnLst>
                              <p:par>
                                <p:cTn id="40" presetID="53" presetClass="entr" presetSubtype="16" fill="hold" grpId="0" nodeType="after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2000"/>
                                        <p:tgtEl>
                                          <p:spTgt spid="3">
                                            <p:txEl>
                                              <p:pRg st="6" end="6"/>
                                            </p:txEl>
                                          </p:spTgt>
                                        </p:tgtEl>
                                      </p:cBhvr>
                                    </p:animEffect>
                                  </p:childTnLst>
                                </p:cTn>
                              </p:par>
                            </p:childTnLst>
                          </p:cTn>
                        </p:par>
                        <p:par>
                          <p:cTn id="45" fill="hold">
                            <p:stCondLst>
                              <p:cond delay="12000"/>
                            </p:stCondLst>
                            <p:childTnLst>
                              <p:par>
                                <p:cTn id="46" presetID="53" presetClass="entr" presetSubtype="16" fill="hold" grpId="0" nodeType="after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p:cTn id="48"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9"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0" dur="2000"/>
                                        <p:tgtEl>
                                          <p:spTgt spid="3">
                                            <p:txEl>
                                              <p:pRg st="7" end="7"/>
                                            </p:txEl>
                                          </p:spTgt>
                                        </p:tgtEl>
                                      </p:cBhvr>
                                    </p:animEffect>
                                  </p:childTnLst>
                                </p:cTn>
                              </p:par>
                            </p:childTnLst>
                          </p:cTn>
                        </p:par>
                        <p:par>
                          <p:cTn id="51" fill="hold">
                            <p:stCondLst>
                              <p:cond delay="14000"/>
                            </p:stCondLst>
                            <p:childTnLst>
                              <p:par>
                                <p:cTn id="52" presetID="53" presetClass="entr" presetSubtype="16" fill="hold" grpId="0" nodeType="after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p:cTn id="54"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5"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4565</TotalTime>
  <Words>1763</Words>
  <Application>Microsoft Office PowerPoint</Application>
  <PresentationFormat>Widescreen</PresentationFormat>
  <Paragraphs>170</Paragraphs>
  <Slides>32</Slides>
  <Notes>0</Notes>
  <HiddenSlides>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맑은 고딕</vt:lpstr>
      <vt:lpstr>Arial</vt:lpstr>
      <vt:lpstr>Arial Rounded MT Bold</vt:lpstr>
      <vt:lpstr>Arial Unicode MS</vt:lpstr>
      <vt:lpstr>Calibri</vt:lpstr>
      <vt:lpstr>Calibri Light</vt:lpstr>
      <vt:lpstr>Courier New</vt:lpstr>
      <vt:lpstr>Wingdings</vt:lpstr>
      <vt:lpstr>Office Theme</vt:lpstr>
      <vt:lpstr>PowerPoint Presentation</vt:lpstr>
      <vt:lpstr>PowerPoint Presentation</vt:lpstr>
      <vt:lpstr>Lessons from Gideon  pt3</vt:lpstr>
      <vt:lpstr>PowerPoint Presentation</vt:lpstr>
      <vt:lpstr>PowerPoint Presentation</vt:lpstr>
      <vt:lpstr>Inferiority Complex?</vt:lpstr>
      <vt:lpstr>PowerPoint Presentation</vt:lpstr>
      <vt:lpstr>God Uses Tough Times to Get Our Attention -Jud 6:1-6</vt:lpstr>
      <vt:lpstr>God Sees More Than We Do (6:7-12)</vt:lpstr>
      <vt:lpstr>God Confirms His Priorities with His Presence (6:13-24)</vt:lpstr>
      <vt:lpstr>God is Patient with Our Faith Process (6:33-40)</vt:lpstr>
      <vt:lpstr>Success is Determined by God's Power, Not Ours (7:1-8)</vt:lpstr>
      <vt:lpstr>Success is Determined by God's Power, Not Ours (7:1-8)</vt:lpstr>
      <vt:lpstr>PowerPoint Presentation</vt:lpstr>
      <vt:lpstr>PowerPoint Presentation</vt:lpstr>
      <vt:lpstr>PowerPoint Presentation</vt:lpstr>
      <vt:lpstr>PowerPoint Presentation</vt:lpstr>
      <vt:lpstr>PowerPoint Presentation</vt:lpstr>
      <vt:lpstr>Success is Determined by God's Power, Not Ours (7:1-8)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Private Preparation Leads to Public Usefulness (6:25-32)</vt:lpstr>
      <vt:lpstr>God Sees More Than We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Lessons from Gideon</dc:title>
  <dc:creator>David Linton</dc:creator>
  <cp:lastModifiedBy>David Linton</cp:lastModifiedBy>
  <cp:revision>161</cp:revision>
  <cp:lastPrinted>2019-01-19T13:39:55Z</cp:lastPrinted>
  <dcterms:created xsi:type="dcterms:W3CDTF">2019-01-18T03:48:44Z</dcterms:created>
  <dcterms:modified xsi:type="dcterms:W3CDTF">2019-02-10T13:04:05Z</dcterms:modified>
</cp:coreProperties>
</file>