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4"/>
  </p:handoutMasterIdLst>
  <p:sldIdLst>
    <p:sldId id="275" r:id="rId2"/>
    <p:sldId id="256" r:id="rId3"/>
    <p:sldId id="269" r:id="rId4"/>
    <p:sldId id="270" r:id="rId5"/>
    <p:sldId id="264" r:id="rId6"/>
    <p:sldId id="257" r:id="rId7"/>
    <p:sldId id="258" r:id="rId8"/>
    <p:sldId id="260" r:id="rId9"/>
    <p:sldId id="261" r:id="rId10"/>
    <p:sldId id="262" r:id="rId11"/>
    <p:sldId id="263" r:id="rId12"/>
    <p:sldId id="267" r:id="rId13"/>
    <p:sldId id="278" r:id="rId14"/>
    <p:sldId id="277" r:id="rId15"/>
    <p:sldId id="276" r:id="rId16"/>
    <p:sldId id="265" r:id="rId17"/>
    <p:sldId id="268" r:id="rId18"/>
    <p:sldId id="271" r:id="rId19"/>
    <p:sldId id="273" r:id="rId20"/>
    <p:sldId id="279" r:id="rId21"/>
    <p:sldId id="259" r:id="rId22"/>
    <p:sldId id="274" r:id="rId2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37" autoAdjust="0"/>
    <p:restoredTop sz="94660"/>
  </p:normalViewPr>
  <p:slideViewPr>
    <p:cSldViewPr snapToGrid="0">
      <p:cViewPr varScale="1">
        <p:scale>
          <a:sx n="56" d="100"/>
          <a:sy n="56" d="100"/>
        </p:scale>
        <p:origin x="60" y="2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sz="quarter" idx="1"/>
          </p:nvPr>
        </p:nvSpPr>
        <p:spPr>
          <a:xfrm>
            <a:off x="4023093" y="0"/>
            <a:ext cx="3077739" cy="471054"/>
          </a:xfrm>
          <a:prstGeom prst="rect">
            <a:avLst/>
          </a:prstGeom>
        </p:spPr>
        <p:txBody>
          <a:bodyPr vert="horz" lIns="94221" tIns="47111" rIns="94221" bIns="47111" rtlCol="0"/>
          <a:lstStyle>
            <a:lvl1pPr algn="r">
              <a:defRPr sz="1200"/>
            </a:lvl1pPr>
          </a:lstStyle>
          <a:p>
            <a:fld id="{C9D41558-0094-41C3-B4A2-6395203643A4}" type="datetimeFigureOut">
              <a:rPr lang="en-US" smtClean="0"/>
              <a:t>4/12/2019</a:t>
            </a:fld>
            <a:endParaRPr lang="en-US" dirty="0"/>
          </a:p>
        </p:txBody>
      </p:sp>
      <p:sp>
        <p:nvSpPr>
          <p:cNvPr id="4" name="Footer Placeholder 3"/>
          <p:cNvSpPr>
            <a:spLocks noGrp="1"/>
          </p:cNvSpPr>
          <p:nvPr>
            <p:ph type="ftr" sz="quarter" idx="2"/>
          </p:nvPr>
        </p:nvSpPr>
        <p:spPr>
          <a:xfrm>
            <a:off x="0" y="8917423"/>
            <a:ext cx="3077739" cy="471053"/>
          </a:xfrm>
          <a:prstGeom prst="rect">
            <a:avLst/>
          </a:prstGeom>
        </p:spPr>
        <p:txBody>
          <a:bodyPr vert="horz" lIns="94221" tIns="47111" rIns="94221" bIns="47111"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3" y="8917423"/>
            <a:ext cx="3077739" cy="471053"/>
          </a:xfrm>
          <a:prstGeom prst="rect">
            <a:avLst/>
          </a:prstGeom>
        </p:spPr>
        <p:txBody>
          <a:bodyPr vert="horz" lIns="94221" tIns="47111" rIns="94221" bIns="47111" rtlCol="0" anchor="b"/>
          <a:lstStyle>
            <a:lvl1pPr algn="r">
              <a:defRPr sz="1200"/>
            </a:lvl1pPr>
          </a:lstStyle>
          <a:p>
            <a:fld id="{B3B8F0D0-2C10-4DF3-84A8-14DCB78BC605}" type="slidenum">
              <a:rPr lang="en-US" smtClean="0"/>
              <a:t>‹#›</a:t>
            </a:fld>
            <a:endParaRPr lang="en-US" dirty="0"/>
          </a:p>
        </p:txBody>
      </p:sp>
    </p:spTree>
    <p:extLst>
      <p:ext uri="{BB962C8B-B14F-4D97-AF65-F5344CB8AC3E}">
        <p14:creationId xmlns:p14="http://schemas.microsoft.com/office/powerpoint/2010/main" val="242466138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C280109-962D-40B4-99DD-8F211C8F1811}" type="datetimeFigureOut">
              <a:rPr lang="en-US" smtClean="0"/>
              <a:t>4/12/2019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089038-9553-40B0-8200-085355BBED72}" type="slidenum">
              <a:rPr lang="en-US" smtClean="0"/>
              <a:t>‹#›</a:t>
            </a:fld>
            <a:endParaRPr lang="en-US" dirty="0"/>
          </a:p>
        </p:txBody>
      </p:sp>
    </p:spTree>
    <p:extLst>
      <p:ext uri="{BB962C8B-B14F-4D97-AF65-F5344CB8AC3E}">
        <p14:creationId xmlns:p14="http://schemas.microsoft.com/office/powerpoint/2010/main" val="1765242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280109-962D-40B4-99DD-8F211C8F1811}" type="datetimeFigureOut">
              <a:rPr lang="en-US" smtClean="0"/>
              <a:t>4/12/2019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089038-9553-40B0-8200-085355BBED72}" type="slidenum">
              <a:rPr lang="en-US" smtClean="0"/>
              <a:t>‹#›</a:t>
            </a:fld>
            <a:endParaRPr lang="en-US" dirty="0"/>
          </a:p>
        </p:txBody>
      </p:sp>
    </p:spTree>
    <p:extLst>
      <p:ext uri="{BB962C8B-B14F-4D97-AF65-F5344CB8AC3E}">
        <p14:creationId xmlns:p14="http://schemas.microsoft.com/office/powerpoint/2010/main" val="2331611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280109-962D-40B4-99DD-8F211C8F1811}" type="datetimeFigureOut">
              <a:rPr lang="en-US" smtClean="0"/>
              <a:t>4/12/2019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089038-9553-40B0-8200-085355BBED72}" type="slidenum">
              <a:rPr lang="en-US" smtClean="0"/>
              <a:t>‹#›</a:t>
            </a:fld>
            <a:endParaRPr lang="en-US" dirty="0"/>
          </a:p>
        </p:txBody>
      </p:sp>
    </p:spTree>
    <p:extLst>
      <p:ext uri="{BB962C8B-B14F-4D97-AF65-F5344CB8AC3E}">
        <p14:creationId xmlns:p14="http://schemas.microsoft.com/office/powerpoint/2010/main" val="4061480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280109-962D-40B4-99DD-8F211C8F1811}" type="datetimeFigureOut">
              <a:rPr lang="en-US" smtClean="0"/>
              <a:t>4/12/2019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089038-9553-40B0-8200-085355BBED72}" type="slidenum">
              <a:rPr lang="en-US" smtClean="0"/>
              <a:t>‹#›</a:t>
            </a:fld>
            <a:endParaRPr lang="en-US" dirty="0"/>
          </a:p>
        </p:txBody>
      </p:sp>
    </p:spTree>
    <p:extLst>
      <p:ext uri="{BB962C8B-B14F-4D97-AF65-F5344CB8AC3E}">
        <p14:creationId xmlns:p14="http://schemas.microsoft.com/office/powerpoint/2010/main" val="2172356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280109-962D-40B4-99DD-8F211C8F1811}" type="datetimeFigureOut">
              <a:rPr lang="en-US" smtClean="0"/>
              <a:t>4/12/2019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089038-9553-40B0-8200-085355BBED72}" type="slidenum">
              <a:rPr lang="en-US" smtClean="0"/>
              <a:t>‹#›</a:t>
            </a:fld>
            <a:endParaRPr lang="en-US" dirty="0"/>
          </a:p>
        </p:txBody>
      </p:sp>
    </p:spTree>
    <p:extLst>
      <p:ext uri="{BB962C8B-B14F-4D97-AF65-F5344CB8AC3E}">
        <p14:creationId xmlns:p14="http://schemas.microsoft.com/office/powerpoint/2010/main" val="1311073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280109-962D-40B4-99DD-8F211C8F1811}" type="datetimeFigureOut">
              <a:rPr lang="en-US" smtClean="0"/>
              <a:t>4/12/2019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089038-9553-40B0-8200-085355BBED72}" type="slidenum">
              <a:rPr lang="en-US" smtClean="0"/>
              <a:t>‹#›</a:t>
            </a:fld>
            <a:endParaRPr lang="en-US" dirty="0"/>
          </a:p>
        </p:txBody>
      </p:sp>
    </p:spTree>
    <p:extLst>
      <p:ext uri="{BB962C8B-B14F-4D97-AF65-F5344CB8AC3E}">
        <p14:creationId xmlns:p14="http://schemas.microsoft.com/office/powerpoint/2010/main" val="1901355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280109-962D-40B4-99DD-8F211C8F1811}" type="datetimeFigureOut">
              <a:rPr lang="en-US" smtClean="0"/>
              <a:t>4/12/2019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6089038-9553-40B0-8200-085355BBED72}" type="slidenum">
              <a:rPr lang="en-US" smtClean="0"/>
              <a:t>‹#›</a:t>
            </a:fld>
            <a:endParaRPr lang="en-US" dirty="0"/>
          </a:p>
        </p:txBody>
      </p:sp>
    </p:spTree>
    <p:extLst>
      <p:ext uri="{BB962C8B-B14F-4D97-AF65-F5344CB8AC3E}">
        <p14:creationId xmlns:p14="http://schemas.microsoft.com/office/powerpoint/2010/main" val="4185989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280109-962D-40B4-99DD-8F211C8F1811}" type="datetimeFigureOut">
              <a:rPr lang="en-US" smtClean="0"/>
              <a:t>4/12/2019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6089038-9553-40B0-8200-085355BBED72}" type="slidenum">
              <a:rPr lang="en-US" smtClean="0"/>
              <a:t>‹#›</a:t>
            </a:fld>
            <a:endParaRPr lang="en-US" dirty="0"/>
          </a:p>
        </p:txBody>
      </p:sp>
    </p:spTree>
    <p:extLst>
      <p:ext uri="{BB962C8B-B14F-4D97-AF65-F5344CB8AC3E}">
        <p14:creationId xmlns:p14="http://schemas.microsoft.com/office/powerpoint/2010/main" val="2426507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280109-962D-40B4-99DD-8F211C8F1811}" type="datetimeFigureOut">
              <a:rPr lang="en-US" smtClean="0"/>
              <a:t>4/12/2019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6089038-9553-40B0-8200-085355BBED72}" type="slidenum">
              <a:rPr lang="en-US" smtClean="0"/>
              <a:t>‹#›</a:t>
            </a:fld>
            <a:endParaRPr lang="en-US" dirty="0"/>
          </a:p>
        </p:txBody>
      </p:sp>
    </p:spTree>
    <p:extLst>
      <p:ext uri="{BB962C8B-B14F-4D97-AF65-F5344CB8AC3E}">
        <p14:creationId xmlns:p14="http://schemas.microsoft.com/office/powerpoint/2010/main" val="2044821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280109-962D-40B4-99DD-8F211C8F1811}" type="datetimeFigureOut">
              <a:rPr lang="en-US" smtClean="0"/>
              <a:t>4/12/2019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089038-9553-40B0-8200-085355BBED72}" type="slidenum">
              <a:rPr lang="en-US" smtClean="0"/>
              <a:t>‹#›</a:t>
            </a:fld>
            <a:endParaRPr lang="en-US" dirty="0"/>
          </a:p>
        </p:txBody>
      </p:sp>
    </p:spTree>
    <p:extLst>
      <p:ext uri="{BB962C8B-B14F-4D97-AF65-F5344CB8AC3E}">
        <p14:creationId xmlns:p14="http://schemas.microsoft.com/office/powerpoint/2010/main" val="1053917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280109-962D-40B4-99DD-8F211C8F1811}" type="datetimeFigureOut">
              <a:rPr lang="en-US" smtClean="0"/>
              <a:t>4/12/2019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089038-9553-40B0-8200-085355BBED72}" type="slidenum">
              <a:rPr lang="en-US" smtClean="0"/>
              <a:t>‹#›</a:t>
            </a:fld>
            <a:endParaRPr lang="en-US" dirty="0"/>
          </a:p>
        </p:txBody>
      </p:sp>
    </p:spTree>
    <p:extLst>
      <p:ext uri="{BB962C8B-B14F-4D97-AF65-F5344CB8AC3E}">
        <p14:creationId xmlns:p14="http://schemas.microsoft.com/office/powerpoint/2010/main" val="2092976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280109-962D-40B4-99DD-8F211C8F1811}" type="datetimeFigureOut">
              <a:rPr lang="en-US" smtClean="0"/>
              <a:t>4/12/2019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89038-9553-40B0-8200-085355BBED72}" type="slidenum">
              <a:rPr lang="en-US" smtClean="0"/>
              <a:t>‹#›</a:t>
            </a:fld>
            <a:endParaRPr lang="en-US" dirty="0"/>
          </a:p>
        </p:txBody>
      </p:sp>
    </p:spTree>
    <p:extLst>
      <p:ext uri="{BB962C8B-B14F-4D97-AF65-F5344CB8AC3E}">
        <p14:creationId xmlns:p14="http://schemas.microsoft.com/office/powerpoint/2010/main" val="2127598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pn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6207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139839"/>
            <a:ext cx="11102009" cy="761310"/>
          </a:xfrm>
          <a:solidFill>
            <a:schemeClr val="bg1">
              <a:alpha val="70000"/>
            </a:schemeClr>
          </a:solidFill>
          <a:effectLst>
            <a:softEdge rad="38100"/>
          </a:effectLst>
        </p:spPr>
        <p:txBody>
          <a:bodyPr>
            <a:normAutofit fontScale="90000"/>
          </a:bodyPr>
          <a:lstStyle/>
          <a:p>
            <a:pPr lvl="0"/>
            <a:r>
              <a:rPr lang="en-US" b="1" dirty="0">
                <a:effectLst>
                  <a:outerShdw blurRad="38100" dist="38100" dir="2700000" algn="tl">
                    <a:srgbClr val="000000">
                      <a:alpha val="43137"/>
                    </a:srgbClr>
                  </a:outerShdw>
                </a:effectLst>
                <a:latin typeface="Arial Rounded MT Bold" panose="020F0704030504030204" pitchFamily="34" charset="0"/>
              </a:rPr>
              <a:t>Gives You Power to </a:t>
            </a:r>
            <a:r>
              <a:rPr lang="en-US" b="1" i="1" dirty="0">
                <a:effectLst>
                  <a:outerShdw blurRad="38100" dist="38100" dir="2700000" algn="tl">
                    <a:srgbClr val="000000">
                      <a:alpha val="43137"/>
                    </a:srgbClr>
                  </a:outerShdw>
                </a:effectLst>
                <a:latin typeface="Arial Rounded MT Bold" panose="020F0704030504030204" pitchFamily="34" charset="0"/>
              </a:rPr>
              <a:t>“Practice His Presence”</a:t>
            </a:r>
            <a:endParaRPr lang="en-US" i="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212035" y="1086679"/>
            <a:ext cx="11728174" cy="2044448"/>
          </a:xfrm>
          <a:solidFill>
            <a:schemeClr val="bg1">
              <a:alpha val="90000"/>
            </a:schemeClr>
          </a:solidFill>
          <a:effectLst>
            <a:softEdge rad="38100"/>
          </a:effectLst>
        </p:spPr>
        <p:txBody>
          <a:bodyPr>
            <a:normAutofit/>
          </a:bodyPr>
          <a:lstStyle/>
          <a:p>
            <a:pPr lvl="0">
              <a:lnSpc>
                <a:spcPct val="100000"/>
              </a:lnSpc>
              <a:spcBef>
                <a:spcPts val="0"/>
              </a:spcBef>
            </a:pPr>
            <a:r>
              <a:rPr lang="en-US" b="1" dirty="0">
                <a:effectLst>
                  <a:outerShdw blurRad="38100" dist="38100" dir="2700000" algn="tl">
                    <a:srgbClr val="000000">
                      <a:alpha val="43137"/>
                    </a:srgbClr>
                  </a:outerShdw>
                </a:effectLst>
                <a:latin typeface="Arial Rounded MT Bold" panose="020F0704030504030204" pitchFamily="34" charset="0"/>
              </a:rPr>
              <a:t>Psalm 61:1-2- </a:t>
            </a:r>
            <a:r>
              <a:rPr lang="en-US" b="1" i="1" dirty="0">
                <a:effectLst>
                  <a:outerShdw blurRad="38100" dist="38100" dir="2700000" algn="tl">
                    <a:srgbClr val="000000">
                      <a:alpha val="43137"/>
                    </a:srgbClr>
                  </a:outerShdw>
                </a:effectLst>
                <a:latin typeface="Arial Rounded MT Bold" panose="020F0704030504030204" pitchFamily="34" charset="0"/>
              </a:rPr>
              <a:t>“</a:t>
            </a:r>
            <a:r>
              <a:rPr lang="en-US" i="1" dirty="0">
                <a:effectLst>
                  <a:outerShdw blurRad="38100" dist="38100" dir="2700000" algn="tl">
                    <a:srgbClr val="000000">
                      <a:alpha val="43137"/>
                    </a:srgbClr>
                  </a:outerShdw>
                </a:effectLst>
                <a:latin typeface="Arial Rounded MT Bold" panose="020F0704030504030204" pitchFamily="34" charset="0"/>
              </a:rPr>
              <a:t>Hear my cry, O God; attend unto my prayer. </a:t>
            </a:r>
          </a:p>
          <a:p>
            <a:pPr marL="0" lvl="0" indent="0">
              <a:lnSpc>
                <a:spcPct val="100000"/>
              </a:lnSpc>
              <a:spcBef>
                <a:spcPts val="0"/>
              </a:spcBef>
              <a:buNone/>
            </a:pPr>
            <a:r>
              <a:rPr lang="en-US" i="1" baseline="30000" dirty="0">
                <a:effectLst>
                  <a:outerShdw blurRad="38100" dist="38100" dir="2700000" algn="tl">
                    <a:srgbClr val="000000">
                      <a:alpha val="43137"/>
                    </a:srgbClr>
                  </a:outerShdw>
                </a:effectLst>
                <a:latin typeface="Arial Rounded MT Bold" panose="020F0704030504030204" pitchFamily="34" charset="0"/>
              </a:rPr>
              <a:t>  2 </a:t>
            </a:r>
            <a:r>
              <a:rPr lang="en-US" i="1" dirty="0">
                <a:effectLst>
                  <a:outerShdw blurRad="38100" dist="38100" dir="2700000" algn="tl">
                    <a:srgbClr val="000000">
                      <a:alpha val="43137"/>
                    </a:srgbClr>
                  </a:outerShdw>
                </a:effectLst>
                <a:latin typeface="Arial Rounded MT Bold" panose="020F0704030504030204" pitchFamily="34" charset="0"/>
              </a:rPr>
              <a:t> From the end of the earth will I cry unto thee, when my heart is     </a:t>
            </a:r>
          </a:p>
          <a:p>
            <a:pPr marL="0" lvl="0" indent="0">
              <a:lnSpc>
                <a:spcPct val="100000"/>
              </a:lnSpc>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rPr>
              <a:t>     overwhelmed: lead me to the rock that is higher than I.” </a:t>
            </a:r>
          </a:p>
          <a:p>
            <a:pPr lvl="2">
              <a:lnSpc>
                <a:spcPct val="100000"/>
              </a:lnSpc>
              <a:buFont typeface="Courier New" panose="02070309020205020404" pitchFamily="49" charset="0"/>
              <a:buChar char="o"/>
            </a:pPr>
            <a:r>
              <a:rPr lang="en-US" b="1" dirty="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latin typeface="Arial Rounded MT Bold" panose="020F0704030504030204" pitchFamily="34" charset="0"/>
              </a:rPr>
              <a:t>Jehovah Shammah = </a:t>
            </a:r>
            <a:r>
              <a:rPr lang="en-US" sz="3200" i="1" dirty="0">
                <a:effectLst>
                  <a:outerShdw blurRad="38100" dist="38100" dir="2700000" algn="tl">
                    <a:srgbClr val="000000">
                      <a:alpha val="43137"/>
                    </a:srgbClr>
                  </a:outerShdw>
                </a:effectLst>
                <a:latin typeface="Arial Rounded MT Bold" panose="020F0704030504030204" pitchFamily="34" charset="0"/>
              </a:rPr>
              <a:t>“the Lord </a:t>
            </a:r>
            <a:r>
              <a:rPr lang="en-US" sz="3200" b="1" i="1" dirty="0">
                <a:effectLst>
                  <a:outerShdw blurRad="38100" dist="38100" dir="2700000" algn="tl">
                    <a:srgbClr val="000000">
                      <a:alpha val="43137"/>
                    </a:srgbClr>
                  </a:outerShdw>
                </a:effectLst>
                <a:latin typeface="Arial Rounded MT Bold" panose="020F0704030504030204" pitchFamily="34" charset="0"/>
              </a:rPr>
              <a:t>is There”</a:t>
            </a:r>
            <a:endParaRPr lang="en-US" b="1" i="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342057854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p:cTn id="13" dur="500" fill="hold"/>
                                        <p:tgtEl>
                                          <p:spTgt spid="3">
                                            <p:bg/>
                                          </p:spTgt>
                                        </p:tgtEl>
                                        <p:attrNameLst>
                                          <p:attrName>ppt_w</p:attrName>
                                        </p:attrNameLst>
                                      </p:cBhvr>
                                      <p:tavLst>
                                        <p:tav tm="0">
                                          <p:val>
                                            <p:fltVal val="0"/>
                                          </p:val>
                                        </p:tav>
                                        <p:tav tm="100000">
                                          <p:val>
                                            <p:strVal val="#ppt_w"/>
                                          </p:val>
                                        </p:tav>
                                      </p:tavLst>
                                    </p:anim>
                                    <p:anim calcmode="lin" valueType="num">
                                      <p:cBhvr>
                                        <p:cTn id="14" dur="500" fill="hold"/>
                                        <p:tgtEl>
                                          <p:spTgt spid="3">
                                            <p:bg/>
                                          </p:spTgt>
                                        </p:tgtEl>
                                        <p:attrNameLst>
                                          <p:attrName>ppt_h</p:attrName>
                                        </p:attrNameLst>
                                      </p:cBhvr>
                                      <p:tavLst>
                                        <p:tav tm="0">
                                          <p:val>
                                            <p:fltVal val="0"/>
                                          </p:val>
                                        </p:tav>
                                        <p:tav tm="100000">
                                          <p:val>
                                            <p:strVal val="#ppt_h"/>
                                          </p:val>
                                        </p:tav>
                                      </p:tavLst>
                                    </p:anim>
                                    <p:animEffect transition="in" filter="fade">
                                      <p:cBhvr>
                                        <p:cTn id="15" dur="500"/>
                                        <p:tgtEl>
                                          <p:spTgt spid="3">
                                            <p:bg/>
                                          </p:spTgt>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
                                            <p:txEl>
                                              <p:pRg st="0" end="0"/>
                                            </p:txEl>
                                          </p:spTgt>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3">
                                            <p:txEl>
                                              <p:pRg st="1" end="1"/>
                                            </p:txEl>
                                          </p:spTgt>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2" dur="500"/>
                                        <p:tgtEl>
                                          <p:spTgt spid="3">
                                            <p:txEl>
                                              <p:pRg st="2" end="2"/>
                                            </p:txEl>
                                          </p:spTgt>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20309" y="109859"/>
            <a:ext cx="7831784" cy="761310"/>
          </a:xfrm>
          <a:solidFill>
            <a:schemeClr val="bg1">
              <a:alpha val="78000"/>
            </a:schemeClr>
          </a:solidFill>
          <a:effectLst>
            <a:softEdge rad="38100"/>
          </a:effectLst>
        </p:spPr>
        <p:txBody>
          <a:bodyPr>
            <a:normAutofit/>
          </a:bodyPr>
          <a:lstStyle/>
          <a:p>
            <a:pPr lvl="0"/>
            <a:r>
              <a:rPr lang="en-US" b="1" dirty="0">
                <a:effectLst>
                  <a:outerShdw blurRad="38100" dist="38100" dir="2700000" algn="tl">
                    <a:srgbClr val="000000">
                      <a:alpha val="43137"/>
                    </a:srgbClr>
                  </a:outerShdw>
                </a:effectLst>
                <a:latin typeface="Arial Rounded MT Bold" panose="020F0704030504030204" pitchFamily="34" charset="0"/>
              </a:rPr>
              <a:t>Gives You Power to </a:t>
            </a:r>
            <a:r>
              <a:rPr lang="en-US" b="1" i="1" dirty="0">
                <a:effectLst>
                  <a:outerShdw blurRad="38100" dist="38100" dir="2700000" algn="tl">
                    <a:srgbClr val="000000">
                      <a:alpha val="43137"/>
                    </a:srgbClr>
                  </a:outerShdw>
                </a:effectLst>
                <a:latin typeface="Arial Rounded MT Bold" panose="020F0704030504030204" pitchFamily="34" charset="0"/>
              </a:rPr>
              <a:t>“Stand”</a:t>
            </a:r>
            <a:endParaRPr lang="en-US" i="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212035" y="1086679"/>
            <a:ext cx="11728174" cy="2764886"/>
          </a:xfrm>
          <a:solidFill>
            <a:schemeClr val="bg1">
              <a:alpha val="80000"/>
            </a:schemeClr>
          </a:solidFill>
          <a:effectLst>
            <a:softEdge rad="38100"/>
          </a:effectLst>
        </p:spPr>
        <p:txBody>
          <a:bodyPr>
            <a:normAutofit/>
          </a:bodyPr>
          <a:lstStyle/>
          <a:p>
            <a:pPr lvl="0"/>
            <a:r>
              <a:rPr lang="en-US" b="1" dirty="0">
                <a:effectLst>
                  <a:outerShdw blurRad="38100" dist="38100" dir="2700000" algn="tl">
                    <a:srgbClr val="000000">
                      <a:alpha val="43137"/>
                    </a:srgbClr>
                  </a:outerShdw>
                </a:effectLst>
                <a:latin typeface="Arial Rounded MT Bold" panose="020F0704030504030204" pitchFamily="34" charset="0"/>
              </a:rPr>
              <a:t>Joshua 1:9- </a:t>
            </a:r>
            <a:r>
              <a:rPr lang="en-US"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Have not I commanded thee? Be strong and of a good courage; be not afraid, neither be thou dismayed: for the </a:t>
            </a:r>
            <a:r>
              <a:rPr lang="en-US" i="1" cap="small" dirty="0">
                <a:effectLst>
                  <a:outerShdw blurRad="38100" dist="38100" dir="2700000" algn="tl">
                    <a:srgbClr val="000000">
                      <a:alpha val="43137"/>
                    </a:srgbClr>
                  </a:outerShdw>
                </a:effectLst>
                <a:latin typeface="Arial Rounded MT Bold" panose="020F0704030504030204" pitchFamily="34" charset="0"/>
              </a:rPr>
              <a:t>LORD</a:t>
            </a:r>
            <a:r>
              <a:rPr lang="en-US" i="1" dirty="0">
                <a:effectLst>
                  <a:outerShdw blurRad="38100" dist="38100" dir="2700000" algn="tl">
                    <a:srgbClr val="000000">
                      <a:alpha val="43137"/>
                    </a:srgbClr>
                  </a:outerShdw>
                </a:effectLst>
                <a:latin typeface="Arial Rounded MT Bold" panose="020F0704030504030204" pitchFamily="34" charset="0"/>
              </a:rPr>
              <a:t> thy God is with thee whithersoever thou goest.</a:t>
            </a:r>
          </a:p>
          <a:p>
            <a:pPr lvl="0"/>
            <a:r>
              <a:rPr lang="en-US" b="1" dirty="0">
                <a:effectLst>
                  <a:outerShdw blurRad="38100" dist="38100" dir="2700000" algn="tl">
                    <a:srgbClr val="000000">
                      <a:alpha val="43137"/>
                    </a:srgbClr>
                  </a:outerShdw>
                </a:effectLst>
                <a:latin typeface="Arial Rounded MT Bold" panose="020F0704030504030204" pitchFamily="34" charset="0"/>
              </a:rPr>
              <a:t>Hebrews 13:6 - </a:t>
            </a:r>
            <a:r>
              <a:rPr lang="en-US" baseline="30000" dirty="0">
                <a:effectLst>
                  <a:outerShdw blurRad="38100" dist="38100" dir="2700000" algn="tl">
                    <a:srgbClr val="000000">
                      <a:alpha val="43137"/>
                    </a:srgbClr>
                  </a:outerShdw>
                </a:effectLst>
                <a:latin typeface="Arial Rounded MT Bold" panose="020F0704030504030204" pitchFamily="34" charset="0"/>
              </a:rPr>
              <a:t> </a:t>
            </a:r>
            <a:r>
              <a:rPr lang="en-US"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So that we may boldly say, The Lord is my helper, and I will not fear what man shall do unto me</a:t>
            </a:r>
          </a:p>
          <a:p>
            <a:pPr lvl="1">
              <a:lnSpc>
                <a:spcPct val="100000"/>
              </a:lnSpc>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Jehovah Nissi = </a:t>
            </a:r>
            <a:r>
              <a:rPr lang="en-US" sz="3200" b="1" i="1" dirty="0">
                <a:effectLst>
                  <a:outerShdw blurRad="38100" dist="38100" dir="2700000" algn="tl">
                    <a:srgbClr val="000000">
                      <a:alpha val="43137"/>
                    </a:srgbClr>
                  </a:outerShdw>
                </a:effectLst>
                <a:latin typeface="Arial Rounded MT Bold" panose="020F0704030504030204" pitchFamily="34" charset="0"/>
              </a:rPr>
              <a:t>“</a:t>
            </a:r>
            <a:r>
              <a:rPr lang="en-US" sz="3200" i="1" dirty="0">
                <a:effectLst>
                  <a:outerShdw blurRad="38100" dist="38100" dir="2700000" algn="tl">
                    <a:srgbClr val="000000">
                      <a:alpha val="43137"/>
                    </a:srgbClr>
                  </a:outerShdw>
                </a:effectLst>
                <a:latin typeface="Arial Rounded MT Bold" panose="020F0704030504030204" pitchFamily="34" charset="0"/>
              </a:rPr>
              <a:t>The Lord Is Our Banner”</a:t>
            </a:r>
          </a:p>
        </p:txBody>
      </p:sp>
    </p:spTree>
    <p:extLst>
      <p:ext uri="{BB962C8B-B14F-4D97-AF65-F5344CB8AC3E}">
        <p14:creationId xmlns:p14="http://schemas.microsoft.com/office/powerpoint/2010/main" val="600379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childTnLst>
                          </p:cTn>
                        </p:par>
                        <p:par>
                          <p:cTn id="11" fill="hold">
                            <p:stCondLst>
                              <p:cond delay="2000"/>
                            </p:stCondLst>
                            <p:childTnLst>
                              <p:par>
                                <p:cTn id="12" presetID="31" presetClass="entr" presetSubtype="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2000" fill="hold"/>
                                        <p:tgtEl>
                                          <p:spTgt spid="3">
                                            <p:bg/>
                                          </p:spTgt>
                                        </p:tgtEl>
                                        <p:attrNameLst>
                                          <p:attrName>ppt_w</p:attrName>
                                        </p:attrNameLst>
                                      </p:cBhvr>
                                      <p:tavLst>
                                        <p:tav tm="0">
                                          <p:val>
                                            <p:fltVal val="0"/>
                                          </p:val>
                                        </p:tav>
                                        <p:tav tm="100000">
                                          <p:val>
                                            <p:strVal val="#ppt_w"/>
                                          </p:val>
                                        </p:tav>
                                      </p:tavLst>
                                    </p:anim>
                                    <p:anim calcmode="lin" valueType="num">
                                      <p:cBhvr>
                                        <p:cTn id="15" dur="2000" fill="hold"/>
                                        <p:tgtEl>
                                          <p:spTgt spid="3">
                                            <p:bg/>
                                          </p:spTgt>
                                        </p:tgtEl>
                                        <p:attrNameLst>
                                          <p:attrName>ppt_h</p:attrName>
                                        </p:attrNameLst>
                                      </p:cBhvr>
                                      <p:tavLst>
                                        <p:tav tm="0">
                                          <p:val>
                                            <p:fltVal val="0"/>
                                          </p:val>
                                        </p:tav>
                                        <p:tav tm="100000">
                                          <p:val>
                                            <p:strVal val="#ppt_h"/>
                                          </p:val>
                                        </p:tav>
                                      </p:tavLst>
                                    </p:anim>
                                    <p:anim calcmode="lin" valueType="num">
                                      <p:cBhvr>
                                        <p:cTn id="16" dur="2000" fill="hold"/>
                                        <p:tgtEl>
                                          <p:spTgt spid="3">
                                            <p:bg/>
                                          </p:spTgt>
                                        </p:tgtEl>
                                        <p:attrNameLst>
                                          <p:attrName>style.rotation</p:attrName>
                                        </p:attrNameLst>
                                      </p:cBhvr>
                                      <p:tavLst>
                                        <p:tav tm="0">
                                          <p:val>
                                            <p:fltVal val="90"/>
                                          </p:val>
                                        </p:tav>
                                        <p:tav tm="100000">
                                          <p:val>
                                            <p:fltVal val="0"/>
                                          </p:val>
                                        </p:tav>
                                      </p:tavLst>
                                    </p:anim>
                                    <p:animEffect transition="in" filter="fade">
                                      <p:cBhvr>
                                        <p:cTn id="17" dur="2000"/>
                                        <p:tgtEl>
                                          <p:spTgt spid="3">
                                            <p:bg/>
                                          </p:spTgt>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3" dur="2000"/>
                                        <p:tgtEl>
                                          <p:spTgt spid="3">
                                            <p:txEl>
                                              <p:pRg st="0" end="0"/>
                                            </p:txEl>
                                          </p:spTgt>
                                        </p:tgtEl>
                                      </p:cBhvr>
                                    </p:animEffect>
                                  </p:childTnLst>
                                </p:cTn>
                              </p:par>
                            </p:childTnLst>
                          </p:cTn>
                        </p:par>
                        <p:par>
                          <p:cTn id="24" fill="hold">
                            <p:stCondLst>
                              <p:cond delay="4000"/>
                            </p:stCondLst>
                            <p:childTnLst>
                              <p:par>
                                <p:cTn id="25" presetID="31" presetClass="entr" presetSubtype="0" fill="hold" grpId="0"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8"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9"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0" dur="20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heel(1)">
                                      <p:cBhvr>
                                        <p:cTn id="3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842" y="109951"/>
            <a:ext cx="11867169" cy="6586271"/>
          </a:xfrm>
          <a:prstGeom prst="rect">
            <a:avLst/>
          </a:prstGeom>
        </p:spPr>
      </p:pic>
    </p:spTree>
    <p:extLst>
      <p:ext uri="{BB962C8B-B14F-4D97-AF65-F5344CB8AC3E}">
        <p14:creationId xmlns:p14="http://schemas.microsoft.com/office/powerpoint/2010/main" val="13979807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1" descr="A black sign with white text&#10;&#10;Description automatically generated">
            <a:extLst>
              <a:ext uri="{FF2B5EF4-FFF2-40B4-BE49-F238E27FC236}">
                <a16:creationId xmlns:a16="http://schemas.microsoft.com/office/drawing/2014/main" id="{F8D8B53F-BA4C-4596-8979-4E7EC157FA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906" y="85060"/>
            <a:ext cx="11857047" cy="6518940"/>
          </a:xfrm>
          <a:prstGeom prst="rect">
            <a:avLst/>
          </a:prstGeom>
        </p:spPr>
      </p:pic>
    </p:spTree>
    <p:extLst>
      <p:ext uri="{BB962C8B-B14F-4D97-AF65-F5344CB8AC3E}">
        <p14:creationId xmlns:p14="http://schemas.microsoft.com/office/powerpoint/2010/main" val="20429903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3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1A84E21E-1290-40C7-9B73-098127ACA2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63" y="42863"/>
            <a:ext cx="3576638" cy="1671638"/>
          </a:xfrm>
          <a:prstGeom prst="rect">
            <a:avLst/>
          </a:prstGeom>
        </p:spPr>
      </p:pic>
      <p:pic>
        <p:nvPicPr>
          <p:cNvPr id="5" name="Picture 4">
            <a:extLst>
              <a:ext uri="{FF2B5EF4-FFF2-40B4-BE49-F238E27FC236}">
                <a16:creationId xmlns:a16="http://schemas.microsoft.com/office/drawing/2014/main" id="{A77239A6-2600-42E9-BA19-9AFA25993F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060" y="88377"/>
            <a:ext cx="3810000" cy="1671638"/>
          </a:xfrm>
          <a:prstGeom prst="rect">
            <a:avLst/>
          </a:prstGeom>
        </p:spPr>
      </p:pic>
      <p:pic>
        <p:nvPicPr>
          <p:cNvPr id="7" name="Picture 6" descr="A black sign with white text&#10;&#10;Description automatically generated">
            <a:extLst>
              <a:ext uri="{FF2B5EF4-FFF2-40B4-BE49-F238E27FC236}">
                <a16:creationId xmlns:a16="http://schemas.microsoft.com/office/drawing/2014/main" id="{55E8A132-21D4-4FC2-B0C4-DADBDBC4C0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906" y="1773586"/>
            <a:ext cx="3499857" cy="2043502"/>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2775918D-96AB-416A-9727-899F0BD582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4658" y="1933067"/>
            <a:ext cx="2968256" cy="2043502"/>
          </a:xfrm>
          <a:prstGeom prst="rect">
            <a:avLst/>
          </a:prstGeom>
        </p:spPr>
      </p:pic>
      <p:pic>
        <p:nvPicPr>
          <p:cNvPr id="11" name="Picture 10">
            <a:extLst>
              <a:ext uri="{FF2B5EF4-FFF2-40B4-BE49-F238E27FC236}">
                <a16:creationId xmlns:a16="http://schemas.microsoft.com/office/drawing/2014/main" id="{AD8D0DD0-FFD4-40C3-9688-4BF6990B5A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19085" y="2063676"/>
            <a:ext cx="3499857" cy="2043503"/>
          </a:xfrm>
          <a:prstGeom prst="rect">
            <a:avLst/>
          </a:prstGeom>
        </p:spPr>
      </p:pic>
    </p:spTree>
    <p:extLst>
      <p:ext uri="{BB962C8B-B14F-4D97-AF65-F5344CB8AC3E}">
        <p14:creationId xmlns:p14="http://schemas.microsoft.com/office/powerpoint/2010/main" val="1323807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874F-DD73-4A40-A696-CD6B46E50D2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BAEDFC1-9DAA-42C6-ABD2-B4A3A32EF1D3}"/>
              </a:ext>
            </a:extLst>
          </p:cNvPr>
          <p:cNvSpPr>
            <a:spLocks noGrp="1"/>
          </p:cNvSpPr>
          <p:nvPr>
            <p:ph idx="1"/>
          </p:nvPr>
        </p:nvSpPr>
        <p:spPr/>
        <p:txBody>
          <a:bodyPr/>
          <a:lstStyle/>
          <a:p>
            <a:r>
              <a:rPr lang="en-US" dirty="0"/>
              <a:t>Part 2</a:t>
            </a:r>
          </a:p>
        </p:txBody>
      </p:sp>
    </p:spTree>
    <p:extLst>
      <p:ext uri="{BB962C8B-B14F-4D97-AF65-F5344CB8AC3E}">
        <p14:creationId xmlns:p14="http://schemas.microsoft.com/office/powerpoint/2010/main" val="2224146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39839"/>
            <a:ext cx="10515600" cy="761310"/>
          </a:xfrm>
        </p:spPr>
        <p:txBody>
          <a:bodyPr/>
          <a:lstStyle/>
          <a:p>
            <a:endParaRPr lang="en-US" dirty="0"/>
          </a:p>
        </p:txBody>
      </p:sp>
      <p:sp>
        <p:nvSpPr>
          <p:cNvPr id="3" name="Content Placeholder 2"/>
          <p:cNvSpPr>
            <a:spLocks noGrp="1"/>
          </p:cNvSpPr>
          <p:nvPr>
            <p:ph idx="1"/>
          </p:nvPr>
        </p:nvSpPr>
        <p:spPr>
          <a:xfrm>
            <a:off x="231913" y="2255911"/>
            <a:ext cx="11728174" cy="2676307"/>
          </a:xfrm>
          <a:solidFill>
            <a:schemeClr val="bg1">
              <a:alpha val="85000"/>
            </a:schemeClr>
          </a:solidFill>
        </p:spPr>
        <p:txBody>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Joshua 1:8 (KJV) </a:t>
            </a:r>
            <a:br>
              <a:rPr lang="en-US" b="1" dirty="0">
                <a:effectLst>
                  <a:outerShdw blurRad="38100" dist="38100" dir="2700000" algn="tl">
                    <a:srgbClr val="000000">
                      <a:alpha val="43137"/>
                    </a:srgbClr>
                  </a:outerShdw>
                </a:effectLst>
                <a:latin typeface="Arial Rounded MT Bold" panose="020F0704030504030204" pitchFamily="34" charset="0"/>
              </a:rPr>
            </a:br>
            <a:r>
              <a:rPr lang="en-US" b="1" baseline="30000" dirty="0">
                <a:effectLst>
                  <a:outerShdw blurRad="38100" dist="38100" dir="2700000" algn="tl">
                    <a:srgbClr val="000000">
                      <a:alpha val="43137"/>
                    </a:srgbClr>
                  </a:outerShdw>
                </a:effectLst>
                <a:latin typeface="Arial Rounded MT Bold" panose="020F0704030504030204" pitchFamily="34" charset="0"/>
              </a:rPr>
              <a:t> </a:t>
            </a:r>
            <a:r>
              <a:rPr lang="en-US" b="1"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This </a:t>
            </a:r>
            <a:r>
              <a:rPr lang="en-US" b="1" i="1" dirty="0">
                <a:effectLst>
                  <a:outerShdw blurRad="38100" dist="38100" dir="2700000" algn="tl">
                    <a:srgbClr val="000000">
                      <a:alpha val="43137"/>
                    </a:srgbClr>
                  </a:outerShdw>
                </a:effectLst>
                <a:latin typeface="Arial Rounded MT Bold" panose="020F0704030504030204" pitchFamily="34" charset="0"/>
              </a:rPr>
              <a:t>book </a:t>
            </a:r>
            <a:r>
              <a:rPr lang="en-US" i="1" dirty="0">
                <a:effectLst>
                  <a:outerShdw blurRad="38100" dist="38100" dir="2700000" algn="tl">
                    <a:srgbClr val="000000">
                      <a:alpha val="43137"/>
                    </a:srgbClr>
                  </a:outerShdw>
                </a:effectLst>
                <a:latin typeface="Arial Rounded MT Bold" panose="020F0704030504030204" pitchFamily="34" charset="0"/>
              </a:rPr>
              <a:t>of the law </a:t>
            </a:r>
            <a:r>
              <a:rPr lang="en-US" b="1" i="1" dirty="0">
                <a:effectLst>
                  <a:outerShdw blurRad="38100" dist="38100" dir="2700000" algn="tl">
                    <a:srgbClr val="000000">
                      <a:alpha val="43137"/>
                    </a:srgbClr>
                  </a:outerShdw>
                </a:effectLst>
                <a:latin typeface="Arial Rounded MT Bold" panose="020F0704030504030204" pitchFamily="34" charset="0"/>
              </a:rPr>
              <a:t>shall not depart </a:t>
            </a:r>
            <a:r>
              <a:rPr lang="en-US" i="1" dirty="0">
                <a:effectLst>
                  <a:outerShdw blurRad="38100" dist="38100" dir="2700000" algn="tl">
                    <a:srgbClr val="000000">
                      <a:alpha val="43137"/>
                    </a:srgbClr>
                  </a:outerShdw>
                </a:effectLst>
                <a:latin typeface="Arial Rounded MT Bold" panose="020F0704030504030204" pitchFamily="34" charset="0"/>
              </a:rPr>
              <a:t>out of thy </a:t>
            </a:r>
            <a:r>
              <a:rPr lang="en-US" b="1" i="1" dirty="0">
                <a:effectLst>
                  <a:outerShdw blurRad="38100" dist="38100" dir="2700000" algn="tl">
                    <a:srgbClr val="000000">
                      <a:alpha val="43137"/>
                    </a:srgbClr>
                  </a:outerShdw>
                </a:effectLst>
                <a:latin typeface="Arial Rounded MT Bold" panose="020F0704030504030204" pitchFamily="34" charset="0"/>
              </a:rPr>
              <a:t>mouth</a:t>
            </a:r>
            <a:r>
              <a:rPr lang="en-US" i="1" dirty="0">
                <a:effectLst>
                  <a:outerShdw blurRad="38100" dist="38100" dir="2700000" algn="tl">
                    <a:srgbClr val="000000">
                      <a:alpha val="43137"/>
                    </a:srgbClr>
                  </a:outerShdw>
                </a:effectLst>
                <a:latin typeface="Arial Rounded MT Bold" panose="020F0704030504030204" pitchFamily="34" charset="0"/>
              </a:rPr>
              <a:t>; but thou</a:t>
            </a:r>
          </a:p>
          <a:p>
            <a:pPr marL="0" indent="0">
              <a:lnSpc>
                <a:spcPct val="100000"/>
              </a:lnSpc>
              <a:buNone/>
            </a:pPr>
            <a:r>
              <a:rPr lang="en-US" i="1" dirty="0">
                <a:effectLst>
                  <a:outerShdw blurRad="38100" dist="38100" dir="2700000" algn="tl">
                    <a:srgbClr val="000000">
                      <a:alpha val="43137"/>
                    </a:srgbClr>
                  </a:outerShdw>
                </a:effectLst>
                <a:latin typeface="Arial Rounded MT Bold" panose="020F0704030504030204" pitchFamily="34" charset="0"/>
              </a:rPr>
              <a:t> shalt meditate therein day and night, that thou mayest observe to</a:t>
            </a:r>
          </a:p>
          <a:p>
            <a:pPr marL="0" indent="0">
              <a:lnSpc>
                <a:spcPct val="100000"/>
              </a:lnSpc>
              <a:buNone/>
            </a:pPr>
            <a:r>
              <a:rPr lang="en-US" i="1" dirty="0">
                <a:effectLst>
                  <a:outerShdw blurRad="38100" dist="38100" dir="2700000" algn="tl">
                    <a:srgbClr val="000000">
                      <a:alpha val="43137"/>
                    </a:srgbClr>
                  </a:outerShdw>
                </a:effectLst>
                <a:latin typeface="Arial Rounded MT Bold" panose="020F0704030504030204" pitchFamily="34" charset="0"/>
              </a:rPr>
              <a:t> do according to all that is written therein: for then thou shalt make</a:t>
            </a:r>
          </a:p>
          <a:p>
            <a:pPr marL="0" indent="0">
              <a:lnSpc>
                <a:spcPct val="100000"/>
              </a:lnSpc>
              <a:buNone/>
            </a:pPr>
            <a:r>
              <a:rPr lang="en-US" i="1" dirty="0">
                <a:effectLst>
                  <a:outerShdw blurRad="38100" dist="38100" dir="2700000" algn="tl">
                    <a:srgbClr val="000000">
                      <a:alpha val="43137"/>
                    </a:srgbClr>
                  </a:outerShdw>
                </a:effectLst>
                <a:latin typeface="Arial Rounded MT Bold" panose="020F0704030504030204" pitchFamily="34" charset="0"/>
              </a:rPr>
              <a:t> thy way prosperous, and then thou shalt have </a:t>
            </a:r>
            <a:r>
              <a:rPr lang="en-US" b="1" i="1" dirty="0">
                <a:effectLst>
                  <a:outerShdw blurRad="38100" dist="38100" dir="2700000" algn="tl">
                    <a:srgbClr val="000000">
                      <a:alpha val="43137"/>
                    </a:srgbClr>
                  </a:outerShdw>
                </a:effectLst>
                <a:latin typeface="Arial Rounded MT Bold" panose="020F0704030504030204" pitchFamily="34" charset="0"/>
              </a:rPr>
              <a:t>good success</a:t>
            </a:r>
            <a:r>
              <a:rPr lang="en-US" i="1" dirty="0">
                <a:effectLst>
                  <a:outerShdw blurRad="38100" dist="38100" dir="2700000" algn="tl">
                    <a:srgbClr val="000000">
                      <a:alpha val="43137"/>
                    </a:srgbClr>
                  </a:outerShdw>
                </a:effectLst>
                <a:latin typeface="Arial Rounded MT Bold" panose="020F0704030504030204" pitchFamily="34" charset="0"/>
              </a:rPr>
              <a:t>.</a:t>
            </a:r>
          </a:p>
          <a:p>
            <a:pPr marL="0" indent="0">
              <a:buNone/>
            </a:pPr>
            <a:endParaRPr lang="en-US" b="1"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extLst>
      <p:ext uri="{BB962C8B-B14F-4D97-AF65-F5344CB8AC3E}">
        <p14:creationId xmlns:p14="http://schemas.microsoft.com/office/powerpoint/2010/main" val="10860975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out)">
                                      <p:cBhvr>
                                        <p:cTn id="7" dur="2000"/>
                                        <p:tgtEl>
                                          <p:spTgt spid="3">
                                            <p:bg/>
                                          </p:spTgt>
                                        </p:tgtEl>
                                      </p:cBhvr>
                                    </p:animEffect>
                                  </p:childTnLst>
                                </p:cTn>
                              </p:par>
                            </p:childTnLst>
                          </p:cTn>
                        </p:par>
                        <p:par>
                          <p:cTn id="8" fill="hold">
                            <p:stCondLst>
                              <p:cond delay="2000"/>
                            </p:stCondLst>
                            <p:childTnLst>
                              <p:par>
                                <p:cTn id="9" presetID="6"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out)">
                                      <p:cBhvr>
                                        <p:cTn id="11" dur="2000"/>
                                        <p:tgtEl>
                                          <p:spTgt spid="3">
                                            <p:txEl>
                                              <p:pRg st="0" end="0"/>
                                            </p:txEl>
                                          </p:spTgt>
                                        </p:tgtEl>
                                      </p:cBhvr>
                                    </p:animEffect>
                                  </p:childTnLst>
                                </p:cTn>
                              </p:par>
                            </p:childTnLst>
                          </p:cTn>
                        </p:par>
                        <p:par>
                          <p:cTn id="12" fill="hold">
                            <p:stCondLst>
                              <p:cond delay="4000"/>
                            </p:stCondLst>
                            <p:childTnLst>
                              <p:par>
                                <p:cTn id="13" presetID="6" presetClass="entr" presetSubtype="3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out)">
                                      <p:cBhvr>
                                        <p:cTn id="15" dur="2000"/>
                                        <p:tgtEl>
                                          <p:spTgt spid="3">
                                            <p:txEl>
                                              <p:pRg st="1" end="1"/>
                                            </p:txEl>
                                          </p:spTgt>
                                        </p:tgtEl>
                                      </p:cBhvr>
                                    </p:animEffect>
                                  </p:childTnLst>
                                </p:cTn>
                              </p:par>
                            </p:childTnLst>
                          </p:cTn>
                        </p:par>
                        <p:par>
                          <p:cTn id="16" fill="hold">
                            <p:stCondLst>
                              <p:cond delay="6000"/>
                            </p:stCondLst>
                            <p:childTnLst>
                              <p:par>
                                <p:cTn id="17" presetID="6" presetClass="entr" presetSubtype="32"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out)">
                                      <p:cBhvr>
                                        <p:cTn id="19" dur="2000"/>
                                        <p:tgtEl>
                                          <p:spTgt spid="3">
                                            <p:txEl>
                                              <p:pRg st="2" end="2"/>
                                            </p:txEl>
                                          </p:spTgt>
                                        </p:tgtEl>
                                      </p:cBhvr>
                                    </p:animEffect>
                                  </p:childTnLst>
                                </p:cTn>
                              </p:par>
                            </p:childTnLst>
                          </p:cTn>
                        </p:par>
                        <p:par>
                          <p:cTn id="20" fill="hold">
                            <p:stCondLst>
                              <p:cond delay="8000"/>
                            </p:stCondLst>
                            <p:childTnLst>
                              <p:par>
                                <p:cTn id="21" presetID="6" presetClass="entr" presetSubtype="32"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out)">
                                      <p:cBhvr>
                                        <p:cTn id="2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692" y="290146"/>
            <a:ext cx="3048000" cy="20574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4618" y="290146"/>
            <a:ext cx="2627874" cy="20574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093" y="3334043"/>
            <a:ext cx="2894867" cy="332722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735" y="3657820"/>
            <a:ext cx="2358718" cy="3003452"/>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b="16010"/>
          <a:stretch/>
        </p:blipFill>
        <p:spPr>
          <a:xfrm>
            <a:off x="7477418" y="290146"/>
            <a:ext cx="3236088" cy="2338974"/>
          </a:xfrm>
          <a:prstGeom prst="rect">
            <a:avLst/>
          </a:prstGeom>
        </p:spPr>
      </p:pic>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l="11788" r="9377" b="7057"/>
          <a:stretch/>
        </p:blipFill>
        <p:spPr>
          <a:xfrm>
            <a:off x="6865749" y="3130658"/>
            <a:ext cx="3611105" cy="3208149"/>
          </a:xfrm>
          <a:prstGeom prst="rect">
            <a:avLst/>
          </a:prstGeom>
        </p:spPr>
      </p:pic>
    </p:spTree>
    <p:extLst>
      <p:ext uri="{BB962C8B-B14F-4D97-AF65-F5344CB8AC3E}">
        <p14:creationId xmlns:p14="http://schemas.microsoft.com/office/powerpoint/2010/main" val="3255996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4962"/>
          <a:stretch/>
        </p:blipFill>
        <p:spPr>
          <a:xfrm>
            <a:off x="277138" y="0"/>
            <a:ext cx="2775857" cy="2501828"/>
          </a:xfrm>
          <a:prstGeom prst="rect">
            <a:avLst/>
          </a:prstGeom>
        </p:spPr>
      </p:pic>
      <p:pic>
        <p:nvPicPr>
          <p:cNvPr id="1026" name="Picture 2" descr="Image result for anxiety meme"/>
          <p:cNvPicPr>
            <a:picLocks noChangeAspect="1" noChangeArrowheads="1"/>
          </p:cNvPicPr>
          <p:nvPr/>
        </p:nvPicPr>
        <p:blipFill rotWithShape="1">
          <a:blip r:embed="rId3">
            <a:extLst>
              <a:ext uri="{28A0092B-C50C-407E-A947-70E740481C1C}">
                <a14:useLocalDpi xmlns:a14="http://schemas.microsoft.com/office/drawing/2010/main" val="0"/>
              </a:ext>
            </a:extLst>
          </a:blip>
          <a:srcRect b="11165"/>
          <a:stretch/>
        </p:blipFill>
        <p:spPr bwMode="auto">
          <a:xfrm>
            <a:off x="3323132" y="83633"/>
            <a:ext cx="5905500" cy="196308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6193"/>
          <a:stretch/>
        </p:blipFill>
        <p:spPr>
          <a:xfrm>
            <a:off x="1159552" y="3554699"/>
            <a:ext cx="2857500" cy="212657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8597" y="446520"/>
            <a:ext cx="2308172" cy="1600200"/>
          </a:xfrm>
          <a:prstGeom prst="rect">
            <a:avLst/>
          </a:prstGeom>
        </p:spPr>
      </p:pic>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b="31173"/>
          <a:stretch/>
        </p:blipFill>
        <p:spPr>
          <a:xfrm>
            <a:off x="6625652" y="3299085"/>
            <a:ext cx="5566348" cy="3356548"/>
          </a:xfrm>
          <a:prstGeom prst="rect">
            <a:avLst/>
          </a:prstGeom>
        </p:spPr>
      </p:pic>
    </p:spTree>
    <p:extLst>
      <p:ext uri="{BB962C8B-B14F-4D97-AF65-F5344CB8AC3E}">
        <p14:creationId xmlns:p14="http://schemas.microsoft.com/office/powerpoint/2010/main" val="1466690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 y="102870"/>
            <a:ext cx="11898630" cy="6606540"/>
          </a:xfrm>
        </p:spPr>
        <p:txBody>
          <a:bodyPr>
            <a:normAutofit lnSpcReduction="10000"/>
          </a:bodyPr>
          <a:lstStyle/>
          <a:p>
            <a:r>
              <a:rPr lang="en-US" dirty="0"/>
              <a:t>We live in a world that is looking for peace. Most of us are more familiar with tension, stress and anxiety than peace. Lack of peace is the result of our complex, accelerated and stressed-out world. If you can complete these sentences with the appropriate word, you need to learn what resources are offered you by the “God of Peace.”</a:t>
            </a:r>
            <a:br>
              <a:rPr lang="en-US" dirty="0"/>
            </a:br>
            <a:br>
              <a:rPr lang="en-US" dirty="0"/>
            </a:br>
            <a:r>
              <a:rPr lang="en-US" dirty="0"/>
              <a:t>…I am ready to throw in the… (towel).</a:t>
            </a:r>
            <a:br>
              <a:rPr lang="en-US" dirty="0"/>
            </a:br>
            <a:r>
              <a:rPr lang="en-US" dirty="0"/>
              <a:t>…I am at the end of my…(rope).</a:t>
            </a:r>
            <a:br>
              <a:rPr lang="en-US" dirty="0"/>
            </a:br>
            <a:r>
              <a:rPr lang="en-US" dirty="0"/>
              <a:t>…I am just a bundle of…(nerves).</a:t>
            </a:r>
            <a:br>
              <a:rPr lang="en-US" dirty="0"/>
            </a:br>
            <a:r>
              <a:rPr lang="en-US" dirty="0"/>
              <a:t>…I am at my wits…(end).</a:t>
            </a:r>
            <a:br>
              <a:rPr lang="en-US" dirty="0"/>
            </a:br>
            <a:r>
              <a:rPr lang="en-US" dirty="0"/>
              <a:t>…I feel like resigning from the human…(race).</a:t>
            </a:r>
            <a:br>
              <a:rPr lang="en-US" dirty="0"/>
            </a:br>
            <a:r>
              <a:rPr lang="en-US" dirty="0"/>
              <a:t>…I am in over my…(head).</a:t>
            </a:r>
            <a:br>
              <a:rPr lang="en-US" dirty="0"/>
            </a:br>
            <a:br>
              <a:rPr lang="en-US" dirty="0"/>
            </a:br>
            <a:r>
              <a:rPr lang="en-US" dirty="0"/>
              <a:t>How did you do? If you answered “towel,” “rope,” “nerves,” “end,” “race” and “head,” give yourself an “A.” And take a vacation. Most of us have used these phrases at one time or another in our hurried lives (4). Never forget that peace is an “inside job.”</a:t>
            </a:r>
          </a:p>
        </p:txBody>
      </p:sp>
    </p:spTree>
    <p:extLst>
      <p:ext uri="{BB962C8B-B14F-4D97-AF65-F5344CB8AC3E}">
        <p14:creationId xmlns:p14="http://schemas.microsoft.com/office/powerpoint/2010/main" val="1632793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81725" y="5795889"/>
            <a:ext cx="6010275" cy="921507"/>
          </a:xfrm>
          <a:solidFill>
            <a:schemeClr val="bg1">
              <a:alpha val="64000"/>
            </a:schemeClr>
          </a:solidFill>
          <a:effectLst>
            <a:softEdge rad="31750"/>
          </a:effectLst>
        </p:spPr>
        <p:txBody>
          <a:bodyPr>
            <a:normAutofit fontScale="90000"/>
          </a:bodyPr>
          <a:lstStyle/>
          <a:p>
            <a:r>
              <a:rPr lang="en-US" sz="6600" b="1" dirty="0">
                <a:effectLst>
                  <a:outerShdw blurRad="38100" dist="38100" dir="2700000" algn="tl">
                    <a:srgbClr val="000000">
                      <a:alpha val="43137"/>
                    </a:srgbClr>
                  </a:outerShdw>
                </a:effectLst>
                <a:latin typeface="Arial Rounded MT Bold" panose="020F0704030504030204" pitchFamily="34" charset="0"/>
              </a:rPr>
              <a:t>Attack Panic </a:t>
            </a:r>
            <a:r>
              <a:rPr lang="en-US" sz="3600" b="1" dirty="0">
                <a:effectLst>
                  <a:outerShdw blurRad="38100" dist="38100" dir="2700000" algn="tl">
                    <a:srgbClr val="000000">
                      <a:alpha val="43137"/>
                    </a:srgbClr>
                  </a:outerShdw>
                </a:effectLst>
                <a:latin typeface="Arial Rounded MT Bold" panose="020F0704030504030204" pitchFamily="34" charset="0"/>
              </a:rPr>
              <a:t>pt2</a:t>
            </a:r>
            <a:endParaRPr lang="en-US" sz="6600"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Subtitle 2"/>
          <p:cNvSpPr>
            <a:spLocks noGrp="1"/>
          </p:cNvSpPr>
          <p:nvPr>
            <p:ph type="subTitle" idx="1"/>
          </p:nvPr>
        </p:nvSpPr>
        <p:spPr>
          <a:xfrm>
            <a:off x="855885" y="718161"/>
            <a:ext cx="2173357" cy="572397"/>
          </a:xfrm>
        </p:spPr>
        <p:txBody>
          <a:bodyPr>
            <a:normAutofit/>
          </a:bodyPr>
          <a:lstStyle/>
          <a:p>
            <a:r>
              <a:rPr lang="en-US" sz="3200" b="1" dirty="0">
                <a:effectLst>
                  <a:outerShdw blurRad="38100" dist="38100" dir="2700000" algn="tl">
                    <a:srgbClr val="000000">
                      <a:alpha val="43137"/>
                    </a:srgbClr>
                  </a:outerShdw>
                </a:effectLst>
                <a:latin typeface="Arial Rounded MT Bold" panose="020F0704030504030204" pitchFamily="34" charset="0"/>
              </a:rPr>
              <a:t>Joshua 1</a:t>
            </a:r>
          </a:p>
        </p:txBody>
      </p:sp>
      <p:sp>
        <p:nvSpPr>
          <p:cNvPr id="4" name="TextBox 3"/>
          <p:cNvSpPr txBox="1"/>
          <p:nvPr/>
        </p:nvSpPr>
        <p:spPr>
          <a:xfrm>
            <a:off x="152400" y="6396335"/>
            <a:ext cx="2244437"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Edward Church</a:t>
            </a:r>
          </a:p>
        </p:txBody>
      </p:sp>
      <p:sp>
        <p:nvSpPr>
          <p:cNvPr id="5" name="TextBox 4"/>
          <p:cNvSpPr txBox="1"/>
          <p:nvPr/>
        </p:nvSpPr>
        <p:spPr>
          <a:xfrm>
            <a:off x="9824679" y="110837"/>
            <a:ext cx="2173357"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April 14, 2019</a:t>
            </a:r>
          </a:p>
        </p:txBody>
      </p:sp>
    </p:spTree>
    <p:extLst>
      <p:ext uri="{BB962C8B-B14F-4D97-AF65-F5344CB8AC3E}">
        <p14:creationId xmlns:p14="http://schemas.microsoft.com/office/powerpoint/2010/main" val="349989756"/>
      </p:ext>
    </p:extLst>
  </p:cSld>
  <p:clrMapOvr>
    <a:masterClrMapping/>
  </p:clrMapOvr>
  <mc:AlternateContent xmlns:mc="http://schemas.openxmlformats.org/markup-compatibility/2006" xmlns:p14="http://schemas.microsoft.com/office/powerpoint/2010/main">
    <mc:Choice Requires="p14">
      <p:transition spd="slow" p14:dur="2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par>
                          <p:cTn id="12" fill="hold">
                            <p:stCondLst>
                              <p:cond delay="4000"/>
                            </p:stCondLst>
                            <p:childTnLst>
                              <p:par>
                                <p:cTn id="13" presetID="16" presetClass="entr" presetSubtype="2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 y="102870"/>
            <a:ext cx="6995160" cy="6606540"/>
          </a:xfrm>
        </p:spPr>
        <p:txBody>
          <a:bodyPr>
            <a:normAutofit/>
          </a:bodyPr>
          <a:lstStyle/>
          <a:p>
            <a:pPr marL="0" indent="0">
              <a:lnSpc>
                <a:spcPct val="150000"/>
              </a:lnSpc>
              <a:buNone/>
            </a:pPr>
            <a:r>
              <a:rPr lang="en-US" b="1" dirty="0">
                <a:effectLst>
                  <a:outerShdw blurRad="38100" dist="38100" dir="2700000" algn="tl">
                    <a:srgbClr val="000000">
                      <a:alpha val="43137"/>
                    </a:srgbClr>
                  </a:outerShdw>
                </a:effectLst>
                <a:latin typeface="Arial Rounded MT Bold" panose="020F0704030504030204" pitchFamily="34" charset="0"/>
              </a:rPr>
              <a:t>                                     Anxiety Test</a:t>
            </a:r>
          </a:p>
          <a:p>
            <a:pPr>
              <a:lnSpc>
                <a:spcPct val="150000"/>
              </a:lnSpc>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I am ready to throw in the…………….</a:t>
            </a:r>
          </a:p>
          <a:p>
            <a:pPr>
              <a:lnSpc>
                <a:spcPct val="150000"/>
              </a:lnSpc>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I am at the end of my…………………..</a:t>
            </a:r>
          </a:p>
          <a:p>
            <a:pPr>
              <a:lnSpc>
                <a:spcPct val="150000"/>
              </a:lnSpc>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I am just a bundle of……………………</a:t>
            </a:r>
          </a:p>
          <a:p>
            <a:pPr>
              <a:lnSpc>
                <a:spcPct val="150000"/>
              </a:lnSpc>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I am at my wits…………………………..</a:t>
            </a:r>
          </a:p>
          <a:p>
            <a:pPr>
              <a:lnSpc>
                <a:spcPct val="150000"/>
              </a:lnSpc>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I feel like resigning from the human…</a:t>
            </a:r>
          </a:p>
          <a:p>
            <a:pPr>
              <a:lnSpc>
                <a:spcPct val="150000"/>
              </a:lnSpc>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I am in over my…………………………..</a:t>
            </a:r>
            <a:br>
              <a:rPr lang="en-US" b="1" dirty="0">
                <a:effectLst>
                  <a:outerShdw blurRad="38100" dist="38100" dir="2700000" algn="tl">
                    <a:srgbClr val="000000">
                      <a:alpha val="43137"/>
                    </a:srgbClr>
                  </a:outerShdw>
                </a:effectLst>
                <a:latin typeface="Arial Rounded MT Bold" panose="020F0704030504030204" pitchFamily="34" charset="0"/>
              </a:rPr>
            </a:b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4" name="Content Placeholder 2">
            <a:extLst>
              <a:ext uri="{FF2B5EF4-FFF2-40B4-BE49-F238E27FC236}">
                <a16:creationId xmlns:a16="http://schemas.microsoft.com/office/drawing/2014/main" id="{FE66B80D-9D8D-495F-8C2B-EB7F28FA191F}"/>
              </a:ext>
            </a:extLst>
          </p:cNvPr>
          <p:cNvSpPr txBox="1">
            <a:spLocks/>
          </p:cNvSpPr>
          <p:nvPr/>
        </p:nvSpPr>
        <p:spPr>
          <a:xfrm>
            <a:off x="6640830" y="868680"/>
            <a:ext cx="1760220" cy="58216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b="1" dirty="0">
                <a:effectLst>
                  <a:outerShdw blurRad="38100" dist="38100" dir="2700000" algn="tl">
                    <a:srgbClr val="000000">
                      <a:alpha val="43137"/>
                    </a:srgbClr>
                  </a:outerShdw>
                </a:effectLst>
                <a:latin typeface="Arial Rounded MT Bold" panose="020F0704030504030204" pitchFamily="34" charset="0"/>
              </a:rPr>
              <a:t>(towel).</a:t>
            </a:r>
          </a:p>
          <a:p>
            <a:pPr marL="0" indent="0">
              <a:lnSpc>
                <a:spcPct val="150000"/>
              </a:lnSpc>
              <a:buNone/>
            </a:pPr>
            <a:r>
              <a:rPr lang="en-US" b="1" dirty="0">
                <a:effectLst>
                  <a:outerShdw blurRad="38100" dist="38100" dir="2700000" algn="tl">
                    <a:srgbClr val="000000">
                      <a:alpha val="43137"/>
                    </a:srgbClr>
                  </a:outerShdw>
                </a:effectLst>
                <a:latin typeface="Arial Rounded MT Bold" panose="020F0704030504030204" pitchFamily="34" charset="0"/>
              </a:rPr>
              <a:t>(rope).</a:t>
            </a:r>
          </a:p>
          <a:p>
            <a:pPr marL="0" indent="0">
              <a:lnSpc>
                <a:spcPct val="150000"/>
              </a:lnSpc>
              <a:buNone/>
            </a:pPr>
            <a:r>
              <a:rPr lang="en-US" b="1" dirty="0">
                <a:effectLst>
                  <a:outerShdw blurRad="38100" dist="38100" dir="2700000" algn="tl">
                    <a:srgbClr val="000000">
                      <a:alpha val="43137"/>
                    </a:srgbClr>
                  </a:outerShdw>
                </a:effectLst>
                <a:latin typeface="Arial Rounded MT Bold" panose="020F0704030504030204" pitchFamily="34" charset="0"/>
              </a:rPr>
              <a:t>(nerves).</a:t>
            </a:r>
          </a:p>
          <a:p>
            <a:pPr marL="0" indent="0">
              <a:lnSpc>
                <a:spcPct val="150000"/>
              </a:lnSpc>
              <a:buNone/>
            </a:pPr>
            <a:r>
              <a:rPr lang="en-US" b="1" dirty="0">
                <a:effectLst>
                  <a:outerShdw blurRad="38100" dist="38100" dir="2700000" algn="tl">
                    <a:srgbClr val="000000">
                      <a:alpha val="43137"/>
                    </a:srgbClr>
                  </a:outerShdw>
                </a:effectLst>
                <a:latin typeface="Arial Rounded MT Bold" panose="020F0704030504030204" pitchFamily="34" charset="0"/>
              </a:rPr>
              <a:t>(end).</a:t>
            </a:r>
          </a:p>
          <a:p>
            <a:pPr marL="0" indent="0">
              <a:lnSpc>
                <a:spcPct val="150000"/>
              </a:lnSpc>
              <a:buNone/>
            </a:pPr>
            <a:r>
              <a:rPr lang="en-US" b="1" dirty="0">
                <a:effectLst>
                  <a:outerShdw blurRad="38100" dist="38100" dir="2700000" algn="tl">
                    <a:srgbClr val="000000">
                      <a:alpha val="43137"/>
                    </a:srgbClr>
                  </a:outerShdw>
                </a:effectLst>
                <a:latin typeface="Arial Rounded MT Bold" panose="020F0704030504030204" pitchFamily="34" charset="0"/>
              </a:rPr>
              <a:t>(race).</a:t>
            </a:r>
          </a:p>
          <a:p>
            <a:pPr marL="0" indent="0">
              <a:lnSpc>
                <a:spcPct val="150000"/>
              </a:lnSpc>
              <a:buNone/>
            </a:pPr>
            <a:r>
              <a:rPr lang="en-US" b="1" dirty="0">
                <a:effectLst>
                  <a:outerShdw blurRad="38100" dist="38100" dir="2700000" algn="tl">
                    <a:srgbClr val="000000">
                      <a:alpha val="43137"/>
                    </a:srgbClr>
                  </a:outerShdw>
                </a:effectLst>
                <a:latin typeface="Arial Rounded MT Bold" panose="020F0704030504030204" pitchFamily="34" charset="0"/>
              </a:rPr>
              <a:t>(head).</a:t>
            </a:r>
            <a:br>
              <a:rPr lang="en-US" b="1" dirty="0">
                <a:effectLst>
                  <a:outerShdw blurRad="38100" dist="38100" dir="2700000" algn="tl">
                    <a:srgbClr val="000000">
                      <a:alpha val="43137"/>
                    </a:srgbClr>
                  </a:outerShdw>
                </a:effectLst>
                <a:latin typeface="Arial Rounded MT Bold" panose="020F0704030504030204" pitchFamily="34" charset="0"/>
              </a:rPr>
            </a:b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343618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2" presetClass="entr" presetSubtype="1" fill="hold" nodeType="with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 calcmode="lin" valueType="num">
                                      <p:cBhvr additive="base">
                                        <p:cTn id="2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4"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5" dur="10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fade">
                                      <p:cBhvr>
                                        <p:cTn id="40" dur="1000"/>
                                        <p:tgtEl>
                                          <p:spTgt spid="4">
                                            <p:txEl>
                                              <p:pRg st="1" end="1"/>
                                            </p:txEl>
                                          </p:spTgt>
                                        </p:tgtEl>
                                      </p:cBhvr>
                                    </p:animEffect>
                                    <p:anim calcmode="lin" valueType="num">
                                      <p:cBhvr>
                                        <p:cTn id="4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p:cTn id="4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nodeType="click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animEffect transition="in" filter="fade">
                                      <p:cBhvr>
                                        <p:cTn id="55" dur="1000"/>
                                        <p:tgtEl>
                                          <p:spTgt spid="4">
                                            <p:txEl>
                                              <p:pRg st="2" end="2"/>
                                            </p:txEl>
                                          </p:spTgt>
                                        </p:tgtEl>
                                      </p:cBhvr>
                                    </p:animEffect>
                                    <p:anim calcmode="lin" valueType="num">
                                      <p:cBhvr>
                                        <p:cTn id="5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3">
                                            <p:txEl>
                                              <p:pRg st="4" end="4"/>
                                            </p:txEl>
                                          </p:spTgt>
                                        </p:tgtEl>
                                        <p:attrNameLst>
                                          <p:attrName>style.visibility</p:attrName>
                                        </p:attrNameLst>
                                      </p:cBhvr>
                                      <p:to>
                                        <p:strVal val="visible"/>
                                      </p:to>
                                    </p:set>
                                    <p:anim calcmode="lin" valueType="num">
                                      <p:cBhvr>
                                        <p:cTn id="62"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63"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64"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65" dur="1000"/>
                                        <p:tgtEl>
                                          <p:spTgt spid="3">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nodeType="clickEffect">
                                  <p:stCondLst>
                                    <p:cond delay="0"/>
                                  </p:stCondLst>
                                  <p:childTnLst>
                                    <p:set>
                                      <p:cBhvr>
                                        <p:cTn id="69" dur="1" fill="hold">
                                          <p:stCondLst>
                                            <p:cond delay="0"/>
                                          </p:stCondLst>
                                        </p:cTn>
                                        <p:tgtEl>
                                          <p:spTgt spid="4">
                                            <p:txEl>
                                              <p:pRg st="3" end="3"/>
                                            </p:txEl>
                                          </p:spTgt>
                                        </p:tgtEl>
                                        <p:attrNameLst>
                                          <p:attrName>style.visibility</p:attrName>
                                        </p:attrNameLst>
                                      </p:cBhvr>
                                      <p:to>
                                        <p:strVal val="visible"/>
                                      </p:to>
                                    </p:set>
                                    <p:animEffect transition="in" filter="fade">
                                      <p:cBhvr>
                                        <p:cTn id="70" dur="1000"/>
                                        <p:tgtEl>
                                          <p:spTgt spid="4">
                                            <p:txEl>
                                              <p:pRg st="3" end="3"/>
                                            </p:txEl>
                                          </p:spTgt>
                                        </p:tgtEl>
                                      </p:cBhvr>
                                    </p:animEffect>
                                    <p:anim calcmode="lin" valueType="num">
                                      <p:cBhvr>
                                        <p:cTn id="7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3">
                                            <p:txEl>
                                              <p:pRg st="5" end="5"/>
                                            </p:txEl>
                                          </p:spTgt>
                                        </p:tgtEl>
                                        <p:attrNameLst>
                                          <p:attrName>style.visibility</p:attrName>
                                        </p:attrNameLst>
                                      </p:cBhvr>
                                      <p:to>
                                        <p:strVal val="visible"/>
                                      </p:to>
                                    </p:set>
                                    <p:anim calcmode="lin" valueType="num">
                                      <p:cBhvr>
                                        <p:cTn id="7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7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7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80" dur="1000"/>
                                        <p:tgtEl>
                                          <p:spTgt spid="3">
                                            <p:txEl>
                                              <p:pRg st="5" end="5"/>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47" presetClass="entr" presetSubtype="0" fill="hold" nodeType="clickEffect">
                                  <p:stCondLst>
                                    <p:cond delay="0"/>
                                  </p:stCondLst>
                                  <p:childTnLst>
                                    <p:set>
                                      <p:cBhvr>
                                        <p:cTn id="84" dur="1" fill="hold">
                                          <p:stCondLst>
                                            <p:cond delay="0"/>
                                          </p:stCondLst>
                                        </p:cTn>
                                        <p:tgtEl>
                                          <p:spTgt spid="4">
                                            <p:txEl>
                                              <p:pRg st="4" end="4"/>
                                            </p:txEl>
                                          </p:spTgt>
                                        </p:tgtEl>
                                        <p:attrNameLst>
                                          <p:attrName>style.visibility</p:attrName>
                                        </p:attrNameLst>
                                      </p:cBhvr>
                                      <p:to>
                                        <p:strVal val="visible"/>
                                      </p:to>
                                    </p:set>
                                    <p:animEffect transition="in" filter="fade">
                                      <p:cBhvr>
                                        <p:cTn id="85" dur="1000"/>
                                        <p:tgtEl>
                                          <p:spTgt spid="4">
                                            <p:txEl>
                                              <p:pRg st="4" end="4"/>
                                            </p:txEl>
                                          </p:spTgt>
                                        </p:tgtEl>
                                      </p:cBhvr>
                                    </p:animEffect>
                                    <p:anim calcmode="lin" valueType="num">
                                      <p:cBhvr>
                                        <p:cTn id="8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8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31" presetClass="entr" presetSubtype="0" fill="hold" grpId="0" nodeType="clickEffect">
                                  <p:stCondLst>
                                    <p:cond delay="0"/>
                                  </p:stCondLst>
                                  <p:childTnLst>
                                    <p:set>
                                      <p:cBhvr>
                                        <p:cTn id="91" dur="1" fill="hold">
                                          <p:stCondLst>
                                            <p:cond delay="0"/>
                                          </p:stCondLst>
                                        </p:cTn>
                                        <p:tgtEl>
                                          <p:spTgt spid="3">
                                            <p:txEl>
                                              <p:pRg st="6" end="6"/>
                                            </p:txEl>
                                          </p:spTgt>
                                        </p:tgtEl>
                                        <p:attrNameLst>
                                          <p:attrName>style.visibility</p:attrName>
                                        </p:attrNameLst>
                                      </p:cBhvr>
                                      <p:to>
                                        <p:strVal val="visible"/>
                                      </p:to>
                                    </p:set>
                                    <p:anim calcmode="lin" valueType="num">
                                      <p:cBhvr>
                                        <p:cTn id="92"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93"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94"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95" dur="1000"/>
                                        <p:tgtEl>
                                          <p:spTgt spid="3">
                                            <p:txEl>
                                              <p:pRg st="6" end="6"/>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47" presetClass="entr" presetSubtype="0" fill="hold" nodeType="clickEffect">
                                  <p:stCondLst>
                                    <p:cond delay="0"/>
                                  </p:stCondLst>
                                  <p:childTnLst>
                                    <p:set>
                                      <p:cBhvr>
                                        <p:cTn id="99" dur="1" fill="hold">
                                          <p:stCondLst>
                                            <p:cond delay="0"/>
                                          </p:stCondLst>
                                        </p:cTn>
                                        <p:tgtEl>
                                          <p:spTgt spid="4">
                                            <p:txEl>
                                              <p:pRg st="5" end="5"/>
                                            </p:txEl>
                                          </p:spTgt>
                                        </p:tgtEl>
                                        <p:attrNameLst>
                                          <p:attrName>style.visibility</p:attrName>
                                        </p:attrNameLst>
                                      </p:cBhvr>
                                      <p:to>
                                        <p:strVal val="visible"/>
                                      </p:to>
                                    </p:set>
                                    <p:animEffect transition="in" filter="fade">
                                      <p:cBhvr>
                                        <p:cTn id="100" dur="1000"/>
                                        <p:tgtEl>
                                          <p:spTgt spid="4">
                                            <p:txEl>
                                              <p:pRg st="5" end="5"/>
                                            </p:txEl>
                                          </p:spTgt>
                                        </p:tgtEl>
                                      </p:cBhvr>
                                    </p:animEffect>
                                    <p:anim calcmode="lin" valueType="num">
                                      <p:cBhvr>
                                        <p:cTn id="101"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02"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26090" y="139839"/>
            <a:ext cx="5502639" cy="761310"/>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Anxiety Attacks</a:t>
            </a:r>
          </a:p>
        </p:txBody>
      </p:sp>
      <p:sp>
        <p:nvSpPr>
          <p:cNvPr id="3" name="Content Placeholder 2"/>
          <p:cNvSpPr>
            <a:spLocks noGrp="1"/>
          </p:cNvSpPr>
          <p:nvPr>
            <p:ph idx="1"/>
          </p:nvPr>
        </p:nvSpPr>
        <p:spPr>
          <a:xfrm>
            <a:off x="212035" y="1086678"/>
            <a:ext cx="11728174" cy="5671931"/>
          </a:xfrm>
          <a:solidFill>
            <a:schemeClr val="bg1">
              <a:alpha val="80000"/>
            </a:schemeClr>
          </a:solidFill>
          <a:effectLst>
            <a:softEdge rad="38100"/>
          </a:effectLst>
        </p:spPr>
        <p:txBody>
          <a:bodyPr>
            <a:normAutofit/>
          </a:bodyPr>
          <a:lstStyle/>
          <a:p>
            <a:pPr marL="0" indent="0">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rPr>
              <a:t>Danger of Looking Back (1:2)</a:t>
            </a:r>
          </a:p>
          <a:p>
            <a:pPr marL="0" indent="0">
              <a:lnSpc>
                <a:spcPct val="100000"/>
              </a:lnSpc>
              <a:spcBef>
                <a:spcPts val="0"/>
              </a:spcBef>
              <a:buNone/>
            </a:pPr>
            <a:r>
              <a:rPr lang="en-US" b="1" i="1"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Moses My servant is dead. Now therefore, arise, go over this              </a:t>
            </a:r>
          </a:p>
          <a:p>
            <a:pPr marL="0" indent="0">
              <a:lnSpc>
                <a:spcPct val="100000"/>
              </a:lnSpc>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rPr>
              <a:t>                Jordan, you and all this people, to the land….”</a:t>
            </a:r>
          </a:p>
          <a:p>
            <a:pPr lvl="1">
              <a:lnSpc>
                <a:spcPct val="100000"/>
              </a:lnSpc>
              <a:spcBef>
                <a:spcPts val="120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Moses is Mentioned (6x) in vs 1-9 (57x)  Rest of Book</a:t>
            </a:r>
          </a:p>
          <a:p>
            <a:pPr lvl="1">
              <a:lnSpc>
                <a:spcPct val="100000"/>
              </a:lnSpc>
              <a:spcBef>
                <a:spcPts val="120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It is Very Easy to Look at What God Has Done in Past/ Think...</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…I Cannot Move Forward</a:t>
            </a:r>
          </a:p>
          <a:p>
            <a:pPr marL="0" indent="0">
              <a:lnSpc>
                <a:spcPct val="100000"/>
              </a:lnSpc>
              <a:spcBef>
                <a:spcPts val="1800"/>
              </a:spcBef>
              <a:buNone/>
            </a:pPr>
            <a:r>
              <a:rPr lang="en-US" b="1" dirty="0">
                <a:effectLst>
                  <a:outerShdw blurRad="38100" dist="38100" dir="2700000" algn="tl">
                    <a:srgbClr val="000000">
                      <a:alpha val="43137"/>
                    </a:srgbClr>
                  </a:outerShdw>
                </a:effectLst>
                <a:latin typeface="Arial Rounded MT Bold" panose="020F0704030504030204" pitchFamily="34" charset="0"/>
              </a:rPr>
              <a:t>Danger of Standing Still (1:3)</a:t>
            </a:r>
          </a:p>
          <a:p>
            <a:pPr marL="0" indent="0">
              <a:lnSpc>
                <a:spcPct val="100000"/>
              </a:lnSpc>
              <a:spcBef>
                <a:spcPts val="0"/>
              </a:spcBef>
              <a:buNone/>
            </a:pPr>
            <a:r>
              <a:rPr lang="en-US" b="1" i="1"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“Every place that the sole of your foot will tread I have given..”</a:t>
            </a:r>
          </a:p>
          <a:p>
            <a:pPr lvl="1">
              <a:lnSpc>
                <a:spcPct val="100000"/>
              </a:lnSpc>
              <a:spcBef>
                <a:spcPts val="120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Fulfilling the Promises of God Requires…</a:t>
            </a:r>
          </a:p>
          <a:p>
            <a:pPr marL="0" indent="0">
              <a:lnSpc>
                <a:spcPct val="100000"/>
              </a:lnSpc>
              <a:spcBef>
                <a:spcPts val="600"/>
              </a:spcBef>
              <a:buNone/>
            </a:pPr>
            <a:r>
              <a:rPr lang="en-US" b="1" dirty="0">
                <a:effectLst>
                  <a:outerShdw blurRad="38100" dist="38100" dir="2700000" algn="tl">
                    <a:srgbClr val="000000">
                      <a:alpha val="43137"/>
                    </a:srgbClr>
                  </a:outerShdw>
                </a:effectLst>
                <a:latin typeface="Arial Rounded MT Bold" panose="020F0704030504030204" pitchFamily="34" charset="0"/>
              </a:rPr>
              <a:t>                 …that we Walk by Faith.</a:t>
            </a:r>
          </a:p>
        </p:txBody>
      </p:sp>
    </p:spTree>
    <p:extLst>
      <p:ext uri="{BB962C8B-B14F-4D97-AF65-F5344CB8AC3E}">
        <p14:creationId xmlns:p14="http://schemas.microsoft.com/office/powerpoint/2010/main" val="348172243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par>
                          <p:cTn id="8" fill="hold">
                            <p:stCondLst>
                              <p:cond delay="2000"/>
                            </p:stCondLst>
                            <p:childTnLst>
                              <p:par>
                                <p:cTn id="9" presetID="31"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p:cTn id="11" dur="2000" fill="hold"/>
                                        <p:tgtEl>
                                          <p:spTgt spid="3">
                                            <p:bg/>
                                          </p:spTgt>
                                        </p:tgtEl>
                                        <p:attrNameLst>
                                          <p:attrName>ppt_w</p:attrName>
                                        </p:attrNameLst>
                                      </p:cBhvr>
                                      <p:tavLst>
                                        <p:tav tm="0">
                                          <p:val>
                                            <p:fltVal val="0"/>
                                          </p:val>
                                        </p:tav>
                                        <p:tav tm="100000">
                                          <p:val>
                                            <p:strVal val="#ppt_w"/>
                                          </p:val>
                                        </p:tav>
                                      </p:tavLst>
                                    </p:anim>
                                    <p:anim calcmode="lin" valueType="num">
                                      <p:cBhvr>
                                        <p:cTn id="12" dur="2000" fill="hold"/>
                                        <p:tgtEl>
                                          <p:spTgt spid="3">
                                            <p:bg/>
                                          </p:spTgt>
                                        </p:tgtEl>
                                        <p:attrNameLst>
                                          <p:attrName>ppt_h</p:attrName>
                                        </p:attrNameLst>
                                      </p:cBhvr>
                                      <p:tavLst>
                                        <p:tav tm="0">
                                          <p:val>
                                            <p:fltVal val="0"/>
                                          </p:val>
                                        </p:tav>
                                        <p:tav tm="100000">
                                          <p:val>
                                            <p:strVal val="#ppt_h"/>
                                          </p:val>
                                        </p:tav>
                                      </p:tavLst>
                                    </p:anim>
                                    <p:anim calcmode="lin" valueType="num">
                                      <p:cBhvr>
                                        <p:cTn id="13" dur="2000" fill="hold"/>
                                        <p:tgtEl>
                                          <p:spTgt spid="3">
                                            <p:bg/>
                                          </p:spTgt>
                                        </p:tgtEl>
                                        <p:attrNameLst>
                                          <p:attrName>style.rotation</p:attrName>
                                        </p:attrNameLst>
                                      </p:cBhvr>
                                      <p:tavLst>
                                        <p:tav tm="0">
                                          <p:val>
                                            <p:fltVal val="90"/>
                                          </p:val>
                                        </p:tav>
                                        <p:tav tm="100000">
                                          <p:val>
                                            <p:fltVal val="0"/>
                                          </p:val>
                                        </p:tav>
                                      </p:tavLst>
                                    </p:anim>
                                    <p:animEffect transition="in" filter="fade">
                                      <p:cBhvr>
                                        <p:cTn id="14" dur="2000"/>
                                        <p:tgtEl>
                                          <p:spTgt spid="3">
                                            <p:bg/>
                                          </p:spTgt>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9"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0" dur="2000"/>
                                        <p:tgtEl>
                                          <p:spTgt spid="3">
                                            <p:txEl>
                                              <p:pRg st="0" end="0"/>
                                            </p:txEl>
                                          </p:spTgt>
                                        </p:tgtEl>
                                      </p:cBhvr>
                                    </p:animEffect>
                                  </p:childTnLst>
                                </p:cTn>
                              </p:par>
                            </p:childTnLst>
                          </p:cTn>
                        </p:par>
                        <p:par>
                          <p:cTn id="21" fill="hold">
                            <p:stCondLst>
                              <p:cond delay="4000"/>
                            </p:stCondLst>
                            <p:childTnLst>
                              <p:par>
                                <p:cTn id="22" presetID="31" presetClass="entr" presetSubtype="0"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5"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6"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7" dur="2000"/>
                                        <p:tgtEl>
                                          <p:spTgt spid="3">
                                            <p:txEl>
                                              <p:pRg st="1" end="1"/>
                                            </p:txEl>
                                          </p:spTgt>
                                        </p:tgtEl>
                                      </p:cBhvr>
                                    </p:animEffect>
                                  </p:childTnLst>
                                </p:cTn>
                              </p:par>
                            </p:childTnLst>
                          </p:cTn>
                        </p:par>
                        <p:par>
                          <p:cTn id="28" fill="hold">
                            <p:stCondLst>
                              <p:cond delay="6000"/>
                            </p:stCondLst>
                            <p:childTnLst>
                              <p:par>
                                <p:cTn id="29" presetID="31" presetClass="entr" presetSubtype="0" fill="hold" grpId="0"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2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2000"/>
                                        <p:tgtEl>
                                          <p:spTgt spid="3">
                                            <p:txEl>
                                              <p:pRg st="3" end="3"/>
                                            </p:txEl>
                                          </p:spTgt>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p:cTn id="45"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6"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7" dur="2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8" dur="2000"/>
                                        <p:tgtEl>
                                          <p:spTgt spid="3">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 calcmode="lin" valueType="num">
                                      <p:cBhvr>
                                        <p:cTn id="53"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4"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5" dur="2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6" dur="2000"/>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2"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3" dur="2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4" dur="2000"/>
                                        <p:tgtEl>
                                          <p:spTgt spid="3">
                                            <p:txEl>
                                              <p:pRg st="6" end="6"/>
                                            </p:txEl>
                                          </p:spTgt>
                                        </p:tgtEl>
                                      </p:cBhvr>
                                    </p:animEffect>
                                  </p:childTnLst>
                                </p:cTn>
                              </p:par>
                            </p:childTnLst>
                          </p:cTn>
                        </p:par>
                        <p:par>
                          <p:cTn id="65" fill="hold">
                            <p:stCondLst>
                              <p:cond delay="2000"/>
                            </p:stCondLst>
                            <p:childTnLst>
                              <p:par>
                                <p:cTn id="66" presetID="31" presetClass="entr" presetSubtype="0" fill="hold" grpId="0" nodeType="afterEffect">
                                  <p:stCondLst>
                                    <p:cond delay="0"/>
                                  </p:stCondLst>
                                  <p:childTnLst>
                                    <p:set>
                                      <p:cBhvr>
                                        <p:cTn id="67" dur="1" fill="hold">
                                          <p:stCondLst>
                                            <p:cond delay="0"/>
                                          </p:stCondLst>
                                        </p:cTn>
                                        <p:tgtEl>
                                          <p:spTgt spid="3">
                                            <p:txEl>
                                              <p:pRg st="7" end="7"/>
                                            </p:txEl>
                                          </p:spTgt>
                                        </p:tgtEl>
                                        <p:attrNameLst>
                                          <p:attrName>style.visibility</p:attrName>
                                        </p:attrNameLst>
                                      </p:cBhvr>
                                      <p:to>
                                        <p:strVal val="visible"/>
                                      </p:to>
                                    </p:set>
                                    <p:anim calcmode="lin" valueType="num">
                                      <p:cBhvr>
                                        <p:cTn id="68"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9" dur="2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70" dur="2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71" dur="2000"/>
                                        <p:tgtEl>
                                          <p:spTgt spid="3">
                                            <p:txEl>
                                              <p:pRg st="7" end="7"/>
                                            </p:txEl>
                                          </p:spTgt>
                                        </p:tgtEl>
                                      </p:cBhvr>
                                    </p:animEffect>
                                  </p:childTnLst>
                                </p:cTn>
                              </p:par>
                            </p:childTnLst>
                          </p:cTn>
                        </p:par>
                        <p:par>
                          <p:cTn id="72" fill="hold">
                            <p:stCondLst>
                              <p:cond delay="4000"/>
                            </p:stCondLst>
                            <p:childTnLst>
                              <p:par>
                                <p:cTn id="73" presetID="31" presetClass="entr" presetSubtype="0" fill="hold" grpId="0" nodeType="afterEffect">
                                  <p:stCondLst>
                                    <p:cond delay="0"/>
                                  </p:stCondLst>
                                  <p:childTnLst>
                                    <p:set>
                                      <p:cBhvr>
                                        <p:cTn id="74" dur="1" fill="hold">
                                          <p:stCondLst>
                                            <p:cond delay="0"/>
                                          </p:stCondLst>
                                        </p:cTn>
                                        <p:tgtEl>
                                          <p:spTgt spid="3">
                                            <p:txEl>
                                              <p:pRg st="8" end="8"/>
                                            </p:txEl>
                                          </p:spTgt>
                                        </p:tgtEl>
                                        <p:attrNameLst>
                                          <p:attrName>style.visibility</p:attrName>
                                        </p:attrNameLst>
                                      </p:cBhvr>
                                      <p:to>
                                        <p:strVal val="visible"/>
                                      </p:to>
                                    </p:set>
                                    <p:anim calcmode="lin" valueType="num">
                                      <p:cBhvr>
                                        <p:cTn id="75" dur="2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6" dur="2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7" dur="2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8" dur="2000"/>
                                        <p:tgtEl>
                                          <p:spTgt spid="3">
                                            <p:txEl>
                                              <p:pRg st="8" end="8"/>
                                            </p:txEl>
                                          </p:spTgt>
                                        </p:tgtEl>
                                      </p:cBhvr>
                                    </p:animEffect>
                                  </p:childTnLst>
                                </p:cTn>
                              </p:par>
                            </p:childTnLst>
                          </p:cTn>
                        </p:par>
                        <p:par>
                          <p:cTn id="79" fill="hold">
                            <p:stCondLst>
                              <p:cond delay="6000"/>
                            </p:stCondLst>
                            <p:childTnLst>
                              <p:par>
                                <p:cTn id="80" presetID="31" presetClass="entr" presetSubtype="0" fill="hold" grpId="0" nodeType="afterEffect">
                                  <p:stCondLst>
                                    <p:cond delay="0"/>
                                  </p:stCondLst>
                                  <p:childTnLst>
                                    <p:set>
                                      <p:cBhvr>
                                        <p:cTn id="81" dur="1" fill="hold">
                                          <p:stCondLst>
                                            <p:cond delay="0"/>
                                          </p:stCondLst>
                                        </p:cTn>
                                        <p:tgtEl>
                                          <p:spTgt spid="3">
                                            <p:txEl>
                                              <p:pRg st="9" end="9"/>
                                            </p:txEl>
                                          </p:spTgt>
                                        </p:tgtEl>
                                        <p:attrNameLst>
                                          <p:attrName>style.visibility</p:attrName>
                                        </p:attrNameLst>
                                      </p:cBhvr>
                                      <p:to>
                                        <p:strVal val="visible"/>
                                      </p:to>
                                    </p:set>
                                    <p:anim calcmode="lin" valueType="num">
                                      <p:cBhvr>
                                        <p:cTn id="82" dur="2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83" dur="2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84" dur="2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85"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9610" y="139839"/>
            <a:ext cx="5502639" cy="761310"/>
          </a:xfrm>
          <a:solidFill>
            <a:schemeClr val="bg1">
              <a:alpha val="90000"/>
            </a:schemeClr>
          </a:solidFill>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Dangers of Anxiety</a:t>
            </a:r>
          </a:p>
        </p:txBody>
      </p:sp>
      <p:sp>
        <p:nvSpPr>
          <p:cNvPr id="3" name="Content Placeholder 2"/>
          <p:cNvSpPr>
            <a:spLocks noGrp="1"/>
          </p:cNvSpPr>
          <p:nvPr>
            <p:ph idx="1"/>
          </p:nvPr>
        </p:nvSpPr>
        <p:spPr>
          <a:xfrm>
            <a:off x="212035" y="2479546"/>
            <a:ext cx="11728174" cy="4176438"/>
          </a:xfrm>
          <a:solidFill>
            <a:schemeClr val="bg1">
              <a:alpha val="88000"/>
            </a:schemeClr>
          </a:solidFill>
          <a:effectLst>
            <a:softEdge rad="38100"/>
          </a:effectLst>
        </p:spPr>
        <p:txBody>
          <a:bodyPr>
            <a:normAutofit/>
          </a:bodyPr>
          <a:lstStyle/>
          <a:p>
            <a:pPr marL="0" indent="0">
              <a:lnSpc>
                <a:spcPct val="100000"/>
              </a:lnSpc>
              <a:spcBef>
                <a:spcPts val="600"/>
              </a:spcBef>
              <a:buNone/>
            </a:pPr>
            <a:r>
              <a:rPr lang="en-US" b="1" dirty="0">
                <a:effectLst>
                  <a:outerShdw blurRad="38100" dist="38100" dir="2700000" algn="tl">
                    <a:srgbClr val="000000">
                      <a:alpha val="43137"/>
                    </a:srgbClr>
                  </a:outerShdw>
                </a:effectLst>
                <a:latin typeface="Arial Rounded MT Bold" panose="020F0704030504030204" pitchFamily="34" charset="0"/>
              </a:rPr>
              <a:t>The Danger of Giving Up (1:5)</a:t>
            </a:r>
            <a:br>
              <a:rPr lang="en-US" dirty="0">
                <a:effectLst>
                  <a:outerShdw blurRad="38100" dist="38100" dir="2700000" algn="tl">
                    <a:srgbClr val="000000">
                      <a:alpha val="43137"/>
                    </a:srgbClr>
                  </a:outerShdw>
                </a:effectLst>
                <a:latin typeface="Arial Rounded MT Bold" panose="020F0704030504030204" pitchFamily="34" charset="0"/>
              </a:rPr>
            </a:br>
            <a:r>
              <a:rPr lang="en-US" sz="3000" i="1" dirty="0">
                <a:effectLst>
                  <a:outerShdw blurRad="38100" dist="38100" dir="2700000" algn="tl">
                    <a:srgbClr val="000000">
                      <a:alpha val="43137"/>
                    </a:srgbClr>
                  </a:outerShdw>
                </a:effectLst>
                <a:latin typeface="Arial Rounded MT Bold" panose="020F0704030504030204" pitchFamily="34" charset="0"/>
              </a:rPr>
              <a:t>“</a:t>
            </a:r>
            <a:r>
              <a:rPr lang="en-US" i="1" dirty="0">
                <a:effectLst>
                  <a:outerShdw blurRad="38100" dist="38100" dir="2700000" algn="tl">
                    <a:srgbClr val="000000">
                      <a:alpha val="43137"/>
                    </a:srgbClr>
                  </a:outerShdw>
                </a:effectLst>
                <a:latin typeface="Arial Rounded MT Bold" panose="020F0704030504030204" pitchFamily="34" charset="0"/>
              </a:rPr>
              <a:t>No man shall be able to stand before you all days of your life; as I was with Moses..will be with you. I will not leave you nor forsake …”</a:t>
            </a:r>
          </a:p>
          <a:p>
            <a:pPr lvl="1">
              <a:lnSpc>
                <a:spcPct val="100000"/>
              </a:lnSpc>
              <a:spcBef>
                <a:spcPts val="1200"/>
              </a:spcBef>
            </a:pPr>
            <a:r>
              <a:rPr lang="en-US" sz="2800" b="1" dirty="0">
                <a:effectLst>
                  <a:outerShdw blurRad="38100" dist="38100" dir="2700000" algn="tl">
                    <a:srgbClr val="000000">
                      <a:alpha val="43137"/>
                    </a:srgbClr>
                  </a:outerShdw>
                </a:effectLst>
                <a:latin typeface="Arial Rounded MT Bold" panose="020F0704030504030204" pitchFamily="34" charset="0"/>
              </a:rPr>
              <a:t>Seems They May Have Given Up, But God Reassured Them</a:t>
            </a:r>
            <a:r>
              <a:rPr lang="en-US" dirty="0">
                <a:effectLst>
                  <a:outerShdw blurRad="38100" dist="38100" dir="2700000" algn="tl">
                    <a:srgbClr val="000000">
                      <a:alpha val="43137"/>
                    </a:srgbClr>
                  </a:outerShdw>
                </a:effectLst>
                <a:latin typeface="Arial Rounded MT Bold" panose="020F0704030504030204" pitchFamily="34" charset="0"/>
              </a:rPr>
              <a:t>.</a:t>
            </a:r>
          </a:p>
          <a:p>
            <a:pPr marL="0" indent="0">
              <a:lnSpc>
                <a:spcPct val="100000"/>
              </a:lnSpc>
              <a:spcBef>
                <a:spcPts val="1800"/>
              </a:spcBef>
              <a:buNone/>
            </a:pPr>
            <a:r>
              <a:rPr lang="en-US" b="1" dirty="0">
                <a:effectLst>
                  <a:outerShdw blurRad="38100" dist="38100" dir="2700000" algn="tl">
                    <a:srgbClr val="000000">
                      <a:alpha val="43137"/>
                    </a:srgbClr>
                  </a:outerShdw>
                </a:effectLst>
                <a:latin typeface="Arial Rounded MT Bold" panose="020F0704030504030204" pitchFamily="34" charset="0"/>
              </a:rPr>
              <a:t>The Danger of Falling Short (1:6)</a:t>
            </a:r>
            <a:br>
              <a:rPr lang="en-US" dirty="0">
                <a:effectLst>
                  <a:outerShdw blurRad="38100" dist="38100" dir="2700000" algn="tl">
                    <a:srgbClr val="000000">
                      <a:alpha val="43137"/>
                    </a:srgbClr>
                  </a:outerShdw>
                </a:effectLst>
                <a:latin typeface="Arial Rounded MT Bold" panose="020F0704030504030204" pitchFamily="34" charset="0"/>
              </a:rPr>
            </a:br>
            <a:r>
              <a:rPr lang="en-US" i="1" dirty="0">
                <a:effectLst>
                  <a:outerShdw blurRad="38100" dist="38100" dir="2700000" algn="tl">
                    <a:srgbClr val="000000">
                      <a:alpha val="43137"/>
                    </a:srgbClr>
                  </a:outerShdw>
                </a:effectLst>
                <a:latin typeface="Arial Rounded MT Bold" panose="020F0704030504030204" pitchFamily="34" charset="0"/>
              </a:rPr>
              <a:t>“Be strong /good courage, for to this people you shall divide as an inheritance the land which I swore to their fathers to give them”</a:t>
            </a:r>
          </a:p>
          <a:p>
            <a:pPr lvl="1">
              <a:lnSpc>
                <a:spcPct val="100000"/>
              </a:lnSpc>
              <a:spcBef>
                <a:spcPts val="1200"/>
              </a:spcBef>
            </a:pPr>
            <a:r>
              <a:rPr lang="en-US" sz="2800" b="1" dirty="0">
                <a:effectLst>
                  <a:outerShdw blurRad="38100" dist="38100" dir="2700000" algn="tl">
                    <a:srgbClr val="000000">
                      <a:alpha val="43137"/>
                    </a:srgbClr>
                  </a:outerShdw>
                </a:effectLst>
                <a:latin typeface="Arial Rounded MT Bold" panose="020F0704030504030204" pitchFamily="34" charset="0"/>
              </a:rPr>
              <a:t>The Inheritance Is the Land that God Promised. </a:t>
            </a:r>
          </a:p>
        </p:txBody>
      </p:sp>
    </p:spTree>
    <p:extLst>
      <p:ext uri="{BB962C8B-B14F-4D97-AF65-F5344CB8AC3E}">
        <p14:creationId xmlns:p14="http://schemas.microsoft.com/office/powerpoint/2010/main" val="17841811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2" presetClass="entr" presetSubtype="4"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wipe(down)">
                                      <p:cBhvr>
                                        <p:cTn id="13" dur="2000"/>
                                        <p:tgtEl>
                                          <p:spTgt spid="3">
                                            <p:bg/>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down)">
                                      <p:cBhvr>
                                        <p:cTn id="16" dur="2000"/>
                                        <p:tgtEl>
                                          <p:spTgt spid="3">
                                            <p:txEl>
                                              <p:pRg st="0" end="0"/>
                                            </p:txEl>
                                          </p:spTgt>
                                        </p:tgtEl>
                                      </p:cBhvr>
                                    </p:animEffect>
                                  </p:childTnLst>
                                </p:cTn>
                              </p:par>
                            </p:childTnLst>
                          </p:cTn>
                        </p:par>
                        <p:par>
                          <p:cTn id="17" fill="hold">
                            <p:stCondLst>
                              <p:cond delay="4000"/>
                            </p:stCondLst>
                            <p:childTnLst>
                              <p:par>
                                <p:cTn id="18" presetID="22" presetClass="entr" presetSubtype="4"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down)">
                                      <p:cBhvr>
                                        <p:cTn id="20" dur="2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2000"/>
                                        <p:tgtEl>
                                          <p:spTgt spid="3">
                                            <p:txEl>
                                              <p:pRg st="2" end="2"/>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down)">
                                      <p:cBhvr>
                                        <p:cTn id="2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139" y="178547"/>
            <a:ext cx="11307145" cy="4606104"/>
          </a:xfrm>
          <a:solidFill>
            <a:schemeClr val="bg1">
              <a:alpha val="80000"/>
            </a:schemeClr>
          </a:solidFill>
          <a:effectLst>
            <a:softEdge rad="38100"/>
          </a:effectLst>
        </p:spPr>
        <p:txBody>
          <a:bodyPr>
            <a:normAutofit lnSpcReduction="10000"/>
          </a:bodyPr>
          <a:lstStyle/>
          <a:p>
            <a:pPr>
              <a:lnSpc>
                <a:spcPct val="110000"/>
              </a:lnSpc>
            </a:pPr>
            <a:r>
              <a:rPr lang="en-US" b="1" dirty="0">
                <a:effectLst>
                  <a:outerShdw blurRad="38100" dist="38100" dir="2700000" algn="tl">
                    <a:srgbClr val="000000">
                      <a:alpha val="43137"/>
                    </a:srgbClr>
                  </a:outerShdw>
                </a:effectLst>
                <a:latin typeface="Arial Rounded MT Bold" panose="020F0704030504030204" pitchFamily="34" charset="0"/>
              </a:rPr>
              <a:t>Anxiety = </a:t>
            </a:r>
            <a:r>
              <a:rPr lang="en-US" b="1" i="1" dirty="0">
                <a:effectLst>
                  <a:outerShdw blurRad="38100" dist="38100" dir="2700000" algn="tl">
                    <a:srgbClr val="000000">
                      <a:alpha val="43137"/>
                    </a:srgbClr>
                  </a:outerShdw>
                </a:effectLst>
                <a:latin typeface="Arial Rounded MT Bold" panose="020F0704030504030204" pitchFamily="34" charset="0"/>
              </a:rPr>
              <a:t>an unpleasant state of inner turmoil, often accompanied by nervous behavior, such as pacing back / forth</a:t>
            </a:r>
          </a:p>
          <a:p>
            <a:pPr>
              <a:lnSpc>
                <a:spcPct val="110000"/>
              </a:lnSpc>
            </a:pPr>
            <a:r>
              <a:rPr lang="en-US" b="1" dirty="0">
                <a:effectLst>
                  <a:outerShdw blurRad="38100" dist="38100" dir="2700000" algn="tl">
                    <a:srgbClr val="000000">
                      <a:alpha val="43137"/>
                    </a:srgbClr>
                  </a:outerShdw>
                </a:effectLst>
                <a:latin typeface="Arial Rounded MT Bold" panose="020F0704030504030204" pitchFamily="34" charset="0"/>
              </a:rPr>
              <a:t>It is the subjectively unpleasant feelings of dread over anticipated events, such as the feeling of imminent death.</a:t>
            </a:r>
          </a:p>
          <a:p>
            <a:pPr>
              <a:lnSpc>
                <a:spcPct val="110000"/>
              </a:lnSpc>
            </a:pPr>
            <a:r>
              <a:rPr lang="en-US" b="1" dirty="0">
                <a:effectLst>
                  <a:outerShdw blurRad="38100" dist="38100" dir="2700000" algn="tl">
                    <a:srgbClr val="000000">
                      <a:alpha val="43137"/>
                    </a:srgbClr>
                  </a:outerShdw>
                </a:effectLst>
                <a:latin typeface="Arial Rounded MT Bold" panose="020F0704030504030204" pitchFamily="34" charset="0"/>
              </a:rPr>
              <a:t>Anxiety is not the same as fear, which is a response to a real or perceived immediate threat,</a:t>
            </a:r>
            <a:r>
              <a:rPr lang="en-US" b="1" baseline="30000" dirty="0">
                <a:effectLst>
                  <a:outerShdw blurRad="38100" dist="38100" dir="2700000" algn="tl">
                    <a:srgbClr val="000000">
                      <a:alpha val="43137"/>
                    </a:srgbClr>
                  </a:outerShdw>
                </a:effectLst>
                <a:latin typeface="Arial Rounded MT Bold" panose="020F0704030504030204" pitchFamily="34" charset="0"/>
              </a:rPr>
              <a:t> </a:t>
            </a:r>
            <a:r>
              <a:rPr lang="en-US" b="1" dirty="0">
                <a:effectLst>
                  <a:outerShdw blurRad="38100" dist="38100" dir="2700000" algn="tl">
                    <a:srgbClr val="000000">
                      <a:alpha val="43137"/>
                    </a:srgbClr>
                  </a:outerShdw>
                </a:effectLst>
                <a:latin typeface="Arial Rounded MT Bold" panose="020F0704030504030204" pitchFamily="34" charset="0"/>
              </a:rPr>
              <a:t>whereas anxiety is the expectation of future threat.</a:t>
            </a:r>
            <a:endParaRPr lang="en-US" b="1" baseline="30000"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                           </a:t>
            </a:r>
            <a:r>
              <a:rPr lang="en-US" sz="3600" b="1" dirty="0">
                <a:effectLst>
                  <a:outerShdw blurRad="38100" dist="38100" dir="2700000" algn="tl">
                    <a:srgbClr val="000000">
                      <a:alpha val="43137"/>
                    </a:srgbClr>
                  </a:outerShdw>
                </a:effectLst>
                <a:latin typeface="Arial Rounded MT Bold" panose="020F0704030504030204" pitchFamily="34" charset="0"/>
              </a:rPr>
              <a:t>Anxiety Creates Panic…</a:t>
            </a:r>
          </a:p>
          <a:p>
            <a:pPr marL="0" indent="0">
              <a:lnSpc>
                <a:spcPct val="100000"/>
              </a:lnSpc>
              <a:spcBef>
                <a:spcPts val="0"/>
              </a:spcBef>
              <a:buNone/>
            </a:pPr>
            <a:r>
              <a:rPr lang="en-US" sz="3600" b="1" dirty="0">
                <a:effectLst>
                  <a:outerShdw blurRad="38100" dist="38100" dir="2700000" algn="tl">
                    <a:srgbClr val="000000">
                      <a:alpha val="43137"/>
                    </a:srgbClr>
                  </a:outerShdw>
                </a:effectLst>
                <a:latin typeface="Arial Rounded MT Bold" panose="020F0704030504030204" pitchFamily="34" charset="0"/>
              </a:rPr>
              <a:t>                                        …Panic Attacks </a:t>
            </a:r>
            <a:endParaRPr lang="en-US" sz="3200"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3160515216"/>
      </p:ext>
    </p:extLst>
  </p:cSld>
  <p:clrMapOvr>
    <a:masterClrMapping/>
  </p:clrMapOvr>
  <mc:AlternateContent xmlns:mc="http://schemas.openxmlformats.org/markup-compatibility/2006" xmlns:p14="http://schemas.microsoft.com/office/powerpoint/2010/main">
    <mc:Choice Requires="p14">
      <p:transition spd="slow" p14:dur="2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outVertical)">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outVertical)">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outVertical)">
                                      <p:cBhvr>
                                        <p:cTn id="25" dur="2000"/>
                                        <p:tgtEl>
                                          <p:spTgt spid="3">
                                            <p:txEl>
                                              <p:pRg st="3" end="3"/>
                                            </p:txEl>
                                          </p:spTgt>
                                        </p:tgtEl>
                                      </p:cBhvr>
                                    </p:animEffect>
                                  </p:childTnLst>
                                </p:cTn>
                              </p:par>
                            </p:childTnLst>
                          </p:cTn>
                        </p:par>
                        <p:par>
                          <p:cTn id="26" fill="hold">
                            <p:stCondLst>
                              <p:cond delay="2000"/>
                            </p:stCondLst>
                            <p:childTnLst>
                              <p:par>
                                <p:cTn id="27" presetID="16" presetClass="entr" presetSubtype="37"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outVertical)">
                                      <p:cBhvr>
                                        <p:cTn id="2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056915" y="114597"/>
            <a:ext cx="2598057" cy="854075"/>
          </a:xfrm>
        </p:spPr>
        <p:txBody>
          <a:bodyPr/>
          <a:lstStyle/>
          <a:p>
            <a:r>
              <a:rPr lang="en-US" sz="4800" b="1" dirty="0">
                <a:effectLst>
                  <a:outerShdw blurRad="38100" dist="38100" dir="2700000" algn="tl">
                    <a:srgbClr val="000000">
                      <a:alpha val="43137"/>
                    </a:srgbClr>
                  </a:outerShdw>
                </a:effectLst>
                <a:latin typeface="Arial Rounded MT Bold" panose="020F0704030504030204" pitchFamily="34" charset="0"/>
              </a:rPr>
              <a:t>Joshua</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2563091" y="1187648"/>
            <a:ext cx="9301249" cy="4166230"/>
          </a:xfrm>
          <a:solidFill>
            <a:schemeClr val="bg1">
              <a:alpha val="60000"/>
            </a:schemeClr>
          </a:solidFill>
          <a:effectLst>
            <a:softEdge rad="38100"/>
          </a:effectLst>
        </p:spPr>
        <p:txBody>
          <a:bodyPr>
            <a:normAutofit fontScale="92500" lnSpcReduction="10000"/>
          </a:bodyPr>
          <a:lstStyle/>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If Ever a Person was in Position for Panic Attacks</a:t>
            </a:r>
          </a:p>
          <a:p>
            <a:pP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He was Called to…</a:t>
            </a:r>
          </a:p>
          <a:p>
            <a:pPr lvl="1">
              <a:lnSpc>
                <a:spcPct val="100000"/>
              </a:lnSpc>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Take Mose’s Place</a:t>
            </a:r>
          </a:p>
          <a:p>
            <a:pPr marL="457200" lvl="1"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            …Big Shoes to Fill</a:t>
            </a:r>
          </a:p>
          <a:p>
            <a:pPr lvl="1">
              <a:lnSpc>
                <a:spcPct val="100000"/>
              </a:lnSpc>
              <a:spcBef>
                <a:spcPts val="1200"/>
              </a:spcBef>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Take the Land</a:t>
            </a:r>
          </a:p>
          <a:p>
            <a:pPr marL="457200" lvl="1"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             …Big Job to Complete</a:t>
            </a:r>
          </a:p>
          <a:p>
            <a:pPr lvl="1">
              <a:lnSpc>
                <a:spcPct val="100000"/>
              </a:lnSpc>
              <a:spcBef>
                <a:spcPts val="1200"/>
              </a:spcBef>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Both Seemed Impossible</a:t>
            </a:r>
          </a:p>
          <a:p>
            <a:pPr marL="457200" lvl="1"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                …Without God</a:t>
            </a:r>
          </a:p>
          <a:p>
            <a:pPr marL="457200" lvl="1" indent="0">
              <a:lnSpc>
                <a:spcPct val="100000"/>
              </a:lnSpc>
              <a:buNone/>
            </a:pP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109710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Effect transition="in" filter="fade">
                                      <p:cBhvr>
                                        <p:cTn id="9" dur="20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2000"/>
                                        <p:tgtEl>
                                          <p:spTgt spid="3">
                                            <p:txEl>
                                              <p:pRg st="1" end="1"/>
                                            </p:txEl>
                                          </p:spTgt>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2000"/>
                                        <p:tgtEl>
                                          <p:spTgt spid="3">
                                            <p:txEl>
                                              <p:pRg st="2" end="2"/>
                                            </p:txEl>
                                          </p:spTgt>
                                        </p:tgtEl>
                                      </p:cBhvr>
                                    </p:animEffect>
                                  </p:childTnLst>
                                </p:cTn>
                              </p:par>
                            </p:childTnLst>
                          </p:cTn>
                        </p:par>
                        <p:par>
                          <p:cTn id="28" fill="hold">
                            <p:stCondLst>
                              <p:cond delay="4000"/>
                            </p:stCondLst>
                            <p:childTnLst>
                              <p:par>
                                <p:cTn id="29" presetID="53" presetClass="entr" presetSubtype="16"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3" dur="20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0" dur="2000"/>
                                        <p:tgtEl>
                                          <p:spTgt spid="3">
                                            <p:txEl>
                                              <p:pRg st="4" end="4"/>
                                            </p:txEl>
                                          </p:spTgt>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5"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6" dur="2000"/>
                                        <p:tgtEl>
                                          <p:spTgt spid="3">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p:cTn id="51"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2" dur="2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3" dur="2000"/>
                                        <p:tgtEl>
                                          <p:spTgt spid="3">
                                            <p:txEl>
                                              <p:pRg st="6" end="6"/>
                                            </p:txEl>
                                          </p:spTgt>
                                        </p:tgtEl>
                                      </p:cBhvr>
                                    </p:animEffect>
                                  </p:childTnLst>
                                </p:cTn>
                              </p:par>
                            </p:childTnLst>
                          </p:cTn>
                        </p:par>
                        <p:par>
                          <p:cTn id="54" fill="hold">
                            <p:stCondLst>
                              <p:cond delay="2000"/>
                            </p:stCondLst>
                            <p:childTnLst>
                              <p:par>
                                <p:cTn id="55" presetID="53" presetClass="entr" presetSubtype="16" fill="hold" grpId="0" nodeType="after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 calcmode="lin" valueType="num">
                                      <p:cBhvr>
                                        <p:cTn id="57"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8" dur="2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9"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42886" y="154353"/>
            <a:ext cx="9205686" cy="761310"/>
          </a:xfrm>
          <a:solidFill>
            <a:schemeClr val="bg1">
              <a:alpha val="80000"/>
            </a:schemeClr>
          </a:solidFill>
          <a:effectLst>
            <a:softEdge rad="38100"/>
          </a:effectLst>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Anxiety is Triggered Many Ways</a:t>
            </a:r>
          </a:p>
        </p:txBody>
      </p:sp>
      <p:sp>
        <p:nvSpPr>
          <p:cNvPr id="3" name="Content Placeholder 2"/>
          <p:cNvSpPr>
            <a:spLocks noGrp="1"/>
          </p:cNvSpPr>
          <p:nvPr>
            <p:ph idx="1"/>
          </p:nvPr>
        </p:nvSpPr>
        <p:spPr>
          <a:xfrm>
            <a:off x="0" y="1086678"/>
            <a:ext cx="12072730" cy="5671931"/>
          </a:xfrm>
          <a:solidFill>
            <a:schemeClr val="bg1">
              <a:alpha val="80000"/>
            </a:schemeClr>
          </a:solidFill>
          <a:effectLst>
            <a:softEdge rad="38100"/>
          </a:effectLst>
        </p:spPr>
        <p:txBody>
          <a:bodyPr>
            <a:normAutofit fontScale="77500" lnSpcReduction="20000"/>
          </a:bodyPr>
          <a:lstStyle/>
          <a:p>
            <a:pPr marL="0" indent="0">
              <a:lnSpc>
                <a:spcPct val="120000"/>
              </a:lnSpc>
              <a:buNone/>
            </a:pPr>
            <a:r>
              <a:rPr lang="en-US" sz="3600" b="1" dirty="0">
                <a:effectLst>
                  <a:outerShdw blurRad="38100" dist="38100" dir="2700000" algn="tl">
                    <a:srgbClr val="000000">
                      <a:alpha val="43137"/>
                    </a:srgbClr>
                  </a:outerShdw>
                </a:effectLst>
                <a:latin typeface="Arial Rounded MT Bold" panose="020F0704030504030204" pitchFamily="34" charset="0"/>
              </a:rPr>
              <a:t>When Your Past Triggers Negative Feelings</a:t>
            </a:r>
          </a:p>
          <a:p>
            <a:pPr>
              <a:lnSpc>
                <a:spcPct val="120000"/>
              </a:lnSpc>
              <a:spcBef>
                <a:spcPts val="0"/>
              </a:spcBef>
            </a:pPr>
            <a:r>
              <a:rPr lang="en-US" sz="3400" dirty="0">
                <a:effectLst>
                  <a:outerShdw blurRad="38100" dist="38100" dir="2700000" algn="tl">
                    <a:srgbClr val="000000">
                      <a:alpha val="43137"/>
                    </a:srgbClr>
                  </a:outerShdw>
                </a:effectLst>
                <a:latin typeface="Arial Rounded MT Bold" panose="020F0704030504030204" pitchFamily="34" charset="0"/>
              </a:rPr>
              <a:t>Sometimes a reminder of a difficult past triggers anxious emotions. </a:t>
            </a:r>
          </a:p>
          <a:p>
            <a:pPr>
              <a:lnSpc>
                <a:spcPct val="120000"/>
              </a:lnSpc>
              <a:spcBef>
                <a:spcPts val="0"/>
              </a:spcBef>
            </a:pPr>
            <a:r>
              <a:rPr lang="en-US" sz="3400" dirty="0">
                <a:effectLst>
                  <a:outerShdw blurRad="38100" dist="38100" dir="2700000" algn="tl">
                    <a:srgbClr val="000000">
                      <a:alpha val="43137"/>
                    </a:srgbClr>
                  </a:outerShdw>
                </a:effectLst>
                <a:latin typeface="Arial Rounded MT Bold" panose="020F0704030504030204" pitchFamily="34" charset="0"/>
              </a:rPr>
              <a:t>You can’t change your past, but you can change how you respond to it!</a:t>
            </a:r>
          </a:p>
          <a:p>
            <a:pPr lvl="1">
              <a:lnSpc>
                <a:spcPct val="120000"/>
              </a:lnSpc>
              <a:spcBef>
                <a:spcPts val="0"/>
              </a:spcBef>
              <a:buFont typeface="Courier New" panose="02070309020205020404" pitchFamily="49" charset="0"/>
              <a:buChar char="o"/>
            </a:pPr>
            <a:r>
              <a:rPr lang="en-US" sz="3400" b="1" dirty="0">
                <a:effectLst>
                  <a:outerShdw blurRad="38100" dist="38100" dir="2700000" algn="tl">
                    <a:srgbClr val="000000">
                      <a:alpha val="43137"/>
                    </a:srgbClr>
                  </a:outerShdw>
                </a:effectLst>
                <a:latin typeface="Arial Rounded MT Bold" panose="020F0704030504030204" pitchFamily="34" charset="0"/>
              </a:rPr>
              <a:t>Josh 1:2- </a:t>
            </a:r>
            <a:r>
              <a:rPr lang="en-US" sz="3400" i="1" u="sng" dirty="0">
                <a:effectLst>
                  <a:outerShdw blurRad="38100" dist="38100" dir="2700000" algn="tl">
                    <a:srgbClr val="000000">
                      <a:alpha val="43137"/>
                    </a:srgbClr>
                  </a:outerShdw>
                </a:effectLst>
                <a:latin typeface="Arial Rounded MT Bold" panose="020F0704030504030204" pitchFamily="34" charset="0"/>
              </a:rPr>
              <a:t>Moses my servant is </a:t>
            </a:r>
            <a:r>
              <a:rPr lang="en-US" sz="3400" b="1" i="1" u="sng" dirty="0">
                <a:effectLst>
                  <a:outerShdw blurRad="38100" dist="38100" dir="2700000" algn="tl">
                    <a:srgbClr val="000000">
                      <a:alpha val="43137"/>
                    </a:srgbClr>
                  </a:outerShdw>
                </a:effectLst>
                <a:latin typeface="Arial Rounded MT Bold" panose="020F0704030504030204" pitchFamily="34" charset="0"/>
              </a:rPr>
              <a:t>dead</a:t>
            </a:r>
            <a:r>
              <a:rPr lang="en-US" sz="3400" i="1" u="sng" dirty="0">
                <a:effectLst>
                  <a:outerShdw blurRad="38100" dist="38100" dir="2700000" algn="tl">
                    <a:srgbClr val="000000">
                      <a:alpha val="43137"/>
                    </a:srgbClr>
                  </a:outerShdw>
                </a:effectLst>
                <a:latin typeface="Arial Rounded MT Bold" panose="020F0704030504030204" pitchFamily="34" charset="0"/>
              </a:rPr>
              <a:t>; now therefore </a:t>
            </a:r>
            <a:r>
              <a:rPr lang="en-US" sz="3400" b="1" i="1" u="sng" dirty="0">
                <a:effectLst>
                  <a:outerShdw blurRad="38100" dist="38100" dir="2700000" algn="tl">
                    <a:srgbClr val="000000">
                      <a:alpha val="43137"/>
                    </a:srgbClr>
                  </a:outerShdw>
                </a:effectLst>
                <a:latin typeface="Arial Rounded MT Bold" panose="020F0704030504030204" pitchFamily="34" charset="0"/>
              </a:rPr>
              <a:t>arise</a:t>
            </a:r>
            <a:r>
              <a:rPr lang="en-US" sz="3400" i="1" dirty="0">
                <a:effectLst>
                  <a:outerShdw blurRad="38100" dist="38100" dir="2700000" algn="tl">
                    <a:srgbClr val="000000">
                      <a:alpha val="43137"/>
                    </a:srgbClr>
                  </a:outerShdw>
                </a:effectLst>
                <a:latin typeface="Arial Rounded MT Bold" panose="020F0704030504030204" pitchFamily="34" charset="0"/>
              </a:rPr>
              <a:t>,</a:t>
            </a:r>
            <a:r>
              <a:rPr lang="en-US" sz="3400" dirty="0">
                <a:effectLst>
                  <a:outerShdw blurRad="38100" dist="38100" dir="2700000" algn="tl">
                    <a:srgbClr val="000000">
                      <a:alpha val="43137"/>
                    </a:srgbClr>
                  </a:outerShdw>
                </a:effectLst>
                <a:latin typeface="Arial Rounded MT Bold" panose="020F0704030504030204" pitchFamily="34" charset="0"/>
              </a:rPr>
              <a:t>…. </a:t>
            </a:r>
          </a:p>
          <a:p>
            <a:pPr marL="0" indent="0">
              <a:lnSpc>
                <a:spcPct val="120000"/>
              </a:lnSpc>
              <a:spcBef>
                <a:spcPts val="1800"/>
              </a:spcBef>
              <a:buNone/>
            </a:pPr>
            <a:r>
              <a:rPr lang="en-US" sz="3600" b="1" dirty="0">
                <a:effectLst>
                  <a:outerShdw blurRad="38100" dist="38100" dir="2700000" algn="tl">
                    <a:srgbClr val="000000">
                      <a:alpha val="43137"/>
                    </a:srgbClr>
                  </a:outerShdw>
                </a:effectLst>
                <a:latin typeface="Arial Rounded MT Bold" panose="020F0704030504030204" pitchFamily="34" charset="0"/>
              </a:rPr>
              <a:t>When You Feel Unprepared</a:t>
            </a:r>
          </a:p>
          <a:p>
            <a:pPr lvl="1">
              <a:lnSpc>
                <a:spcPct val="120000"/>
              </a:lnSpc>
              <a:spcBef>
                <a:spcPts val="0"/>
              </a:spcBef>
              <a:buFont typeface="Courier New" panose="02070309020205020404" pitchFamily="49" charset="0"/>
              <a:buChar char="o"/>
            </a:pPr>
            <a:r>
              <a:rPr lang="en-US" sz="3400" b="1" dirty="0">
                <a:effectLst>
                  <a:outerShdw blurRad="38100" dist="38100" dir="2700000" algn="tl">
                    <a:srgbClr val="000000">
                      <a:alpha val="43137"/>
                    </a:srgbClr>
                  </a:outerShdw>
                </a:effectLst>
                <a:latin typeface="Arial Rounded MT Bold" panose="020F0704030504030204" pitchFamily="34" charset="0"/>
              </a:rPr>
              <a:t>Josh 1:2- </a:t>
            </a:r>
            <a:r>
              <a:rPr lang="en-US" sz="3400" dirty="0">
                <a:effectLst>
                  <a:outerShdw blurRad="38100" dist="38100" dir="2700000" algn="tl">
                    <a:srgbClr val="000000">
                      <a:alpha val="43137"/>
                    </a:srgbClr>
                  </a:outerShdw>
                </a:effectLst>
                <a:latin typeface="Arial Rounded MT Bold" panose="020F0704030504030204" pitchFamily="34" charset="0"/>
              </a:rPr>
              <a:t>…</a:t>
            </a:r>
            <a:r>
              <a:rPr lang="en-US" sz="3400" b="1" i="1" dirty="0">
                <a:effectLst>
                  <a:outerShdw blurRad="38100" dist="38100" dir="2700000" algn="tl">
                    <a:srgbClr val="000000">
                      <a:alpha val="43137"/>
                    </a:srgbClr>
                  </a:outerShdw>
                </a:effectLst>
                <a:latin typeface="Arial Rounded MT Bold" panose="020F0704030504030204" pitchFamily="34" charset="0"/>
              </a:rPr>
              <a:t>arise</a:t>
            </a:r>
            <a:r>
              <a:rPr lang="en-US" sz="3400" i="1" dirty="0">
                <a:effectLst>
                  <a:outerShdw blurRad="38100" dist="38100" dir="2700000" algn="tl">
                    <a:srgbClr val="000000">
                      <a:alpha val="43137"/>
                    </a:srgbClr>
                  </a:outerShdw>
                </a:effectLst>
                <a:latin typeface="Arial Rounded MT Bold" panose="020F0704030504030204" pitchFamily="34" charset="0"/>
              </a:rPr>
              <a:t>, </a:t>
            </a:r>
            <a:r>
              <a:rPr lang="en-US" sz="3400" b="1" i="1" u="sng" dirty="0">
                <a:effectLst>
                  <a:outerShdw blurRad="38100" dist="38100" dir="2700000" algn="tl">
                    <a:srgbClr val="000000">
                      <a:alpha val="43137"/>
                    </a:srgbClr>
                  </a:outerShdw>
                </a:effectLst>
                <a:latin typeface="Arial Rounded MT Bold" panose="020F0704030504030204" pitchFamily="34" charset="0"/>
              </a:rPr>
              <a:t>go over this Jordan</a:t>
            </a:r>
            <a:r>
              <a:rPr lang="en-US" sz="3400" i="1" u="sng" dirty="0">
                <a:effectLst>
                  <a:outerShdw blurRad="38100" dist="38100" dir="2700000" algn="tl">
                    <a:srgbClr val="000000">
                      <a:alpha val="43137"/>
                    </a:srgbClr>
                  </a:outerShdw>
                </a:effectLst>
                <a:latin typeface="Arial Rounded MT Bold" panose="020F0704030504030204" pitchFamily="34" charset="0"/>
              </a:rPr>
              <a:t>, thou, and </a:t>
            </a:r>
            <a:r>
              <a:rPr lang="en-US" sz="3400" b="1" i="1" u="sng" dirty="0">
                <a:effectLst>
                  <a:outerShdw blurRad="38100" dist="38100" dir="2700000" algn="tl">
                    <a:srgbClr val="000000">
                      <a:alpha val="43137"/>
                    </a:srgbClr>
                  </a:outerShdw>
                </a:effectLst>
                <a:latin typeface="Arial Rounded MT Bold" panose="020F0704030504030204" pitchFamily="34" charset="0"/>
              </a:rPr>
              <a:t>all this people</a:t>
            </a:r>
            <a:r>
              <a:rPr lang="en-US" sz="3400" b="1" i="1" dirty="0">
                <a:effectLst>
                  <a:outerShdw blurRad="38100" dist="38100" dir="2700000" algn="tl">
                    <a:srgbClr val="000000">
                      <a:alpha val="43137"/>
                    </a:srgbClr>
                  </a:outerShdw>
                </a:effectLst>
                <a:latin typeface="Arial Rounded MT Bold" panose="020F0704030504030204" pitchFamily="34" charset="0"/>
              </a:rPr>
              <a:t>…</a:t>
            </a:r>
            <a:endParaRPr lang="en-US" sz="3400" i="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spcBef>
                <a:spcPts val="1800"/>
              </a:spcBef>
              <a:buNone/>
            </a:pPr>
            <a:r>
              <a:rPr lang="en-US" sz="3600" b="1" dirty="0">
                <a:effectLst>
                  <a:outerShdw blurRad="38100" dist="38100" dir="2700000" algn="tl">
                    <a:srgbClr val="000000">
                      <a:alpha val="43137"/>
                    </a:srgbClr>
                  </a:outerShdw>
                </a:effectLst>
                <a:latin typeface="Arial Rounded MT Bold" panose="020F0704030504030204" pitchFamily="34" charset="0"/>
              </a:rPr>
              <a:t>When You Feel Out of Control</a:t>
            </a:r>
          </a:p>
          <a:p>
            <a:pPr>
              <a:lnSpc>
                <a:spcPct val="120000"/>
              </a:lnSpc>
              <a:spcBef>
                <a:spcPts val="0"/>
              </a:spcBef>
            </a:pPr>
            <a:r>
              <a:rPr lang="en-US" sz="3400" dirty="0">
                <a:effectLst>
                  <a:outerShdw blurRad="38100" dist="38100" dir="2700000" algn="tl">
                    <a:srgbClr val="000000">
                      <a:alpha val="43137"/>
                    </a:srgbClr>
                  </a:outerShdw>
                </a:effectLst>
                <a:latin typeface="Arial Rounded MT Bold" panose="020F0704030504030204" pitchFamily="34" charset="0"/>
              </a:rPr>
              <a:t>Your future is unknown, and </a:t>
            </a:r>
            <a:r>
              <a:rPr lang="en-US" sz="3400" u="sng" dirty="0">
                <a:effectLst>
                  <a:outerShdw blurRad="38100" dist="38100" dir="2700000" algn="tl">
                    <a:srgbClr val="000000">
                      <a:alpha val="43137"/>
                    </a:srgbClr>
                  </a:outerShdw>
                </a:effectLst>
                <a:latin typeface="Arial Rounded MT Bold" panose="020F0704030504030204" pitchFamily="34" charset="0"/>
              </a:rPr>
              <a:t>change</a:t>
            </a:r>
            <a:r>
              <a:rPr lang="en-US" sz="3400" dirty="0">
                <a:effectLst>
                  <a:outerShdw blurRad="38100" dist="38100" dir="2700000" algn="tl">
                    <a:srgbClr val="000000">
                      <a:alpha val="43137"/>
                    </a:srgbClr>
                  </a:outerShdw>
                </a:effectLst>
                <a:latin typeface="Arial Rounded MT Bold" panose="020F0704030504030204" pitchFamily="34" charset="0"/>
              </a:rPr>
              <a:t> is scary, you feel out of control. </a:t>
            </a:r>
          </a:p>
          <a:p>
            <a:pPr lvl="1">
              <a:lnSpc>
                <a:spcPct val="120000"/>
              </a:lnSpc>
              <a:spcBef>
                <a:spcPts val="0"/>
              </a:spcBef>
              <a:buFont typeface="Courier New" panose="02070309020205020404" pitchFamily="49" charset="0"/>
              <a:buChar char="o"/>
            </a:pPr>
            <a:r>
              <a:rPr lang="en-US" sz="3400" b="1" dirty="0">
                <a:effectLst>
                  <a:outerShdw blurRad="38100" dist="38100" dir="2700000" algn="tl">
                    <a:srgbClr val="000000">
                      <a:alpha val="43137"/>
                    </a:srgbClr>
                  </a:outerShdw>
                </a:effectLst>
                <a:latin typeface="Arial Rounded MT Bold" panose="020F0704030504030204" pitchFamily="34" charset="0"/>
              </a:rPr>
              <a:t>Josh 1:2- </a:t>
            </a:r>
            <a:r>
              <a:rPr lang="en-US" sz="3400" baseline="30000" dirty="0">
                <a:effectLst>
                  <a:outerShdw blurRad="38100" dist="38100" dir="2700000" algn="tl">
                    <a:srgbClr val="000000">
                      <a:alpha val="43137"/>
                    </a:srgbClr>
                  </a:outerShdw>
                </a:effectLst>
                <a:latin typeface="Arial Rounded MT Bold" panose="020F0704030504030204" pitchFamily="34" charset="0"/>
              </a:rPr>
              <a:t>…</a:t>
            </a:r>
            <a:r>
              <a:rPr lang="en-US" sz="3400" i="1" dirty="0">
                <a:effectLst>
                  <a:outerShdw blurRad="38100" dist="38100" dir="2700000" algn="tl">
                    <a:srgbClr val="000000">
                      <a:alpha val="43137"/>
                    </a:srgbClr>
                  </a:outerShdw>
                </a:effectLst>
                <a:latin typeface="Arial Rounded MT Bold" panose="020F0704030504030204" pitchFamily="34" charset="0"/>
              </a:rPr>
              <a:t>thou, </a:t>
            </a:r>
            <a:r>
              <a:rPr lang="en-US" sz="3400" i="1" u="sng" dirty="0">
                <a:effectLst>
                  <a:outerShdw blurRad="38100" dist="38100" dir="2700000" algn="tl">
                    <a:srgbClr val="000000">
                      <a:alpha val="43137"/>
                    </a:srgbClr>
                  </a:outerShdw>
                </a:effectLst>
                <a:latin typeface="Arial Rounded MT Bold" panose="020F0704030504030204" pitchFamily="34" charset="0"/>
              </a:rPr>
              <a:t>and </a:t>
            </a:r>
            <a:r>
              <a:rPr lang="en-US" sz="3400" b="1" i="1" u="sng" dirty="0">
                <a:effectLst>
                  <a:outerShdw blurRad="38100" dist="38100" dir="2700000" algn="tl">
                    <a:srgbClr val="000000">
                      <a:alpha val="43137"/>
                    </a:srgbClr>
                  </a:outerShdw>
                </a:effectLst>
                <a:latin typeface="Arial Rounded MT Bold" panose="020F0704030504030204" pitchFamily="34" charset="0"/>
              </a:rPr>
              <a:t>all this people</a:t>
            </a:r>
            <a:r>
              <a:rPr lang="en-US" sz="3400" i="1" dirty="0">
                <a:effectLst>
                  <a:outerShdw blurRad="38100" dist="38100" dir="2700000" algn="tl">
                    <a:srgbClr val="000000">
                      <a:alpha val="43137"/>
                    </a:srgbClr>
                  </a:outerShdw>
                </a:effectLst>
                <a:latin typeface="Arial Rounded MT Bold" panose="020F0704030504030204" pitchFamily="34" charset="0"/>
              </a:rPr>
              <a:t>, </a:t>
            </a:r>
            <a:r>
              <a:rPr lang="en-US" sz="3400" i="1" u="sng" dirty="0">
                <a:effectLst>
                  <a:outerShdw blurRad="38100" dist="38100" dir="2700000" algn="tl">
                    <a:srgbClr val="000000">
                      <a:alpha val="43137"/>
                    </a:srgbClr>
                  </a:outerShdw>
                </a:effectLst>
                <a:latin typeface="Arial Rounded MT Bold" panose="020F0704030504030204" pitchFamily="34" charset="0"/>
              </a:rPr>
              <a:t>unto the land…</a:t>
            </a:r>
            <a:endParaRPr lang="en-US" sz="3400" i="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spcBef>
                <a:spcPts val="1800"/>
              </a:spcBef>
              <a:buNone/>
            </a:pPr>
            <a:r>
              <a:rPr lang="en-US" sz="3400" dirty="0">
                <a:effectLst>
                  <a:outerShdw blurRad="38100" dist="38100" dir="2700000" algn="tl">
                    <a:srgbClr val="000000">
                      <a:alpha val="43137"/>
                    </a:srgbClr>
                  </a:outerShdw>
                </a:effectLst>
                <a:latin typeface="Arial Rounded MT Bold" panose="020F0704030504030204" pitchFamily="34" charset="0"/>
              </a:rPr>
              <a:t> </a:t>
            </a:r>
            <a:r>
              <a:rPr lang="en-US" sz="3600" b="1" dirty="0">
                <a:effectLst>
                  <a:outerShdw blurRad="38100" dist="38100" dir="2700000" algn="tl">
                    <a:srgbClr val="000000">
                      <a:alpha val="43137"/>
                    </a:srgbClr>
                  </a:outerShdw>
                </a:effectLst>
                <a:latin typeface="Arial Rounded MT Bold" panose="020F0704030504030204" pitchFamily="34" charset="0"/>
              </a:rPr>
              <a:t>When You Feel You Have No Explanation</a:t>
            </a:r>
          </a:p>
          <a:p>
            <a:pPr>
              <a:lnSpc>
                <a:spcPct val="120000"/>
              </a:lnSpc>
              <a:spcBef>
                <a:spcPts val="0"/>
              </a:spcBef>
            </a:pPr>
            <a:r>
              <a:rPr lang="en-US" sz="3400" dirty="0">
                <a:effectLst>
                  <a:outerShdw blurRad="38100" dist="38100" dir="2700000" algn="tl">
                    <a:srgbClr val="000000">
                      <a:alpha val="43137"/>
                    </a:srgbClr>
                  </a:outerShdw>
                </a:effectLst>
                <a:latin typeface="Arial Rounded MT Bold" panose="020F0704030504030204" pitchFamily="34" charset="0"/>
              </a:rPr>
              <a:t>Sometimes there is no warning or explanation to your anxiety. </a:t>
            </a:r>
          </a:p>
          <a:p>
            <a:pPr>
              <a:lnSpc>
                <a:spcPct val="120000"/>
              </a:lnSpc>
              <a:spcBef>
                <a:spcPts val="0"/>
              </a:spcBef>
            </a:pPr>
            <a:r>
              <a:rPr lang="en-US" sz="3400" dirty="0">
                <a:effectLst>
                  <a:outerShdw blurRad="38100" dist="38100" dir="2700000" algn="tl">
                    <a:srgbClr val="000000">
                      <a:alpha val="43137"/>
                    </a:srgbClr>
                  </a:outerShdw>
                </a:effectLst>
                <a:latin typeface="Arial Rounded MT Bold" panose="020F0704030504030204" pitchFamily="34" charset="0"/>
              </a:rPr>
              <a:t>Anxiety speaks false beliefs to us that leave us paralyzed. </a:t>
            </a:r>
            <a:endParaRPr lang="en-US" dirty="0"/>
          </a:p>
        </p:txBody>
      </p:sp>
    </p:spTree>
    <p:extLst>
      <p:ext uri="{BB962C8B-B14F-4D97-AF65-F5344CB8AC3E}">
        <p14:creationId xmlns:p14="http://schemas.microsoft.com/office/powerpoint/2010/main" val="101938671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circle(in)">
                                      <p:cBhvr>
                                        <p:cTn id="11" dur="2000"/>
                                        <p:tgtEl>
                                          <p:spTgt spid="3">
                                            <p:bg/>
                                          </p:spTgt>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par>
                          <p:cTn id="15" fill="hold">
                            <p:stCondLst>
                              <p:cond delay="4000"/>
                            </p:stCondLst>
                            <p:childTnLst>
                              <p:par>
                                <p:cTn id="16" presetID="6" presetClass="entr" presetSubtype="16"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par>
                          <p:cTn id="19" fill="hold">
                            <p:stCondLst>
                              <p:cond delay="6000"/>
                            </p:stCondLst>
                            <p:childTnLst>
                              <p:par>
                                <p:cTn id="20" presetID="6" presetClass="entr" presetSubtype="16"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par>
                          <p:cTn id="23" fill="hold">
                            <p:stCondLst>
                              <p:cond delay="8000"/>
                            </p:stCondLst>
                            <p:childTnLst>
                              <p:par>
                                <p:cTn id="24" presetID="6" presetClass="entr" presetSubtype="16"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ircle(in)">
                                      <p:cBhvr>
                                        <p:cTn id="26" dur="2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circle(in)">
                                      <p:cBhvr>
                                        <p:cTn id="31" dur="2000"/>
                                        <p:tgtEl>
                                          <p:spTgt spid="3">
                                            <p:txEl>
                                              <p:pRg st="4" end="4"/>
                                            </p:txEl>
                                          </p:spTgt>
                                        </p:tgtEl>
                                      </p:cBhvr>
                                    </p:animEffect>
                                  </p:childTnLst>
                                </p:cTn>
                              </p:par>
                            </p:childTnLst>
                          </p:cTn>
                        </p:par>
                        <p:par>
                          <p:cTn id="32" fill="hold">
                            <p:stCondLst>
                              <p:cond delay="2000"/>
                            </p:stCondLst>
                            <p:childTnLst>
                              <p:par>
                                <p:cTn id="33" presetID="6" presetClass="entr" presetSubtype="16"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circle(in)">
                                      <p:cBhvr>
                                        <p:cTn id="35" dur="20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circle(in)">
                                      <p:cBhvr>
                                        <p:cTn id="40" dur="2000"/>
                                        <p:tgtEl>
                                          <p:spTgt spid="3">
                                            <p:txEl>
                                              <p:pRg st="6" end="6"/>
                                            </p:txEl>
                                          </p:spTgt>
                                        </p:tgtEl>
                                      </p:cBhvr>
                                    </p:animEffect>
                                  </p:childTnLst>
                                </p:cTn>
                              </p:par>
                            </p:childTnLst>
                          </p:cTn>
                        </p:par>
                        <p:par>
                          <p:cTn id="41" fill="hold">
                            <p:stCondLst>
                              <p:cond delay="2000"/>
                            </p:stCondLst>
                            <p:childTnLst>
                              <p:par>
                                <p:cTn id="42" presetID="6" presetClass="entr" presetSubtype="16" fill="hold" grpId="0" nodeType="after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circle(in)">
                                      <p:cBhvr>
                                        <p:cTn id="44" dur="2000"/>
                                        <p:tgtEl>
                                          <p:spTgt spid="3">
                                            <p:txEl>
                                              <p:pRg st="7" end="7"/>
                                            </p:txEl>
                                          </p:spTgt>
                                        </p:tgtEl>
                                      </p:cBhvr>
                                    </p:animEffect>
                                  </p:childTnLst>
                                </p:cTn>
                              </p:par>
                            </p:childTnLst>
                          </p:cTn>
                        </p:par>
                        <p:par>
                          <p:cTn id="45" fill="hold">
                            <p:stCondLst>
                              <p:cond delay="4000"/>
                            </p:stCondLst>
                            <p:childTnLst>
                              <p:par>
                                <p:cTn id="46" presetID="6" presetClass="entr" presetSubtype="16" fill="hold" grpId="0" nodeType="after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circle(in)">
                                      <p:cBhvr>
                                        <p:cTn id="48" dur="2000"/>
                                        <p:tgtEl>
                                          <p:spTgt spid="3">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circle(in)">
                                      <p:cBhvr>
                                        <p:cTn id="53" dur="2000"/>
                                        <p:tgtEl>
                                          <p:spTgt spid="3">
                                            <p:txEl>
                                              <p:pRg st="9" end="9"/>
                                            </p:txEl>
                                          </p:spTgt>
                                        </p:tgtEl>
                                      </p:cBhvr>
                                    </p:animEffect>
                                  </p:childTnLst>
                                </p:cTn>
                              </p:par>
                            </p:childTnLst>
                          </p:cTn>
                        </p:par>
                        <p:par>
                          <p:cTn id="54" fill="hold">
                            <p:stCondLst>
                              <p:cond delay="2000"/>
                            </p:stCondLst>
                            <p:childTnLst>
                              <p:par>
                                <p:cTn id="55" presetID="6" presetClass="entr" presetSubtype="16" fill="hold" grpId="0" nodeType="after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circle(in)">
                                      <p:cBhvr>
                                        <p:cTn id="57" dur="2000"/>
                                        <p:tgtEl>
                                          <p:spTgt spid="3">
                                            <p:txEl>
                                              <p:pRg st="10" end="10"/>
                                            </p:txEl>
                                          </p:spTgt>
                                        </p:tgtEl>
                                      </p:cBhvr>
                                    </p:animEffect>
                                  </p:childTnLst>
                                </p:cTn>
                              </p:par>
                            </p:childTnLst>
                          </p:cTn>
                        </p:par>
                        <p:par>
                          <p:cTn id="58" fill="hold">
                            <p:stCondLst>
                              <p:cond delay="4000"/>
                            </p:stCondLst>
                            <p:childTnLst>
                              <p:par>
                                <p:cTn id="59" presetID="6" presetClass="entr" presetSubtype="16" fill="hold" grpId="0" nodeType="after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Effect transition="in" filter="circle(in)">
                                      <p:cBhvr>
                                        <p:cTn id="61"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7757" y="171736"/>
            <a:ext cx="4003770" cy="761310"/>
          </a:xfrm>
          <a:solidFill>
            <a:schemeClr val="bg1">
              <a:alpha val="80000"/>
            </a:schemeClr>
          </a:solidFill>
          <a:effectLst>
            <a:softEdge rad="38100"/>
          </a:effectLst>
        </p:spPr>
        <p:txBody>
          <a:bodyPr>
            <a:normAutofit/>
          </a:bodyPr>
          <a:lstStyle/>
          <a:p>
            <a:r>
              <a:rPr lang="en-US" sz="4800" b="1" dirty="0">
                <a:effectLst>
                  <a:outerShdw blurRad="38100" dist="38100" dir="2700000" algn="tl">
                    <a:srgbClr val="000000">
                      <a:alpha val="43137"/>
                    </a:srgbClr>
                  </a:outerShdw>
                </a:effectLst>
                <a:latin typeface="Arial Rounded MT Bold" panose="020F0704030504030204" pitchFamily="34" charset="0"/>
              </a:rPr>
              <a:t>Attack Panic</a:t>
            </a:r>
          </a:p>
        </p:txBody>
      </p:sp>
      <p:sp>
        <p:nvSpPr>
          <p:cNvPr id="3" name="Content Placeholder 2"/>
          <p:cNvSpPr>
            <a:spLocks noGrp="1"/>
          </p:cNvSpPr>
          <p:nvPr>
            <p:ph idx="1"/>
          </p:nvPr>
        </p:nvSpPr>
        <p:spPr>
          <a:xfrm>
            <a:off x="212035" y="1086679"/>
            <a:ext cx="11728174" cy="5346020"/>
          </a:xfrm>
          <a:solidFill>
            <a:schemeClr val="bg1">
              <a:alpha val="90000"/>
            </a:schemeClr>
          </a:solidFill>
          <a:effectLst>
            <a:softEdge rad="50800"/>
          </a:effectLst>
        </p:spPr>
        <p:txBody>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Joshua 1:8 (KJV) </a:t>
            </a:r>
            <a:br>
              <a:rPr lang="en-US" b="1" dirty="0">
                <a:effectLst>
                  <a:outerShdw blurRad="38100" dist="38100" dir="2700000" algn="tl">
                    <a:srgbClr val="000000">
                      <a:alpha val="43137"/>
                    </a:srgbClr>
                  </a:outerShdw>
                </a:effectLst>
                <a:latin typeface="Arial Rounded MT Bold" panose="020F0704030504030204" pitchFamily="34" charset="0"/>
              </a:rPr>
            </a:br>
            <a:r>
              <a:rPr lang="en-US" b="1" baseline="30000" dirty="0">
                <a:effectLst>
                  <a:outerShdw blurRad="38100" dist="38100" dir="2700000" algn="tl">
                    <a:srgbClr val="000000">
                      <a:alpha val="43137"/>
                    </a:srgbClr>
                  </a:outerShdw>
                </a:effectLst>
                <a:latin typeface="Arial Rounded MT Bold" panose="020F0704030504030204" pitchFamily="34" charset="0"/>
              </a:rPr>
              <a:t> </a:t>
            </a:r>
            <a:r>
              <a:rPr lang="en-US" b="1"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This book of the law shall not depart out of thy mouth; but thou shalt meditate therein day and night, that thou mayest observe to do according to all that is written therein: for then thou shalt make thy way prosperous, and then thou shalt have good success.</a:t>
            </a:r>
          </a:p>
          <a:p>
            <a:pPr marL="0" indent="0">
              <a:buNone/>
            </a:pP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600" b="1" dirty="0">
                <a:effectLst>
                  <a:outerShdw blurRad="38100" dist="38100" dir="2700000" algn="tl">
                    <a:srgbClr val="000000">
                      <a:alpha val="43137"/>
                    </a:srgbClr>
                  </a:outerShdw>
                </a:effectLst>
                <a:latin typeface="Arial Rounded MT Bold" panose="020F0704030504030204" pitchFamily="34" charset="0"/>
              </a:rPr>
              <a:t>The Power of …</a:t>
            </a: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Meditation</a:t>
            </a:r>
            <a:r>
              <a:rPr lang="en-US" b="1" dirty="0">
                <a:effectLst>
                  <a:outerShdw blurRad="38100" dist="38100" dir="2700000" algn="tl">
                    <a:srgbClr val="000000">
                      <a:alpha val="43137"/>
                    </a:srgbClr>
                  </a:outerShdw>
                </a:effectLst>
                <a:latin typeface="Arial Rounded MT Bold" panose="020F0704030504030204" pitchFamily="34" charset="0"/>
              </a:rPr>
              <a:t> = </a:t>
            </a:r>
            <a:r>
              <a:rPr lang="en-US" i="1" dirty="0">
                <a:effectLst>
                  <a:outerShdw blurRad="38100" dist="38100" dir="2700000" algn="tl">
                    <a:srgbClr val="000000">
                      <a:alpha val="43137"/>
                    </a:srgbClr>
                  </a:outerShdw>
                </a:effectLst>
                <a:latin typeface="Arial Rounded MT Bold" panose="020F0704030504030204" pitchFamily="34" charset="0"/>
              </a:rPr>
              <a:t>to mutter under breath- talk to self</a:t>
            </a:r>
          </a:p>
          <a:p>
            <a:pPr lvl="1">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Healthy Self-Talk (</a:t>
            </a:r>
            <a:r>
              <a:rPr lang="en-US" sz="2800" i="1" dirty="0">
                <a:effectLst>
                  <a:outerShdw blurRad="38100" dist="38100" dir="2700000" algn="tl">
                    <a:srgbClr val="000000">
                      <a:alpha val="43137"/>
                    </a:srgbClr>
                  </a:outerShdw>
                </a:effectLst>
                <a:latin typeface="Arial Rounded MT Bold" panose="020F0704030504030204" pitchFamily="34" charset="0"/>
              </a:rPr>
              <a:t>builds faith</a:t>
            </a:r>
            <a:r>
              <a:rPr lang="en-US" sz="2800" b="1" dirty="0">
                <a:effectLst>
                  <a:outerShdw blurRad="38100" dist="38100" dir="2700000" algn="tl">
                    <a:srgbClr val="000000">
                      <a:alpha val="43137"/>
                    </a:srgbClr>
                  </a:outerShdw>
                </a:effectLst>
                <a:latin typeface="Arial Rounded MT Bold" panose="020F0704030504030204" pitchFamily="34" charset="0"/>
              </a:rPr>
              <a:t>)</a:t>
            </a: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Reverse Meditation = Worry</a:t>
            </a:r>
          </a:p>
          <a:p>
            <a:pPr lvl="1">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Unhealthy Self-Talk (</a:t>
            </a:r>
            <a:r>
              <a:rPr lang="en-US" sz="2800" i="1" dirty="0">
                <a:effectLst>
                  <a:outerShdw blurRad="38100" dist="38100" dir="2700000" algn="tl">
                    <a:srgbClr val="000000">
                      <a:alpha val="43137"/>
                    </a:srgbClr>
                  </a:outerShdw>
                </a:effectLst>
                <a:latin typeface="Arial Rounded MT Bold" panose="020F0704030504030204" pitchFamily="34" charset="0"/>
              </a:rPr>
              <a:t>deteriorates faith</a:t>
            </a:r>
            <a:r>
              <a:rPr lang="en-US" sz="2800" b="1" dirty="0">
                <a:effectLst>
                  <a:outerShdw blurRad="38100" dist="38100" dir="2700000" algn="tl">
                    <a:srgbClr val="000000">
                      <a:alpha val="43137"/>
                    </a:srgbClr>
                  </a:outerShdw>
                </a:effectLst>
                <a:latin typeface="Arial Rounded MT Bold" panose="020F0704030504030204" pitchFamily="34" charset="0"/>
              </a:rPr>
              <a:t>)</a:t>
            </a:r>
          </a:p>
        </p:txBody>
      </p:sp>
    </p:spTree>
    <p:extLst>
      <p:ext uri="{BB962C8B-B14F-4D97-AF65-F5344CB8AC3E}">
        <p14:creationId xmlns:p14="http://schemas.microsoft.com/office/powerpoint/2010/main" val="1402025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circle(in)">
                                      <p:cBhvr>
                                        <p:cTn id="11" dur="2000"/>
                                        <p:tgtEl>
                                          <p:spTgt spid="3">
                                            <p:bg/>
                                          </p:spTgt>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par>
                          <p:cTn id="20" fill="hold">
                            <p:stCondLst>
                              <p:cond delay="2000"/>
                            </p:stCondLst>
                            <p:childTnLst>
                              <p:par>
                                <p:cTn id="21" presetID="6" presetClass="entr" presetSubtype="16"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childTnLst>
                          </p:cTn>
                        </p:par>
                        <p:par>
                          <p:cTn id="24" fill="hold">
                            <p:stCondLst>
                              <p:cond delay="4000"/>
                            </p:stCondLst>
                            <p:childTnLst>
                              <p:par>
                                <p:cTn id="25" presetID="6" presetClass="entr" presetSubtype="16"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par>
                          <p:cTn id="33" fill="hold">
                            <p:stCondLst>
                              <p:cond delay="2000"/>
                            </p:stCondLst>
                            <p:childTnLst>
                              <p:par>
                                <p:cTn id="34" presetID="6" presetClass="entr" presetSubtype="16" fill="hold" grpId="0"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circle(in)">
                                      <p:cBhvr>
                                        <p:cTn id="36"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6473" y="139839"/>
            <a:ext cx="10958945" cy="761310"/>
          </a:xfrm>
          <a:solidFill>
            <a:schemeClr val="bg1">
              <a:alpha val="80000"/>
            </a:schemeClr>
          </a:soli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Gives You Power to </a:t>
            </a:r>
            <a:r>
              <a:rPr lang="en-US" b="1" i="1" dirty="0">
                <a:effectLst>
                  <a:outerShdw blurRad="38100" dist="38100" dir="2700000" algn="tl">
                    <a:srgbClr val="000000">
                      <a:alpha val="43137"/>
                    </a:srgbClr>
                  </a:outerShdw>
                </a:effectLst>
                <a:latin typeface="Arial Rounded MT Bold" panose="020F0704030504030204" pitchFamily="34" charset="0"/>
              </a:rPr>
              <a:t>“Put Your Mind At Ease”</a:t>
            </a:r>
            <a:endParaRPr lang="en-US" i="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212035" y="1086678"/>
            <a:ext cx="11728174" cy="5064739"/>
          </a:xfrm>
          <a:solidFill>
            <a:schemeClr val="bg1">
              <a:alpha val="80000"/>
            </a:schemeClr>
          </a:solidFill>
        </p:spPr>
        <p:txBody>
          <a:bodyPr>
            <a:normAutofit lnSpcReduction="10000"/>
          </a:bodyPr>
          <a:lstStyle/>
          <a:p>
            <a:pPr lvl="0">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Philippians 4:6-7-</a:t>
            </a:r>
            <a:r>
              <a:rPr lang="en-US" baseline="30000" dirty="0">
                <a:effectLst>
                  <a:outerShdw blurRad="38100" dist="38100" dir="2700000" algn="tl">
                    <a:srgbClr val="000000">
                      <a:alpha val="43137"/>
                    </a:srgbClr>
                  </a:outerShdw>
                </a:effectLst>
                <a:latin typeface="Arial Rounded MT Bold" panose="020F0704030504030204" pitchFamily="34" charset="0"/>
              </a:rPr>
              <a:t>6 </a:t>
            </a:r>
            <a:r>
              <a:rPr lang="en-US" i="1" dirty="0">
                <a:effectLst>
                  <a:outerShdw blurRad="38100" dist="38100" dir="2700000" algn="tl">
                    <a:srgbClr val="000000">
                      <a:alpha val="43137"/>
                    </a:srgbClr>
                  </a:outerShdw>
                </a:effectLst>
                <a:latin typeface="Arial Rounded MT Bold" panose="020F0704030504030204" pitchFamily="34" charset="0"/>
              </a:rPr>
              <a:t>Be careful for nothing; but in every thing by prayer and supplication with thanksgiving let your requests be made known unto God. </a:t>
            </a:r>
            <a:r>
              <a:rPr lang="en-US" i="1" baseline="30000" dirty="0">
                <a:effectLst>
                  <a:outerShdw blurRad="38100" dist="38100" dir="2700000" algn="tl">
                    <a:srgbClr val="000000">
                      <a:alpha val="43137"/>
                    </a:srgbClr>
                  </a:outerShdw>
                </a:effectLst>
                <a:latin typeface="Arial Rounded MT Bold" panose="020F0704030504030204" pitchFamily="34" charset="0"/>
              </a:rPr>
              <a:t>7: </a:t>
            </a:r>
            <a:r>
              <a:rPr lang="en-US" i="1" dirty="0">
                <a:effectLst>
                  <a:outerShdw blurRad="38100" dist="38100" dir="2700000" algn="tl">
                    <a:srgbClr val="000000">
                      <a:alpha val="43137"/>
                    </a:srgbClr>
                  </a:outerShdw>
                </a:effectLst>
                <a:latin typeface="Arial Rounded MT Bold" panose="020F0704030504030204" pitchFamily="34" charset="0"/>
              </a:rPr>
              <a:t>And the peace of God, which passeth all understanding, shall keep your hearts and minds through Christ Jesus.</a:t>
            </a:r>
          </a:p>
          <a:p>
            <a:pPr lvl="0">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Matthew 11:28- </a:t>
            </a:r>
            <a:r>
              <a:rPr lang="en-US" baseline="30000" dirty="0">
                <a:effectLst>
                  <a:outerShdw blurRad="38100" dist="38100" dir="2700000" algn="tl">
                    <a:srgbClr val="000000">
                      <a:alpha val="43137"/>
                    </a:srgbClr>
                  </a:outerShdw>
                </a:effectLst>
                <a:latin typeface="Arial Rounded MT Bold" panose="020F0704030504030204" pitchFamily="34" charset="0"/>
              </a:rPr>
              <a:t>28 </a:t>
            </a:r>
            <a:r>
              <a:rPr lang="en-US"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Come unto me, all ye that labour and are heavy laden, and I will give you rest. </a:t>
            </a:r>
            <a:r>
              <a:rPr lang="en-US" i="1" baseline="30000" dirty="0">
                <a:effectLst>
                  <a:outerShdw blurRad="38100" dist="38100" dir="2700000" algn="tl">
                    <a:srgbClr val="000000">
                      <a:alpha val="43137"/>
                    </a:srgbClr>
                  </a:outerShdw>
                </a:effectLst>
                <a:latin typeface="Arial Rounded MT Bold" panose="020F0704030504030204" pitchFamily="34" charset="0"/>
              </a:rPr>
              <a:t>29 </a:t>
            </a:r>
            <a:r>
              <a:rPr lang="en-US" i="1" dirty="0">
                <a:effectLst>
                  <a:outerShdw blurRad="38100" dist="38100" dir="2700000" algn="tl">
                    <a:srgbClr val="000000">
                      <a:alpha val="43137"/>
                    </a:srgbClr>
                  </a:outerShdw>
                </a:effectLst>
                <a:latin typeface="Arial Rounded MT Bold" panose="020F0704030504030204" pitchFamily="34" charset="0"/>
              </a:rPr>
              <a:t> Take my yoke upon you, and learn of me; for I am meek and lowly in heart: and ye shall find rest unto your souls. </a:t>
            </a:r>
            <a:r>
              <a:rPr lang="en-US" i="1" baseline="30000" dirty="0">
                <a:effectLst>
                  <a:outerShdw blurRad="38100" dist="38100" dir="2700000" algn="tl">
                    <a:srgbClr val="000000">
                      <a:alpha val="43137"/>
                    </a:srgbClr>
                  </a:outerShdw>
                </a:effectLst>
                <a:latin typeface="Arial Rounded MT Bold" panose="020F0704030504030204" pitchFamily="34" charset="0"/>
              </a:rPr>
              <a:t>30 </a:t>
            </a:r>
            <a:r>
              <a:rPr lang="en-US" i="1" dirty="0">
                <a:effectLst>
                  <a:outerShdw blurRad="38100" dist="38100" dir="2700000" algn="tl">
                    <a:srgbClr val="000000">
                      <a:alpha val="43137"/>
                    </a:srgbClr>
                  </a:outerShdw>
                </a:effectLst>
                <a:latin typeface="Arial Rounded MT Bold" panose="020F0704030504030204" pitchFamily="34" charset="0"/>
              </a:rPr>
              <a:t> For my yoke is easy, and my burden is light.</a:t>
            </a:r>
          </a:p>
          <a:p>
            <a:pPr lvl="2">
              <a:lnSpc>
                <a:spcPct val="100000"/>
              </a:lnSpc>
              <a:spcBef>
                <a:spcPts val="1200"/>
              </a:spcBef>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Jehovah-Shalom= </a:t>
            </a:r>
            <a:r>
              <a:rPr lang="en-US" sz="3200" i="1" dirty="0">
                <a:effectLst>
                  <a:outerShdw blurRad="38100" dist="38100" dir="2700000" algn="tl">
                    <a:srgbClr val="000000">
                      <a:alpha val="43137"/>
                    </a:srgbClr>
                  </a:outerShdw>
                </a:effectLst>
                <a:latin typeface="Arial Rounded MT Bold" panose="020F0704030504030204" pitchFamily="34" charset="0"/>
              </a:rPr>
              <a:t>"the </a:t>
            </a:r>
            <a:r>
              <a:rPr lang="en-US" sz="3200" i="1" cap="small" dirty="0">
                <a:effectLst>
                  <a:outerShdw blurRad="38100" dist="38100" dir="2700000" algn="tl">
                    <a:srgbClr val="000000">
                      <a:alpha val="43137"/>
                    </a:srgbClr>
                  </a:outerShdw>
                </a:effectLst>
                <a:latin typeface="Arial Rounded MT Bold" panose="020F0704030504030204" pitchFamily="34" charset="0"/>
              </a:rPr>
              <a:t>Lord</a:t>
            </a:r>
            <a:r>
              <a:rPr lang="en-US" sz="3200" i="1" dirty="0">
                <a:effectLst>
                  <a:outerShdw blurRad="38100" dist="38100" dir="2700000" algn="tl">
                    <a:srgbClr val="000000">
                      <a:alpha val="43137"/>
                    </a:srgbClr>
                  </a:outerShdw>
                </a:effectLst>
                <a:latin typeface="Arial Rounded MT Bold" panose="020F0704030504030204" pitchFamily="34" charset="0"/>
              </a:rPr>
              <a:t> is </a:t>
            </a:r>
            <a:r>
              <a:rPr lang="en-US" sz="3200" b="1" i="1" dirty="0">
                <a:effectLst>
                  <a:outerShdw blurRad="38100" dist="38100" dir="2700000" algn="tl">
                    <a:srgbClr val="000000">
                      <a:alpha val="43137"/>
                    </a:srgbClr>
                  </a:outerShdw>
                </a:effectLst>
                <a:latin typeface="Arial Rounded MT Bold" panose="020F0704030504030204" pitchFamily="34" charset="0"/>
              </a:rPr>
              <a:t>Peace</a:t>
            </a:r>
            <a:r>
              <a:rPr lang="en-US" sz="3200" i="1" dirty="0">
                <a:effectLst>
                  <a:outerShdw blurRad="38100" dist="38100" dir="2700000" algn="tl">
                    <a:srgbClr val="000000">
                      <a:alpha val="43137"/>
                    </a:srgbClr>
                  </a:outerShdw>
                </a:effectLst>
                <a:latin typeface="Arial Rounded MT Bold" panose="020F0704030504030204" pitchFamily="34" charset="0"/>
              </a:rPr>
              <a:t>"</a:t>
            </a:r>
            <a:endParaRPr lang="en-US" dirty="0"/>
          </a:p>
        </p:txBody>
      </p:sp>
    </p:spTree>
    <p:extLst>
      <p:ext uri="{BB962C8B-B14F-4D97-AF65-F5344CB8AC3E}">
        <p14:creationId xmlns:p14="http://schemas.microsoft.com/office/powerpoint/2010/main" val="11128130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0"/>
                                        <p:tgtEl>
                                          <p:spTgt spid="2"/>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wipe(left)">
                                      <p:cBhvr>
                                        <p:cTn id="11" dur="2000"/>
                                        <p:tgtEl>
                                          <p:spTgt spid="3">
                                            <p:bg/>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2000"/>
                                        <p:tgtEl>
                                          <p:spTgt spid="3">
                                            <p:txEl>
                                              <p:pRg st="1" end="1"/>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39839"/>
            <a:ext cx="10720628" cy="761310"/>
          </a:xfrm>
          <a:solidFill>
            <a:schemeClr val="bg1"/>
          </a:solidFill>
          <a:effectLst>
            <a:softEdge rad="50800"/>
          </a:effectLst>
        </p:spPr>
        <p:txBody>
          <a:bodyPr>
            <a:normAutofit fontScale="90000"/>
          </a:bodyPr>
          <a:lstStyle/>
          <a:p>
            <a:pPr lvl="0"/>
            <a:r>
              <a:rPr lang="en-US" b="1" dirty="0">
                <a:effectLst>
                  <a:outerShdw blurRad="38100" dist="38100" dir="2700000" algn="tl">
                    <a:srgbClr val="000000">
                      <a:alpha val="43137"/>
                    </a:srgbClr>
                  </a:outerShdw>
                </a:effectLst>
                <a:latin typeface="Arial Rounded MT Bold" panose="020F0704030504030204" pitchFamily="34" charset="0"/>
              </a:rPr>
              <a:t>Gives You Power to </a:t>
            </a:r>
            <a:r>
              <a:rPr lang="en-US" b="1" i="1" dirty="0">
                <a:effectLst>
                  <a:outerShdw blurRad="38100" dist="38100" dir="2700000" algn="tl">
                    <a:srgbClr val="000000">
                      <a:alpha val="43137"/>
                    </a:srgbClr>
                  </a:outerShdw>
                </a:effectLst>
                <a:latin typeface="Arial Rounded MT Bold" panose="020F0704030504030204" pitchFamily="34" charset="0"/>
              </a:rPr>
              <a:t>“Put Your Trust In Him”</a:t>
            </a:r>
            <a:endParaRPr lang="en-US" i="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633171" y="2900488"/>
            <a:ext cx="10925657" cy="2630883"/>
          </a:xfrm>
          <a:solidFill>
            <a:schemeClr val="bg1"/>
          </a:solidFill>
          <a:effectLst>
            <a:softEdge rad="38100"/>
          </a:effectLst>
        </p:spPr>
        <p:txBody>
          <a:bodyPr>
            <a:normAutofit/>
          </a:bodyPr>
          <a:lstStyle/>
          <a:p>
            <a:pPr marL="0" lvl="0" indent="0">
              <a:buNone/>
            </a:pPr>
            <a:r>
              <a:rPr lang="en-US" b="1" dirty="0">
                <a:effectLst>
                  <a:outerShdw blurRad="38100" dist="38100" dir="2700000" algn="tl">
                    <a:srgbClr val="000000">
                      <a:alpha val="43137"/>
                    </a:srgbClr>
                  </a:outerShdw>
                </a:effectLst>
                <a:latin typeface="Arial Rounded MT Bold" panose="020F0704030504030204" pitchFamily="34" charset="0"/>
              </a:rPr>
              <a:t>Psalm 62:8-</a:t>
            </a:r>
            <a:r>
              <a:rPr lang="en-US" baseline="30000" dirty="0">
                <a:effectLst>
                  <a:outerShdw blurRad="38100" dist="38100" dir="2700000" algn="tl">
                    <a:srgbClr val="000000">
                      <a:alpha val="43137"/>
                    </a:srgbClr>
                  </a:outerShdw>
                </a:effectLst>
                <a:latin typeface="Arial Rounded MT Bold" panose="020F0704030504030204" pitchFamily="34" charset="0"/>
              </a:rPr>
              <a:t> </a:t>
            </a:r>
            <a:r>
              <a:rPr lang="en-US" i="1" baseline="30000" dirty="0">
                <a:effectLst>
                  <a:outerShdw blurRad="38100" dist="38100" dir="2700000" algn="tl">
                    <a:srgbClr val="000000">
                      <a:alpha val="43137"/>
                    </a:srgbClr>
                  </a:outerShdw>
                </a:effectLst>
                <a:latin typeface="Arial Rounded MT Bold" panose="020F0704030504030204" pitchFamily="34" charset="0"/>
              </a:rPr>
              <a:t>“</a:t>
            </a:r>
            <a:r>
              <a:rPr lang="en-US" i="1" dirty="0">
                <a:effectLst>
                  <a:outerShdw blurRad="38100" dist="38100" dir="2700000" algn="tl">
                    <a:srgbClr val="000000">
                      <a:alpha val="43137"/>
                    </a:srgbClr>
                  </a:outerShdw>
                </a:effectLst>
                <a:latin typeface="Arial Rounded MT Bold" panose="020F0704030504030204" pitchFamily="34" charset="0"/>
              </a:rPr>
              <a:t>Trust in him at all times; ye people, pour out your heart before him: God is a refuge for us. Selah”  </a:t>
            </a:r>
          </a:p>
          <a:p>
            <a:pPr lvl="0"/>
            <a:r>
              <a:rPr lang="en-US" b="1" dirty="0">
                <a:effectLst>
                  <a:outerShdw blurRad="38100" dist="38100" dir="2700000" algn="tl">
                    <a:srgbClr val="000000">
                      <a:alpha val="43137"/>
                    </a:srgbClr>
                  </a:outerShdw>
                </a:effectLst>
                <a:latin typeface="Arial Rounded MT Bold" panose="020F0704030504030204" pitchFamily="34" charset="0"/>
              </a:rPr>
              <a:t>Trust= Him in Every Situation</a:t>
            </a:r>
          </a:p>
          <a:p>
            <a:pPr lvl="0"/>
            <a:r>
              <a:rPr lang="en-US" b="1" dirty="0">
                <a:effectLst>
                  <a:outerShdw blurRad="38100" dist="38100" dir="2700000" algn="tl">
                    <a:srgbClr val="000000">
                      <a:alpha val="43137"/>
                    </a:srgbClr>
                  </a:outerShdw>
                </a:effectLst>
                <a:latin typeface="Arial Rounded MT Bold" panose="020F0704030504030204" pitchFamily="34" charset="0"/>
              </a:rPr>
              <a:t>Talk= to Him about Every Situation</a:t>
            </a:r>
          </a:p>
          <a:p>
            <a:pPr lvl="1">
              <a:lnSpc>
                <a:spcPct val="100000"/>
              </a:lnSpc>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Jehovah Rohi = </a:t>
            </a:r>
            <a:r>
              <a:rPr lang="en-US" sz="3200" i="1" dirty="0">
                <a:effectLst>
                  <a:outerShdw blurRad="38100" dist="38100" dir="2700000" algn="tl">
                    <a:srgbClr val="000000">
                      <a:alpha val="43137"/>
                    </a:srgbClr>
                  </a:outerShdw>
                </a:effectLst>
                <a:latin typeface="Arial Rounded MT Bold" panose="020F0704030504030204" pitchFamily="34" charset="0"/>
              </a:rPr>
              <a:t>“the Lord is </a:t>
            </a:r>
            <a:r>
              <a:rPr lang="en-US" sz="3200" b="1" i="1" dirty="0">
                <a:effectLst>
                  <a:outerShdw blurRad="38100" dist="38100" dir="2700000" algn="tl">
                    <a:srgbClr val="000000">
                      <a:alpha val="43137"/>
                    </a:srgbClr>
                  </a:outerShdw>
                </a:effectLst>
                <a:latin typeface="Arial Rounded MT Bold" panose="020F0704030504030204" pitchFamily="34" charset="0"/>
              </a:rPr>
              <a:t>Our Shepherd”</a:t>
            </a:r>
          </a:p>
          <a:p>
            <a:pPr marL="0" indent="0">
              <a:buNone/>
            </a:pPr>
            <a:endParaRPr lang="en-US" dirty="0"/>
          </a:p>
        </p:txBody>
      </p:sp>
    </p:spTree>
    <p:extLst>
      <p:ext uri="{BB962C8B-B14F-4D97-AF65-F5344CB8AC3E}">
        <p14:creationId xmlns:p14="http://schemas.microsoft.com/office/powerpoint/2010/main" val="117825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circle(in)">
                                      <p:cBhvr>
                                        <p:cTn id="11" dur="2000"/>
                                        <p:tgtEl>
                                          <p:spTgt spid="3">
                                            <p:bg/>
                                          </p:spTgt>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par>
                          <p:cTn id="25" fill="hold">
                            <p:stCondLst>
                              <p:cond delay="2000"/>
                            </p:stCondLst>
                            <p:childTnLst>
                              <p:par>
                                <p:cTn id="26" presetID="6" presetClass="entr" presetSubtype="16"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ircle(in)">
                                      <p:cBhvr>
                                        <p:cTn id="2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2035" y="139839"/>
            <a:ext cx="11728173" cy="761310"/>
          </a:xfrm>
          <a:solidFill>
            <a:schemeClr val="bg1">
              <a:alpha val="80000"/>
            </a:schemeClr>
          </a:solidFill>
          <a:effectLst>
            <a:softEdge rad="38100"/>
          </a:effectLst>
        </p:spPr>
        <p:txBody>
          <a:bodyPr>
            <a:noAutofit/>
          </a:bodyPr>
          <a:lstStyle/>
          <a:p>
            <a:pPr lvl="0"/>
            <a:r>
              <a:rPr lang="en-US" sz="3600" b="1" dirty="0">
                <a:effectLst>
                  <a:outerShdw blurRad="38100" dist="38100" dir="2700000" algn="tl">
                    <a:srgbClr val="000000">
                      <a:alpha val="43137"/>
                    </a:srgbClr>
                  </a:outerShdw>
                </a:effectLst>
                <a:latin typeface="Arial Rounded MT Bold" panose="020F0704030504030204" pitchFamily="34" charset="0"/>
              </a:rPr>
              <a:t>Gives Power to </a:t>
            </a:r>
            <a:r>
              <a:rPr lang="en-US" sz="3600" b="1" i="1" dirty="0">
                <a:effectLst>
                  <a:outerShdw blurRad="38100" dist="38100" dir="2700000" algn="tl">
                    <a:srgbClr val="000000">
                      <a:alpha val="43137"/>
                    </a:srgbClr>
                  </a:outerShdw>
                </a:effectLst>
                <a:latin typeface="Arial Rounded MT Bold" panose="020F0704030504030204" pitchFamily="34" charset="0"/>
              </a:rPr>
              <a:t>“Transfer All Your Burdens To Him”</a:t>
            </a:r>
            <a:endParaRPr lang="en-US" sz="3600" i="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212035" y="2315873"/>
            <a:ext cx="11728174" cy="2962710"/>
          </a:xfrm>
          <a:solidFill>
            <a:schemeClr val="bg1">
              <a:alpha val="90000"/>
            </a:schemeClr>
          </a:solidFill>
          <a:effectLst>
            <a:softEdge rad="38100"/>
          </a:effectLst>
        </p:spPr>
        <p:txBody>
          <a:bodyPr>
            <a:normAutofit/>
          </a:bodyPr>
          <a:lstStyle/>
          <a:p>
            <a:pPr lvl="0"/>
            <a:r>
              <a:rPr lang="en-US" b="1" dirty="0">
                <a:effectLst>
                  <a:outerShdw blurRad="38100" dist="38100" dir="2700000" algn="tl">
                    <a:srgbClr val="000000">
                      <a:alpha val="43137"/>
                    </a:srgbClr>
                  </a:outerShdw>
                </a:effectLst>
                <a:latin typeface="Arial Rounded MT Bold" panose="020F0704030504030204" pitchFamily="34" charset="0"/>
              </a:rPr>
              <a:t>Psalm 62:8- </a:t>
            </a:r>
            <a:r>
              <a:rPr lang="en-US" i="1" dirty="0">
                <a:effectLst>
                  <a:outerShdw blurRad="38100" dist="38100" dir="2700000" algn="tl">
                    <a:srgbClr val="000000">
                      <a:alpha val="43137"/>
                    </a:srgbClr>
                  </a:outerShdw>
                </a:effectLst>
                <a:latin typeface="Arial Rounded MT Bold" panose="020F0704030504030204" pitchFamily="34" charset="0"/>
              </a:rPr>
              <a:t>Trust in him at all times; ye people, pour out your heart before him: God is a refuge for us. </a:t>
            </a:r>
            <a:r>
              <a:rPr lang="en-US" dirty="0">
                <a:effectLst>
                  <a:outerShdw blurRad="38100" dist="38100" dir="2700000" algn="tl">
                    <a:srgbClr val="000000">
                      <a:alpha val="43137"/>
                    </a:srgbClr>
                  </a:outerShdw>
                </a:effectLst>
                <a:latin typeface="Arial Rounded MT Bold" panose="020F0704030504030204" pitchFamily="34" charset="0"/>
              </a:rPr>
              <a:t>Selah. -  </a:t>
            </a:r>
          </a:p>
          <a:p>
            <a:pPr lvl="0">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Psalm 55:22-</a:t>
            </a:r>
            <a:r>
              <a:rPr lang="en-US" baseline="30000" dirty="0">
                <a:effectLst>
                  <a:outerShdw blurRad="38100" dist="38100" dir="2700000" algn="tl">
                    <a:srgbClr val="000000">
                      <a:alpha val="43137"/>
                    </a:srgbClr>
                  </a:outerShdw>
                </a:effectLst>
                <a:latin typeface="Arial Rounded MT Bold" panose="020F0704030504030204" pitchFamily="34" charset="0"/>
              </a:rPr>
              <a:t> </a:t>
            </a:r>
            <a:r>
              <a:rPr lang="en-US"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Cast thy burden upon the </a:t>
            </a:r>
            <a:r>
              <a:rPr lang="en-US" i="1" cap="small" dirty="0">
                <a:effectLst>
                  <a:outerShdw blurRad="38100" dist="38100" dir="2700000" algn="tl">
                    <a:srgbClr val="000000">
                      <a:alpha val="43137"/>
                    </a:srgbClr>
                  </a:outerShdw>
                </a:effectLst>
                <a:latin typeface="Arial Rounded MT Bold" panose="020F0704030504030204" pitchFamily="34" charset="0"/>
              </a:rPr>
              <a:t>LORD</a:t>
            </a:r>
            <a:r>
              <a:rPr lang="en-US" i="1" dirty="0">
                <a:effectLst>
                  <a:outerShdw blurRad="38100" dist="38100" dir="2700000" algn="tl">
                    <a:srgbClr val="000000">
                      <a:alpha val="43137"/>
                    </a:srgbClr>
                  </a:outerShdw>
                </a:effectLst>
                <a:latin typeface="Arial Rounded MT Bold" panose="020F0704030504030204" pitchFamily="34" charset="0"/>
              </a:rPr>
              <a:t>, and he shall sustain thee: he shall never suffer the righteous to be moved. </a:t>
            </a:r>
          </a:p>
          <a:p>
            <a:pPr lvl="0">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I Peter 5:7-</a:t>
            </a:r>
            <a:r>
              <a:rPr lang="en-US" baseline="30000"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Casting all your care upon him; for he careth for you</a:t>
            </a:r>
          </a:p>
          <a:p>
            <a:pPr lvl="1">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Jehovah-Jireh</a:t>
            </a:r>
            <a:r>
              <a:rPr lang="en-US" sz="3200" i="1" dirty="0">
                <a:effectLst>
                  <a:outerShdw blurRad="38100" dist="38100" dir="2700000" algn="tl">
                    <a:srgbClr val="000000">
                      <a:alpha val="43137"/>
                    </a:srgbClr>
                  </a:outerShdw>
                </a:effectLst>
                <a:latin typeface="Arial Rounded MT Bold" panose="020F0704030504030204" pitchFamily="34" charset="0"/>
              </a:rPr>
              <a:t>= "the </a:t>
            </a:r>
            <a:r>
              <a:rPr lang="en-US" sz="3200" i="1" cap="small" dirty="0">
                <a:effectLst>
                  <a:outerShdw blurRad="38100" dist="38100" dir="2700000" algn="tl">
                    <a:srgbClr val="000000">
                      <a:alpha val="43137"/>
                    </a:srgbClr>
                  </a:outerShdw>
                </a:effectLst>
                <a:latin typeface="Arial Rounded MT Bold" panose="020F0704030504030204" pitchFamily="34" charset="0"/>
              </a:rPr>
              <a:t>Lord</a:t>
            </a:r>
            <a:r>
              <a:rPr lang="en-US" sz="3200" i="1" dirty="0">
                <a:effectLst>
                  <a:outerShdw blurRad="38100" dist="38100" dir="2700000" algn="tl">
                    <a:srgbClr val="000000">
                      <a:alpha val="43137"/>
                    </a:srgbClr>
                  </a:outerShdw>
                </a:effectLst>
                <a:latin typeface="Arial Rounded MT Bold" panose="020F0704030504030204" pitchFamily="34" charset="0"/>
              </a:rPr>
              <a:t>, my </a:t>
            </a:r>
            <a:r>
              <a:rPr lang="en-US" sz="3200" b="1" i="1" dirty="0">
                <a:effectLst>
                  <a:outerShdw blurRad="38100" dist="38100" dir="2700000" algn="tl">
                    <a:srgbClr val="000000">
                      <a:alpha val="43137"/>
                    </a:srgbClr>
                  </a:outerShdw>
                </a:effectLst>
                <a:latin typeface="Arial Rounded MT Bold" panose="020F0704030504030204" pitchFamily="34" charset="0"/>
              </a:rPr>
              <a:t>Provider</a:t>
            </a:r>
            <a:r>
              <a:rPr lang="en-US" sz="3200" i="1" dirty="0">
                <a:effectLst>
                  <a:outerShdw blurRad="38100" dist="38100" dir="2700000" algn="tl">
                    <a:srgbClr val="000000">
                      <a:alpha val="43137"/>
                    </a:srgbClr>
                  </a:outerShdw>
                </a:effectLst>
                <a:latin typeface="Arial Rounded MT Bold" panose="020F0704030504030204" pitchFamily="34" charset="0"/>
              </a:rPr>
              <a:t>"  </a:t>
            </a:r>
          </a:p>
        </p:txBody>
      </p:sp>
    </p:spTree>
    <p:extLst>
      <p:ext uri="{BB962C8B-B14F-4D97-AF65-F5344CB8AC3E}">
        <p14:creationId xmlns:p14="http://schemas.microsoft.com/office/powerpoint/2010/main" val="306482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barn(inVertical)">
                                      <p:cBhvr>
                                        <p:cTn id="11" dur="2000"/>
                                        <p:tgtEl>
                                          <p:spTgt spid="3">
                                            <p:bg/>
                                          </p:spTgt>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2000"/>
                                        <p:tgtEl>
                                          <p:spTgt spid="3">
                                            <p:txEl>
                                              <p:pRg st="0" end="0"/>
                                            </p:txEl>
                                          </p:spTgt>
                                        </p:tgtEl>
                                      </p:cBhvr>
                                    </p:animEffect>
                                  </p:childTnLst>
                                </p:cTn>
                              </p:par>
                            </p:childTnLst>
                          </p:cTn>
                        </p:par>
                        <p:par>
                          <p:cTn id="15" fill="hold">
                            <p:stCondLst>
                              <p:cond delay="4000"/>
                            </p:stCondLst>
                            <p:childTnLst>
                              <p:par>
                                <p:cTn id="16" presetID="16" presetClass="entr" presetSubtype="21"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2000"/>
                                        <p:tgtEl>
                                          <p:spTgt spid="3">
                                            <p:txEl>
                                              <p:pRg st="1" end="1"/>
                                            </p:txEl>
                                          </p:spTgt>
                                        </p:tgtEl>
                                      </p:cBhvr>
                                    </p:animEffect>
                                  </p:childTnLst>
                                </p:cTn>
                              </p:par>
                            </p:childTnLst>
                          </p:cTn>
                        </p:par>
                        <p:par>
                          <p:cTn id="19" fill="hold">
                            <p:stCondLst>
                              <p:cond delay="6000"/>
                            </p:stCondLst>
                            <p:childTnLst>
                              <p:par>
                                <p:cTn id="20" presetID="16" presetClass="entr" presetSubtype="21"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2000"/>
                                        <p:tgtEl>
                                          <p:spTgt spid="3">
                                            <p:txEl>
                                              <p:pRg st="2" end="2"/>
                                            </p:txEl>
                                          </p:spTgt>
                                        </p:tgtEl>
                                      </p:cBhvr>
                                    </p:animEffect>
                                  </p:childTnLst>
                                </p:cTn>
                              </p:par>
                            </p:childTnLst>
                          </p:cTn>
                        </p:par>
                        <p:par>
                          <p:cTn id="23" fill="hold">
                            <p:stCondLst>
                              <p:cond delay="8000"/>
                            </p:stCondLst>
                            <p:childTnLst>
                              <p:par>
                                <p:cTn id="24" presetID="16" presetClass="entr" presetSubtype="21"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arn(inVertical)">
                                      <p:cBhvr>
                                        <p:cTn id="2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7403</TotalTime>
  <Words>684</Words>
  <Application>Microsoft Office PowerPoint</Application>
  <PresentationFormat>Widescreen</PresentationFormat>
  <Paragraphs>97</Paragraphs>
  <Slides>22</Slides>
  <Notes>0</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 Rounded MT Bold</vt:lpstr>
      <vt:lpstr>Calibri</vt:lpstr>
      <vt:lpstr>Calibri Light</vt:lpstr>
      <vt:lpstr>Courier New</vt:lpstr>
      <vt:lpstr>Wingdings</vt:lpstr>
      <vt:lpstr>Office Theme</vt:lpstr>
      <vt:lpstr>PowerPoint Presentation</vt:lpstr>
      <vt:lpstr>Attack Panic pt2</vt:lpstr>
      <vt:lpstr>PowerPoint Presentation</vt:lpstr>
      <vt:lpstr>Joshua</vt:lpstr>
      <vt:lpstr>Anxiety is Triggered Many Ways</vt:lpstr>
      <vt:lpstr>Attack Panic</vt:lpstr>
      <vt:lpstr>Gives You Power to “Put Your Mind At Ease”</vt:lpstr>
      <vt:lpstr>Gives You Power to “Put Your Trust In Him”</vt:lpstr>
      <vt:lpstr>Gives Power to “Transfer All Your Burdens To Him”</vt:lpstr>
      <vt:lpstr>Gives You Power to “Practice His Presence”</vt:lpstr>
      <vt:lpstr>Gives You Power to “Stand”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Anxiety Attacks</vt:lpstr>
      <vt:lpstr>Dangers of Anxiety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Linton</dc:creator>
  <cp:lastModifiedBy>David Linton</cp:lastModifiedBy>
  <cp:revision>167</cp:revision>
  <cp:lastPrinted>2016-11-17T14:58:46Z</cp:lastPrinted>
  <dcterms:created xsi:type="dcterms:W3CDTF">2016-11-17T13:26:14Z</dcterms:created>
  <dcterms:modified xsi:type="dcterms:W3CDTF">2019-04-14T01:32:01Z</dcterms:modified>
</cp:coreProperties>
</file>