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8"/>
  </p:handoutMasterIdLst>
  <p:sldIdLst>
    <p:sldId id="292" r:id="rId2"/>
    <p:sldId id="257" r:id="rId3"/>
    <p:sldId id="258" r:id="rId4"/>
    <p:sldId id="259" r:id="rId5"/>
    <p:sldId id="261" r:id="rId6"/>
    <p:sldId id="262" r:id="rId7"/>
    <p:sldId id="263" r:id="rId8"/>
    <p:sldId id="265" r:id="rId9"/>
    <p:sldId id="267" r:id="rId10"/>
    <p:sldId id="268" r:id="rId11"/>
    <p:sldId id="269" r:id="rId12"/>
    <p:sldId id="288" r:id="rId13"/>
    <p:sldId id="270" r:id="rId14"/>
    <p:sldId id="289" r:id="rId15"/>
    <p:sldId id="273" r:id="rId16"/>
    <p:sldId id="271" r:id="rId17"/>
    <p:sldId id="272" r:id="rId18"/>
    <p:sldId id="287" r:id="rId19"/>
    <p:sldId id="266" r:id="rId20"/>
    <p:sldId id="274" r:id="rId21"/>
    <p:sldId id="275" r:id="rId22"/>
    <p:sldId id="276" r:id="rId23"/>
    <p:sldId id="290" r:id="rId24"/>
    <p:sldId id="291" r:id="rId25"/>
    <p:sldId id="277" r:id="rId26"/>
    <p:sldId id="278" r:id="rId27"/>
    <p:sldId id="279" r:id="rId28"/>
    <p:sldId id="280" r:id="rId29"/>
    <p:sldId id="281" r:id="rId30"/>
    <p:sldId id="282" r:id="rId31"/>
    <p:sldId id="283" r:id="rId32"/>
    <p:sldId id="284" r:id="rId33"/>
    <p:sldId id="285" r:id="rId34"/>
    <p:sldId id="286" r:id="rId35"/>
    <p:sldId id="264" r:id="rId36"/>
    <p:sldId id="260" r:id="rId37"/>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676"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14100" y="0"/>
            <a:ext cx="3070860" cy="451247"/>
          </a:xfrm>
          <a:prstGeom prst="rect">
            <a:avLst/>
          </a:prstGeom>
        </p:spPr>
        <p:txBody>
          <a:bodyPr vert="horz" lIns="91440" tIns="45720" rIns="91440" bIns="45720" rtlCol="0"/>
          <a:lstStyle>
            <a:lvl1pPr algn="r">
              <a:defRPr sz="1200"/>
            </a:lvl1pPr>
          </a:lstStyle>
          <a:p>
            <a:fld id="{C546D3D8-EBE3-47FA-A7AB-89081A7B4152}" type="datetimeFigureOut">
              <a:rPr lang="en-US" smtClean="0"/>
              <a:pPr/>
              <a:t>10/19/2019</a:t>
            </a:fld>
            <a:endParaRPr lang="en-US" dirty="0"/>
          </a:p>
        </p:txBody>
      </p:sp>
      <p:sp>
        <p:nvSpPr>
          <p:cNvPr id="4" name="Footer Placeholder 3"/>
          <p:cNvSpPr>
            <a:spLocks noGrp="1"/>
          </p:cNvSpPr>
          <p:nvPr>
            <p:ph type="ftr" sz="quarter" idx="2"/>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14100" y="8572125"/>
            <a:ext cx="3070860" cy="451247"/>
          </a:xfrm>
          <a:prstGeom prst="rect">
            <a:avLst/>
          </a:prstGeom>
        </p:spPr>
        <p:txBody>
          <a:bodyPr vert="horz" lIns="91440" tIns="45720" rIns="91440" bIns="45720" rtlCol="0" anchor="b"/>
          <a:lstStyle>
            <a:lvl1pPr algn="r">
              <a:defRPr sz="1200"/>
            </a:lvl1pPr>
          </a:lstStyle>
          <a:p>
            <a:fld id="{70BAF9BA-1CAC-45F1-A201-D30F1FDCAD59}"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E299885-7D7A-43FE-A2B0-37C0A0BBCD31}" type="datetimeFigureOut">
              <a:rPr lang="en-US" smtClean="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FBF48A-28EE-4A37-9780-995C98025E0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299885-7D7A-43FE-A2B0-37C0A0BBCD31}" type="datetimeFigureOut">
              <a:rPr lang="en-US" smtClean="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FBF48A-28EE-4A37-9780-995C98025E0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299885-7D7A-43FE-A2B0-37C0A0BBCD31}" type="datetimeFigureOut">
              <a:rPr lang="en-US" smtClean="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FBF48A-28EE-4A37-9780-995C98025E0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299885-7D7A-43FE-A2B0-37C0A0BBCD31}" type="datetimeFigureOut">
              <a:rPr lang="en-US" smtClean="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FBF48A-28EE-4A37-9780-995C98025E0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299885-7D7A-43FE-A2B0-37C0A0BBCD31}" type="datetimeFigureOut">
              <a:rPr lang="en-US" smtClean="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FBF48A-28EE-4A37-9780-995C98025E0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299885-7D7A-43FE-A2B0-37C0A0BBCD31}" type="datetimeFigureOut">
              <a:rPr lang="en-US" smtClean="0"/>
              <a:pPr/>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FBF48A-28EE-4A37-9780-995C98025E0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299885-7D7A-43FE-A2B0-37C0A0BBCD31}" type="datetimeFigureOut">
              <a:rPr lang="en-US" smtClean="0"/>
              <a:pPr/>
              <a:t>10/16/2019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FBF48A-28EE-4A37-9780-995C98025E0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299885-7D7A-43FE-A2B0-37C0A0BBCD31}" type="datetimeFigureOut">
              <a:rPr lang="en-US" smtClean="0"/>
              <a:pPr/>
              <a:t>10/16/2019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FBF48A-28EE-4A37-9780-995C98025E0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299885-7D7A-43FE-A2B0-37C0A0BBCD31}" type="datetimeFigureOut">
              <a:rPr lang="en-US" smtClean="0"/>
              <a:pPr/>
              <a:t>10/16/2019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FBF48A-28EE-4A37-9780-995C98025E0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299885-7D7A-43FE-A2B0-37C0A0BBCD31}" type="datetimeFigureOut">
              <a:rPr lang="en-US" smtClean="0"/>
              <a:pPr/>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FBF48A-28EE-4A37-9780-995C98025E0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299885-7D7A-43FE-A2B0-37C0A0BBCD31}" type="datetimeFigureOut">
              <a:rPr lang="en-US" smtClean="0"/>
              <a:pPr/>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FBF48A-28EE-4A37-9780-995C98025E0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299885-7D7A-43FE-A2B0-37C0A0BBCD31}" type="datetimeFigureOut">
              <a:rPr lang="en-US" smtClean="0"/>
              <a:pPr/>
              <a:t>10/16/2019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FBF48A-28EE-4A37-9780-995C98025E0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94320C-672B-48D6-AC83-F031E4BF097C}"/>
              </a:ext>
            </a:extLst>
          </p:cNvPr>
          <p:cNvSpPr>
            <a:spLocks noGrp="1"/>
          </p:cNvSpPr>
          <p:nvPr>
            <p:ph idx="1"/>
          </p:nvPr>
        </p:nvSpPr>
        <p:spPr>
          <a:xfrm>
            <a:off x="457200" y="304800"/>
            <a:ext cx="8229600" cy="6400800"/>
          </a:xfrm>
        </p:spPr>
        <p:txBody>
          <a:bodyPr>
            <a:normAutofit/>
          </a:bodyPr>
          <a:lstStyle/>
          <a:p>
            <a:pPr marL="0" indent="0">
              <a:buNone/>
            </a:pPr>
            <a:r>
              <a:rPr lang="en-US" dirty="0"/>
              <a:t>Reporters were interviewing a 104-year-old woman. </a:t>
            </a:r>
            <a:br>
              <a:rPr lang="en-US" dirty="0"/>
            </a:br>
            <a:endParaRPr lang="en-US" dirty="0"/>
          </a:p>
          <a:p>
            <a:pPr marL="0" indent="0">
              <a:buNone/>
            </a:pPr>
            <a:r>
              <a:rPr lang="en-US" dirty="0"/>
              <a:t>"And what do you think is the best thing about being 104?" the reporter asked. </a:t>
            </a:r>
            <a:br>
              <a:rPr lang="en-US" dirty="0"/>
            </a:br>
            <a:br>
              <a:rPr lang="en-US" dirty="0"/>
            </a:br>
            <a:r>
              <a:rPr lang="en-US" dirty="0"/>
              <a:t>She simply replied, "No peer pressure."</a:t>
            </a:r>
          </a:p>
          <a:p>
            <a:endParaRPr lang="en-US" dirty="0"/>
          </a:p>
        </p:txBody>
      </p:sp>
    </p:spTree>
    <p:extLst>
      <p:ext uri="{BB962C8B-B14F-4D97-AF65-F5344CB8AC3E}">
        <p14:creationId xmlns:p14="http://schemas.microsoft.com/office/powerpoint/2010/main" val="1524548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pPr algn="l"/>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God Left Giants in Promised Land On Purpose..to Produce Struggle</a:t>
            </a:r>
          </a:p>
        </p:txBody>
      </p:sp>
      <p:sp>
        <p:nvSpPr>
          <p:cNvPr id="3" name="Content Placeholder 2"/>
          <p:cNvSpPr>
            <a:spLocks noGrp="1"/>
          </p:cNvSpPr>
          <p:nvPr>
            <p:ph idx="1"/>
          </p:nvPr>
        </p:nvSpPr>
        <p:spPr>
          <a:xfrm>
            <a:off x="304800" y="1600200"/>
            <a:ext cx="8686800" cy="4953000"/>
          </a:xfrm>
          <a:noFill/>
        </p:spPr>
        <p:txBody>
          <a:bodyPr>
            <a:normAutofit fontScale="92500"/>
          </a:bodyPr>
          <a:lstStyle/>
          <a:p>
            <a:pPr>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#1- Because They Needed to Learn How to Fight</a:t>
            </a:r>
          </a:p>
          <a:p>
            <a:pPr>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Psalms 18:34 (KJV) </a:t>
            </a:r>
            <a:br>
              <a:rPr lang="en-US" sz="28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2800" baseline="300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34 </a:t>
            </a:r>
            <a:r>
              <a:rPr lang="en-US" sz="28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He teacheth my hands to war, so that </a:t>
            </a:r>
          </a:p>
          <a:p>
            <a:pPr>
              <a:spcBef>
                <a:spcPts val="0"/>
              </a:spcBef>
              <a:buNone/>
            </a:pPr>
            <a:r>
              <a:rPr lang="en-US" sz="28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 bow of steel is broken by mine arms. </a:t>
            </a:r>
          </a:p>
          <a:p>
            <a:pPr lvl="1">
              <a:spcBef>
                <a:spcPts val="1200"/>
              </a:spcBef>
              <a:buFont typeface="Wingdings" pitchFamily="2" charset="2"/>
              <a:buChar cha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Speaks of the Ordinary Doing the Extra-Ordinary</a:t>
            </a:r>
          </a:p>
          <a:p>
            <a:pPr>
              <a:spcBef>
                <a:spcPts val="1200"/>
              </a:spcBef>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Dependant on God for… </a:t>
            </a:r>
          </a:p>
          <a:p>
            <a:pPr lvl="3">
              <a:buFont typeface="Wingdings" pitchFamily="2" charset="2"/>
              <a:buChar char="§"/>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Guidance -</a:t>
            </a:r>
            <a:r>
              <a:rPr lang="en-US" sz="28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teaches</a:t>
            </a:r>
          </a:p>
          <a:p>
            <a:pPr lvl="3">
              <a:buFont typeface="Wingdings" pitchFamily="2" charset="2"/>
              <a:buChar char="§"/>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Strategy -</a:t>
            </a:r>
            <a:r>
              <a:rPr lang="en-US" sz="28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to war</a:t>
            </a:r>
          </a:p>
          <a:p>
            <a:pPr lvl="3">
              <a:buFont typeface="Wingdings" pitchFamily="2" charset="2"/>
              <a:buChar char="§"/>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Purpose -</a:t>
            </a:r>
            <a:r>
              <a:rPr lang="en-US" sz="28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bow of steel broken</a:t>
            </a:r>
          </a:p>
          <a:p>
            <a:pPr lvl="3">
              <a:buFont typeface="Wingdings" pitchFamily="2" charset="2"/>
              <a:buChar char="§"/>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Strength -</a:t>
            </a:r>
            <a:r>
              <a:rPr lang="en-US" sz="28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broken by mine arms</a:t>
            </a:r>
            <a:endPar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4" presetClass="entr" presetSubtype="10"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2000"/>
                                        <p:tgtEl>
                                          <p:spTgt spid="3">
                                            <p:txEl>
                                              <p:pRg st="1" end="1"/>
                                            </p:txEl>
                                          </p:spTgt>
                                        </p:tgtEl>
                                      </p:cBhvr>
                                    </p:animEffect>
                                  </p:childTnLst>
                                </p:cTn>
                              </p:par>
                            </p:childTnLst>
                          </p:cTn>
                        </p:par>
                        <p:par>
                          <p:cTn id="11" fill="hold">
                            <p:stCondLst>
                              <p:cond delay="2000"/>
                            </p:stCondLst>
                            <p:childTnLst>
                              <p:par>
                                <p:cTn id="12" presetID="14" presetClass="entr" presetSubtype="10"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4" dur="2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2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4" dur="2000"/>
                                        <p:tgtEl>
                                          <p:spTgt spid="3">
                                            <p:txEl>
                                              <p:pRg st="4" end="4"/>
                                            </p:txEl>
                                          </p:spTgt>
                                        </p:tgtEl>
                                      </p:cBhvr>
                                    </p:animEffect>
                                  </p:childTnLst>
                                </p:cTn>
                              </p:par>
                            </p:childTnLst>
                          </p:cTn>
                        </p:par>
                        <p:par>
                          <p:cTn id="25" fill="hold">
                            <p:stCondLst>
                              <p:cond delay="2000"/>
                            </p:stCondLst>
                            <p:childTnLst>
                              <p:par>
                                <p:cTn id="26" presetID="14" presetClass="entr" presetSubtype="10"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8" dur="2000"/>
                                        <p:tgtEl>
                                          <p:spTgt spid="3">
                                            <p:txEl>
                                              <p:pRg st="5" end="5"/>
                                            </p:txEl>
                                          </p:spTgt>
                                        </p:tgtEl>
                                      </p:cBhvr>
                                    </p:animEffect>
                                  </p:childTnLst>
                                </p:cTn>
                              </p:par>
                            </p:childTnLst>
                          </p:cTn>
                        </p:par>
                        <p:par>
                          <p:cTn id="29" fill="hold">
                            <p:stCondLst>
                              <p:cond delay="4000"/>
                            </p:stCondLst>
                            <p:childTnLst>
                              <p:par>
                                <p:cTn id="30" presetID="14" presetClass="entr" presetSubtype="10" fill="hold" grpId="0" nodeType="afterEffect">
                                  <p:stCondLst>
                                    <p:cond delay="100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2" dur="2000"/>
                                        <p:tgtEl>
                                          <p:spTgt spid="3">
                                            <p:txEl>
                                              <p:pRg st="6" end="6"/>
                                            </p:txEl>
                                          </p:spTgt>
                                        </p:tgtEl>
                                      </p:cBhvr>
                                    </p:animEffect>
                                  </p:childTnLst>
                                </p:cTn>
                              </p:par>
                            </p:childTnLst>
                          </p:cTn>
                        </p:par>
                        <p:par>
                          <p:cTn id="33" fill="hold">
                            <p:stCondLst>
                              <p:cond delay="7000"/>
                            </p:stCondLst>
                            <p:childTnLst>
                              <p:par>
                                <p:cTn id="34" presetID="14" presetClass="entr" presetSubtype="10" fill="hold" grpId="0" nodeType="afterEffect">
                                  <p:stCondLst>
                                    <p:cond delay="100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6" dur="2000"/>
                                        <p:tgtEl>
                                          <p:spTgt spid="3">
                                            <p:txEl>
                                              <p:pRg st="7" end="7"/>
                                            </p:txEl>
                                          </p:spTgt>
                                        </p:tgtEl>
                                      </p:cBhvr>
                                    </p:animEffect>
                                  </p:childTnLst>
                                </p:cTn>
                              </p:par>
                            </p:childTnLst>
                          </p:cTn>
                        </p:par>
                        <p:par>
                          <p:cTn id="37" fill="hold">
                            <p:stCondLst>
                              <p:cond delay="10000"/>
                            </p:stCondLst>
                            <p:childTnLst>
                              <p:par>
                                <p:cTn id="38" presetID="14" presetClass="entr" presetSubtype="10" fill="hold" grpId="0" nodeType="afterEffect">
                                  <p:stCondLst>
                                    <p:cond delay="100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0"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pPr algn="l"/>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God Left Giants in Promised Land On Purpose..to Produce Struggle</a:t>
            </a:r>
          </a:p>
        </p:txBody>
      </p:sp>
      <p:sp>
        <p:nvSpPr>
          <p:cNvPr id="3" name="Content Placeholder 2"/>
          <p:cNvSpPr>
            <a:spLocks noGrp="1"/>
          </p:cNvSpPr>
          <p:nvPr>
            <p:ph idx="1"/>
          </p:nvPr>
        </p:nvSpPr>
        <p:spPr>
          <a:xfrm>
            <a:off x="228600" y="1600200"/>
            <a:ext cx="8686800" cy="4724400"/>
          </a:xfrm>
          <a:noFill/>
        </p:spPr>
        <p:txBody>
          <a:bodyPr>
            <a:noAutofit/>
          </a:bodyPr>
          <a:lstStyle/>
          <a:p>
            <a:pPr>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#2- Because Giants Distinguish the Difference …</a:t>
            </a:r>
          </a:p>
          <a:p>
            <a:pPr>
              <a:spcBef>
                <a:spcPts val="0"/>
              </a:spcBef>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…Between Professors and Possessors</a:t>
            </a:r>
            <a:endParaRPr lang="en-US" sz="28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lvl="0">
              <a:spcBef>
                <a:spcPts val="0"/>
              </a:spcBef>
            </a:pPr>
            <a:r>
              <a:rPr lang="en-US" sz="28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It’s one thing to confess the promises of God, it’s another thing to strap on your sword  /go toe to toe with your giants and possess your promises.</a:t>
            </a:r>
          </a:p>
          <a:p>
            <a:pPr>
              <a:spcBef>
                <a:spcPts val="1200"/>
              </a:spcBef>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#3- Giants Expose the Grasshoppers in the Crowd   </a:t>
            </a:r>
          </a:p>
          <a:p>
            <a:pPr>
              <a:spcBef>
                <a:spcPts val="0"/>
              </a:spcBef>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t>
            </a:r>
            <a:r>
              <a:rPr lang="en-US" sz="28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When giants show up grasshoppers speak up</a:t>
            </a: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t>
            </a:r>
            <a:endParaRPr lang="en-US" sz="28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lvl="0">
              <a:spcBef>
                <a:spcPts val="1200"/>
              </a:spcBef>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Grasshoppers </a:t>
            </a:r>
            <a:r>
              <a:rPr lang="en-US" sz="2800" b="1" dirty="0" err="1">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usu</a:t>
            </a: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Blend into Their Environments … …But Giants Uncover Them</a:t>
            </a:r>
            <a:endParaRPr lang="en-US" sz="28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par>
                          <p:cTn id="8" fill="hold">
                            <p:stCondLst>
                              <p:cond delay="2000"/>
                            </p:stCondLst>
                            <p:childTnLst>
                              <p:par>
                                <p:cTn id="9" presetID="13"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plus(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3" presetClass="entr" presetSubtype="16"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plus(in)">
                                      <p:cBhvr>
                                        <p:cTn id="16" dur="2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plus(in)">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3" presetClass="entr" presetSubtype="16"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plus(in)">
                                      <p:cBhvr>
                                        <p:cTn id="26" dur="2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3" presetClass="entr" presetSubtype="16"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plus(in)">
                                      <p:cBhvr>
                                        <p:cTn id="3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pPr algn="l"/>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God Left Giants in Promised Land On Purpose..to Produce Struggle</a:t>
            </a:r>
          </a:p>
        </p:txBody>
      </p:sp>
      <p:sp>
        <p:nvSpPr>
          <p:cNvPr id="3" name="Content Placeholder 2"/>
          <p:cNvSpPr>
            <a:spLocks noGrp="1"/>
          </p:cNvSpPr>
          <p:nvPr>
            <p:ph idx="1"/>
          </p:nvPr>
        </p:nvSpPr>
        <p:spPr>
          <a:xfrm>
            <a:off x="228600" y="1600200"/>
            <a:ext cx="8686800" cy="4724400"/>
          </a:xfrm>
          <a:noFill/>
        </p:spPr>
        <p:txBody>
          <a:bodyPr>
            <a:noAutofit/>
          </a:bodyPr>
          <a:lstStyle/>
          <a:p>
            <a:pPr lvl="0">
              <a:spcBef>
                <a:spcPts val="1200"/>
              </a:spcBef>
              <a:buNone/>
            </a:pPr>
            <a:r>
              <a:rPr lang="en-US" b="1"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Remember :</a:t>
            </a:r>
          </a:p>
          <a:p>
            <a:pPr lvl="0">
              <a:spcBef>
                <a:spcPts val="1200"/>
              </a:spcBef>
              <a:buNone/>
            </a:pPr>
            <a:r>
              <a:rPr lang="en-US" b="1"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Grasshoppers Don’t Eat Grapes… </a:t>
            </a:r>
          </a:p>
          <a:p>
            <a:pPr lvl="0">
              <a:spcBef>
                <a:spcPts val="1200"/>
              </a:spcBef>
              <a:buNone/>
            </a:pPr>
            <a:r>
              <a:rPr lang="en-US" b="1"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…You Will Never Have Promise Land Faith </a:t>
            </a:r>
          </a:p>
          <a:p>
            <a:pPr lvl="0">
              <a:spcBef>
                <a:spcPts val="1200"/>
              </a:spcBef>
              <a:buNone/>
            </a:pPr>
            <a:r>
              <a:rPr lang="en-US" b="1"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…with a Grasshopper Mentality</a:t>
            </a:r>
            <a:endPar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0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20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0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000" tmFilter="0,0; .5, 1; 1, 1"/>
                                        <p:tgtEl>
                                          <p:spTgt spid="3">
                                            <p:txEl>
                                              <p:pRg st="0" end="0"/>
                                            </p:txEl>
                                          </p:spTgt>
                                        </p:tgtEl>
                                      </p:cBhvr>
                                    </p:animEffect>
                                  </p:childTnLst>
                                </p:cTn>
                              </p:par>
                            </p:childTnLst>
                          </p:cTn>
                        </p:par>
                        <p:par>
                          <p:cTn id="12" fill="hold">
                            <p:stCondLst>
                              <p:cond delay="36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20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20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20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20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2000" tmFilter="0,0; .5, 1; 1, 1"/>
                                        <p:tgtEl>
                                          <p:spTgt spid="3">
                                            <p:txEl>
                                              <p:pRg st="1" end="1"/>
                                            </p:txEl>
                                          </p:spTgt>
                                        </p:tgtEl>
                                      </p:cBhvr>
                                    </p:animEffect>
                                  </p:childTnLst>
                                </p:cTn>
                              </p:par>
                            </p:childTnLst>
                          </p:cTn>
                        </p:par>
                        <p:par>
                          <p:cTn id="20" fill="hold">
                            <p:stCondLst>
                              <p:cond delay="108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20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20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5" dur="20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20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2000" tmFilter="0,0; .5, 1; 1, 1"/>
                                        <p:tgtEl>
                                          <p:spTgt spid="3">
                                            <p:txEl>
                                              <p:pRg st="2" end="2"/>
                                            </p:txEl>
                                          </p:spTgt>
                                        </p:tgtEl>
                                      </p:cBhvr>
                                    </p:animEffect>
                                  </p:childTnLst>
                                </p:cTn>
                              </p:par>
                            </p:childTnLst>
                          </p:cTn>
                        </p:par>
                        <p:par>
                          <p:cTn id="28" fill="hold">
                            <p:stCondLst>
                              <p:cond delay="1920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20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20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3" dur="20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20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2000" tmFilter="0,0; .5, 1; 1, 1"/>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Struggle</a:t>
            </a:r>
          </a:p>
        </p:txBody>
      </p:sp>
      <p:sp>
        <p:nvSpPr>
          <p:cNvPr id="3" name="Content Placeholder 2"/>
          <p:cNvSpPr>
            <a:spLocks noGrp="1"/>
          </p:cNvSpPr>
          <p:nvPr>
            <p:ph idx="1"/>
          </p:nvPr>
        </p:nvSpPr>
        <p:spPr>
          <a:xfrm>
            <a:off x="304800" y="1600200"/>
            <a:ext cx="8534400" cy="4953000"/>
          </a:xfrm>
          <a:noFill/>
        </p:spPr>
        <p:txBody>
          <a:bodyPr>
            <a:normAutofit/>
          </a:bodyPr>
          <a:lstStyle/>
          <a:p>
            <a:pPr>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#4- You Get to Know Yourself in the Struggle </a:t>
            </a:r>
          </a:p>
          <a:p>
            <a:pPr>
              <a:spcBef>
                <a:spcPts val="0"/>
              </a:spcBef>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t>
            </a:r>
            <a:r>
              <a:rPr lang="en-US" sz="28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real you comes out under pressure</a:t>
            </a: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t>
            </a:r>
          </a:p>
          <a:p>
            <a:pPr>
              <a:spcBef>
                <a:spcPts val="1200"/>
              </a:spcBef>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#5- You Get to Know Your God…</a:t>
            </a:r>
          </a:p>
          <a:p>
            <a:pPr>
              <a:spcBef>
                <a:spcPts val="600"/>
              </a:spcBef>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t>
            </a:r>
            <a:r>
              <a:rPr lang="en-US" sz="28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You Realize that God is Your Only Help</a:t>
            </a:r>
          </a:p>
          <a:p>
            <a:pPr>
              <a:spcBef>
                <a:spcPts val="600"/>
              </a:spcBef>
              <a:buNone/>
            </a:pPr>
            <a:r>
              <a:rPr lang="en-US" sz="28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…You Realize that He is More Than Enough!</a:t>
            </a:r>
          </a:p>
          <a:p>
            <a:pPr>
              <a:spcBef>
                <a:spcPts val="1200"/>
              </a:spcBef>
              <a:buNone/>
            </a:pPr>
            <a:endParaRPr lang="en-US" sz="28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a:spcBef>
                <a:spcPts val="1200"/>
              </a:spcBef>
              <a:buNone/>
            </a:pPr>
            <a:endPar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a:buNone/>
            </a:pPr>
            <a:endParaRPr lang="en-US" sz="28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2000"/>
                                        <p:tgtEl>
                                          <p:spTgt spid="3">
                                            <p:txEl>
                                              <p:pRg st="0" end="0"/>
                                            </p:txEl>
                                          </p:spTgt>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2000"/>
                                        <p:tgtEl>
                                          <p:spTgt spid="3">
                                            <p:txEl>
                                              <p:pRg st="2" end="2"/>
                                            </p:txEl>
                                          </p:spTgt>
                                        </p:tgtEl>
                                      </p:cBhvr>
                                    </p:animEffect>
                                  </p:childTnLst>
                                </p:cTn>
                              </p:par>
                            </p:childTnLst>
                          </p:cTn>
                        </p:par>
                        <p:par>
                          <p:cTn id="17" fill="hold">
                            <p:stCondLst>
                              <p:cond delay="2000"/>
                            </p:stCondLst>
                            <p:childTnLst>
                              <p:par>
                                <p:cTn id="18" presetID="9"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2000"/>
                                        <p:tgtEl>
                                          <p:spTgt spid="3">
                                            <p:txEl>
                                              <p:pRg st="3" end="3"/>
                                            </p:txEl>
                                          </p:spTgt>
                                        </p:tgtEl>
                                      </p:cBhvr>
                                    </p:animEffect>
                                  </p:childTnLst>
                                </p:cTn>
                              </p:par>
                            </p:childTnLst>
                          </p:cTn>
                        </p:par>
                        <p:par>
                          <p:cTn id="21" fill="hold">
                            <p:stCondLst>
                              <p:cond delay="4000"/>
                            </p:stCondLst>
                            <p:childTnLst>
                              <p:par>
                                <p:cTn id="22" presetID="9" presetClass="entr" presetSubtype="0"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The Struggle</a:t>
            </a:r>
          </a:p>
        </p:txBody>
      </p:sp>
      <p:sp>
        <p:nvSpPr>
          <p:cNvPr id="3" name="Content Placeholder 2"/>
          <p:cNvSpPr>
            <a:spLocks noGrp="1"/>
          </p:cNvSpPr>
          <p:nvPr>
            <p:ph idx="1"/>
          </p:nvPr>
        </p:nvSpPr>
        <p:spPr>
          <a:xfrm>
            <a:off x="228600" y="1295400"/>
            <a:ext cx="8686800" cy="5334000"/>
          </a:xfrm>
        </p:spPr>
        <p:txBody>
          <a:bodyPr>
            <a:normAutofit fontScale="62500" lnSpcReduction="20000"/>
          </a:bodyPr>
          <a:lstStyle/>
          <a:p>
            <a:r>
              <a:rPr lang="en-US" b="1" dirty="0"/>
              <a:t>God left the giants in the promised land on purpose...</a:t>
            </a:r>
            <a:br>
              <a:rPr lang="en-US" b="1" dirty="0"/>
            </a:br>
            <a:r>
              <a:rPr lang="en-US" b="1" dirty="0"/>
              <a:t>1. Because they needed to learn how to fight their own battles</a:t>
            </a:r>
            <a:r>
              <a:rPr lang="en-US" dirty="0"/>
              <a:t>...looking to God for guidance, strength, strategy, and purpose.</a:t>
            </a:r>
            <a:br>
              <a:rPr lang="en-US" dirty="0"/>
            </a:br>
            <a:r>
              <a:rPr lang="en-US" b="1" dirty="0"/>
              <a:t>2. Because giants distinguish the difference between those who profess and those who possess</a:t>
            </a:r>
            <a:r>
              <a:rPr lang="en-US" dirty="0"/>
              <a:t>...those who are all talk and not much action---and those who talk the talk and walk the walk...</a:t>
            </a:r>
            <a:br>
              <a:rPr lang="en-US" dirty="0"/>
            </a:br>
            <a:r>
              <a:rPr lang="en-US" dirty="0"/>
              <a:t>You know, it is one thing to confess the promises of God, but it is another thing to strap on your sword (The Worde)and go toe to toe with your giants (the enemy and his devices)and possess the land(your Christian inheritance and promises)</a:t>
            </a:r>
            <a:br>
              <a:rPr lang="en-US" dirty="0"/>
            </a:br>
            <a:r>
              <a:rPr lang="en-US" b="1" dirty="0"/>
              <a:t>3. The Giants expose the grasshoppers in the crowd</a:t>
            </a:r>
            <a:r>
              <a:rPr lang="en-US" dirty="0"/>
              <a:t> (When giants show up grasshoppers speak up).</a:t>
            </a:r>
            <a:br>
              <a:rPr lang="en-US" dirty="0"/>
            </a:br>
            <a:r>
              <a:rPr lang="en-US" dirty="0"/>
              <a:t>Grasshoppers usually blend into their environments but giants uncover them.... grasshoppers don’t eat grapes, You will never have promised land type of faith if you have a grasshopper type mentality.</a:t>
            </a:r>
            <a:br>
              <a:rPr lang="en-US" dirty="0"/>
            </a:br>
            <a:r>
              <a:rPr lang="en-US" b="1" dirty="0"/>
              <a:t>4. You get to know yourself in the struggle and what you are really made of</a:t>
            </a:r>
            <a:r>
              <a:rPr lang="en-US" dirty="0"/>
              <a:t>( the real you comes out under pressure). Christians are like tea bags---you don’t really know what is in them until they are put in hot </a:t>
            </a:r>
          </a:p>
          <a:p>
            <a:r>
              <a:rPr lang="en-US" b="1" dirty="0"/>
              <a:t>5. You get to know God, you realize that God is your only help</a:t>
            </a:r>
            <a:r>
              <a:rPr lang="en-US" dirty="0"/>
              <a:t>...you realize what level of faith you are on and this also gives opportunity to grow..</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Struggle</a:t>
            </a:r>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a:buNone/>
            </a:pPr>
            <a:r>
              <a:rPr lang="en-US" sz="33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#4 You get to know yourself in the struggle ( </a:t>
            </a:r>
            <a:r>
              <a:rPr lang="en-US" sz="33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real you comes out under pressure</a:t>
            </a:r>
            <a:r>
              <a:rPr lang="en-US" sz="33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t>
            </a:r>
          </a:p>
          <a:p>
            <a:pPr>
              <a:buNone/>
            </a:pPr>
            <a:r>
              <a:rPr lang="en-US" sz="33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#5 You get to know your God, you realize that God is your only help.</a:t>
            </a:r>
          </a:p>
          <a:p>
            <a:pPr>
              <a:buNone/>
            </a:pPr>
            <a:r>
              <a:rPr lang="en-US" sz="22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#6 You get stronger, you put down roots, you dig into the word and prayer.</a:t>
            </a:r>
          </a:p>
          <a:p>
            <a:pPr>
              <a:buNone/>
            </a:pPr>
            <a:r>
              <a:rPr lang="en-US" sz="22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#7 You become aware of the excesses and unnecessary things in your life.</a:t>
            </a:r>
          </a:p>
          <a:p>
            <a:pPr>
              <a:buNone/>
            </a:pPr>
            <a:r>
              <a:rPr lang="en-US" sz="22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#8 The struggle produces thankfulness (</a:t>
            </a:r>
            <a:r>
              <a:rPr lang="en-US" sz="22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example</a:t>
            </a:r>
            <a:r>
              <a:rPr lang="en-US" sz="22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 someone survives a tornado, their house is gone their car is gone but they are so thankful that they are still alive, the family is together.</a:t>
            </a:r>
            <a:endParaRPr lang="en-US" sz="22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lvl="0"/>
            <a:r>
              <a:rPr lang="en-US" sz="22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When you know you had to fight for what you got:</a:t>
            </a:r>
            <a:br>
              <a:rPr lang="en-US" sz="22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22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a.You appreciate it more</a:t>
            </a:r>
            <a:br>
              <a:rPr lang="en-US" sz="22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22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b.You won’t let anyone take it from you</a:t>
            </a:r>
          </a:p>
          <a:p>
            <a:pPr>
              <a:buNone/>
            </a:pPr>
            <a:r>
              <a:rPr lang="en-US" sz="22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#9 Struggles test your level of commitment</a:t>
            </a:r>
            <a:endParaRPr lang="en-US" sz="22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lvl="0"/>
            <a:r>
              <a:rPr lang="en-US" sz="22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only way to truly gauge your level of commitment is through the struggle</a:t>
            </a:r>
          </a:p>
          <a:p>
            <a:endParaRPr lang="en-US" sz="28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pPr algn="l"/>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God Left Giants in Promised Land On Purpose..to Produce Struggle</a:t>
            </a:r>
          </a:p>
        </p:txBody>
      </p:sp>
      <p:sp>
        <p:nvSpPr>
          <p:cNvPr id="3" name="Content Placeholder 2"/>
          <p:cNvSpPr>
            <a:spLocks noGrp="1"/>
          </p:cNvSpPr>
          <p:nvPr>
            <p:ph idx="1"/>
          </p:nvPr>
        </p:nvSpPr>
        <p:spPr>
          <a:xfrm>
            <a:off x="457200" y="1600200"/>
            <a:ext cx="8229600" cy="4953000"/>
          </a:xfrm>
        </p:spPr>
        <p:txBody>
          <a:bodyPr>
            <a:normAutofit lnSpcReduction="10000"/>
          </a:bodyPr>
          <a:lstStyle/>
          <a:p>
            <a:pPr>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#1 Because They Needed to Learn How to Fight</a:t>
            </a:r>
          </a:p>
          <a:p>
            <a:pPr>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He Teaches My Hands to War</a:t>
            </a:r>
          </a:p>
          <a:p>
            <a:pPr>
              <a:buNone/>
            </a:pPr>
            <a:r>
              <a:rPr lang="en-US" sz="2800" b="1" dirty="0">
                <a:latin typeface="Arial Unicode MS" pitchFamily="34" charset="-128"/>
                <a:ea typeface="Arial Unicode MS" pitchFamily="34" charset="-128"/>
                <a:cs typeface="Arial Unicode MS" pitchFamily="34" charset="-128"/>
              </a:rPr>
              <a:t>2 Samuel 22:35 (KJV) </a:t>
            </a:r>
            <a:br>
              <a:rPr lang="en-US" sz="2800" dirty="0">
                <a:latin typeface="Arial Unicode MS" pitchFamily="34" charset="-128"/>
                <a:ea typeface="Arial Unicode MS" pitchFamily="34" charset="-128"/>
                <a:cs typeface="Arial Unicode MS" pitchFamily="34" charset="-128"/>
              </a:rPr>
            </a:br>
            <a:r>
              <a:rPr lang="en-US" sz="2800" baseline="30000" dirty="0">
                <a:latin typeface="Arial Unicode MS" pitchFamily="34" charset="-128"/>
                <a:ea typeface="Arial Unicode MS" pitchFamily="34" charset="-128"/>
                <a:cs typeface="Arial Unicode MS" pitchFamily="34" charset="-128"/>
              </a:rPr>
              <a:t>35 </a:t>
            </a:r>
            <a:r>
              <a:rPr lang="en-US" sz="2800" dirty="0">
                <a:latin typeface="Arial Unicode MS" pitchFamily="34" charset="-128"/>
                <a:ea typeface="Arial Unicode MS" pitchFamily="34" charset="-128"/>
                <a:cs typeface="Arial Unicode MS" pitchFamily="34" charset="-128"/>
              </a:rPr>
              <a:t>He teacheth my hands to war; so that a bow of steel is broken by mine arms. </a:t>
            </a:r>
            <a:endParaRPr lang="en-US" sz="2800" dirty="0"/>
          </a:p>
          <a:p>
            <a:pPr>
              <a:buNone/>
            </a:pPr>
            <a:r>
              <a:rPr lang="en-US" sz="2800" b="1" dirty="0"/>
              <a:t>Psalms 18:34 (KJV) </a:t>
            </a:r>
            <a:br>
              <a:rPr lang="en-US" sz="2800" dirty="0"/>
            </a:br>
            <a:r>
              <a:rPr lang="en-US" sz="2800" baseline="30000" dirty="0"/>
              <a:t>34 </a:t>
            </a:r>
            <a:r>
              <a:rPr lang="en-US" sz="2800" dirty="0"/>
              <a:t>He teacheth my hands to war, so that a bow of steel is broken by mine arms. </a:t>
            </a:r>
          </a:p>
          <a:p>
            <a:pPr>
              <a:buNone/>
            </a:pPr>
            <a:r>
              <a:rPr lang="en-US" sz="2800" b="1" dirty="0"/>
              <a:t>Psalms 144:1 (KJV) </a:t>
            </a:r>
            <a:br>
              <a:rPr lang="en-US" sz="2800" dirty="0"/>
            </a:br>
            <a:r>
              <a:rPr lang="en-US" sz="2800" baseline="30000" dirty="0"/>
              <a:t>1 </a:t>
            </a:r>
            <a:r>
              <a:rPr lang="en-US" sz="2800" dirty="0"/>
              <a:t>Blessed </a:t>
            </a:r>
            <a:r>
              <a:rPr lang="en-US" sz="2800" i="1" dirty="0"/>
              <a:t>be</a:t>
            </a:r>
            <a:r>
              <a:rPr lang="en-US" sz="2800" dirty="0"/>
              <a:t> the LORD my strength, which teacheth my hands to war, </a:t>
            </a:r>
            <a:r>
              <a:rPr lang="en-US" sz="2800" i="1" dirty="0"/>
              <a:t>and</a:t>
            </a:r>
            <a:r>
              <a:rPr lang="en-US" sz="2800" dirty="0"/>
              <a:t> my fingers to fight: </a:t>
            </a:r>
          </a:p>
          <a:p>
            <a:pPr>
              <a:buNone/>
            </a:pPr>
            <a:endPar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pPr algn="l"/>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God Left Giants in Promised Land On Purpose..to Produce Struggle</a:t>
            </a:r>
          </a:p>
        </p:txBody>
      </p:sp>
      <p:sp>
        <p:nvSpPr>
          <p:cNvPr id="3" name="Content Placeholder 2"/>
          <p:cNvSpPr>
            <a:spLocks noGrp="1"/>
          </p:cNvSpPr>
          <p:nvPr>
            <p:ph idx="1"/>
          </p:nvPr>
        </p:nvSpPr>
        <p:spPr>
          <a:xfrm>
            <a:off x="457200" y="1600200"/>
            <a:ext cx="8229600" cy="4953000"/>
          </a:xfrm>
        </p:spPr>
        <p:txBody>
          <a:bodyPr>
            <a:normAutofit lnSpcReduction="10000"/>
          </a:bodyPr>
          <a:lstStyle/>
          <a:p>
            <a:pPr>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#1 Because They Needed to Learn How to Fight</a:t>
            </a:r>
          </a:p>
          <a:p>
            <a:pPr>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He Teaches My Hands to War</a:t>
            </a:r>
          </a:p>
          <a:p>
            <a:pPr>
              <a:buNone/>
            </a:pPr>
            <a:r>
              <a:rPr lang="en-US" sz="2800" b="1" dirty="0">
                <a:latin typeface="Arial Unicode MS" pitchFamily="34" charset="-128"/>
                <a:ea typeface="Arial Unicode MS" pitchFamily="34" charset="-128"/>
                <a:cs typeface="Arial Unicode MS" pitchFamily="34" charset="-128"/>
              </a:rPr>
              <a:t>2 Samuel 22:35 (KJV) </a:t>
            </a:r>
            <a:br>
              <a:rPr lang="en-US" sz="2800" dirty="0">
                <a:latin typeface="Arial Unicode MS" pitchFamily="34" charset="-128"/>
                <a:ea typeface="Arial Unicode MS" pitchFamily="34" charset="-128"/>
                <a:cs typeface="Arial Unicode MS" pitchFamily="34" charset="-128"/>
              </a:rPr>
            </a:br>
            <a:r>
              <a:rPr lang="en-US" sz="2800" baseline="30000" dirty="0">
                <a:latin typeface="Arial Unicode MS" pitchFamily="34" charset="-128"/>
                <a:ea typeface="Arial Unicode MS" pitchFamily="34" charset="-128"/>
                <a:cs typeface="Arial Unicode MS" pitchFamily="34" charset="-128"/>
              </a:rPr>
              <a:t>35 </a:t>
            </a:r>
            <a:r>
              <a:rPr lang="en-US" sz="2800" dirty="0">
                <a:latin typeface="Arial Unicode MS" pitchFamily="34" charset="-128"/>
                <a:ea typeface="Arial Unicode MS" pitchFamily="34" charset="-128"/>
                <a:cs typeface="Arial Unicode MS" pitchFamily="34" charset="-128"/>
              </a:rPr>
              <a:t>He teacheth my hands to war; so that a bow of steel is broken by mine arms. </a:t>
            </a:r>
            <a:endParaRPr lang="en-US" sz="2800" dirty="0"/>
          </a:p>
          <a:p>
            <a:pPr>
              <a:buNone/>
            </a:pPr>
            <a:r>
              <a:rPr lang="en-US" sz="2800" b="1" dirty="0"/>
              <a:t>Psalms 18:34 (KJV) </a:t>
            </a:r>
            <a:br>
              <a:rPr lang="en-US" sz="2800" dirty="0"/>
            </a:br>
            <a:r>
              <a:rPr lang="en-US" sz="2800" baseline="30000" dirty="0"/>
              <a:t>34 </a:t>
            </a:r>
            <a:r>
              <a:rPr lang="en-US" sz="2800" dirty="0"/>
              <a:t>He teacheth my hands to war, so that a bow of steel is broken by mine arms. </a:t>
            </a:r>
          </a:p>
          <a:p>
            <a:pPr>
              <a:buNone/>
            </a:pPr>
            <a:r>
              <a:rPr lang="en-US" sz="2800" b="1" dirty="0"/>
              <a:t>Psalms 144:1 (KJV) </a:t>
            </a:r>
            <a:br>
              <a:rPr lang="en-US" sz="2800" dirty="0"/>
            </a:br>
            <a:r>
              <a:rPr lang="en-US" sz="2800" baseline="30000" dirty="0"/>
              <a:t>1 </a:t>
            </a:r>
            <a:r>
              <a:rPr lang="en-US" sz="2800" dirty="0"/>
              <a:t>Blessed </a:t>
            </a:r>
            <a:r>
              <a:rPr lang="en-US" sz="2800" i="1" dirty="0"/>
              <a:t>be</a:t>
            </a:r>
            <a:r>
              <a:rPr lang="en-US" sz="2800" dirty="0"/>
              <a:t> the LORD my strength, which teacheth my hands to war, </a:t>
            </a:r>
            <a:r>
              <a:rPr lang="en-US" sz="2800" i="1" dirty="0"/>
              <a:t>and</a:t>
            </a:r>
            <a:r>
              <a:rPr lang="en-US" sz="2800" dirty="0"/>
              <a:t> my fingers to fight: </a:t>
            </a:r>
          </a:p>
          <a:p>
            <a:pPr>
              <a:buNone/>
            </a:pPr>
            <a:endPar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ts2.mm.bing.net/th?id=H.4575180423038329&amp;pid=1.7&amp;w=197&amp;h=148&amp;c=7&amp;rs=1"/>
          <p:cNvPicPr>
            <a:picLocks noChangeAspect="1" noChangeArrowheads="1"/>
          </p:cNvPicPr>
          <p:nvPr/>
        </p:nvPicPr>
        <p:blipFill>
          <a:blip r:embed="rId2" cstate="print"/>
          <a:srcRect/>
          <a:stretch>
            <a:fillRect/>
          </a:stretch>
        </p:blipFill>
        <p:spPr bwMode="auto">
          <a:xfrm>
            <a:off x="6781800" y="3733800"/>
            <a:ext cx="1876425" cy="1409700"/>
          </a:xfrm>
          <a:prstGeom prst="rect">
            <a:avLst/>
          </a:prstGeom>
          <a:noFill/>
        </p:spPr>
      </p:pic>
      <p:sp>
        <p:nvSpPr>
          <p:cNvPr id="4" name="TextBox 3"/>
          <p:cNvSpPr txBox="1"/>
          <p:nvPr/>
        </p:nvSpPr>
        <p:spPr>
          <a:xfrm>
            <a:off x="457200" y="0"/>
            <a:ext cx="2590800" cy="369332"/>
          </a:xfrm>
          <a:prstGeom prst="rect">
            <a:avLst/>
          </a:prstGeom>
          <a:noFill/>
        </p:spPr>
        <p:txBody>
          <a:bodyPr wrap="square" rtlCol="0">
            <a:spAutoFit/>
          </a:bodyPr>
          <a:lstStyle/>
          <a:p>
            <a:r>
              <a:rPr lang="en-US" dirty="0">
                <a:effectLst>
                  <a:outerShdw blurRad="38100" dist="38100" dir="2700000" algn="tl">
                    <a:srgbClr val="000000">
                      <a:alpha val="43137"/>
                    </a:srgbClr>
                  </a:outerShdw>
                </a:effectLst>
              </a:rPr>
              <a:t>Edward Christian Church</a:t>
            </a:r>
          </a:p>
        </p:txBody>
      </p:sp>
      <p:sp>
        <p:nvSpPr>
          <p:cNvPr id="5" name="TextBox 4"/>
          <p:cNvSpPr txBox="1"/>
          <p:nvPr/>
        </p:nvSpPr>
        <p:spPr>
          <a:xfrm>
            <a:off x="6248400" y="0"/>
            <a:ext cx="1981200" cy="369332"/>
          </a:xfrm>
          <a:prstGeom prst="rect">
            <a:avLst/>
          </a:prstGeom>
          <a:noFill/>
        </p:spPr>
        <p:txBody>
          <a:bodyPr wrap="square" rtlCol="0">
            <a:spAutoFit/>
          </a:bodyPr>
          <a:lstStyle/>
          <a:p>
            <a:r>
              <a:rPr lang="en-US" dirty="0">
                <a:effectLst>
                  <a:outerShdw blurRad="38100" dist="38100" dir="2700000" algn="tl">
                    <a:srgbClr val="000000">
                      <a:alpha val="43137"/>
                    </a:srgbClr>
                  </a:outerShdw>
                </a:effectLst>
              </a:rPr>
              <a:t>February  3, 2013</a:t>
            </a:r>
          </a:p>
        </p:txBody>
      </p:sp>
      <p:sp>
        <p:nvSpPr>
          <p:cNvPr id="6" name="TextBox 5"/>
          <p:cNvSpPr txBox="1"/>
          <p:nvPr/>
        </p:nvSpPr>
        <p:spPr>
          <a:xfrm>
            <a:off x="6324600" y="1752600"/>
            <a:ext cx="2819400" cy="954107"/>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Numbers 13:23</a:t>
            </a:r>
          </a:p>
          <a:p>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-Pt 2</a:t>
            </a:r>
          </a:p>
        </p:txBody>
      </p:sp>
      <p:sp>
        <p:nvSpPr>
          <p:cNvPr id="7" name="TextBox 6"/>
          <p:cNvSpPr txBox="1"/>
          <p:nvPr/>
        </p:nvSpPr>
        <p:spPr>
          <a:xfrm>
            <a:off x="1676400" y="6172200"/>
            <a:ext cx="5715000" cy="584775"/>
          </a:xfrm>
          <a:prstGeom prst="rect">
            <a:avLst/>
          </a:prstGeom>
          <a:noFill/>
        </p:spPr>
        <p:txBody>
          <a:bodyPr wrap="square" rtlCol="0">
            <a:spAutoFit/>
          </a:bodyPr>
          <a:lstStyle/>
          <a:p>
            <a:r>
              <a:rPr lang="en-US" sz="32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Dealing with Life’s Struggles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7"/>
                                        </p:tgtEl>
                                        <p:attrNameLst>
                                          <p:attrName>style.visibility</p:attrName>
                                        </p:attrNameLst>
                                      </p:cBhvr>
                                      <p:to>
                                        <p:strVal val="visible"/>
                                      </p:to>
                                    </p:set>
                                    <p:set>
                                      <p:cBhvr>
                                        <p:cTn id="7" dur="228" fill="hold">
                                          <p:stCondLst>
                                            <p:cond delay="0"/>
                                          </p:stCondLst>
                                        </p:cTn>
                                        <p:tgtEl>
                                          <p:spTgt spid="7"/>
                                        </p:tgtEl>
                                        <p:attrNameLst>
                                          <p:attrName>style.rotation</p:attrName>
                                        </p:attrNameLst>
                                      </p:cBhvr>
                                      <p:to>
                                        <p:strVal val="-45.0"/>
                                      </p:to>
                                    </p:set>
                                    <p:anim calcmode="lin" valueType="num">
                                      <p:cBhvr>
                                        <p:cTn id="8" dur="228" fill="hold">
                                          <p:stCondLst>
                                            <p:cond delay="228"/>
                                          </p:stCondLst>
                                        </p:cTn>
                                        <p:tgtEl>
                                          <p:spTgt spid="7"/>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7"/>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7"/>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7"/>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6750"/>
                            </p:stCondLst>
                            <p:childTnLst>
                              <p:par>
                                <p:cTn id="13" presetID="31" presetClass="entr" presetSubtype="0" fill="hold" nodeType="afterEffect">
                                  <p:stCondLst>
                                    <p:cond delay="0"/>
                                  </p:stCondLst>
                                  <p:iterate type="lt">
                                    <p:tmPct val="5000"/>
                                  </p:iterate>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par>
                          <p:cTn id="19" fill="hold">
                            <p:stCondLst>
                              <p:cond delay="7750"/>
                            </p:stCondLst>
                            <p:childTnLst>
                              <p:par>
                                <p:cTn id="20" presetID="6" presetClass="emph" presetSubtype="0" fill="hold" grpId="1" nodeType="afterEffect">
                                  <p:stCondLst>
                                    <p:cond delay="0"/>
                                  </p:stCondLst>
                                  <p:iterate type="lt">
                                    <p:tmPct val="0"/>
                                  </p:iterate>
                                  <p:childTnLst>
                                    <p:animScale>
                                      <p:cBhvr>
                                        <p:cTn id="21" dur="2000" fill="hold"/>
                                        <p:tgtEl>
                                          <p:spTgt spid="7"/>
                                        </p:tgtEl>
                                      </p:cBhvr>
                                      <p:by x="150000" y="150000"/>
                                    </p:animScale>
                                  </p:childTnLst>
                                </p:cTn>
                              </p:par>
                              <p:par>
                                <p:cTn id="22" presetID="9"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dissolve">
                                      <p:cBhvr>
                                        <p:cTn id="24" dur="500"/>
                                        <p:tgtEl>
                                          <p:spTgt spid="6"/>
                                        </p:tgtEl>
                                      </p:cBhvr>
                                    </p:animEffect>
                                  </p:childTnLst>
                                </p:cTn>
                              </p:par>
                            </p:childTnLst>
                          </p:cTn>
                        </p:par>
                        <p:par>
                          <p:cTn id="25" fill="hold">
                            <p:stCondLst>
                              <p:cond delay="9750"/>
                            </p:stCondLst>
                            <p:childTnLst>
                              <p:par>
                                <p:cTn id="26" presetID="47" presetClass="entr" presetSubtype="0" fill="hold" grpId="0"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1000"/>
                                        <p:tgtEl>
                                          <p:spTgt spid="4"/>
                                        </p:tgtEl>
                                      </p:cBhvr>
                                    </p:animEffect>
                                    <p:anim calcmode="lin" valueType="num">
                                      <p:cBhvr>
                                        <p:cTn id="34" dur="1000" fill="hold"/>
                                        <p:tgtEl>
                                          <p:spTgt spid="4"/>
                                        </p:tgtEl>
                                        <p:attrNameLst>
                                          <p:attrName>ppt_x</p:attrName>
                                        </p:attrNameLst>
                                      </p:cBhvr>
                                      <p:tavLst>
                                        <p:tav tm="0">
                                          <p:val>
                                            <p:strVal val="#ppt_x"/>
                                          </p:val>
                                        </p:tav>
                                        <p:tav tm="100000">
                                          <p:val>
                                            <p:strVal val="#ppt_x"/>
                                          </p:val>
                                        </p:tav>
                                      </p:tavLst>
                                    </p:anim>
                                    <p:anim calcmode="lin" valueType="num">
                                      <p:cBhvr>
                                        <p:cTn id="3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7"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Struggle –pt 3</a:t>
            </a:r>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pPr>
              <a:buNone/>
            </a:pPr>
            <a:r>
              <a:rPr lang="en-US" sz="33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#6 You get stronger, you put down roots, you dig into the word and prayer.</a:t>
            </a:r>
          </a:p>
          <a:p>
            <a:pPr>
              <a:buNone/>
            </a:pPr>
            <a:r>
              <a:rPr lang="en-US" sz="33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#7 You become aware of the excesses and unnecessary things in your life.</a:t>
            </a:r>
          </a:p>
          <a:p>
            <a:pPr>
              <a:buNone/>
            </a:pPr>
            <a:r>
              <a:rPr lang="en-US" sz="33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#8 The struggle produces thankfulness (</a:t>
            </a:r>
            <a:r>
              <a:rPr lang="en-US" sz="33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example</a:t>
            </a:r>
            <a:r>
              <a:rPr lang="en-US" sz="33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 someone survives a tornado, their house is gone their car is gone but they are so thankful that they are still alive, the family is together.</a:t>
            </a:r>
            <a:endParaRPr lang="en-US" sz="33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lvl="0"/>
            <a:r>
              <a:rPr lang="en-US" sz="33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When you know you had to fight for what you got:</a:t>
            </a:r>
            <a:br>
              <a:rPr lang="en-US" sz="33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33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a.You appreciate it more</a:t>
            </a:r>
            <a:br>
              <a:rPr lang="en-US" sz="33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33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b.You won’t let anyone take it from you</a:t>
            </a:r>
          </a:p>
          <a:p>
            <a:pPr>
              <a:buNone/>
            </a:pPr>
            <a:r>
              <a:rPr lang="en-US" sz="33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#9 Struggles test your level of commitment</a:t>
            </a:r>
            <a:endParaRPr lang="en-US" sz="33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lvl="0"/>
            <a:r>
              <a:rPr lang="en-US" sz="33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only way to truly gauge your level of commitment is through the struggle</a:t>
            </a:r>
          </a:p>
          <a:p>
            <a:endParaRPr lang="en-US" sz="28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1524000"/>
            <a:ext cx="6400800" cy="4343400"/>
          </a:xfrm>
        </p:spPr>
        <p:txBody>
          <a:bodyPr/>
          <a:lstStyle/>
          <a:p>
            <a:pPr algn="l"/>
            <a:r>
              <a:rPr lang="en-US" b="1" dirty="0">
                <a:solidFill>
                  <a:schemeClr val="tx1"/>
                </a:solidFill>
              </a:rPr>
              <a:t>1- Even if the Healing doesn’t come</a:t>
            </a:r>
          </a:p>
          <a:p>
            <a:pPr algn="l"/>
            <a:r>
              <a:rPr lang="en-US" b="1" dirty="0">
                <a:solidFill>
                  <a:schemeClr val="tx1"/>
                </a:solidFill>
              </a:rPr>
              <a:t>2- the Hurt and the Healer Collide</a:t>
            </a:r>
          </a:p>
          <a:p>
            <a:pPr algn="l"/>
            <a:r>
              <a:rPr lang="en-US" b="1" dirty="0">
                <a:solidFill>
                  <a:schemeClr val="tx1"/>
                </a:solidFill>
              </a:rPr>
              <a:t>3- </a:t>
            </a:r>
            <a:r>
              <a:rPr lang="en-US" b="1" dirty="0">
                <a:solidFill>
                  <a:schemeClr val="tx1"/>
                </a:solidFill>
                <a:effectLst>
                  <a:outerShdw blurRad="38100" dist="38100" dir="2700000" algn="tl">
                    <a:srgbClr val="000000">
                      <a:alpha val="43137"/>
                    </a:srgbClr>
                  </a:outerShdw>
                </a:effectLst>
              </a:rPr>
              <a:t>Blessings - Laura Story</a:t>
            </a:r>
          </a:p>
          <a:p>
            <a:pPr algn="l"/>
            <a:r>
              <a:rPr lang="en-US" b="1" dirty="0">
                <a:solidFill>
                  <a:schemeClr val="tx1"/>
                </a:solidFill>
                <a:effectLst>
                  <a:outerShdw blurRad="38100" dist="38100" dir="2700000" algn="tl">
                    <a:srgbClr val="000000">
                      <a:alpha val="43137"/>
                    </a:srgbClr>
                  </a:outerShdw>
                </a:effectLst>
              </a:rPr>
              <a:t>4- Praise you in this Storm</a:t>
            </a:r>
          </a:p>
          <a:p>
            <a:pPr algn="l"/>
            <a:r>
              <a:rPr lang="en-US" b="1" dirty="0">
                <a:solidFill>
                  <a:schemeClr val="tx1"/>
                </a:solidFill>
                <a:effectLst>
                  <a:outerShdw blurRad="38100" dist="38100" dir="2700000" algn="tl">
                    <a:srgbClr val="000000">
                      <a:alpha val="43137"/>
                    </a:srgbClr>
                  </a:outerShdw>
                </a:effectLst>
              </a:rPr>
              <a:t>5- Bring the rain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There’s Something In the Struggle</a:t>
            </a:r>
            <a:r>
              <a:rPr lang="en-US" dirty="0"/>
              <a:t>    -Numbers 13:25-13:33 </a:t>
            </a:r>
            <a:br>
              <a:rPr lang="en-US" dirty="0"/>
            </a:br>
            <a:r>
              <a:rPr lang="en-US" b="1" dirty="0"/>
              <a:t>So many people in this life want everything without any effort. </a:t>
            </a:r>
            <a:br>
              <a:rPr lang="en-US" b="1" dirty="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Struggle</a:t>
            </a:r>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pPr>
              <a:buNone/>
            </a:pPr>
            <a:r>
              <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#10 The struggle qualifies you for rest</a:t>
            </a:r>
            <a:br>
              <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Mt 11:28 </a:t>
            </a:r>
            <a:r>
              <a:rPr lang="en-US" sz="20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Come unto me, all ye that labour and are heavy laden, and I will give you rest.</a:t>
            </a:r>
            <a:br>
              <a:rPr lang="en-US" sz="20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20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Hebrews 4:11 Let us labour therefore to enter into that rest, lest any man fall after the same example of unbelief.</a:t>
            </a:r>
            <a:endPar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a:buNone/>
            </a:pPr>
            <a:r>
              <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#11 The struggle qualifies you for the reward:</a:t>
            </a:r>
            <a:br>
              <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David heard them speak of a reward, but he knew the reward was only for the person who would fight and KILL Goliath.</a:t>
            </a:r>
            <a:br>
              <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1Sam 17:25 </a:t>
            </a:r>
            <a:r>
              <a:rPr lang="en-US" sz="20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And the men of Israel said, Have ye seen this man that is come up? surely to defy Israel is he come up: and it shall be, that the man who killeth him, the king will enrich him with great riches, and will give him his daughter, and make his father’s house free in Israel.</a:t>
            </a:r>
            <a:br>
              <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endPar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a:buNone/>
            </a:pPr>
            <a:r>
              <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We should understand that many times the struggle, the fight, the warfare, the praying, the waiting patiently, the enduring, is as important as the blessing or reward</a:t>
            </a:r>
            <a:br>
              <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While we are looking at the reward, God is looking at the development that is taking place through the struggle.    Faith is forged in the furnace of adversity.</a:t>
            </a:r>
            <a:br>
              <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endParaRPr lang="en-US" sz="20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a:buNone/>
            </a:pPr>
            <a:r>
              <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If you will be truthful tonight: what has made you what you are in God is the struggle</a:t>
            </a:r>
            <a:br>
              <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What you had to fight for,</a:t>
            </a:r>
            <a:br>
              <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What you had to fight against</a:t>
            </a:r>
            <a:br>
              <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What you had to overcome</a:t>
            </a:r>
            <a:br>
              <a:rPr lang="en-US" sz="2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endParaRPr lang="en-US" sz="28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The Struggle</a:t>
            </a:r>
          </a:p>
        </p:txBody>
      </p:sp>
      <p:sp>
        <p:nvSpPr>
          <p:cNvPr id="3" name="Content Placeholder 2"/>
          <p:cNvSpPr>
            <a:spLocks noGrp="1"/>
          </p:cNvSpPr>
          <p:nvPr>
            <p:ph idx="1"/>
          </p:nvPr>
        </p:nvSpPr>
        <p:spPr/>
        <p:txBody>
          <a:bodyPr>
            <a:normAutofit fontScale="92500" lnSpcReduction="20000"/>
          </a:bodyPr>
          <a:lstStyle/>
          <a:p>
            <a:pPr lvl="1">
              <a:buFont typeface="Wingdings" pitchFamily="2" charset="2"/>
              <a:buChar char="§"/>
            </a:pPr>
            <a:r>
              <a:rPr lang="en-US" sz="22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David needed Goliath</a:t>
            </a:r>
          </a:p>
          <a:p>
            <a:pPr lvl="1">
              <a:buFont typeface="Wingdings" pitchFamily="2" charset="2"/>
              <a:buChar char="§"/>
            </a:pPr>
            <a:r>
              <a:rPr lang="en-US" sz="22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children of Israel needed the giants</a:t>
            </a:r>
          </a:p>
          <a:p>
            <a:pPr lvl="1">
              <a:buFont typeface="Wingdings" pitchFamily="2" charset="2"/>
              <a:buChar char="§"/>
            </a:pPr>
            <a:r>
              <a:rPr lang="en-US" sz="22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3 hebrew children needed the fiery furnace</a:t>
            </a:r>
          </a:p>
          <a:p>
            <a:pPr lvl="1">
              <a:buFont typeface="Wingdings" pitchFamily="2" charset="2"/>
              <a:buChar char="§"/>
            </a:pPr>
            <a:r>
              <a:rPr lang="en-US" sz="22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Sampson needed the philistines </a:t>
            </a:r>
          </a:p>
          <a:p>
            <a:pPr lvl="1">
              <a:buFont typeface="Wingdings" pitchFamily="2" charset="2"/>
              <a:buChar char="§"/>
            </a:pPr>
            <a:r>
              <a:rPr lang="en-US" sz="2200" b="1"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And we need the struggle</a:t>
            </a:r>
          </a:p>
          <a:p>
            <a:pPr>
              <a:buNone/>
            </a:pPr>
            <a:r>
              <a:rPr lang="en-US" sz="1800" b="1"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There is no testimony without a test and no victory without a battle.</a:t>
            </a:r>
            <a:br>
              <a:rPr lang="en-US" sz="1800" b="1"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br>
              <a:rPr lang="en-US" sz="1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1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 victorious life is not a problem free life, it is a life in which we overcome our enemies by virtue of struggle and fight.</a:t>
            </a:r>
            <a:br>
              <a:rPr lang="en-US" sz="1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1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Finally let me say: The struggle don’t last forever</a:t>
            </a:r>
            <a:br>
              <a:rPr lang="en-US" sz="1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1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Weeping may endure for the night but joy cometh in the morning</a:t>
            </a:r>
            <a:br>
              <a:rPr lang="en-US" sz="1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1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struggle is an instrument of transition.</a:t>
            </a:r>
            <a:br>
              <a:rPr lang="en-US" sz="1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1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struggle means you are on your way somewhere.</a:t>
            </a:r>
            <a:br>
              <a:rPr lang="en-US" sz="1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1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devil wouldn’t fight you if you were not going somewhere</a:t>
            </a:r>
            <a:br>
              <a:rPr lang="en-US" sz="1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br>
              <a:rPr lang="en-US" sz="1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1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struggle prepares you for your future.</a:t>
            </a:r>
            <a:br>
              <a:rPr lang="en-US" sz="1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1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struggle is an indication of transition</a:t>
            </a:r>
            <a:br>
              <a:rPr lang="en-US" sz="1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br>
              <a:rPr lang="en-US" sz="1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1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Don’t feel sorry for me (I’m just in Transition).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The Struggle</a:t>
            </a:r>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The Struggle</a:t>
            </a:r>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uniongallery.co.uk/images/uploads/Power_Struggle.jpg"/>
          <p:cNvPicPr>
            <a:picLocks noChangeAspect="1" noChangeArrowheads="1"/>
          </p:cNvPicPr>
          <p:nvPr/>
        </p:nvPicPr>
        <p:blipFill>
          <a:blip r:embed="rId2" cstate="print"/>
          <a:srcRect/>
          <a:stretch>
            <a:fillRect/>
          </a:stretch>
        </p:blipFill>
        <p:spPr bwMode="auto">
          <a:xfrm>
            <a:off x="304800" y="1066800"/>
            <a:ext cx="7143750" cy="47625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Struggle Principle</a:t>
            </a:r>
          </a:p>
        </p:txBody>
      </p:sp>
      <p:sp>
        <p:nvSpPr>
          <p:cNvPr id="3" name="Content Placeholder 2"/>
          <p:cNvSpPr>
            <a:spLocks noGrp="1"/>
          </p:cNvSpPr>
          <p:nvPr>
            <p:ph idx="1"/>
          </p:nvPr>
        </p:nvSpPr>
        <p:spPr>
          <a:noFill/>
        </p:spPr>
        <p:txBody>
          <a:bodyPr/>
          <a:lstStyle/>
          <a:p>
            <a:pPr>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Christian Life Requires Us to…</a:t>
            </a:r>
          </a:p>
          <a:p>
            <a:pPr>
              <a:spcBef>
                <a:spcPts val="0"/>
              </a:spcBef>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…Walk by Faith Not by Sight (2 Cor 5:7)</a:t>
            </a:r>
          </a:p>
          <a:p>
            <a:pPr>
              <a:spcBef>
                <a:spcPts val="1200"/>
              </a:spcBef>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Move Beyond Our:</a:t>
            </a:r>
          </a:p>
          <a:p>
            <a:pPr lvl="1">
              <a:spcBef>
                <a:spcPts val="0"/>
              </a:spcBef>
              <a:buFont typeface="Wingdings" pitchFamily="2" charset="2"/>
              <a:buChar cha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Feelings</a:t>
            </a:r>
          </a:p>
          <a:p>
            <a:pPr lvl="1">
              <a:spcBef>
                <a:spcPts val="0"/>
              </a:spcBef>
              <a:buFont typeface="Wingdings" pitchFamily="2" charset="2"/>
              <a:buChar cha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Limitations</a:t>
            </a:r>
          </a:p>
          <a:p>
            <a:pPr>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Prepare for Battle:</a:t>
            </a:r>
          </a:p>
          <a:p>
            <a:pPr lvl="1">
              <a:spcBef>
                <a:spcPts val="0"/>
              </a:spcBef>
              <a:buFont typeface="Wingdings" pitchFamily="2" charset="2"/>
              <a:buChar cha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Major Events (</a:t>
            </a:r>
            <a:r>
              <a:rPr lang="en-US"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Expected</a:t>
            </a: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t>
            </a:r>
          </a:p>
          <a:p>
            <a:pPr lvl="1">
              <a:spcBef>
                <a:spcPts val="0"/>
              </a:spcBef>
              <a:buFont typeface="Wingdings" pitchFamily="2" charset="2"/>
              <a:buChar cha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Everyday Struggles (</a:t>
            </a:r>
            <a:r>
              <a:rPr lang="en-US"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Unexpected</a:t>
            </a: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t>
            </a:r>
          </a:p>
          <a:p>
            <a:pPr>
              <a:buNone/>
            </a:pPr>
            <a:endPar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a:buNone/>
            </a:pPr>
            <a:endPar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0"/>
                                        <p:tgtEl>
                                          <p:spTgt spid="3">
                                            <p:txEl>
                                              <p:pRg st="0" end="0"/>
                                            </p:txEl>
                                          </p:spTgt>
                                        </p:tgtEl>
                                      </p:cBhvr>
                                    </p:animEffect>
                                  </p:childTnLst>
                                </p:cTn>
                              </p:par>
                            </p:childTnLst>
                          </p:cTn>
                        </p:par>
                        <p:par>
                          <p:cTn id="11" fill="hold">
                            <p:stCondLst>
                              <p:cond delay="5000"/>
                            </p:stCondLst>
                            <p:childTnLst>
                              <p:par>
                                <p:cTn id="12" presetID="49" presetClass="entr" presetSubtype="0" decel="10000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50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7" dur="5000"/>
                                        <p:tgtEl>
                                          <p:spTgt spid="3">
                                            <p:txEl>
                                              <p:pRg st="1" end="1"/>
                                            </p:txEl>
                                          </p:spTgt>
                                        </p:tgtEl>
                                      </p:cBhvr>
                                    </p:animEffect>
                                  </p:childTnLst>
                                </p:cTn>
                              </p:par>
                            </p:childTnLst>
                          </p:cTn>
                        </p:par>
                        <p:par>
                          <p:cTn id="18" fill="hold">
                            <p:stCondLst>
                              <p:cond delay="10000"/>
                            </p:stCondLst>
                            <p:childTnLst>
                              <p:par>
                                <p:cTn id="19" presetID="49" presetClass="entr" presetSubtype="0" decel="100000" fill="hold" grpId="0" nodeType="afterEffect">
                                  <p:stCondLst>
                                    <p:cond delay="150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50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4" dur="5000"/>
                                        <p:tgtEl>
                                          <p:spTgt spid="3">
                                            <p:txEl>
                                              <p:pRg st="2" end="2"/>
                                            </p:txEl>
                                          </p:spTgt>
                                        </p:tgtEl>
                                      </p:cBhvr>
                                    </p:animEffect>
                                  </p:childTnLst>
                                </p:cTn>
                              </p:par>
                            </p:childTnLst>
                          </p:cTn>
                        </p:par>
                        <p:par>
                          <p:cTn id="25" fill="hold">
                            <p:stCondLst>
                              <p:cond delay="16500"/>
                            </p:stCondLst>
                            <p:childTnLst>
                              <p:par>
                                <p:cTn id="26" presetID="41" presetClass="entr" presetSubtype="0" fill="hold" grpId="0" nodeType="afterEffect">
                                  <p:stCondLst>
                                    <p:cond delay="1000"/>
                                  </p:stCondLst>
                                  <p:iterate type="lt">
                                    <p:tmPct val="10000"/>
                                  </p:iterate>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30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30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0" dur="30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30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3000" tmFilter="0,0; .5, 1; 1, 1"/>
                                        <p:tgtEl>
                                          <p:spTgt spid="3">
                                            <p:txEl>
                                              <p:pRg st="3" end="3"/>
                                            </p:txEl>
                                          </p:spTgt>
                                        </p:tgtEl>
                                      </p:cBhvr>
                                    </p:animEffect>
                                  </p:childTnLst>
                                </p:cTn>
                              </p:par>
                            </p:childTnLst>
                          </p:cTn>
                        </p:par>
                        <p:par>
                          <p:cTn id="33" fill="hold">
                            <p:stCondLst>
                              <p:cond delay="22600"/>
                            </p:stCondLst>
                            <p:childTnLst>
                              <p:par>
                                <p:cTn id="34" presetID="41" presetClass="entr" presetSubtype="0" fill="hold" grpId="0" nodeType="afterEffect">
                                  <p:stCondLst>
                                    <p:cond delay="2000"/>
                                  </p:stCondLst>
                                  <p:iterate type="lt">
                                    <p:tmPct val="10000"/>
                                  </p:iterate>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30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7" dur="30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8" dur="30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9" dur="30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0" dur="3000" tmFilter="0,0; .5, 1; 1, 1"/>
                                        <p:tgtEl>
                                          <p:spTgt spid="3">
                                            <p:txEl>
                                              <p:pRg st="4" end="4"/>
                                            </p:txEl>
                                          </p:spTgt>
                                        </p:tgtEl>
                                      </p:cBhvr>
                                    </p:animEffect>
                                  </p:childTnLst>
                                </p:cTn>
                              </p:par>
                            </p:childTnLst>
                          </p:cTn>
                        </p:par>
                        <p:par>
                          <p:cTn id="41" fill="hold">
                            <p:stCondLst>
                              <p:cond delay="30600"/>
                            </p:stCondLst>
                            <p:childTnLst>
                              <p:par>
                                <p:cTn id="42" presetID="49" presetClass="entr" presetSubtype="0" decel="100000" fill="hold" grpId="0" nodeType="afterEffect">
                                  <p:stCondLst>
                                    <p:cond delay="100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5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5" dur="5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6" dur="50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47" dur="5000"/>
                                        <p:tgtEl>
                                          <p:spTgt spid="3">
                                            <p:txEl>
                                              <p:pRg st="5" end="5"/>
                                            </p:txEl>
                                          </p:spTgt>
                                        </p:tgtEl>
                                      </p:cBhvr>
                                    </p:animEffect>
                                  </p:childTnLst>
                                </p:cTn>
                              </p:par>
                            </p:childTnLst>
                          </p:cTn>
                        </p:par>
                        <p:par>
                          <p:cTn id="48" fill="hold">
                            <p:stCondLst>
                              <p:cond delay="36600"/>
                            </p:stCondLst>
                            <p:childTnLst>
                              <p:par>
                                <p:cTn id="49" presetID="41" presetClass="entr" presetSubtype="0" fill="hold" grpId="0" nodeType="afterEffect">
                                  <p:stCondLst>
                                    <p:cond delay="0"/>
                                  </p:stCondLst>
                                  <p:iterate type="lt">
                                    <p:tmPct val="10000"/>
                                  </p:iterate>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p:cTn id="51" dur="30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52" dur="30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53" dur="30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4" dur="30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5" dur="3000" tmFilter="0,0; .5, 1; 1, 1"/>
                                        <p:tgtEl>
                                          <p:spTgt spid="3">
                                            <p:txEl>
                                              <p:pRg st="6" end="6"/>
                                            </p:txEl>
                                          </p:spTgt>
                                        </p:tgtEl>
                                      </p:cBhvr>
                                    </p:animEffect>
                                  </p:childTnLst>
                                </p:cTn>
                              </p:par>
                            </p:childTnLst>
                          </p:cTn>
                        </p:par>
                        <p:par>
                          <p:cTn id="56" fill="hold">
                            <p:stCondLst>
                              <p:cond delay="45600"/>
                            </p:stCondLst>
                            <p:childTnLst>
                              <p:par>
                                <p:cTn id="57" presetID="41" presetClass="entr" presetSubtype="0" fill="hold" grpId="0" nodeType="afterEffect">
                                  <p:stCondLst>
                                    <p:cond delay="1500"/>
                                  </p:stCondLst>
                                  <p:iterate type="lt">
                                    <p:tmPct val="10000"/>
                                  </p:iterate>
                                  <p:childTnLst>
                                    <p:set>
                                      <p:cBhvr>
                                        <p:cTn id="58" dur="1" fill="hold">
                                          <p:stCondLst>
                                            <p:cond delay="0"/>
                                          </p:stCondLst>
                                        </p:cTn>
                                        <p:tgtEl>
                                          <p:spTgt spid="3">
                                            <p:txEl>
                                              <p:pRg st="7" end="7"/>
                                            </p:txEl>
                                          </p:spTgt>
                                        </p:tgtEl>
                                        <p:attrNameLst>
                                          <p:attrName>style.visibility</p:attrName>
                                        </p:attrNameLst>
                                      </p:cBhvr>
                                      <p:to>
                                        <p:strVal val="visible"/>
                                      </p:to>
                                    </p:set>
                                    <p:anim calcmode="lin" valueType="num">
                                      <p:cBhvr>
                                        <p:cTn id="59" dur="3000" fill="hold"/>
                                        <p:tgtEl>
                                          <p:spTgt spid="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60" dur="30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61" dur="3000" fill="hold"/>
                                        <p:tgtEl>
                                          <p:spTgt spid="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2" dur="3000" fill="hold"/>
                                        <p:tgtEl>
                                          <p:spTgt spid="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3" dur="3000" tmFilter="0,0; .5, 1; 1, 1"/>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30" name="Picture 2" descr="http://welovestyles.com/wp-content/uploads/2012/02/everystruggle.jpg"/>
          <p:cNvPicPr>
            <a:picLocks noChangeAspect="1" noChangeArrowheads="1"/>
          </p:cNvPicPr>
          <p:nvPr/>
        </p:nvPicPr>
        <p:blipFill>
          <a:blip r:embed="rId2" cstate="print"/>
          <a:srcRect/>
          <a:stretch>
            <a:fillRect/>
          </a:stretch>
        </p:blipFill>
        <p:spPr bwMode="auto">
          <a:xfrm>
            <a:off x="0" y="0"/>
            <a:ext cx="2971800" cy="3048000"/>
          </a:xfrm>
          <a:prstGeom prst="rect">
            <a:avLst/>
          </a:prstGeom>
          <a:noFill/>
        </p:spPr>
      </p:pic>
      <p:pic>
        <p:nvPicPr>
          <p:cNvPr id="124932" name="Picture 4" descr="http://www.wetcanvas.com/Community/images/14-Jul-2004/3457-Uphill_Struggle.jpg"/>
          <p:cNvPicPr>
            <a:picLocks noChangeAspect="1" noChangeArrowheads="1"/>
          </p:cNvPicPr>
          <p:nvPr/>
        </p:nvPicPr>
        <p:blipFill>
          <a:blip r:embed="rId3" cstate="print"/>
          <a:srcRect/>
          <a:stretch>
            <a:fillRect/>
          </a:stretch>
        </p:blipFill>
        <p:spPr bwMode="auto">
          <a:xfrm>
            <a:off x="3124200" y="0"/>
            <a:ext cx="3505200" cy="3124201"/>
          </a:xfrm>
          <a:prstGeom prst="rect">
            <a:avLst/>
          </a:prstGeom>
          <a:noFill/>
        </p:spPr>
      </p:pic>
      <p:pic>
        <p:nvPicPr>
          <p:cNvPr id="124934" name="Picture 6" descr="http://24.media.tumblr.com/tumblr_m4osdeSoQu1rodauuo1_1280.png"/>
          <p:cNvPicPr>
            <a:picLocks noChangeAspect="1" noChangeArrowheads="1"/>
          </p:cNvPicPr>
          <p:nvPr/>
        </p:nvPicPr>
        <p:blipFill>
          <a:blip r:embed="rId4" cstate="print"/>
          <a:srcRect/>
          <a:stretch>
            <a:fillRect/>
          </a:stretch>
        </p:blipFill>
        <p:spPr bwMode="auto">
          <a:xfrm>
            <a:off x="0" y="3838575"/>
            <a:ext cx="9144000" cy="3019425"/>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954" name="Picture 2" descr="http://ts2.mm.bing.net/th?id=H.4575180423038329&amp;pid=1.7&amp;w=197&amp;h=148&amp;c=7&amp;rs=1"/>
          <p:cNvPicPr>
            <a:picLocks noChangeAspect="1" noChangeArrowheads="1"/>
          </p:cNvPicPr>
          <p:nvPr/>
        </p:nvPicPr>
        <p:blipFill>
          <a:blip r:embed="rId2" cstate="print"/>
          <a:srcRect/>
          <a:stretch>
            <a:fillRect/>
          </a:stretch>
        </p:blipFill>
        <p:spPr bwMode="auto">
          <a:xfrm>
            <a:off x="228600" y="381000"/>
            <a:ext cx="1876425" cy="1409700"/>
          </a:xfrm>
          <a:prstGeom prst="rect">
            <a:avLst/>
          </a:prstGeom>
          <a:noFill/>
        </p:spPr>
      </p:pic>
      <p:pic>
        <p:nvPicPr>
          <p:cNvPr id="125956" name="Picture 4" descr="http://www.tippingdinosaurs.com/wp-content/uploads/2012/01/no-pain-no-gain.bmp"/>
          <p:cNvPicPr>
            <a:picLocks noChangeAspect="1" noChangeArrowheads="1"/>
          </p:cNvPicPr>
          <p:nvPr/>
        </p:nvPicPr>
        <p:blipFill>
          <a:blip r:embed="rId3" cstate="print"/>
          <a:srcRect/>
          <a:stretch>
            <a:fillRect/>
          </a:stretch>
        </p:blipFill>
        <p:spPr bwMode="auto">
          <a:xfrm>
            <a:off x="2667000" y="228600"/>
            <a:ext cx="2514600" cy="3048001"/>
          </a:xfrm>
          <a:prstGeom prst="rect">
            <a:avLst/>
          </a:prstGeom>
          <a:noFill/>
        </p:spPr>
      </p:pic>
      <p:pic>
        <p:nvPicPr>
          <p:cNvPr id="125958" name="Picture 6" descr="http://deborahedlerbrown.files.wordpress.com/2012/05/no-pain.jpg"/>
          <p:cNvPicPr>
            <a:picLocks noChangeAspect="1" noChangeArrowheads="1"/>
          </p:cNvPicPr>
          <p:nvPr/>
        </p:nvPicPr>
        <p:blipFill>
          <a:blip r:embed="rId4" cstate="print"/>
          <a:srcRect/>
          <a:stretch>
            <a:fillRect/>
          </a:stretch>
        </p:blipFill>
        <p:spPr bwMode="auto">
          <a:xfrm>
            <a:off x="6019800" y="304800"/>
            <a:ext cx="2857500" cy="28575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uniongallery.co.uk/images/uploads/Power_Struggle.jpg"/>
          <p:cNvPicPr>
            <a:picLocks noChangeAspect="1" noChangeArrowheads="1"/>
          </p:cNvPicPr>
          <p:nvPr/>
        </p:nvPicPr>
        <p:blipFill>
          <a:blip r:embed="rId2" cstate="print"/>
          <a:srcRect/>
          <a:stretch>
            <a:fillRect/>
          </a:stretch>
        </p:blipFill>
        <p:spPr bwMode="auto">
          <a:xfrm>
            <a:off x="3200400" y="1905000"/>
            <a:ext cx="5943600" cy="4762500"/>
          </a:xfrm>
          <a:prstGeom prst="rect">
            <a:avLst/>
          </a:prstGeom>
          <a:noFill/>
        </p:spPr>
      </p:pic>
      <p:sp>
        <p:nvSpPr>
          <p:cNvPr id="2" name="Title 1"/>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Struggle and Psalms 34:19 </a:t>
            </a:r>
            <a:endParaRPr lang="en-US" sz="40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228600" y="1447800"/>
            <a:ext cx="8534400" cy="5181600"/>
          </a:xfrm>
          <a:solidFill>
            <a:schemeClr val="bg1">
              <a:alpha val="90000"/>
            </a:schemeClr>
          </a:solidFill>
        </p:spPr>
        <p:txBody>
          <a:bodyPr>
            <a:normAutofit/>
          </a:bodyPr>
          <a:lstStyle/>
          <a:p>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Delivereth (</a:t>
            </a:r>
            <a:r>
              <a:rPr lang="en-US" sz="28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defend, deliver, escape, × without fail, part, pluck, preserve, recover</a:t>
            </a: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t>
            </a:r>
          </a:p>
          <a:p>
            <a:pPr lvl="1">
              <a:spcBef>
                <a:spcPts val="600"/>
              </a:spcBef>
              <a:buNone/>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Notice:</a:t>
            </a:r>
          </a:p>
          <a:p>
            <a:pPr lvl="2">
              <a:spcBef>
                <a:spcPts val="600"/>
              </a:spcBef>
              <a:buFont typeface="Wingdings" pitchFamily="2" charset="2"/>
              <a:buChar char="§"/>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Promise (same)</a:t>
            </a:r>
          </a:p>
          <a:p>
            <a:pPr lvl="2">
              <a:spcBef>
                <a:spcPts val="600"/>
              </a:spcBef>
              <a:buFont typeface="Wingdings" pitchFamily="2" charset="2"/>
              <a:buChar char="§"/>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Method (different)</a:t>
            </a:r>
          </a:p>
          <a:p>
            <a:pPr>
              <a:spcBef>
                <a:spcPts val="600"/>
              </a:spcBef>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t>
            </a:r>
            <a:r>
              <a:rPr lang="en-US" sz="2800" b="1"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God</a:t>
            </a: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t>
            </a:r>
            <a:r>
              <a:rPr lang="en-US" sz="2800" b="1"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Steps Up, in Front of, Pulls You Out, </a:t>
            </a:r>
          </a:p>
          <a:p>
            <a:pPr>
              <a:spcBef>
                <a:spcPts val="0"/>
              </a:spcBef>
              <a:buNone/>
            </a:pPr>
            <a:r>
              <a:rPr lang="en-US" sz="2800" b="1"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Pulls You Through</a:t>
            </a:r>
          </a:p>
          <a:p>
            <a:pPr lvl="2">
              <a:spcBef>
                <a:spcPts val="600"/>
              </a:spcBef>
              <a:buFont typeface="Wingdings" pitchFamily="2" charset="2"/>
              <a:buChar char="§"/>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Results (same)</a:t>
            </a:r>
          </a:p>
          <a:p>
            <a:pPr>
              <a:spcBef>
                <a:spcPts val="600"/>
              </a:spcBef>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Romans 8:37, </a:t>
            </a:r>
            <a:r>
              <a:rPr lang="en-US" sz="2800" b="1"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t>
            </a:r>
            <a:r>
              <a:rPr lang="en-US" sz="28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Nay, in </a:t>
            </a:r>
            <a:r>
              <a:rPr lang="en-US" sz="2800" b="1" i="1" u="sng"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all these things </a:t>
            </a:r>
            <a:r>
              <a:rPr lang="en-US" sz="28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we are </a:t>
            </a:r>
            <a:r>
              <a:rPr lang="en-US" sz="2800" b="1" i="1" u="sng"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more than conquerors </a:t>
            </a:r>
            <a:r>
              <a:rPr lang="en-US" sz="28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through him that loved us” </a:t>
            </a:r>
            <a:endPar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2000" fill="hold"/>
                                        <p:tgtEl>
                                          <p:spTgt spid="3">
                                            <p:bg/>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bg/>
                                          </p:spTgt>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8" fill="hold" grpId="0" nodeType="afterEffect">
                                  <p:stCondLst>
                                    <p:cond delay="100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9000"/>
                            </p:stCondLst>
                            <p:childTnLst>
                              <p:par>
                                <p:cTn id="25" presetID="2" presetClass="entr" presetSubtype="8" fill="hold" grpId="0" nodeType="afterEffect">
                                  <p:stCondLst>
                                    <p:cond delay="100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4"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5" fill="hold">
                            <p:stCondLst>
                              <p:cond delay="2000"/>
                            </p:stCondLst>
                            <p:childTnLst>
                              <p:par>
                                <p:cTn id="36" presetID="2" presetClass="entr" presetSubtype="8" fill="hold" grpId="0" nodeType="after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9"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additive="base">
                                        <p:cTn id="44"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5"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46" fill="hold">
                            <p:stCondLst>
                              <p:cond delay="2000"/>
                            </p:stCondLst>
                            <p:childTnLst>
                              <p:par>
                                <p:cTn id="47" presetID="2" presetClass="entr" presetSubtype="8" fill="hold" grpId="0"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2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war</a:t>
            </a:r>
          </a:p>
        </p:txBody>
      </p:sp>
      <p:sp>
        <p:nvSpPr>
          <p:cNvPr id="3" name="Content Placeholder 2"/>
          <p:cNvSpPr>
            <a:spLocks noGrp="1"/>
          </p:cNvSpPr>
          <p:nvPr>
            <p:ph idx="1"/>
          </p:nvPr>
        </p:nvSpPr>
        <p:spPr/>
        <p:txBody>
          <a:bodyPr>
            <a:normAutofit/>
          </a:bodyPr>
          <a:lstStyle/>
          <a:p>
            <a:r>
              <a:rPr lang="en-US" sz="2800" b="1" dirty="0">
                <a:latin typeface="Arial Unicode MS" pitchFamily="34" charset="-128"/>
                <a:ea typeface="Arial Unicode MS" pitchFamily="34" charset="-128"/>
                <a:cs typeface="Arial Unicode MS" pitchFamily="34" charset="-128"/>
              </a:rPr>
              <a:t>2 Samuel 22:35 (KJV) </a:t>
            </a:r>
            <a:br>
              <a:rPr lang="en-US" sz="2800" dirty="0">
                <a:latin typeface="Arial Unicode MS" pitchFamily="34" charset="-128"/>
                <a:ea typeface="Arial Unicode MS" pitchFamily="34" charset="-128"/>
                <a:cs typeface="Arial Unicode MS" pitchFamily="34" charset="-128"/>
              </a:rPr>
            </a:br>
            <a:r>
              <a:rPr lang="en-US" sz="2800" baseline="30000" dirty="0">
                <a:latin typeface="Arial Unicode MS" pitchFamily="34" charset="-128"/>
                <a:ea typeface="Arial Unicode MS" pitchFamily="34" charset="-128"/>
                <a:cs typeface="Arial Unicode MS" pitchFamily="34" charset="-128"/>
              </a:rPr>
              <a:t>35 </a:t>
            </a:r>
            <a:r>
              <a:rPr lang="en-US" sz="2800" dirty="0">
                <a:latin typeface="Arial Unicode MS" pitchFamily="34" charset="-128"/>
                <a:ea typeface="Arial Unicode MS" pitchFamily="34" charset="-128"/>
                <a:cs typeface="Arial Unicode MS" pitchFamily="34" charset="-128"/>
              </a:rPr>
              <a:t>He teacheth my hands to war; so that a bow of steel is broken by mine arms. </a:t>
            </a:r>
            <a:br>
              <a:rPr lang="en-US" sz="2800" dirty="0"/>
            </a:br>
            <a:r>
              <a:rPr lang="en-US" sz="2800" b="1" dirty="0"/>
              <a:t> Psalms 18:34 (KJV) </a:t>
            </a:r>
            <a:br>
              <a:rPr lang="en-US" sz="2800" dirty="0"/>
            </a:br>
            <a:r>
              <a:rPr lang="en-US" sz="2800" baseline="30000" dirty="0"/>
              <a:t>34 </a:t>
            </a:r>
            <a:r>
              <a:rPr lang="en-US" sz="2800" dirty="0"/>
              <a:t>He teacheth my hands to war, so that a bow of steel is broken by mine arms. </a:t>
            </a:r>
            <a:br>
              <a:rPr lang="en-US" sz="2800" dirty="0"/>
            </a:br>
            <a:r>
              <a:rPr lang="en-US" sz="2800" b="1" dirty="0"/>
              <a:t> Psalms 144:1 (KJV) </a:t>
            </a:r>
            <a:br>
              <a:rPr lang="en-US" sz="2800" dirty="0"/>
            </a:br>
            <a:r>
              <a:rPr lang="en-US" sz="2800" baseline="30000" dirty="0"/>
              <a:t>1 </a:t>
            </a:r>
            <a:r>
              <a:rPr lang="en-US" sz="2800" dirty="0"/>
              <a:t>Blessed </a:t>
            </a:r>
            <a:r>
              <a:rPr lang="en-US" sz="2800" i="1" dirty="0"/>
              <a:t>be</a:t>
            </a:r>
            <a:r>
              <a:rPr lang="en-US" sz="2800" dirty="0"/>
              <a:t> the LORD my strength, which teacheth my hands to war, </a:t>
            </a:r>
            <a:r>
              <a:rPr lang="en-US" sz="2800" i="1" dirty="0"/>
              <a:t>and</a:t>
            </a:r>
            <a:r>
              <a:rPr lang="en-US" sz="2800" dirty="0"/>
              <a:t> my fingers to fight: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Struggle is a Sign…</a:t>
            </a:r>
            <a:br>
              <a:rPr lang="en-US"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endParaRPr lang="en-US"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228600" y="1600200"/>
            <a:ext cx="8534400" cy="4876800"/>
          </a:xfrm>
          <a:solidFill>
            <a:schemeClr val="bg1">
              <a:alpha val="90000"/>
            </a:schemeClr>
          </a:solidFill>
        </p:spPr>
        <p:txBody>
          <a:bodyPr>
            <a:normAutofit/>
          </a:bodyPr>
          <a:lstStyle/>
          <a:p>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Psalms 34:19 (KJV) </a:t>
            </a:r>
            <a:br>
              <a:rPr lang="en-US" sz="28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28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Many are the afflictions of the righteous: but the</a:t>
            </a:r>
          </a:p>
          <a:p>
            <a:pPr>
              <a:spcBef>
                <a:spcPts val="0"/>
              </a:spcBef>
              <a:buNone/>
            </a:pPr>
            <a:r>
              <a:rPr lang="en-US" sz="28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LORD delivereth him out of them all. </a:t>
            </a:r>
          </a:p>
          <a:p>
            <a:pPr lvl="1">
              <a:spcBef>
                <a:spcPts val="600"/>
              </a:spcBef>
              <a:spcAft>
                <a:spcPts val="1200"/>
              </a:spcAft>
              <a:buFont typeface="Wingdings" pitchFamily="2" charset="2"/>
              <a:buChar cha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Many (</a:t>
            </a:r>
            <a:r>
              <a:rPr lang="en-US"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abundant and Increasing</a:t>
            </a: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t>
            </a:r>
          </a:p>
          <a:p>
            <a:pPr lvl="1">
              <a:spcBef>
                <a:spcPts val="0"/>
              </a:spcBef>
              <a:spcAft>
                <a:spcPts val="1200"/>
              </a:spcAft>
              <a:buFont typeface="Wingdings" pitchFamily="2" charset="2"/>
              <a:buChar cha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Afflictions (</a:t>
            </a:r>
            <a:r>
              <a:rPr lang="en-US"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stress- struggles</a:t>
            </a: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t>
            </a:r>
          </a:p>
          <a:p>
            <a:pPr lvl="1">
              <a:spcBef>
                <a:spcPts val="0"/>
              </a:spcBef>
              <a:spcAft>
                <a:spcPts val="1200"/>
              </a:spcAft>
              <a:buFont typeface="Wingdings" pitchFamily="2" charset="2"/>
              <a:buChar cha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Righteous (</a:t>
            </a:r>
            <a:r>
              <a:rPr lang="en-US"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God’s Children</a:t>
            </a: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t>
            </a:r>
          </a:p>
          <a:p>
            <a:pPr lvl="1">
              <a:spcBef>
                <a:spcPts val="0"/>
              </a:spcBef>
              <a:spcAft>
                <a:spcPts val="1200"/>
              </a:spcAft>
              <a:buFont typeface="Wingdings" pitchFamily="2" charset="2"/>
              <a:buChar cha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Lord (</a:t>
            </a:r>
            <a:r>
              <a:rPr lang="en-US"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Self-Existent One - Father</a:t>
            </a: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t>
            </a:r>
          </a:p>
          <a:p>
            <a:pPr lvl="1">
              <a:spcBef>
                <a:spcPts val="0"/>
              </a:spcBef>
              <a:spcAft>
                <a:spcPts val="1200"/>
              </a:spcAft>
              <a:buFont typeface="Wingdings" pitchFamily="2" charset="2"/>
              <a:buChar char="§"/>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Delivereth (</a:t>
            </a:r>
            <a:r>
              <a:rPr lang="en-US"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defend, deliver, escape, × without fail, part, pluck, preserve, recover</a:t>
            </a: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2000" fill="hold"/>
                                        <p:tgtEl>
                                          <p:spTgt spid="3">
                                            <p:bg/>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2000"/>
                            </p:stCondLst>
                            <p:childTnLst>
                              <p:par>
                                <p:cTn id="14" presetID="2" presetClass="entr" presetSubtype="8"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7"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4"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5" fill="hold">
                            <p:stCondLst>
                              <p:cond delay="2000"/>
                            </p:stCondLst>
                            <p:childTnLst>
                              <p:par>
                                <p:cTn id="36" presetID="2" presetClass="entr" presetSubtype="8" fill="hold" grpId="0" nodeType="after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9"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additive="base">
                                        <p:cTn id="44"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5"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Faith Without Struggle is… </a:t>
            </a:r>
            <a:br>
              <a:rPr lang="en-US" dirty="0">
                <a:latin typeface="Arial Unicode MS" pitchFamily="34" charset="-128"/>
                <a:ea typeface="Arial Unicode MS" pitchFamily="34" charset="-128"/>
                <a:cs typeface="Arial Unicode MS" pitchFamily="34" charset="-128"/>
              </a:rPr>
            </a:br>
            <a:endParaRPr lang="en-US"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1447800"/>
            <a:ext cx="8229600" cy="4525963"/>
          </a:xfrm>
        </p:spPr>
        <p:txBody>
          <a:bodyPr>
            <a:normAutofit/>
          </a:bodyPr>
          <a:lstStyle/>
          <a:p>
            <a:pPr lvl="3">
              <a:lnSpc>
                <a:spcPct val="150000"/>
              </a:lnSpc>
              <a:buFont typeface="Wingdings" pitchFamily="2" charset="2"/>
              <a:buChar char="§"/>
            </a:pPr>
            <a:r>
              <a:rPr lang="en-US" sz="32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Weak</a:t>
            </a:r>
          </a:p>
          <a:p>
            <a:pPr lvl="3">
              <a:lnSpc>
                <a:spcPct val="150000"/>
              </a:lnSpc>
              <a:buFont typeface="Wingdings" pitchFamily="2" charset="2"/>
              <a:buChar char="§"/>
            </a:pPr>
            <a:r>
              <a:rPr lang="en-US" sz="32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Puny</a:t>
            </a:r>
          </a:p>
          <a:p>
            <a:pPr lvl="3">
              <a:lnSpc>
                <a:spcPct val="150000"/>
              </a:lnSpc>
              <a:buFont typeface="Wingdings" pitchFamily="2" charset="2"/>
              <a:buChar char="§"/>
            </a:pPr>
            <a:r>
              <a:rPr lang="en-US" sz="32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Ineffective</a:t>
            </a:r>
          </a:p>
          <a:p>
            <a:pPr lvl="3">
              <a:lnSpc>
                <a:spcPct val="150000"/>
              </a:lnSpc>
              <a:buFont typeface="Wingdings" pitchFamily="2" charset="2"/>
              <a:buChar char="§"/>
            </a:pPr>
            <a:r>
              <a:rPr lang="en-US" sz="32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Wishful thinking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3000"/>
                                        <p:tgtEl>
                                          <p:spTgt spid="3">
                                            <p:txEl>
                                              <p:pRg st="0" end="0"/>
                                            </p:txEl>
                                          </p:spTgt>
                                        </p:tgtEl>
                                      </p:cBhvr>
                                    </p:animEffect>
                                  </p:childTnLst>
                                </p:cTn>
                              </p:par>
                            </p:childTnLst>
                          </p:cTn>
                        </p:par>
                        <p:par>
                          <p:cTn id="8" fill="hold">
                            <p:stCondLst>
                              <p:cond delay="3000"/>
                            </p:stCondLst>
                            <p:childTnLst>
                              <p:par>
                                <p:cTn id="9" presetID="14" presetClass="entr" presetSubtype="5"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3000"/>
                                        <p:tgtEl>
                                          <p:spTgt spid="3">
                                            <p:txEl>
                                              <p:pRg st="1" end="1"/>
                                            </p:txEl>
                                          </p:spTgt>
                                        </p:tgtEl>
                                      </p:cBhvr>
                                    </p:animEffect>
                                  </p:childTnLst>
                                </p:cTn>
                              </p:par>
                            </p:childTnLst>
                          </p:cTn>
                        </p:par>
                        <p:par>
                          <p:cTn id="12" fill="hold">
                            <p:stCondLst>
                              <p:cond delay="6000"/>
                            </p:stCondLst>
                            <p:childTnLst>
                              <p:par>
                                <p:cTn id="13" presetID="14" presetClass="entr" presetSubtype="5"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vertical)">
                                      <p:cBhvr>
                                        <p:cTn id="15" dur="3000"/>
                                        <p:tgtEl>
                                          <p:spTgt spid="3">
                                            <p:txEl>
                                              <p:pRg st="2" end="2"/>
                                            </p:txEl>
                                          </p:spTgt>
                                        </p:tgtEl>
                                      </p:cBhvr>
                                    </p:animEffect>
                                  </p:childTnLst>
                                </p:cTn>
                              </p:par>
                            </p:childTnLst>
                          </p:cTn>
                        </p:par>
                        <p:par>
                          <p:cTn id="16" fill="hold">
                            <p:stCondLst>
                              <p:cond delay="9000"/>
                            </p:stCondLst>
                            <p:childTnLst>
                              <p:par>
                                <p:cTn id="17" presetID="14" presetClass="entr" presetSubtype="5"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vertical)">
                                      <p:cBhvr>
                                        <p:cTn id="19" dur="3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Struggle Principle</a:t>
            </a:r>
            <a:endParaRPr lang="en-US" dirty="0"/>
          </a:p>
        </p:txBody>
      </p:sp>
      <p:sp>
        <p:nvSpPr>
          <p:cNvPr id="3" name="Content Placeholder 2"/>
          <p:cNvSpPr>
            <a:spLocks noGrp="1"/>
          </p:cNvSpPr>
          <p:nvPr>
            <p:ph idx="1"/>
          </p:nvPr>
        </p:nvSpPr>
        <p:spPr>
          <a:noFill/>
        </p:spPr>
        <p:txBody>
          <a:bodyPr/>
          <a:lstStyle/>
          <a:p>
            <a:pPr>
              <a:buNone/>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When We Choose to Walk by Faith </a:t>
            </a:r>
          </a:p>
          <a:p>
            <a:pPr>
              <a:buNone/>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We Are Met With Resistance </a:t>
            </a:r>
          </a:p>
          <a:p>
            <a:pPr>
              <a:buNone/>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Resistance = Struggle</a:t>
            </a:r>
          </a:p>
          <a:p>
            <a:pPr>
              <a:buNone/>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Without Struggle…</a:t>
            </a:r>
          </a:p>
          <a:p>
            <a:pPr>
              <a:buNone/>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…Faith is Hindered </a:t>
            </a:r>
          </a:p>
          <a:p>
            <a:pPr>
              <a:spcBef>
                <a:spcPts val="1800"/>
              </a:spcBef>
              <a:buNone/>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We Don’t Want to Experience Struggle</a:t>
            </a:r>
          </a:p>
          <a:p>
            <a:pPr>
              <a:buNone/>
            </a:pP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But Cant Walk by Faith Without It</a:t>
            </a:r>
          </a:p>
          <a:p>
            <a:pPr>
              <a:buNone/>
            </a:pPr>
            <a:endPar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0"/>
                                        <p:tgtEl>
                                          <p:spTgt spid="3">
                                            <p:txEl>
                                              <p:pRg st="0" end="0"/>
                                            </p:txEl>
                                          </p:spTgt>
                                        </p:tgtEl>
                                      </p:cBhvr>
                                    </p:animEffect>
                                  </p:childTnLst>
                                </p:cTn>
                              </p:par>
                            </p:childTnLst>
                          </p:cTn>
                        </p:par>
                        <p:par>
                          <p:cTn id="11" fill="hold">
                            <p:stCondLst>
                              <p:cond delay="5000"/>
                            </p:stCondLst>
                            <p:childTnLst>
                              <p:par>
                                <p:cTn id="12" presetID="49" presetClass="entr" presetSubtype="0" decel="10000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50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7" dur="5000"/>
                                        <p:tgtEl>
                                          <p:spTgt spid="3">
                                            <p:txEl>
                                              <p:pRg st="1" end="1"/>
                                            </p:txEl>
                                          </p:spTgt>
                                        </p:tgtEl>
                                      </p:cBhvr>
                                    </p:animEffect>
                                  </p:childTnLst>
                                </p:cTn>
                              </p:par>
                            </p:childTnLst>
                          </p:cTn>
                        </p:par>
                        <p:par>
                          <p:cTn id="18" fill="hold">
                            <p:stCondLst>
                              <p:cond delay="10000"/>
                            </p:stCondLst>
                            <p:childTnLst>
                              <p:par>
                                <p:cTn id="19" presetID="49" presetClass="entr" presetSubtype="0" decel="100000" fill="hold" grpId="0" nodeType="afterEffect">
                                  <p:stCondLst>
                                    <p:cond delay="100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50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4" dur="5000"/>
                                        <p:tgtEl>
                                          <p:spTgt spid="3">
                                            <p:txEl>
                                              <p:pRg st="2" end="2"/>
                                            </p:txEl>
                                          </p:spTgt>
                                        </p:tgtEl>
                                      </p:cBhvr>
                                    </p:animEffect>
                                  </p:childTnLst>
                                </p:cTn>
                              </p:par>
                            </p:childTnLst>
                          </p:cTn>
                        </p:par>
                        <p:par>
                          <p:cTn id="25" fill="hold">
                            <p:stCondLst>
                              <p:cond delay="16000"/>
                            </p:stCondLst>
                            <p:childTnLst>
                              <p:par>
                                <p:cTn id="26" presetID="49" presetClass="entr" presetSubtype="0" decel="10000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0" dur="50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1" dur="5000"/>
                                        <p:tgtEl>
                                          <p:spTgt spid="3">
                                            <p:txEl>
                                              <p:pRg st="3" end="3"/>
                                            </p:txEl>
                                          </p:spTgt>
                                        </p:tgtEl>
                                      </p:cBhvr>
                                    </p:animEffect>
                                  </p:childTnLst>
                                </p:cTn>
                              </p:par>
                            </p:childTnLst>
                          </p:cTn>
                        </p:par>
                        <p:par>
                          <p:cTn id="32" fill="hold">
                            <p:stCondLst>
                              <p:cond delay="21000"/>
                            </p:stCondLst>
                            <p:childTnLst>
                              <p:par>
                                <p:cTn id="33" presetID="49" presetClass="entr" presetSubtype="0" decel="10000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50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38" dur="5000"/>
                                        <p:tgtEl>
                                          <p:spTgt spid="3">
                                            <p:txEl>
                                              <p:pRg st="4" end="4"/>
                                            </p:txEl>
                                          </p:spTgt>
                                        </p:tgtEl>
                                      </p:cBhvr>
                                    </p:animEffect>
                                  </p:childTnLst>
                                </p:cTn>
                              </p:par>
                            </p:childTnLst>
                          </p:cTn>
                        </p:par>
                        <p:par>
                          <p:cTn id="39" fill="hold">
                            <p:stCondLst>
                              <p:cond delay="26000"/>
                            </p:stCondLst>
                            <p:childTnLst>
                              <p:par>
                                <p:cTn id="40" presetID="49" presetClass="entr" presetSubtype="0" decel="100000"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4" dur="50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45" dur="5000"/>
                                        <p:tgtEl>
                                          <p:spTgt spid="3">
                                            <p:txEl>
                                              <p:pRg st="5" end="5"/>
                                            </p:txEl>
                                          </p:spTgt>
                                        </p:tgtEl>
                                      </p:cBhvr>
                                    </p:animEffect>
                                  </p:childTnLst>
                                </p:cTn>
                              </p:par>
                            </p:childTnLst>
                          </p:cTn>
                        </p:par>
                        <p:par>
                          <p:cTn id="46" fill="hold">
                            <p:stCondLst>
                              <p:cond delay="31000"/>
                            </p:stCondLst>
                            <p:childTnLst>
                              <p:par>
                                <p:cTn id="47" presetID="49" presetClass="entr" presetSubtype="0" decel="100000" fill="hold" grpId="0"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1" dur="5000" fill="hold"/>
                                        <p:tgtEl>
                                          <p:spTgt spid="3">
                                            <p:txEl>
                                              <p:pRg st="6" end="6"/>
                                            </p:txEl>
                                          </p:spTgt>
                                        </p:tgtEl>
                                        <p:attrNameLst>
                                          <p:attrName>style.rotation</p:attrName>
                                        </p:attrNameLst>
                                      </p:cBhvr>
                                      <p:tavLst>
                                        <p:tav tm="0">
                                          <p:val>
                                            <p:fltVal val="360"/>
                                          </p:val>
                                        </p:tav>
                                        <p:tav tm="100000">
                                          <p:val>
                                            <p:fltVal val="0"/>
                                          </p:val>
                                        </p:tav>
                                      </p:tavLst>
                                    </p:anim>
                                    <p:animEffect transition="in" filter="fade">
                                      <p:cBhvr>
                                        <p:cTn id="52" dur="5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Struggle Principle</a:t>
            </a:r>
            <a:endParaRPr lang="en-US" dirty="0"/>
          </a:p>
        </p:txBody>
      </p:sp>
      <p:sp>
        <p:nvSpPr>
          <p:cNvPr id="3" name="Content Placeholder 2"/>
          <p:cNvSpPr>
            <a:spLocks noGrp="1"/>
          </p:cNvSpPr>
          <p:nvPr>
            <p:ph idx="1"/>
          </p:nvPr>
        </p:nvSpPr>
        <p:spPr>
          <a:xfrm>
            <a:off x="457200" y="1447800"/>
            <a:ext cx="8229600" cy="3962400"/>
          </a:xfrm>
        </p:spPr>
        <p:txBody>
          <a:bodyPr>
            <a:normAutofit/>
          </a:bodyPr>
          <a:lstStyle/>
          <a:p>
            <a:pPr>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Whenever God Gives Us a Promise…</a:t>
            </a:r>
          </a:p>
          <a:p>
            <a:pPr>
              <a:spcBef>
                <a:spcPts val="0"/>
              </a:spcBef>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He Also…</a:t>
            </a:r>
          </a:p>
          <a:p>
            <a:pPr>
              <a:spcBef>
                <a:spcPts val="0"/>
              </a:spcBef>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…Gives Us a Problem</a:t>
            </a:r>
          </a:p>
          <a:p>
            <a:pPr>
              <a:spcBef>
                <a:spcPts val="0"/>
              </a:spcBef>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…Problems Produce Struggle </a:t>
            </a:r>
          </a:p>
          <a:p>
            <a:pPr lvl="3">
              <a:spcBef>
                <a:spcPts val="0"/>
              </a:spcBef>
              <a:buFont typeface="Wingdings" pitchFamily="2" charset="2"/>
              <a:buChar char="§"/>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Abraham</a:t>
            </a:r>
          </a:p>
          <a:p>
            <a:pPr lvl="3">
              <a:spcBef>
                <a:spcPts val="0"/>
              </a:spcBef>
              <a:buFont typeface="Wingdings" pitchFamily="2" charset="2"/>
              <a:buChar char="§"/>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David</a:t>
            </a:r>
          </a:p>
          <a:p>
            <a:pPr>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Faith Causes Us to Grasp the Promise…</a:t>
            </a:r>
          </a:p>
          <a:p>
            <a:pPr>
              <a:spcBef>
                <a:spcPts val="0"/>
              </a:spcBef>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…Problems Cause the Promise to Grab Back</a:t>
            </a:r>
          </a:p>
          <a:p>
            <a:pPr>
              <a:buNone/>
            </a:pPr>
            <a:endPar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9"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3" fill="hold" grpId="0" nodeType="after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4000"/>
                            </p:stCondLst>
                            <p:childTnLst>
                              <p:par>
                                <p:cTn id="20" presetID="2" presetClass="entr" presetSubtype="4" fill="hold" grpId="0" nodeType="afterEffect">
                                  <p:stCondLst>
                                    <p:cond delay="2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7000"/>
                            </p:stCondLst>
                            <p:childTnLst>
                              <p:par>
                                <p:cTn id="25" presetID="2" presetClass="entr" presetSubtype="8" fill="hold" grpId="0" nodeType="afterEffect">
                                  <p:stCondLst>
                                    <p:cond delay="2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0"/>
                            </p:stCondLst>
                            <p:childTnLst>
                              <p:par>
                                <p:cTn id="30" presetID="2" presetClass="entr" presetSubtype="2"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34" fill="hold">
                            <p:stCondLst>
                              <p:cond delay="11000"/>
                            </p:stCondLst>
                            <p:childTnLst>
                              <p:par>
                                <p:cTn id="35" presetID="2" presetClass="entr" presetSubtype="9"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par>
                          <p:cTn id="39" fill="hold">
                            <p:stCondLst>
                              <p:cond delay="12000"/>
                            </p:stCondLst>
                            <p:childTnLst>
                              <p:par>
                                <p:cTn id="40" presetID="2" presetClass="entr" presetSubtype="6" fill="hold" grpId="0" nodeType="afterEffect">
                                  <p:stCondLst>
                                    <p:cond delay="200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1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3"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 Struggle Principle</a:t>
            </a:r>
            <a:endParaRPr lang="en-US" dirty="0"/>
          </a:p>
        </p:txBody>
      </p:sp>
      <p:sp>
        <p:nvSpPr>
          <p:cNvPr id="3" name="Content Placeholder 2"/>
          <p:cNvSpPr>
            <a:spLocks noGrp="1"/>
          </p:cNvSpPr>
          <p:nvPr>
            <p:ph idx="1"/>
          </p:nvPr>
        </p:nvSpPr>
        <p:spPr>
          <a:xfrm>
            <a:off x="457200" y="1447800"/>
            <a:ext cx="8229600" cy="3505200"/>
          </a:xfrm>
        </p:spPr>
        <p:txBody>
          <a:bodyPr>
            <a:normAutofit/>
          </a:bodyPr>
          <a:lstStyle/>
          <a:p>
            <a:pPr>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Has God Given You a Promise…</a:t>
            </a:r>
          </a:p>
          <a:p>
            <a:pPr>
              <a:spcBef>
                <a:spcPts val="0"/>
              </a:spcBef>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And Your Facing…?</a:t>
            </a:r>
          </a:p>
          <a:p>
            <a:pPr lvl="2">
              <a:spcBef>
                <a:spcPts val="600"/>
              </a:spcBef>
              <a:buFont typeface="Wingdings" pitchFamily="2" charset="2"/>
              <a:buChar char="§"/>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Loss</a:t>
            </a:r>
          </a:p>
          <a:p>
            <a:pPr lvl="2">
              <a:spcBef>
                <a:spcPts val="600"/>
              </a:spcBef>
              <a:buFont typeface="Wingdings" pitchFamily="2" charset="2"/>
              <a:buChar char="§"/>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Hurt </a:t>
            </a:r>
          </a:p>
          <a:p>
            <a:pPr lvl="2">
              <a:spcBef>
                <a:spcPts val="600"/>
              </a:spcBef>
              <a:buFont typeface="Wingdings" pitchFamily="2" charset="2"/>
              <a:buChar char="§"/>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Health Problems</a:t>
            </a:r>
          </a:p>
          <a:p>
            <a:pPr>
              <a:spcBef>
                <a:spcPts val="1200"/>
              </a:spcBef>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Remember…</a:t>
            </a:r>
          </a:p>
          <a:p>
            <a:pPr>
              <a:buNone/>
            </a:pPr>
            <a:endPar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6" fill="hold" grpId="0" nodeType="afterEffect">
                                  <p:stCondLst>
                                    <p:cond delay="2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6000"/>
                            </p:stCondLst>
                            <p:childTnLst>
                              <p:par>
                                <p:cTn id="15" presetID="2" presetClass="entr" presetSubtype="6"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8000"/>
                            </p:stCondLst>
                            <p:childTnLst>
                              <p:par>
                                <p:cTn id="20" presetID="2" presetClass="entr" presetSubtype="12"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0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6"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2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4"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Struggle is a Sign…</a:t>
            </a:r>
            <a:br>
              <a:rPr lang="en-US"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endParaRPr lang="en-US"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228600" y="1600200"/>
            <a:ext cx="8534400" cy="4876800"/>
          </a:xfrm>
          <a:noFill/>
        </p:spPr>
        <p:txBody>
          <a:bodyPr>
            <a:normAutofit/>
          </a:bodyPr>
          <a:lstStyle/>
          <a:p>
            <a:pPr lvl="0">
              <a:lnSpc>
                <a:spcPct val="150000"/>
              </a:lnSpc>
              <a:spcBef>
                <a:spcPts val="0"/>
              </a:spcBef>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#1- There is Still Life in You! - Potential </a:t>
            </a:r>
          </a:p>
          <a:p>
            <a:pPr lvl="0">
              <a:lnSpc>
                <a:spcPct val="150000"/>
              </a:lnSpc>
              <a:spcBef>
                <a:spcPts val="0"/>
              </a:spcBef>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#2- Satan Does Not Have You Yet – Problem</a:t>
            </a:r>
          </a:p>
          <a:p>
            <a:pPr lvl="0">
              <a:lnSpc>
                <a:spcPct val="150000"/>
              </a:lnSpc>
              <a:spcBef>
                <a:spcPts val="0"/>
              </a:spcBef>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#3- God Still Has Need of You  - Purpose</a:t>
            </a:r>
          </a:p>
          <a:p>
            <a:pPr lvl="0">
              <a:lnSpc>
                <a:spcPct val="150000"/>
              </a:lnSpc>
              <a:spcBef>
                <a:spcPts val="0"/>
              </a:spcBef>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#4- God is Defending You – Power</a:t>
            </a:r>
          </a:p>
          <a:p>
            <a:pPr lvl="0">
              <a:lnSpc>
                <a:spcPct val="150000"/>
              </a:lnSpc>
              <a:spcBef>
                <a:spcPts val="0"/>
              </a:spcBef>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#5- Break Thru is On the Way –Promise</a:t>
            </a:r>
          </a:p>
          <a:p>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Psalms 34:19 (KJV) </a:t>
            </a:r>
            <a:br>
              <a:rPr lang="en-US" sz="2800"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28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Many are the afflictions of the righteous: but the</a:t>
            </a:r>
          </a:p>
          <a:p>
            <a:pPr>
              <a:spcBef>
                <a:spcPts val="0"/>
              </a:spcBef>
              <a:buNone/>
            </a:pPr>
            <a:r>
              <a:rPr lang="en-US" sz="2800" i="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LORD delivereth him out of them all.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000"/>
                                        <p:tgtEl>
                                          <p:spTgt spid="3">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1000"/>
                                        <p:tgtEl>
                                          <p:spTgt spid="3">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1000"/>
                                        <p:tgtEl>
                                          <p:spTgt spid="3">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1000"/>
                                        <p:tgtEl>
                                          <p:spTgt spid="3">
                                            <p:txEl>
                                              <p:pRg st="3" end="3"/>
                                            </p:txEl>
                                          </p:spTgt>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1000"/>
                                        <p:tgtEl>
                                          <p:spTgt spid="3">
                                            <p:txEl>
                                              <p:pRg st="4" end="4"/>
                                            </p:txEl>
                                          </p:spTgt>
                                        </p:tgtEl>
                                      </p:cBhvr>
                                    </p:animEffect>
                                  </p:childTnLst>
                                </p:cTn>
                              </p:par>
                            </p:childTnLst>
                          </p:cTn>
                        </p:par>
                        <p:par>
                          <p:cTn id="24" fill="hold">
                            <p:stCondLst>
                              <p:cond delay="5000"/>
                            </p:stCondLst>
                            <p:childTnLst>
                              <p:par>
                                <p:cTn id="25" presetID="9"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1000"/>
                                        <p:tgtEl>
                                          <p:spTgt spid="3">
                                            <p:txEl>
                                              <p:pRg st="5" end="5"/>
                                            </p:txEl>
                                          </p:spTgt>
                                        </p:tgtEl>
                                      </p:cBhvr>
                                    </p:animEffect>
                                  </p:childTnLst>
                                </p:cTn>
                              </p:par>
                            </p:childTnLst>
                          </p:cTn>
                        </p:par>
                        <p:par>
                          <p:cTn id="28" fill="hold">
                            <p:stCondLst>
                              <p:cond delay="6000"/>
                            </p:stCondLst>
                            <p:childTnLst>
                              <p:par>
                                <p:cTn id="29" presetID="9"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pPr algn="l"/>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God Left Giants in Promised Land On Purpose..to Produce Struggle</a:t>
            </a:r>
          </a:p>
        </p:txBody>
      </p:sp>
      <p:sp>
        <p:nvSpPr>
          <p:cNvPr id="3" name="Content Placeholder 2"/>
          <p:cNvSpPr>
            <a:spLocks noGrp="1"/>
          </p:cNvSpPr>
          <p:nvPr>
            <p:ph idx="1"/>
          </p:nvPr>
        </p:nvSpPr>
        <p:spPr>
          <a:xfrm>
            <a:off x="457200" y="1600200"/>
            <a:ext cx="8229600" cy="4953000"/>
          </a:xfrm>
        </p:spPr>
        <p:txBody>
          <a:bodyPr>
            <a:normAutofit/>
          </a:bodyPr>
          <a:lstStyle/>
          <a:p>
            <a:pPr>
              <a:buNone/>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God Knows a Lack of Struggle Produces:</a:t>
            </a:r>
          </a:p>
          <a:p>
            <a:pPr lvl="2">
              <a:lnSpc>
                <a:spcPct val="150000"/>
              </a:lnSpc>
              <a:buFont typeface="Wingdings" pitchFamily="2" charset="2"/>
              <a:buChar char="§"/>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Spiritual Weakness</a:t>
            </a:r>
          </a:p>
          <a:p>
            <a:pPr lvl="2">
              <a:lnSpc>
                <a:spcPct val="150000"/>
              </a:lnSpc>
              <a:buFont typeface="Wingdings" pitchFamily="2" charset="2"/>
              <a:buChar char="§"/>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Loss of Spiritual Edge</a:t>
            </a:r>
          </a:p>
          <a:p>
            <a:pPr lvl="2">
              <a:lnSpc>
                <a:spcPct val="150000"/>
              </a:lnSpc>
              <a:buFont typeface="Wingdings" pitchFamily="2" charset="2"/>
              <a:buChar char="§"/>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Thanklessness</a:t>
            </a:r>
          </a:p>
          <a:p>
            <a:pPr lvl="2">
              <a:lnSpc>
                <a:spcPct val="150000"/>
              </a:lnSpc>
              <a:buFont typeface="Wingdings" pitchFamily="2" charset="2"/>
              <a:buChar char="§"/>
            </a:pP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Spiritual Laziness</a:t>
            </a:r>
            <a:endParaRPr lang="en-US" sz="2800" dirty="0">
              <a:effectLst>
                <a:outerShdw blurRad="38100" dist="38100" dir="2700000" algn="tl">
                  <a:srgbClr val="000000">
                    <a:alpha val="43137"/>
                  </a:srgbClr>
                </a:outerShdw>
              </a:effectLst>
            </a:endParaRPr>
          </a:p>
          <a:p>
            <a:pPr>
              <a:buNone/>
            </a:pPr>
            <a:endPar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2000"/>
                                        <p:tgtEl>
                                          <p:spTgt spid="3">
                                            <p:txEl>
                                              <p:pRg st="0" end="0"/>
                                            </p:txEl>
                                          </p:spTgt>
                                        </p:tgtEl>
                                      </p:cBhvr>
                                    </p:animEffect>
                                  </p:childTnLst>
                                </p:cTn>
                              </p:par>
                            </p:childTnLst>
                          </p:cTn>
                        </p:par>
                        <p:par>
                          <p:cTn id="8" fill="hold">
                            <p:stCondLst>
                              <p:cond delay="2000"/>
                            </p:stCondLst>
                            <p:childTnLst>
                              <p:par>
                                <p:cTn id="9" presetID="14" presetClass="entr" presetSubtype="5"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2000"/>
                                        <p:tgtEl>
                                          <p:spTgt spid="3">
                                            <p:txEl>
                                              <p:pRg st="1" end="1"/>
                                            </p:txEl>
                                          </p:spTgt>
                                        </p:tgtEl>
                                      </p:cBhvr>
                                    </p:animEffect>
                                  </p:childTnLst>
                                </p:cTn>
                              </p:par>
                            </p:childTnLst>
                          </p:cTn>
                        </p:par>
                        <p:par>
                          <p:cTn id="12" fill="hold">
                            <p:stCondLst>
                              <p:cond delay="4000"/>
                            </p:stCondLst>
                            <p:childTnLst>
                              <p:par>
                                <p:cTn id="13" presetID="14" presetClass="entr" presetSubtype="5" fill="hold" grpId="0"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vertical)">
                                      <p:cBhvr>
                                        <p:cTn id="15" dur="2000"/>
                                        <p:tgtEl>
                                          <p:spTgt spid="3">
                                            <p:txEl>
                                              <p:pRg st="2" end="2"/>
                                            </p:txEl>
                                          </p:spTgt>
                                        </p:tgtEl>
                                      </p:cBhvr>
                                    </p:animEffect>
                                  </p:childTnLst>
                                </p:cTn>
                              </p:par>
                            </p:childTnLst>
                          </p:cTn>
                        </p:par>
                        <p:par>
                          <p:cTn id="16" fill="hold">
                            <p:stCondLst>
                              <p:cond delay="7000"/>
                            </p:stCondLst>
                            <p:childTnLst>
                              <p:par>
                                <p:cTn id="17" presetID="14" presetClass="entr" presetSubtype="5" fill="hold" grpId="0" nodeType="afterEffect">
                                  <p:stCondLst>
                                    <p:cond delay="1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vertical)">
                                      <p:cBhvr>
                                        <p:cTn id="19" dur="2000"/>
                                        <p:tgtEl>
                                          <p:spTgt spid="3">
                                            <p:txEl>
                                              <p:pRg st="3" end="3"/>
                                            </p:txEl>
                                          </p:spTgt>
                                        </p:tgtEl>
                                      </p:cBhvr>
                                    </p:animEffect>
                                  </p:childTnLst>
                                </p:cTn>
                              </p:par>
                            </p:childTnLst>
                          </p:cTn>
                        </p:par>
                        <p:par>
                          <p:cTn id="20" fill="hold">
                            <p:stCondLst>
                              <p:cond delay="10000"/>
                            </p:stCondLst>
                            <p:childTnLst>
                              <p:par>
                                <p:cTn id="21" presetID="14" presetClass="entr" presetSubtype="5" fill="hold" grpId="0" nodeType="afterEffect">
                                  <p:stCondLst>
                                    <p:cond delay="10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vertical)">
                                      <p:cBhvr>
                                        <p:cTn id="2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pPr algn="l"/>
            <a:r>
              <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God Left Giants in Promised Land On Purpose..to Produce Struggle</a:t>
            </a:r>
          </a:p>
        </p:txBody>
      </p:sp>
      <p:sp>
        <p:nvSpPr>
          <p:cNvPr id="3" name="Content Placeholder 2"/>
          <p:cNvSpPr>
            <a:spLocks noGrp="1"/>
          </p:cNvSpPr>
          <p:nvPr>
            <p:ph idx="1"/>
          </p:nvPr>
        </p:nvSpPr>
        <p:spPr>
          <a:xfrm>
            <a:off x="228600" y="1524000"/>
            <a:ext cx="8686800" cy="5334000"/>
          </a:xfrm>
          <a:noFill/>
        </p:spPr>
        <p:txBody>
          <a:bodyPr wrap="square" lIns="91440" tIns="45720" rIns="91440" bIns="45720" anchor="t">
            <a:normAutofit fontScale="92500"/>
          </a:bodyPr>
          <a:lstStyle/>
          <a:p>
            <a:pPr marL="342900" indent="-342900" algn="l" defTabSz="914400" latinLnBrk="0">
              <a:lnSpc>
                <a:spcPct val="92000"/>
              </a:lnSpc>
              <a:spcBef>
                <a:spcPts val="0"/>
              </a:spcBef>
              <a:spcAft>
                <a:spcPts val="0"/>
              </a:spcAft>
              <a:buFontTx/>
              <a:buNone/>
            </a:pPr>
            <a:r>
              <a:rPr lang="en-US" altLang="ko-KR" sz="3000" b="1" dirty="0">
                <a:solidFill>
                  <a:srgbClr val="000000"/>
                </a:solidFill>
                <a:effectLst>
                  <a:outerShdw blurRad="38100" dist="38100" dir="2700000" algn="tl">
                    <a:srgbClr val="000000">
                      <a:alpha val="43137"/>
                    </a:srgbClr>
                  </a:outerShdw>
                </a:effectLst>
                <a:latin typeface="Arial Unicode MS" charset="0"/>
              </a:rPr>
              <a:t>#1- Because They Needed to Learn How to Fight</a:t>
            </a:r>
          </a:p>
          <a:p>
            <a:pPr>
              <a:lnSpc>
                <a:spcPct val="92000"/>
              </a:lnSpc>
              <a:spcBef>
                <a:spcPts val="600"/>
              </a:spcBef>
              <a:buFont typeface="Wingdings" pitchFamily="2" charset="2"/>
              <a:buChar char="q"/>
            </a:pPr>
            <a:r>
              <a:rPr lang="en-US" altLang="ko-KR" sz="3000" b="1" dirty="0">
                <a:solidFill>
                  <a:srgbClr val="000000"/>
                </a:solidFill>
                <a:effectLst>
                  <a:outerShdw blurRad="38100" dist="38100" dir="2700000" algn="tl">
                    <a:srgbClr val="000000">
                      <a:alpha val="43137"/>
                    </a:srgbClr>
                  </a:outerShdw>
                </a:effectLst>
                <a:latin typeface="Arial Unicode MS" charset="0"/>
              </a:rPr>
              <a:t> We are at War!</a:t>
            </a:r>
            <a:endParaRPr lang="ko-KR" altLang="en-US" sz="3000" b="1" dirty="0">
              <a:effectLst>
                <a:outerShdw blurRad="38100" dist="38100" dir="2700000" algn="tl">
                  <a:srgbClr val="000000">
                    <a:alpha val="43137"/>
                  </a:srgbClr>
                </a:outerShdw>
              </a:effectLst>
              <a:latin typeface="Arial Unicode MS" charset="0"/>
            </a:endParaRPr>
          </a:p>
          <a:p>
            <a:pPr>
              <a:spcBef>
                <a:spcPts val="0"/>
              </a:spcBef>
              <a:buNone/>
            </a:pPr>
            <a:r>
              <a:rPr lang="en-US" sz="2800" b="1" dirty="0">
                <a:effectLst>
                  <a:outerShdw blurRad="38100" dist="38100" dir="2700000" algn="tl">
                    <a:srgbClr val="000000">
                      <a:alpha val="43137"/>
                    </a:srgbClr>
                  </a:outerShdw>
                </a:effectLst>
              </a:rPr>
              <a:t>Eph 6:10-12</a:t>
            </a:r>
            <a:r>
              <a:rPr lang="en-US" sz="2800" b="1" dirty="0"/>
              <a:t>, </a:t>
            </a:r>
            <a:r>
              <a:rPr lang="en-US" sz="2800" baseline="30000" dirty="0"/>
              <a:t>10 </a:t>
            </a:r>
            <a:r>
              <a:rPr lang="en-US" sz="2800" i="1" dirty="0">
                <a:effectLst>
                  <a:outerShdw blurRad="38100" dist="38100" dir="2700000" algn="tl">
                    <a:srgbClr val="000000">
                      <a:alpha val="43137"/>
                    </a:srgbClr>
                  </a:outerShdw>
                </a:effectLst>
              </a:rPr>
              <a:t>Finally, my brethren, be strong in the Lord, / in</a:t>
            </a:r>
          </a:p>
          <a:p>
            <a:pPr>
              <a:spcBef>
                <a:spcPts val="0"/>
              </a:spcBef>
              <a:buNone/>
            </a:pPr>
            <a:r>
              <a:rPr lang="en-US" sz="2800" i="1" dirty="0">
                <a:effectLst>
                  <a:outerShdw blurRad="38100" dist="38100" dir="2700000" algn="tl">
                    <a:srgbClr val="000000">
                      <a:alpha val="43137"/>
                    </a:srgbClr>
                  </a:outerShdw>
                </a:effectLst>
              </a:rPr>
              <a:t>the power of his might.</a:t>
            </a:r>
            <a:r>
              <a:rPr lang="en-US" sz="2800" i="1" baseline="30000" dirty="0">
                <a:effectLst>
                  <a:outerShdw blurRad="38100" dist="38100" dir="2700000" algn="tl">
                    <a:srgbClr val="000000">
                      <a:alpha val="43137"/>
                    </a:srgbClr>
                  </a:outerShdw>
                </a:effectLst>
              </a:rPr>
              <a:t>11 </a:t>
            </a:r>
            <a:r>
              <a:rPr lang="en-US" sz="2800" i="1" dirty="0">
                <a:effectLst>
                  <a:outerShdw blurRad="38100" dist="38100" dir="2700000" algn="tl">
                    <a:srgbClr val="000000">
                      <a:alpha val="43137"/>
                    </a:srgbClr>
                  </a:outerShdw>
                </a:effectLst>
              </a:rPr>
              <a:t>Put on the whole </a:t>
            </a:r>
            <a:r>
              <a:rPr lang="en-US" sz="2800" i="1" dirty="0" err="1">
                <a:effectLst>
                  <a:outerShdw blurRad="38100" dist="38100" dir="2700000" algn="tl">
                    <a:srgbClr val="000000">
                      <a:alpha val="43137"/>
                    </a:srgbClr>
                  </a:outerShdw>
                </a:effectLst>
              </a:rPr>
              <a:t>armour</a:t>
            </a:r>
            <a:r>
              <a:rPr lang="en-US" sz="2800" i="1" dirty="0">
                <a:effectLst>
                  <a:outerShdw blurRad="38100" dist="38100" dir="2700000" algn="tl">
                    <a:srgbClr val="000000">
                      <a:alpha val="43137"/>
                    </a:srgbClr>
                  </a:outerShdw>
                </a:effectLst>
              </a:rPr>
              <a:t> of God, that</a:t>
            </a:r>
          </a:p>
          <a:p>
            <a:pPr>
              <a:spcBef>
                <a:spcPts val="0"/>
              </a:spcBef>
              <a:buNone/>
            </a:pPr>
            <a:r>
              <a:rPr lang="en-US" sz="2800" i="1" dirty="0">
                <a:effectLst>
                  <a:outerShdw blurRad="38100" dist="38100" dir="2700000" algn="tl">
                    <a:srgbClr val="000000">
                      <a:alpha val="43137"/>
                    </a:srgbClr>
                  </a:outerShdw>
                </a:effectLst>
              </a:rPr>
              <a:t>ye may be able to stand against the wiles of the devil. </a:t>
            </a:r>
            <a:r>
              <a:rPr lang="en-US" sz="2800" i="1" baseline="30000" dirty="0">
                <a:effectLst>
                  <a:outerShdw blurRad="38100" dist="38100" dir="2700000" algn="tl">
                    <a:srgbClr val="000000">
                      <a:alpha val="43137"/>
                    </a:srgbClr>
                  </a:outerShdw>
                </a:effectLst>
              </a:rPr>
              <a:t>12 </a:t>
            </a:r>
            <a:r>
              <a:rPr lang="en-US" sz="2800" i="1" dirty="0">
                <a:effectLst>
                  <a:outerShdw blurRad="38100" dist="38100" dir="2700000" algn="tl">
                    <a:srgbClr val="000000">
                      <a:alpha val="43137"/>
                    </a:srgbClr>
                  </a:outerShdw>
                </a:effectLst>
              </a:rPr>
              <a:t>For we</a:t>
            </a:r>
          </a:p>
          <a:p>
            <a:pPr>
              <a:spcBef>
                <a:spcPts val="0"/>
              </a:spcBef>
              <a:buNone/>
            </a:pPr>
            <a:r>
              <a:rPr lang="en-US" sz="2800" i="1" dirty="0">
                <a:effectLst>
                  <a:outerShdw blurRad="38100" dist="38100" dir="2700000" algn="tl">
                    <a:srgbClr val="000000">
                      <a:alpha val="43137"/>
                    </a:srgbClr>
                  </a:outerShdw>
                </a:effectLst>
              </a:rPr>
              <a:t>wrestle not against flesh and blood, but against principalities, </a:t>
            </a:r>
          </a:p>
          <a:p>
            <a:pPr>
              <a:spcBef>
                <a:spcPts val="0"/>
              </a:spcBef>
              <a:buNone/>
            </a:pPr>
            <a:r>
              <a:rPr lang="en-US" sz="2800" i="1" dirty="0">
                <a:effectLst>
                  <a:outerShdw blurRad="38100" dist="38100" dir="2700000" algn="tl">
                    <a:srgbClr val="000000">
                      <a:alpha val="43137"/>
                    </a:srgbClr>
                  </a:outerShdw>
                </a:effectLst>
              </a:rPr>
              <a:t>against powers, against the rulers of the darkness of this world, </a:t>
            </a:r>
          </a:p>
          <a:p>
            <a:pPr>
              <a:spcBef>
                <a:spcPts val="0"/>
              </a:spcBef>
              <a:buNone/>
            </a:pPr>
            <a:r>
              <a:rPr lang="en-US" sz="2800" i="1" dirty="0">
                <a:effectLst>
                  <a:outerShdw blurRad="38100" dist="38100" dir="2700000" algn="tl">
                    <a:srgbClr val="000000">
                      <a:alpha val="43137"/>
                    </a:srgbClr>
                  </a:outerShdw>
                </a:effectLst>
              </a:rPr>
              <a:t>against spiritual wickedness in high places. </a:t>
            </a:r>
          </a:p>
          <a:p>
            <a:pPr>
              <a:lnSpc>
                <a:spcPct val="92000"/>
              </a:lnSpc>
              <a:spcBef>
                <a:spcPts val="600"/>
              </a:spcBef>
              <a:buFont typeface="Wingdings" pitchFamily="2" charset="2"/>
              <a:buChar char="q"/>
            </a:pPr>
            <a:r>
              <a:rPr lang="en-US" altLang="ko-KR" sz="2800" b="1" dirty="0">
                <a:solidFill>
                  <a:srgbClr val="000000"/>
                </a:solidFill>
                <a:effectLst>
                  <a:outerShdw blurRad="38100" dist="38100" dir="2700000" algn="tl">
                    <a:srgbClr val="C0C0C0"/>
                  </a:outerShdw>
                </a:effectLst>
                <a:latin typeface="Arial Unicode MS" charset="0"/>
              </a:rPr>
              <a:t> </a:t>
            </a:r>
            <a:r>
              <a:rPr lang="en-US" altLang="ko-KR" sz="3000" b="1" dirty="0">
                <a:solidFill>
                  <a:srgbClr val="000000"/>
                </a:solidFill>
                <a:effectLst>
                  <a:outerShdw blurRad="38100" dist="38100" dir="2700000" algn="tl">
                    <a:srgbClr val="000000">
                      <a:alpha val="43137"/>
                    </a:srgbClr>
                  </a:outerShdw>
                </a:effectLst>
                <a:latin typeface="Arial Unicode MS" charset="0"/>
              </a:rPr>
              <a:t>This War is…</a:t>
            </a:r>
          </a:p>
          <a:p>
            <a:pPr lvl="2">
              <a:lnSpc>
                <a:spcPct val="92000"/>
              </a:lnSpc>
              <a:spcBef>
                <a:spcPts val="600"/>
              </a:spcBef>
            </a:pPr>
            <a:r>
              <a:rPr lang="en-US" altLang="ko-KR" sz="3000" b="1" dirty="0">
                <a:solidFill>
                  <a:srgbClr val="000000"/>
                </a:solidFill>
                <a:effectLst>
                  <a:outerShdw blurRad="38100" dist="38100" dir="2700000" algn="tl">
                    <a:srgbClr val="000000">
                      <a:alpha val="43137"/>
                    </a:srgbClr>
                  </a:outerShdw>
                </a:effectLst>
                <a:latin typeface="Arial Unicode MS" charset="0"/>
              </a:rPr>
              <a:t>Daily -</a:t>
            </a:r>
            <a:r>
              <a:rPr lang="en-US" altLang="ko-KR" sz="3000" i="1" dirty="0">
                <a:solidFill>
                  <a:srgbClr val="000000"/>
                </a:solidFill>
                <a:effectLst>
                  <a:outerShdw blurRad="38100" dist="38100" dir="2700000" algn="tl">
                    <a:srgbClr val="000000">
                      <a:alpha val="43137"/>
                    </a:srgbClr>
                  </a:outerShdw>
                </a:effectLst>
                <a:latin typeface="Arial Unicode MS" charset="0"/>
              </a:rPr>
              <a:t>Attacks can come at any hour</a:t>
            </a:r>
            <a:endParaRPr lang="ko-KR" altLang="en-US" sz="3000" i="1" dirty="0">
              <a:effectLst>
                <a:outerShdw blurRad="38100" dist="38100" dir="2700000" algn="tl">
                  <a:srgbClr val="000000">
                    <a:alpha val="43137"/>
                  </a:srgbClr>
                </a:outerShdw>
              </a:effectLst>
              <a:latin typeface="Arial Unicode MS" charset="0"/>
            </a:endParaRPr>
          </a:p>
          <a:p>
            <a:pPr lvl="2">
              <a:lnSpc>
                <a:spcPct val="92000"/>
              </a:lnSpc>
              <a:spcBef>
                <a:spcPts val="600"/>
              </a:spcBef>
            </a:pPr>
            <a:r>
              <a:rPr lang="en-US" altLang="ko-KR" sz="3000" b="1" dirty="0">
                <a:solidFill>
                  <a:srgbClr val="000000"/>
                </a:solidFill>
                <a:effectLst>
                  <a:outerShdw blurRad="38100" dist="38100" dir="2700000" algn="tl">
                    <a:srgbClr val="000000">
                      <a:alpha val="43137"/>
                    </a:srgbClr>
                  </a:outerShdw>
                </a:effectLst>
                <a:latin typeface="Arial Unicode MS" charset="0"/>
              </a:rPr>
              <a:t>Powerful -</a:t>
            </a:r>
            <a:r>
              <a:rPr lang="en-US" altLang="ko-KR" sz="3000" i="1" dirty="0">
                <a:solidFill>
                  <a:srgbClr val="000000"/>
                </a:solidFill>
                <a:effectLst>
                  <a:outerShdw blurRad="38100" dist="38100" dir="2700000" algn="tl">
                    <a:srgbClr val="000000">
                      <a:alpha val="43137"/>
                    </a:srgbClr>
                  </a:outerShdw>
                </a:effectLst>
                <a:latin typeface="Arial Unicode MS" charset="0"/>
              </a:rPr>
              <a:t>all your strength not enough</a:t>
            </a:r>
          </a:p>
          <a:p>
            <a:pPr lvl="2">
              <a:lnSpc>
                <a:spcPct val="92000"/>
              </a:lnSpc>
              <a:spcBef>
                <a:spcPts val="600"/>
              </a:spcBef>
            </a:pPr>
            <a:r>
              <a:rPr lang="en-US" altLang="ko-KR" sz="3000" b="1" dirty="0">
                <a:solidFill>
                  <a:srgbClr val="000000"/>
                </a:solidFill>
                <a:effectLst>
                  <a:outerShdw blurRad="38100" dist="38100" dir="2700000" algn="tl">
                    <a:srgbClr val="000000">
                      <a:alpha val="43137"/>
                    </a:srgbClr>
                  </a:outerShdw>
                </a:effectLst>
                <a:latin typeface="Arial Unicode MS" charset="0"/>
              </a:rPr>
              <a:t>All Inclusive -</a:t>
            </a:r>
            <a:r>
              <a:rPr lang="en-US" altLang="ko-KR" sz="3000" i="1" dirty="0">
                <a:solidFill>
                  <a:srgbClr val="000000"/>
                </a:solidFill>
                <a:effectLst>
                  <a:outerShdw blurRad="38100" dist="38100" dir="2700000" algn="tl">
                    <a:srgbClr val="000000">
                      <a:alpha val="43137"/>
                    </a:srgbClr>
                  </a:outerShdw>
                </a:effectLst>
                <a:latin typeface="Arial Unicode MS" charset="0"/>
              </a:rPr>
              <a:t>No One is Excluded</a:t>
            </a:r>
            <a:endParaRPr lang="ko-KR" altLang="en-US" sz="3000" i="1" dirty="0">
              <a:effectLst>
                <a:outerShdw blurRad="38100" dist="38100" dir="2700000" algn="tl">
                  <a:srgbClr val="000000">
                    <a:alpha val="43137"/>
                  </a:srgbClr>
                </a:outerShdw>
              </a:effectLst>
              <a:latin typeface="Arial Unicode MS"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2" end="2"/>
                                            </p:txEl>
                                          </p:spTgt>
                                        </p:tgtEl>
                                      </p:cBhvr>
                                    </p:animEffect>
                                  </p:childTnLst>
                                </p:cTn>
                              </p:par>
                            </p:childTnLst>
                          </p:cTn>
                        </p:par>
                        <p:par>
                          <p:cTn id="29" fill="hold">
                            <p:stCondLst>
                              <p:cond delay="41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3" end="3"/>
                                            </p:txEl>
                                          </p:spTgt>
                                        </p:tgtEl>
                                      </p:cBhvr>
                                    </p:animEffect>
                                  </p:childTnLst>
                                </p:cTn>
                              </p:par>
                            </p:childTnLst>
                          </p:cTn>
                        </p:par>
                        <p:par>
                          <p:cTn id="37" fill="hold">
                            <p:stCondLst>
                              <p:cond delay="705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4" end="4"/>
                                            </p:txEl>
                                          </p:spTgt>
                                        </p:tgtEl>
                                      </p:cBhvr>
                                    </p:animEffect>
                                  </p:childTnLst>
                                </p:cTn>
                              </p:par>
                            </p:childTnLst>
                          </p:cTn>
                        </p:par>
                        <p:par>
                          <p:cTn id="45" fill="hold">
                            <p:stCondLst>
                              <p:cond delay="10050"/>
                            </p:stCondLst>
                            <p:childTnLst>
                              <p:par>
                                <p:cTn id="46" presetID="41" presetClass="entr" presetSubtype="0" fill="hold" grpId="0" nodeType="afterEffect">
                                  <p:stCondLst>
                                    <p:cond delay="0"/>
                                  </p:stCondLst>
                                  <p:iterate type="lt">
                                    <p:tmPct val="10000"/>
                                  </p:iterate>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50"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3">
                                            <p:txEl>
                                              <p:pRg st="5" end="5"/>
                                            </p:txEl>
                                          </p:spTgt>
                                        </p:tgtEl>
                                      </p:cBhvr>
                                    </p:animEffect>
                                  </p:childTnLst>
                                </p:cTn>
                              </p:par>
                            </p:childTnLst>
                          </p:cTn>
                        </p:par>
                        <p:par>
                          <p:cTn id="53" fill="hold">
                            <p:stCondLst>
                              <p:cond delay="13300"/>
                            </p:stCondLst>
                            <p:childTnLst>
                              <p:par>
                                <p:cTn id="54" presetID="41" presetClass="entr" presetSubtype="0" fill="hold" grpId="0" nodeType="afterEffect">
                                  <p:stCondLst>
                                    <p:cond delay="0"/>
                                  </p:stCondLst>
                                  <p:iterate type="lt">
                                    <p:tmPct val="10000"/>
                                  </p:iterate>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57"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58"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9"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0" dur="500" tmFilter="0,0; .5, 1; 1, 1"/>
                                        <p:tgtEl>
                                          <p:spTgt spid="3">
                                            <p:txEl>
                                              <p:pRg st="6" end="6"/>
                                            </p:txEl>
                                          </p:spTgt>
                                        </p:tgtEl>
                                      </p:cBhvr>
                                    </p:animEffect>
                                  </p:childTnLst>
                                </p:cTn>
                              </p:par>
                            </p:childTnLst>
                          </p:cTn>
                        </p:par>
                        <p:par>
                          <p:cTn id="61" fill="hold">
                            <p:stCondLst>
                              <p:cond delay="16500"/>
                            </p:stCondLst>
                            <p:childTnLst>
                              <p:par>
                                <p:cTn id="62" presetID="41" presetClass="entr" presetSubtype="0" fill="hold" grpId="0" nodeType="afterEffect">
                                  <p:stCondLst>
                                    <p:cond delay="0"/>
                                  </p:stCondLst>
                                  <p:iterate type="lt">
                                    <p:tmPct val="10000"/>
                                  </p:iterate>
                                  <p:childTnLst>
                                    <p:set>
                                      <p:cBhvr>
                                        <p:cTn id="63" dur="1" fill="hold">
                                          <p:stCondLst>
                                            <p:cond delay="0"/>
                                          </p:stCondLst>
                                        </p:cTn>
                                        <p:tgtEl>
                                          <p:spTgt spid="3">
                                            <p:txEl>
                                              <p:pRg st="7" end="7"/>
                                            </p:txEl>
                                          </p:spTgt>
                                        </p:tgtEl>
                                        <p:attrNameLst>
                                          <p:attrName>style.visibility</p:attrName>
                                        </p:attrNameLst>
                                      </p:cBhvr>
                                      <p:to>
                                        <p:strVal val="visible"/>
                                      </p:to>
                                    </p:set>
                                    <p:anim calcmode="lin" valueType="num">
                                      <p:cBhvr>
                                        <p:cTn id="64" dur="500" fill="hold"/>
                                        <p:tgtEl>
                                          <p:spTgt spid="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65"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66" dur="500" fill="hold"/>
                                        <p:tgtEl>
                                          <p:spTgt spid="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7" dur="500" fill="hold"/>
                                        <p:tgtEl>
                                          <p:spTgt spid="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8" dur="500" tmFilter="0,0; .5, 1; 1, 1"/>
                                        <p:tgtEl>
                                          <p:spTgt spid="3">
                                            <p:txEl>
                                              <p:pRg st="7" end="7"/>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41" presetClass="entr" presetSubtype="0" fill="hold" grpId="0" nodeType="clickEffect">
                                  <p:stCondLst>
                                    <p:cond delay="0"/>
                                  </p:stCondLst>
                                  <p:iterate type="lt">
                                    <p:tmPct val="10000"/>
                                  </p:iterate>
                                  <p:childTnLst>
                                    <p:set>
                                      <p:cBhvr>
                                        <p:cTn id="72" dur="1" fill="hold">
                                          <p:stCondLst>
                                            <p:cond delay="0"/>
                                          </p:stCondLst>
                                        </p:cTn>
                                        <p:tgtEl>
                                          <p:spTgt spid="3">
                                            <p:txEl>
                                              <p:pRg st="8" end="8"/>
                                            </p:txEl>
                                          </p:spTgt>
                                        </p:tgtEl>
                                        <p:attrNameLst>
                                          <p:attrName>style.visibility</p:attrName>
                                        </p:attrNameLst>
                                      </p:cBhvr>
                                      <p:to>
                                        <p:strVal val="visible"/>
                                      </p:to>
                                    </p:set>
                                    <p:anim calcmode="lin" valueType="num">
                                      <p:cBhvr>
                                        <p:cTn id="73" dur="500" fill="hold"/>
                                        <p:tgtEl>
                                          <p:spTgt spid="3">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74"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75" dur="500" fill="hold"/>
                                        <p:tgtEl>
                                          <p:spTgt spid="3">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6" dur="500" fill="hold"/>
                                        <p:tgtEl>
                                          <p:spTgt spid="3">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7" dur="500" tmFilter="0,0; .5, 1; 1, 1"/>
                                        <p:tgtEl>
                                          <p:spTgt spid="3">
                                            <p:txEl>
                                              <p:pRg st="8" end="8"/>
                                            </p:txEl>
                                          </p:spTgt>
                                        </p:tgtEl>
                                      </p:cBhvr>
                                    </p:animEffect>
                                  </p:childTnLst>
                                </p:cTn>
                              </p:par>
                            </p:childTnLst>
                          </p:cTn>
                        </p:par>
                        <p:par>
                          <p:cTn id="78" fill="hold">
                            <p:stCondLst>
                              <p:cond delay="950"/>
                            </p:stCondLst>
                            <p:childTnLst>
                              <p:par>
                                <p:cTn id="79" presetID="41" presetClass="entr" presetSubtype="0" fill="hold" grpId="0" nodeType="afterEffect">
                                  <p:stCondLst>
                                    <p:cond delay="0"/>
                                  </p:stCondLst>
                                  <p:iterate type="lt">
                                    <p:tmPct val="10000"/>
                                  </p:iterate>
                                  <p:childTnLst>
                                    <p:set>
                                      <p:cBhvr>
                                        <p:cTn id="80" dur="1" fill="hold">
                                          <p:stCondLst>
                                            <p:cond delay="0"/>
                                          </p:stCondLst>
                                        </p:cTn>
                                        <p:tgtEl>
                                          <p:spTgt spid="3">
                                            <p:txEl>
                                              <p:pRg st="9" end="9"/>
                                            </p:txEl>
                                          </p:spTgt>
                                        </p:tgtEl>
                                        <p:attrNameLst>
                                          <p:attrName>style.visibility</p:attrName>
                                        </p:attrNameLst>
                                      </p:cBhvr>
                                      <p:to>
                                        <p:strVal val="visible"/>
                                      </p:to>
                                    </p:set>
                                    <p:anim calcmode="lin" valueType="num">
                                      <p:cBhvr>
                                        <p:cTn id="81" dur="500" fill="hold"/>
                                        <p:tgtEl>
                                          <p:spTgt spid="3">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82" dur="500" fill="hold"/>
                                        <p:tgtEl>
                                          <p:spTgt spid="3">
                                            <p:txEl>
                                              <p:pRg st="9" end="9"/>
                                            </p:txEl>
                                          </p:spTgt>
                                        </p:tgtEl>
                                        <p:attrNameLst>
                                          <p:attrName>ppt_y</p:attrName>
                                        </p:attrNameLst>
                                      </p:cBhvr>
                                      <p:tavLst>
                                        <p:tav tm="0">
                                          <p:val>
                                            <p:strVal val="#ppt_y"/>
                                          </p:val>
                                        </p:tav>
                                        <p:tav tm="100000">
                                          <p:val>
                                            <p:strVal val="#ppt_y"/>
                                          </p:val>
                                        </p:tav>
                                      </p:tavLst>
                                    </p:anim>
                                    <p:anim calcmode="lin" valueType="num">
                                      <p:cBhvr>
                                        <p:cTn id="83" dur="500" fill="hold"/>
                                        <p:tgtEl>
                                          <p:spTgt spid="3">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4" dur="500" fill="hold"/>
                                        <p:tgtEl>
                                          <p:spTgt spid="3">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5" dur="500" tmFilter="0,0; .5, 1; 1, 1"/>
                                        <p:tgtEl>
                                          <p:spTgt spid="3">
                                            <p:txEl>
                                              <p:pRg st="9" end="9"/>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41" presetClass="entr" presetSubtype="0" fill="hold" grpId="0" nodeType="clickEffect">
                                  <p:stCondLst>
                                    <p:cond delay="0"/>
                                  </p:stCondLst>
                                  <p:iterate type="lt">
                                    <p:tmPct val="10000"/>
                                  </p:iterate>
                                  <p:childTnLst>
                                    <p:set>
                                      <p:cBhvr>
                                        <p:cTn id="89" dur="1" fill="hold">
                                          <p:stCondLst>
                                            <p:cond delay="0"/>
                                          </p:stCondLst>
                                        </p:cTn>
                                        <p:tgtEl>
                                          <p:spTgt spid="3">
                                            <p:txEl>
                                              <p:pRg st="10" end="10"/>
                                            </p:txEl>
                                          </p:spTgt>
                                        </p:tgtEl>
                                        <p:attrNameLst>
                                          <p:attrName>style.visibility</p:attrName>
                                        </p:attrNameLst>
                                      </p:cBhvr>
                                      <p:to>
                                        <p:strVal val="visible"/>
                                      </p:to>
                                    </p:set>
                                    <p:anim calcmode="lin" valueType="num">
                                      <p:cBhvr>
                                        <p:cTn id="90" dur="500" fill="hold"/>
                                        <p:tgtEl>
                                          <p:spTgt spid="3">
                                            <p:txEl>
                                              <p:pRg st="10" end="10"/>
                                            </p:txEl>
                                          </p:spTgt>
                                        </p:tgtEl>
                                        <p:attrNameLst>
                                          <p:attrName>ppt_x</p:attrName>
                                        </p:attrNameLst>
                                      </p:cBhvr>
                                      <p:tavLst>
                                        <p:tav tm="0">
                                          <p:val>
                                            <p:strVal val="#ppt_x"/>
                                          </p:val>
                                        </p:tav>
                                        <p:tav tm="50000">
                                          <p:val>
                                            <p:strVal val="#ppt_x+.1"/>
                                          </p:val>
                                        </p:tav>
                                        <p:tav tm="100000">
                                          <p:val>
                                            <p:strVal val="#ppt_x"/>
                                          </p:val>
                                        </p:tav>
                                      </p:tavLst>
                                    </p:anim>
                                    <p:anim calcmode="lin" valueType="num">
                                      <p:cBhvr>
                                        <p:cTn id="91" dur="500" fill="hold"/>
                                        <p:tgtEl>
                                          <p:spTgt spid="3">
                                            <p:txEl>
                                              <p:pRg st="10" end="10"/>
                                            </p:txEl>
                                          </p:spTgt>
                                        </p:tgtEl>
                                        <p:attrNameLst>
                                          <p:attrName>ppt_y</p:attrName>
                                        </p:attrNameLst>
                                      </p:cBhvr>
                                      <p:tavLst>
                                        <p:tav tm="0">
                                          <p:val>
                                            <p:strVal val="#ppt_y"/>
                                          </p:val>
                                        </p:tav>
                                        <p:tav tm="100000">
                                          <p:val>
                                            <p:strVal val="#ppt_y"/>
                                          </p:val>
                                        </p:tav>
                                      </p:tavLst>
                                    </p:anim>
                                    <p:anim calcmode="lin" valueType="num">
                                      <p:cBhvr>
                                        <p:cTn id="92" dur="500" fill="hold"/>
                                        <p:tgtEl>
                                          <p:spTgt spid="3">
                                            <p:txEl>
                                              <p:pRg st="10" end="1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3" dur="500" fill="hold"/>
                                        <p:tgtEl>
                                          <p:spTgt spid="3">
                                            <p:txEl>
                                              <p:pRg st="10" end="1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4" dur="500" tmFilter="0,0; .5, 1; 1, 1"/>
                                        <p:tgtEl>
                                          <p:spTgt spid="3">
                                            <p:txEl>
                                              <p:pRg st="10" end="10"/>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41" presetClass="entr" presetSubtype="0" fill="hold" grpId="0" nodeType="clickEffect">
                                  <p:stCondLst>
                                    <p:cond delay="0"/>
                                  </p:stCondLst>
                                  <p:iterate type="lt">
                                    <p:tmPct val="10000"/>
                                  </p:iterate>
                                  <p:childTnLst>
                                    <p:set>
                                      <p:cBhvr>
                                        <p:cTn id="98" dur="1" fill="hold">
                                          <p:stCondLst>
                                            <p:cond delay="0"/>
                                          </p:stCondLst>
                                        </p:cTn>
                                        <p:tgtEl>
                                          <p:spTgt spid="3">
                                            <p:txEl>
                                              <p:pRg st="11" end="11"/>
                                            </p:txEl>
                                          </p:spTgt>
                                        </p:tgtEl>
                                        <p:attrNameLst>
                                          <p:attrName>style.visibility</p:attrName>
                                        </p:attrNameLst>
                                      </p:cBhvr>
                                      <p:to>
                                        <p:strVal val="visible"/>
                                      </p:to>
                                    </p:set>
                                    <p:anim calcmode="lin" valueType="num">
                                      <p:cBhvr>
                                        <p:cTn id="99" dur="500" fill="hold"/>
                                        <p:tgtEl>
                                          <p:spTgt spid="3">
                                            <p:txEl>
                                              <p:pRg st="11" end="1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00" dur="500" fill="hold"/>
                                        <p:tgtEl>
                                          <p:spTgt spid="3">
                                            <p:txEl>
                                              <p:pRg st="11" end="11"/>
                                            </p:txEl>
                                          </p:spTgt>
                                        </p:tgtEl>
                                        <p:attrNameLst>
                                          <p:attrName>ppt_y</p:attrName>
                                        </p:attrNameLst>
                                      </p:cBhvr>
                                      <p:tavLst>
                                        <p:tav tm="0">
                                          <p:val>
                                            <p:strVal val="#ppt_y"/>
                                          </p:val>
                                        </p:tav>
                                        <p:tav tm="100000">
                                          <p:val>
                                            <p:strVal val="#ppt_y"/>
                                          </p:val>
                                        </p:tav>
                                      </p:tavLst>
                                    </p:anim>
                                    <p:anim calcmode="lin" valueType="num">
                                      <p:cBhvr>
                                        <p:cTn id="101" dur="500" fill="hold"/>
                                        <p:tgtEl>
                                          <p:spTgt spid="3">
                                            <p:txEl>
                                              <p:pRg st="11" end="1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2" dur="500" fill="hold"/>
                                        <p:tgtEl>
                                          <p:spTgt spid="3">
                                            <p:txEl>
                                              <p:pRg st="11" end="1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03" dur="500" tmFilter="0,0; .5, 1; 1, 1"/>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9420</TotalTime>
  <Words>1074</Words>
  <Application>Microsoft Office PowerPoint</Application>
  <PresentationFormat>On-screen Show (4:3)</PresentationFormat>
  <Paragraphs>171</Paragraphs>
  <Slides>36</Slides>
  <Notes>0</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Arial Unicode MS</vt:lpstr>
      <vt:lpstr>Calibri</vt:lpstr>
      <vt:lpstr>Wingdings</vt:lpstr>
      <vt:lpstr>Office Theme</vt:lpstr>
      <vt:lpstr>PowerPoint Presentation</vt:lpstr>
      <vt:lpstr>PowerPoint Presentation</vt:lpstr>
      <vt:lpstr>The Struggle Principle</vt:lpstr>
      <vt:lpstr>The Struggle Principle</vt:lpstr>
      <vt:lpstr>The Struggle Principle</vt:lpstr>
      <vt:lpstr>The Struggle Principle</vt:lpstr>
      <vt:lpstr> Struggle is a Sign… </vt:lpstr>
      <vt:lpstr>God Left Giants in Promised Land On Purpose..to Produce Struggle</vt:lpstr>
      <vt:lpstr>God Left Giants in Promised Land On Purpose..to Produce Struggle</vt:lpstr>
      <vt:lpstr>God Left Giants in Promised Land On Purpose..to Produce Struggle</vt:lpstr>
      <vt:lpstr>God Left Giants in Promised Land On Purpose..to Produce Struggle</vt:lpstr>
      <vt:lpstr>God Left Giants in Promised Land On Purpose..to Produce Struggle</vt:lpstr>
      <vt:lpstr>The Struggle</vt:lpstr>
      <vt:lpstr>PowerPoint Presentation</vt:lpstr>
      <vt:lpstr>PowerPoint Presentation</vt:lpstr>
      <vt:lpstr>The Struggle</vt:lpstr>
      <vt:lpstr>The Struggle</vt:lpstr>
      <vt:lpstr>God Left Giants in Promised Land On Purpose..to Produce Struggle</vt:lpstr>
      <vt:lpstr>God Left Giants in Promised Land On Purpose..to Produce Struggle</vt:lpstr>
      <vt:lpstr>The Struggle –pt 3</vt:lpstr>
      <vt:lpstr>PowerPoint Presentation</vt:lpstr>
      <vt:lpstr>PowerPoint Presentation</vt:lpstr>
      <vt:lpstr>PowerPoint Presentation</vt:lpstr>
      <vt:lpstr>PowerPoint Presentation</vt:lpstr>
      <vt:lpstr>The Struggle</vt:lpstr>
      <vt:lpstr>The Struggle</vt:lpstr>
      <vt:lpstr>The Struggle</vt:lpstr>
      <vt:lpstr>The Struggle</vt:lpstr>
      <vt:lpstr>PowerPoint Presentation</vt:lpstr>
      <vt:lpstr>PowerPoint Presentation</vt:lpstr>
      <vt:lpstr>PowerPoint Presentation</vt:lpstr>
      <vt:lpstr>PowerPoint Presentation</vt:lpstr>
      <vt:lpstr>Struggle and Psalms 34:19 </vt:lpstr>
      <vt:lpstr>war</vt:lpstr>
      <vt:lpstr> Struggle is a Sign… </vt:lpstr>
      <vt:lpstr> Faith Without Struggle 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Linton</dc:creator>
  <cp:lastModifiedBy>David Linton</cp:lastModifiedBy>
  <cp:revision>121</cp:revision>
  <dcterms:created xsi:type="dcterms:W3CDTF">2013-01-24T13:01:14Z</dcterms:created>
  <dcterms:modified xsi:type="dcterms:W3CDTF">2019-10-19T15:18:05Z</dcterms:modified>
</cp:coreProperties>
</file>