
<file path=[Content_Types].xml><?xml version="1.0" encoding="utf-8"?>
<Types xmlns="http://schemas.openxmlformats.org/package/2006/content-types">
  <Default Extension="jpeg" ContentType="image/jpe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46"/>
  </p:handoutMasterIdLst>
  <p:sldIdLst>
    <p:sldId id="305" r:id="rId3"/>
    <p:sldId id="256" r:id="rId4"/>
    <p:sldId id="257" r:id="rId5"/>
    <p:sldId id="258" r:id="rId6"/>
    <p:sldId id="259" r:id="rId7"/>
    <p:sldId id="260" r:id="rId8"/>
    <p:sldId id="263" r:id="rId9"/>
    <p:sldId id="264" r:id="rId10"/>
    <p:sldId id="265" r:id="rId11"/>
    <p:sldId id="266" r:id="rId12"/>
    <p:sldId id="267" r:id="rId13"/>
    <p:sldId id="296" r:id="rId14"/>
    <p:sldId id="268" r:id="rId15"/>
    <p:sldId id="295" r:id="rId16"/>
    <p:sldId id="347" r:id="rId17"/>
    <p:sldId id="269" r:id="rId18"/>
    <p:sldId id="298" r:id="rId19"/>
    <p:sldId id="300" r:id="rId20"/>
    <p:sldId id="299" r:id="rId21"/>
    <p:sldId id="297" r:id="rId22"/>
    <p:sldId id="304" r:id="rId23"/>
    <p:sldId id="271" r:id="rId24"/>
    <p:sldId id="303" r:id="rId25"/>
    <p:sldId id="302" r:id="rId26"/>
    <p:sldId id="301" r:id="rId27"/>
    <p:sldId id="270" r:id="rId28"/>
    <p:sldId id="262" r:id="rId29"/>
    <p:sldId id="272" r:id="rId30"/>
    <p:sldId id="273" r:id="rId31"/>
    <p:sldId id="274" r:id="rId32"/>
    <p:sldId id="275" r:id="rId33"/>
    <p:sldId id="276" r:id="rId34"/>
    <p:sldId id="277" r:id="rId35"/>
    <p:sldId id="278" r:id="rId36"/>
    <p:sldId id="279" r:id="rId37"/>
    <p:sldId id="280" r:id="rId38"/>
    <p:sldId id="281" r:id="rId39"/>
    <p:sldId id="282" r:id="rId40"/>
    <p:sldId id="288" r:id="rId41"/>
    <p:sldId id="289" r:id="rId42"/>
    <p:sldId id="290" r:id="rId43"/>
    <p:sldId id="294" r:id="rId44"/>
    <p:sldId id="261" r:id="rId45"/>
  </p:sldIdLst>
  <p:sldSz cx="9144000" cy="6858000" type="screen4x3"/>
  <p:notesSz cx="7086600" cy="902462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5124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14100" y="0"/>
            <a:ext cx="3070860" cy="451247"/>
          </a:xfrm>
          <a:prstGeom prst="rect">
            <a:avLst/>
          </a:prstGeom>
        </p:spPr>
        <p:txBody>
          <a:bodyPr vert="horz" lIns="91440" tIns="45720" rIns="91440" bIns="45720" rtlCol="0"/>
          <a:lstStyle>
            <a:lvl1pPr algn="r">
              <a:defRPr sz="1200"/>
            </a:lvl1pPr>
          </a:lstStyle>
          <a:p>
            <a:fld id="{C546D3D8-EBE3-47FA-A7AB-89081A7B4152}" type="datetimeFigureOut">
              <a:rPr lang="en-US" smtClean="0"/>
            </a:fld>
            <a:endParaRPr lang="en-US" dirty="0"/>
          </a:p>
        </p:txBody>
      </p:sp>
      <p:sp>
        <p:nvSpPr>
          <p:cNvPr id="4" name="Footer Placeholder 3"/>
          <p:cNvSpPr>
            <a:spLocks noGrp="1"/>
          </p:cNvSpPr>
          <p:nvPr>
            <p:ph type="ftr" sz="quarter" idx="2"/>
          </p:nvPr>
        </p:nvSpPr>
        <p:spPr>
          <a:xfrm>
            <a:off x="0" y="8572125"/>
            <a:ext cx="3070860" cy="45124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4100" y="8572125"/>
            <a:ext cx="3070860" cy="451247"/>
          </a:xfrm>
          <a:prstGeom prst="rect">
            <a:avLst/>
          </a:prstGeom>
        </p:spPr>
        <p:txBody>
          <a:bodyPr vert="horz" lIns="91440" tIns="45720" rIns="91440" bIns="45720" rtlCol="0" anchor="b"/>
          <a:lstStyle>
            <a:lvl1pPr algn="r">
              <a:defRPr sz="1200"/>
            </a:lvl1pPr>
          </a:lstStyle>
          <a:p>
            <a:fld id="{70BAF9BA-1CAC-45F1-A201-D30F1FDCAD5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299885-7D7A-43FE-A2B0-37C0A0BBCD3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299885-7D7A-43FE-A2B0-37C0A0BBCD3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299885-7D7A-43FE-A2B0-37C0A0BBCD3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99885-7D7A-43FE-A2B0-37C0A0BBCD3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299885-7D7A-43FE-A2B0-37C0A0BBCD3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FBF48A-28EE-4A37-9780-995C98025E06}"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99885-7D7A-43FE-A2B0-37C0A0BBCD31}"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BF48A-28EE-4A37-9780-995C98025E06}"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GIF"/><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image" Target="../media/image20.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3886200"/>
          </a:xfrm>
        </p:spPr>
        <p:txBody>
          <a:bodyPr>
            <a:normAutofit/>
          </a:bodyPr>
          <a:lstStyle/>
          <a:p>
            <a:pPr marL="0" indent="0">
              <a:buNone/>
            </a:pPr>
            <a:r>
              <a:rPr lang="en-US" dirty="0">
                <a:effectLst>
                  <a:outerShdw blurRad="38100" dist="38100" dir="2700000" algn="tl">
                    <a:srgbClr val="000000">
                      <a:alpha val="43137"/>
                    </a:srgbClr>
                  </a:outerShdw>
                </a:effectLst>
              </a:rPr>
              <a:t>"Today," said the college professor, "I will be lecturing about the kidneys, intestines, pancreas, and the liver."</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One med student leaned toward his friend sitting next to him, "Great, we have to sit through another organ recital."</a:t>
            </a:r>
            <a:endParaRPr lang="en-US"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3810000" cy="1143000"/>
          </a:xfrm>
        </p:spPr>
        <p:txBody>
          <a:bodyPr>
            <a:norm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152400" y="3962400"/>
            <a:ext cx="8534400" cy="2743200"/>
          </a:xfrm>
          <a:solidFill>
            <a:schemeClr val="bg1">
              <a:alpha val="90000"/>
            </a:schemeClr>
          </a:solidFill>
        </p:spPr>
        <p:txBody>
          <a:bodyPr>
            <a:norm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You get to Know Yourself in the Struggle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real you comes out under pressure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#5- You get to Know Your God…</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Realize that God is Your Only Help</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Realize that He is More Than Enough!</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5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10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1000"/>
                                        <p:tgtEl>
                                          <p:spTgt spid="3">
                                            <p:txEl>
                                              <p:pRg st="0" end="0"/>
                                            </p:txEl>
                                          </p:spTgt>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1000"/>
                                        <p:tgtEl>
                                          <p:spTgt spid="3">
                                            <p:txEl>
                                              <p:pRg st="2" end="2"/>
                                            </p:txEl>
                                          </p:spTgt>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1000"/>
                                        <p:tgtEl>
                                          <p:spTgt spid="3">
                                            <p:txEl>
                                              <p:pRg st="3" end="3"/>
                                            </p:txEl>
                                          </p:spTgt>
                                        </p:tgtEl>
                                      </p:cBhvr>
                                    </p:animEffec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613" y="190077"/>
            <a:ext cx="3840085" cy="854075"/>
          </a:xfrm>
        </p:spPr>
        <p:txBody>
          <a:bodyPr>
            <a:normAutofit/>
          </a:bodyPr>
          <a:lstStyle/>
          <a:p>
            <a:r>
              <a:rPr lang="en-US" sz="4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a:t>
            </a:r>
            <a:endParaRPr lang="en-US" sz="4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cxnSp>
        <p:nvCxnSpPr>
          <p:cNvPr id="9" name="Straight Arrow Connector 8"/>
          <p:cNvCxnSpPr>
            <a:cxnSpLocks noGrp="1" noRot="1" noChangeAspect="1" noMove="1" noResize="1" noEditPoints="1" noAdjustHandles="1" noChangeArrowheads="1" noChangeShapeType="1"/>
          </p:cNvCxnSpPr>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6200" y="1371600"/>
            <a:ext cx="6019800" cy="5410200"/>
          </a:xfrm>
        </p:spPr>
        <p:txBody>
          <a:bodyPr>
            <a:noAutofit/>
          </a:bodyPr>
          <a:lstStyle/>
          <a:p>
            <a:pPr>
              <a:spcAft>
                <a:spcPts val="1200"/>
              </a:spcAft>
              <a:buNone/>
            </a:pPr>
            <a:r>
              <a:rPr lang="en-US" sz="27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#6- You Get Stronger, Put Down Roots, Dig Into the Word / Prayer</a:t>
            </a:r>
            <a:endParaRPr lang="en-US" sz="27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sz="2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Col 2:7, </a:t>
            </a:r>
            <a:r>
              <a:rPr lang="en-US" sz="2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"Rooted /built up in him,</a:t>
            </a:r>
            <a:endParaRPr lang="en-US" sz="2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sz="2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strengthened in the faith as you were</a:t>
            </a:r>
            <a:endParaRPr lang="en-US" sz="2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buNone/>
            </a:pPr>
            <a:r>
              <a:rPr lang="en-US" sz="24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taught,/ overflowing w- thankfulness” </a:t>
            </a:r>
            <a:endPar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pPr>
            <a:r>
              <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a tree takes root, burrowing deep into the soil, it's not long is mirrored above grown</a:t>
            </a:r>
            <a:endPar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0"/>
              </a:spcBef>
            </a:pPr>
            <a:r>
              <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Even the trunk grows sturdier, more storm-resistant.</a:t>
            </a:r>
            <a:endPar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200"/>
              </a:spcBef>
            </a:pPr>
            <a:r>
              <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Deeper You Root Your Life In Christ, The Stronger You'll Become</a:t>
            </a:r>
            <a:endParaRPr lang="en-US" sz="24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pic>
        <p:nvPicPr>
          <p:cNvPr id="4" name="Picture 2" descr="http://www.uniongallery.co.uk/images/uploads/Power_Struggle.jpg"/>
          <p:cNvPicPr>
            <a:picLocks noChangeAspect="1" noChangeArrowheads="1"/>
          </p:cNvPicPr>
          <p:nvPr/>
        </p:nvPicPr>
        <p:blipFill rotWithShape="1">
          <a:blip r:embed="rId1" cstate="print"/>
          <a:srcRect l="18539" r="35376" b="-1"/>
          <a:stretch>
            <a:fillRect/>
          </a:stretch>
        </p:blipFill>
        <p:spPr bwMode="auto">
          <a:xfrm>
            <a:off x="6019800" y="13"/>
            <a:ext cx="3225315"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cSld>
  <p:clrMapOvr>
    <a:masterClrMapping/>
  </p:clrMapOvr>
  <mc:AlternateContent xmlns:mc="http://schemas.openxmlformats.org/markup-compatibility/2006">
    <mc:Choice xmlns:p14="http://schemas.microsoft.com/office/powerpoint/2010/main" Requires="p14">
      <p:transition spd="slow" p14:dur="42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 presetClass="entr" presetSubtype="1"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8382000" cy="4267200"/>
          </a:xfrm>
          <a:solidFill>
            <a:schemeClr val="bg1">
              <a:alpha val="90000"/>
            </a:schemeClr>
          </a:solidFill>
        </p:spPr>
        <p:txBody>
          <a:bodyPr>
            <a:normAutofit lnSpcReduction="10000"/>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#6- You Get Stronger, You Put Down Roots,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Dig Into The Word And Prayer</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Jeremiah 17:7-8 (KJV)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7 </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Blessed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 man that trusteth in the LORD, and whose hope the LORD is.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8 </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he shall be as a tree planted by the waters, and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a:t>
            </a: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spreadeth out her roots by the river, and shall not see when heat cometh, but her leaf shall be green; and shall not be careful in the year of drought, neither shall cease from yielding fruit. </a:t>
            </a:r>
            <a:endParaRPr lang="en-US" sz="2800" dirty="0"/>
          </a:p>
          <a:p>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extLst>
              <a:ext uri="{BEBA8EAE-BF5A-486C-A8C5-ECC9F3942E4B}">
                <a14:imgProps xmlns:a14="http://schemas.microsoft.com/office/drawing/2010/main">
                  <a14:imgLayer r:embed="rId2">
                    <a14:imgEffect>
                      <a14:artisticPhotocopy trans="30000" detail="2"/>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8991600" cy="2819400"/>
          </a:xfrm>
          <a:solidFill>
            <a:schemeClr val="bg1">
              <a:alpha val="90000"/>
            </a:schemeClr>
          </a:solidFill>
        </p:spPr>
        <p:txBody>
          <a:bodyPr>
            <a:normAutofit/>
          </a:bodyPr>
          <a:lstStyle/>
          <a:p>
            <a:pP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#9- The Struggle Produces Thankfulness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120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you know you had to fight for what you got:</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12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Appreciate It More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12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Won’t Let Anyone Take It from You</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25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vertical)">
                                      <p:cBhvr>
                                        <p:cTn id="7" dur="2000"/>
                                        <p:tgtEl>
                                          <p:spTgt spid="3">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vertical)">
                                      <p:cBhvr>
                                        <p:cTn id="15" dur="2000"/>
                                        <p:tgtEl>
                                          <p:spTgt spid="3">
                                            <p:txEl>
                                              <p:pRg st="1" end="1"/>
                                            </p:txEl>
                                          </p:spTgt>
                                        </p:tgtEl>
                                      </p:cBhvr>
                                    </p:animEffect>
                                  </p:childTnLst>
                                </p:cTn>
                              </p:par>
                            </p:childTnLst>
                          </p:cTn>
                        </p:par>
                        <p:par>
                          <p:cTn id="16" fill="hold">
                            <p:stCondLst>
                              <p:cond delay="2000"/>
                            </p:stCondLst>
                            <p:childTnLst>
                              <p:par>
                                <p:cTn id="17" presetID="14" presetClass="entr" presetSubtype="5"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vertical)">
                                      <p:cBhvr>
                                        <p:cTn id="19" dur="2000"/>
                                        <p:tgtEl>
                                          <p:spTgt spid="3">
                                            <p:txEl>
                                              <p:pRg st="2" end="2"/>
                                            </p:txEl>
                                          </p:spTgt>
                                        </p:tgtEl>
                                      </p:cBhvr>
                                    </p:animEffect>
                                  </p:childTnLst>
                                </p:cTn>
                              </p:par>
                            </p:childTnLst>
                          </p:cTn>
                        </p:par>
                        <p:par>
                          <p:cTn id="20" fill="hold">
                            <p:stCondLst>
                              <p:cond delay="4000"/>
                            </p:stCondLst>
                            <p:childTnLst>
                              <p:par>
                                <p:cTn id="21" presetID="14" presetClass="entr" presetSubtype="5"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vertical)">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343400"/>
          </a:xfrm>
          <a:solidFill>
            <a:schemeClr val="bg1">
              <a:alpha val="90000"/>
            </a:schemeClr>
          </a:solidFill>
        </p:spPr>
        <p:txBody>
          <a:bodyPr>
            <a:normAutofit fontScale="70000" lnSpcReduction="20000"/>
          </a:bodyPr>
          <a:lstStyle/>
          <a:p>
            <a:pPr>
              <a:lnSpc>
                <a:spcPct val="120000"/>
              </a:lnSpc>
              <a:buNone/>
            </a:pPr>
            <a:r>
              <a:rPr lang="en-US" sz="4100" b="1">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#8- </a:t>
            </a:r>
            <a:r>
              <a:rPr lang="en-US" sz="4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Become Aware of the Excesses and </a:t>
            </a:r>
            <a:endParaRPr lang="en-US" sz="4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20000"/>
              </a:lnSpc>
              <a:spcBef>
                <a:spcPts val="0"/>
              </a:spcBef>
              <a:buNone/>
            </a:pPr>
            <a:r>
              <a:rPr lang="en-US" sz="4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Unnecessary Things in Your Life</a:t>
            </a:r>
            <a:endParaRPr lang="en-US" sz="41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nSpc>
                <a:spcPct val="120000"/>
              </a:lnSpc>
              <a:spcBef>
                <a:spcPts val="1200"/>
              </a:spcBef>
              <a:buNone/>
            </a:pPr>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Acts 27:18-20 (KJV) </a:t>
            </a:r>
            <a:b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6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18 </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we being exceedingly tossed with a tempest, the next </a:t>
            </a:r>
            <a:r>
              <a:rPr lang="en-US" sz="36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day</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they lightened the ship; </a:t>
            </a:r>
            <a:b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6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19 </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the third </a:t>
            </a:r>
            <a:r>
              <a:rPr lang="en-US" sz="36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day</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cast out with our own hands the tackling of the ship. </a:t>
            </a:r>
            <a:b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6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20 </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when neither sun nor stars in many days appeared, and no small tempest lay on </a:t>
            </a:r>
            <a:r>
              <a:rPr lang="en-US" sz="36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us</a:t>
            </a:r>
            <a:r>
              <a:rPr lang="en-US" sz="36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all hope that we should be saved was then taken away</a:t>
            </a:r>
            <a:r>
              <a:rPr lang="en-US" sz="3600" dirty="0">
                <a:latin typeface="Arial Unicode MS" pitchFamily="34" charset="-128"/>
                <a:ea typeface="Arial Unicode MS" pitchFamily="34" charset="-128"/>
                <a:cs typeface="Arial Unicode MS" pitchFamily="34" charset="-128"/>
              </a:rPr>
              <a:t>.</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0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par>
                          <p:cTn id="19" fill="hold">
                            <p:stCondLst>
                              <p:cond delay="2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childTnLst>
                          </p:cTn>
                        </p:par>
                        <p:par>
                          <p:cTn id="27" fill="hold">
                            <p:stCondLst>
                              <p:cond delay="52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End pt 3</a:t>
            </a:r>
            <a:endParaRPr lang="en-US"/>
          </a:p>
        </p:txBody>
      </p:sp>
      <p:sp>
        <p:nvSpPr>
          <p:cNvPr id="3" name="Content Placeholder 2"/>
          <p:cNvSpPr>
            <a:spLocks noGrp="1"/>
          </p:cNvSpPr>
          <p:nvPr>
            <p:ph idx="1"/>
          </p:nvPr>
        </p:nvSpPr>
        <p:spPr/>
        <p:txBody>
          <a:bodyPr/>
          <a:p>
            <a:endParaRPr lang="en-US"/>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8610600" cy="4419600"/>
          </a:xfrm>
          <a:solidFill>
            <a:schemeClr val="bg1">
              <a:alpha val="90000"/>
            </a:schemeClr>
          </a:solidFill>
        </p:spPr>
        <p:txBody>
          <a:bodyPr>
            <a:normAutofit fontScale="92500"/>
          </a:bodyPr>
          <a:lstStyle/>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 Struggles Test Your Level of Commitment</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12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only way to truly gauge your level of commitment is through the struggle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Joshua 24:15 (KJV)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15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if it seem evil unto you to serve the LORD, choose you this day whom ye will serve; whether the gods which your fathers served that were on the other side of the flood, or the gods of the Amorites, in whose land ye dwell: but as for me and my house, we will serve the LORD. </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5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3733800" cy="696912"/>
          </a:xfrm>
          <a:solidFill>
            <a:schemeClr val="bg2">
              <a:alpha val="90000"/>
            </a:schemeClr>
          </a:solidFill>
        </p:spPr>
        <p:txBody>
          <a:bodyPr>
            <a:normAutofit fontScale="90000"/>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a:t>
            </a:r>
            <a:endParaRPr lang="en-US" sz="4000" dirty="0"/>
          </a:p>
        </p:txBody>
      </p:sp>
      <p:sp>
        <p:nvSpPr>
          <p:cNvPr id="3" name="Content Placeholder 2"/>
          <p:cNvSpPr>
            <a:spLocks noGrp="1"/>
          </p:cNvSpPr>
          <p:nvPr>
            <p:ph idx="1"/>
          </p:nvPr>
        </p:nvSpPr>
        <p:spPr>
          <a:xfrm>
            <a:off x="228600" y="3505200"/>
            <a:ext cx="8382000" cy="3200400"/>
          </a:xfrm>
          <a:solidFill>
            <a:schemeClr val="bg2">
              <a:alpha val="90000"/>
            </a:schemeClr>
          </a:solidFill>
        </p:spPr>
        <p:txBody>
          <a:bodyPr>
            <a:noAutofit/>
          </a:bodyPr>
          <a:lstStyle/>
          <a:p>
            <a:pP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#10- The Struggle Qualifies You for Rest</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Mt 11:28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 unto me, all ye that labour and are heavy laden, and I will give you rest.</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8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Hebrews 4:11,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“Let us labour therefore to enter into that rest, lest any man fall after the same example of unbelief.</a:t>
            </a:r>
            <a:b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endPar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0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par>
                          <p:cTn id="19" fill="hold">
                            <p:stCondLst>
                              <p:cond delay="24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382000" cy="3276600"/>
          </a:xfrm>
          <a:solidFill>
            <a:schemeClr val="bg1">
              <a:alpha val="90000"/>
            </a:schemeClr>
          </a:solidFill>
        </p:spPr>
        <p:txBody>
          <a:bodyPr>
            <a:no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#11- The Struggle Qualifies You for the Reward</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Sam 17:25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the men of Israel said, Have ye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seen this man that is come up? surely to defy Israel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 he come up: and it shall be, that the man who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killeth him, the king will enrich him with great riches,</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will give him his daughter, and make his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father’s house free in Israel</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6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2"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8"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6000"/>
                            </p:stCondLst>
                            <p:childTnLst>
                              <p:par>
                                <p:cTn id="39" presetID="2" presetClass="entr" presetSubtype="2"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1143000"/>
          </a:xfrm>
          <a:solidFill>
            <a:schemeClr val="bg2">
              <a:alpha val="90000"/>
            </a:schemeClr>
          </a:solidFill>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Has Made You… </a:t>
            </a:r>
            <a:b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…What You are in God</a:t>
            </a:r>
            <a:endParaRPr lang="en-US" dirty="0">
              <a:latin typeface="Arial Rounded MT Bold" panose="020F0704030504030204" pitchFamily="34" charset="0"/>
            </a:endParaRPr>
          </a:p>
        </p:txBody>
      </p:sp>
      <p:sp>
        <p:nvSpPr>
          <p:cNvPr id="3" name="Content Placeholder 2"/>
          <p:cNvSpPr>
            <a:spLocks noGrp="1"/>
          </p:cNvSpPr>
          <p:nvPr>
            <p:ph idx="1"/>
          </p:nvPr>
        </p:nvSpPr>
        <p:spPr>
          <a:xfrm>
            <a:off x="457200" y="3352800"/>
            <a:ext cx="7010400" cy="2667000"/>
          </a:xfrm>
          <a:solidFill>
            <a:schemeClr val="bg2"/>
          </a:solidFill>
        </p:spPr>
        <p:txBody>
          <a:bodyPr>
            <a:normAutofit/>
          </a:bodyPr>
          <a:lstStyle/>
          <a:p>
            <a:pPr>
              <a:spcBef>
                <a:spcPts val="12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…is the Struggle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120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You had to Fight For</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120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You had to Fight Against</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120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You had to Overcome</a:t>
            </a:r>
            <a:endParaRPr lang="en-US"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75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2"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3"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30" fill="hold">
                            <p:stCondLst>
                              <p:cond delay="6000"/>
                            </p:stCondLst>
                            <p:childTnLst>
                              <p:par>
                                <p:cTn id="31" presetID="2" presetClass="entr" presetSubtype="6"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 30:5</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0" y="1295400"/>
            <a:ext cx="8229600" cy="4525963"/>
          </a:xfrm>
        </p:spPr>
        <p:txBody>
          <a:bodyPr>
            <a:normAutofit fontScale="92500" lnSpcReduction="10000"/>
          </a:bodyPr>
          <a:lstStyle/>
          <a:p>
            <a:pPr>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Things to Remember about the Struggle …</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Aft>
                <a:spcPts val="600"/>
              </a:spcAft>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Don’t Last Forever</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Aft>
                <a:spcPts val="600"/>
              </a:spcAft>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an Instrument of Transition</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Means You are On Your Way Somewhere</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buFont typeface="Wingdings" panose="05000000000000000000" pitchFamily="2" charset="2"/>
              <a:buChar char="§"/>
            </a:pP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Devil Wouldn’t Fight You If …</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0"/>
              </a:spcBef>
              <a:buNone/>
            </a:pP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…You Were Not Going Somewhere</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Aft>
                <a:spcPts val="600"/>
              </a:spcAft>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Prepares You for Your Future</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Aft>
                <a:spcPts val="600"/>
              </a:spcAft>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An Indication of Transition</a:t>
            </a:r>
            <a:br>
              <a:rPr lang="en-US" dirty="0"/>
            </a:br>
            <a:endParaRPr lang="en-US" dirty="0"/>
          </a:p>
        </p:txBody>
      </p:sp>
      <p:pic>
        <p:nvPicPr>
          <p:cNvPr id="4" name="Picture 6" descr="http://24.media.tumblr.com/tumblr_m4osdeSoQu1rodauuo1_1280.png"/>
          <p:cNvPicPr>
            <a:picLocks noChangeAspect="1" noChangeArrowheads="1"/>
          </p:cNvPicPr>
          <p:nvPr/>
        </p:nvPicPr>
        <p:blipFill>
          <a:blip r:embed="rId1" cstate="print"/>
          <a:srcRect/>
          <a:stretch>
            <a:fillRect/>
          </a:stretch>
        </p:blipFill>
        <p:spPr bwMode="auto">
          <a:xfrm>
            <a:off x="0" y="5334000"/>
            <a:ext cx="9144000" cy="1524000"/>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plus(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1000"/>
                                        <p:tgtEl>
                                          <p:spTgt spid="3">
                                            <p:txEl>
                                              <p:pRg st="3" end="3"/>
                                            </p:txEl>
                                          </p:spTgt>
                                        </p:tgtEl>
                                      </p:cBhvr>
                                    </p:animEffect>
                                  </p:childTnLst>
                                </p:cTn>
                              </p:par>
                            </p:childTnLst>
                          </p:cTn>
                        </p:par>
                        <p:par>
                          <p:cTn id="23" fill="hold">
                            <p:stCondLst>
                              <p:cond delay="1000"/>
                            </p:stCondLst>
                            <p:childTnLst>
                              <p:par>
                                <p:cTn id="24" presetID="13"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plus(in)">
                                      <p:cBhvr>
                                        <p:cTn id="26" dur="1000"/>
                                        <p:tgtEl>
                                          <p:spTgt spid="3">
                                            <p:txEl>
                                              <p:pRg st="4" end="4"/>
                                            </p:txEl>
                                          </p:spTgt>
                                        </p:tgtEl>
                                      </p:cBhvr>
                                    </p:animEffect>
                                  </p:childTnLst>
                                </p:cTn>
                              </p:par>
                            </p:childTnLst>
                          </p:cTn>
                        </p:par>
                        <p:par>
                          <p:cTn id="27" fill="hold">
                            <p:stCondLst>
                              <p:cond delay="2000"/>
                            </p:stCondLst>
                            <p:childTnLst>
                              <p:par>
                                <p:cTn id="28" presetID="13"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plus(in)">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plus(in)">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plus(in)">
                                      <p:cBhvr>
                                        <p:cTn id="40" dur="1000"/>
                                        <p:tgtEl>
                                          <p:spTgt spid="3">
                                            <p:txEl>
                                              <p:pRg st="7" end="7"/>
                                            </p:txEl>
                                          </p:spTgt>
                                        </p:tgtEl>
                                      </p:cBhvr>
                                    </p:animEffect>
                                  </p:childTnLst>
                                </p:cTn>
                              </p:par>
                            </p:childTnLst>
                          </p:cTn>
                        </p:par>
                        <p:par>
                          <p:cTn id="41" fill="hold">
                            <p:stCondLst>
                              <p:cond delay="1000"/>
                            </p:stCondLst>
                            <p:childTnLst>
                              <p:par>
                                <p:cTn id="42" presetID="9"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dissolve">
                                      <p:cBhvr>
                                        <p:cTn id="44"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p:cNvPicPr>
            <a:picLocks noChangeAspect="1"/>
          </p:cNvPicPr>
          <p:nvPr/>
        </p:nvPicPr>
        <p:blipFill rotWithShape="1">
          <a:blip r:embed="rId1" cstate="print">
            <a:extLst>
              <a:ext uri="{28A0092B-C50C-407E-A947-70E740481C1C}">
                <a14:useLocalDpi xmlns:a14="http://schemas.microsoft.com/office/drawing/2010/main" val="0"/>
              </a:ext>
            </a:extLst>
          </a:blip>
          <a:srcRect t="4445" b="25555"/>
          <a:stretch>
            <a:fillRect/>
          </a:stretch>
        </p:blipFill>
        <p:spPr>
          <a:xfrm>
            <a:off x="457200" y="152400"/>
            <a:ext cx="1919288" cy="1752600"/>
          </a:xfrm>
          <a:prstGeom prst="rect">
            <a:avLst/>
          </a:prstGeom>
        </p:spPr>
      </p:pic>
      <p:pic>
        <p:nvPicPr>
          <p:cNvPr id="5" name="Picture 4" descr="A picture containing food&#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4440" b="12251"/>
          <a:stretch>
            <a:fillRect/>
          </a:stretch>
        </p:blipFill>
        <p:spPr>
          <a:xfrm>
            <a:off x="3457574" y="2667000"/>
            <a:ext cx="4314825" cy="2590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3581400"/>
          </a:xfrm>
        </p:spPr>
        <p:txBody>
          <a:bodyPr/>
          <a:lstStyle/>
          <a:p>
            <a:pPr marL="0" indent="0">
              <a:buNone/>
            </a:pPr>
            <a:r>
              <a:rPr lang="en-US" dirty="0"/>
              <a:t>                   </a:t>
            </a:r>
            <a:r>
              <a:rPr lang="en-US" sz="4000" b="1" dirty="0">
                <a:effectLst>
                  <a:outerShdw blurRad="38100" dist="38100" dir="2700000" algn="tl">
                    <a:srgbClr val="000000">
                      <a:alpha val="43137"/>
                    </a:srgbClr>
                  </a:outerShdw>
                </a:effectLst>
                <a:latin typeface="Arial Rounded MT Bold" panose="020F0704030504030204" pitchFamily="34" charset="0"/>
              </a:rPr>
              <a:t>Commitment Test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4000" dirty="0">
                <a:effectLst>
                  <a:outerShdw blurRad="38100" dist="38100" dir="2700000" algn="tl">
                    <a:srgbClr val="000000">
                      <a:alpha val="43137"/>
                    </a:srgbClr>
                  </a:outerShdw>
                </a:effectLst>
                <a:latin typeface="Impact" panose="020B0806030902050204" pitchFamily="34" charset="0"/>
              </a:rPr>
              <a:t>It’s Not What It Takes For Me To Start…</a:t>
            </a:r>
            <a:endParaRPr lang="en-US" sz="4000" dirty="0">
              <a:effectLst>
                <a:outerShdw blurRad="38100" dist="38100" dir="2700000" algn="tl">
                  <a:srgbClr val="000000">
                    <a:alpha val="43137"/>
                  </a:srgbClr>
                </a:outerShdw>
              </a:effectLst>
              <a:latin typeface="Impact" panose="020B0806030902050204" pitchFamily="34" charset="0"/>
            </a:endParaRPr>
          </a:p>
          <a:p>
            <a:pPr marL="0" indent="0">
              <a:buNone/>
            </a:pPr>
            <a:r>
              <a:rPr lang="en-US" sz="4000" dirty="0">
                <a:effectLst>
                  <a:outerShdw blurRad="38100" dist="38100" dir="2700000" algn="tl">
                    <a:srgbClr val="000000">
                      <a:alpha val="43137"/>
                    </a:srgbClr>
                  </a:outerShdw>
                </a:effectLst>
                <a:latin typeface="Impact" panose="020B0806030902050204" pitchFamily="34" charset="0"/>
              </a:rPr>
              <a:t>   …It’s What It Takes For Me To Quit </a:t>
            </a:r>
            <a:endParaRPr lang="en-US" sz="4000" dirty="0">
              <a:effectLst>
                <a:outerShdw blurRad="38100" dist="38100" dir="2700000" algn="tl">
                  <a:srgbClr val="000000">
                    <a:alpha val="43137"/>
                  </a:srgbClr>
                </a:outerShdw>
              </a:effectLst>
              <a:latin typeface="Impact" panose="020B080603090205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n insec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7375" y="1614487"/>
            <a:ext cx="5429250" cy="36290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0"/>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 needed Goliath</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children of Israel needed the giants</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3 Hebrew children needed the fiery furnace</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Sampson needed the philistines </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we need the struggle</a:t>
            </a:r>
            <a:b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There is no testimony without a test and no victory without a battle.</a:t>
            </a:r>
            <a:br>
              <a:rPr lang="en-US" b="1" i="1" dirty="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1"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228600" y="1600200"/>
            <a:ext cx="8686800" cy="4724400"/>
          </a:xfrm>
          <a:solidFill>
            <a:schemeClr val="bg1">
              <a:alpha val="90000"/>
            </a:schemeClr>
          </a:solidFill>
        </p:spPr>
        <p:txBody>
          <a:bodyPr>
            <a:noAutofit/>
          </a:bodyPr>
          <a:lstStyle/>
          <a:p>
            <a:pPr lvl="0">
              <a:spcBef>
                <a:spcPts val="1200"/>
              </a:spcBef>
              <a:buNone/>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Remember :</a:t>
            </a:r>
            <a:endPar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1200"/>
              </a:spcBef>
              <a:buNone/>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Grasshoppers Don’t Eat Grapes… </a:t>
            </a:r>
            <a:endPar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1200"/>
              </a:spcBef>
              <a:buNone/>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 Will Never Have Promise Land Faith </a:t>
            </a:r>
            <a:endPar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1200"/>
              </a:spcBef>
              <a:buNone/>
            </a:pPr>
            <a:r>
              <a:rPr lang="en-US"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…with a Grasshopper Mentality</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5" name="Picture 8" descr="http://netsofmercy.files.wordpress.com/2012/11/facingyourgiants_title.jpg"/>
          <p:cNvPicPr>
            <a:picLocks noChangeAspect="1" noChangeArrowheads="1"/>
          </p:cNvPicPr>
          <p:nvPr/>
        </p:nvPicPr>
        <p:blipFill>
          <a:blip r:embed="rId2" cstate="print"/>
          <a:srcRect/>
          <a:stretch>
            <a:fillRect/>
          </a:stretch>
        </p:blipFill>
        <p:spPr bwMode="auto">
          <a:xfrm>
            <a:off x="152400" y="4648200"/>
            <a:ext cx="8686800" cy="2209800"/>
          </a:xfrm>
          <a:prstGeom prst="rect">
            <a:avLst/>
          </a:prstGeom>
          <a:noFill/>
        </p:spPr>
      </p:pic>
      <p:pic>
        <p:nvPicPr>
          <p:cNvPr id="6" name="Picture 10" descr="http://sturhosday.com/wp-content/uploads/2012/01/StUrhosDay-300x202.png"/>
          <p:cNvPicPr>
            <a:picLocks noChangeAspect="1" noChangeArrowheads="1"/>
          </p:cNvPicPr>
          <p:nvPr/>
        </p:nvPicPr>
        <p:blipFill>
          <a:blip r:embed="rId3" cstate="print"/>
          <a:srcRect/>
          <a:stretch>
            <a:fillRect/>
          </a:stretch>
        </p:blipFill>
        <p:spPr bwMode="auto">
          <a:xfrm>
            <a:off x="6286500" y="762000"/>
            <a:ext cx="2857500" cy="19240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bg/>
                                          </p:spTgt>
                                        </p:tgtEl>
                                        <p:attrNameLst>
                                          <p:attrName>ppt_y</p:attrName>
                                        </p:attrNameLst>
                                      </p:cBhvr>
                                      <p:tavLst>
                                        <p:tav tm="0">
                                          <p:val>
                                            <p:strVal val="#ppt_y"/>
                                          </p:val>
                                        </p:tav>
                                        <p:tav tm="100000">
                                          <p:val>
                                            <p:strVal val="#ppt_y"/>
                                          </p:val>
                                        </p:tav>
                                      </p:tavLst>
                                    </p:anim>
                                    <p:anim calcmode="lin" valueType="num">
                                      <p:cBhvr>
                                        <p:cTn id="9" dur="20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3">
                                            <p:txEl>
                                              <p:pRg st="0" end="0"/>
                                            </p:txEl>
                                          </p:spTgt>
                                        </p:tgtEl>
                                      </p:cBhvr>
                                    </p:animEffect>
                                  </p:childTnLst>
                                </p:cTn>
                              </p:par>
                            </p:childTnLst>
                          </p:cTn>
                        </p:par>
                        <p:par>
                          <p:cTn id="19" fill="hold">
                            <p:stCondLst>
                              <p:cond delay="0"/>
                            </p:stCondLst>
                            <p:childTnLst>
                              <p:par>
                                <p:cTn id="20" presetID="37"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anim calcmode="lin" valueType="num">
                                      <p:cBhvr>
                                        <p:cTn id="23" dur="3000" fill="hold"/>
                                        <p:tgtEl>
                                          <p:spTgt spid="5"/>
                                        </p:tgtEl>
                                        <p:attrNameLst>
                                          <p:attrName>ppt_x</p:attrName>
                                        </p:attrNameLst>
                                      </p:cBhvr>
                                      <p:tavLst>
                                        <p:tav tm="0">
                                          <p:val>
                                            <p:strVal val="#ppt_x"/>
                                          </p:val>
                                        </p:tav>
                                        <p:tav tm="100000">
                                          <p:val>
                                            <p:strVal val="#ppt_x"/>
                                          </p:val>
                                        </p:tav>
                                      </p:tavLst>
                                    </p:anim>
                                    <p:anim calcmode="lin" valueType="num">
                                      <p:cBhvr>
                                        <p:cTn id="24" dur="2700" decel="100000" fill="hold"/>
                                        <p:tgtEl>
                                          <p:spTgt spid="5"/>
                                        </p:tgtEl>
                                        <p:attrNameLst>
                                          <p:attrName>ppt_y</p:attrName>
                                        </p:attrNameLst>
                                      </p:cBhvr>
                                      <p:tavLst>
                                        <p:tav tm="0">
                                          <p:val>
                                            <p:strVal val="#ppt_y+1"/>
                                          </p:val>
                                        </p:tav>
                                        <p:tav tm="100000">
                                          <p:val>
                                            <p:strVal val="#ppt_y-.03"/>
                                          </p:val>
                                        </p:tav>
                                      </p:tavLst>
                                    </p:anim>
                                    <p:anim calcmode="lin" valueType="num">
                                      <p:cBhvr>
                                        <p:cTn id="25"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2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2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1" dur="2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2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000" tmFilter="0,0; .5, 1; 1, 1"/>
                                        <p:tgtEl>
                                          <p:spTgt spid="3">
                                            <p:txEl>
                                              <p:pRg st="1" end="1"/>
                                            </p:txEl>
                                          </p:spTgt>
                                        </p:tgtEl>
                                      </p:cBhvr>
                                    </p:animEffect>
                                  </p:childTnLst>
                                </p:cTn>
                              </p:par>
                            </p:childTnLst>
                          </p:cTn>
                        </p:par>
                        <p:par>
                          <p:cTn id="34" fill="hold">
                            <p:stCondLst>
                              <p:cond delay="110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2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2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9" dur="2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2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2000" tmFilter="0,0; .5, 1; 1, 1"/>
                                        <p:tgtEl>
                                          <p:spTgt spid="3">
                                            <p:txEl>
                                              <p:pRg st="2" end="2"/>
                                            </p:txEl>
                                          </p:spTgt>
                                        </p:tgtEl>
                                      </p:cBhvr>
                                    </p:animEffect>
                                  </p:childTnLst>
                                </p:cTn>
                              </p:par>
                            </p:childTnLst>
                          </p:cTn>
                        </p:par>
                        <p:par>
                          <p:cTn id="42" fill="hold">
                            <p:stCondLst>
                              <p:cond delay="212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2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2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7" dur="2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2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000" tmFilter="0,0; .5, 1; 1, 1"/>
                                        <p:tgtEl>
                                          <p:spTgt spid="3">
                                            <p:txEl>
                                              <p:pRg st="3" end="3"/>
                                            </p:txEl>
                                          </p:spTgt>
                                        </p:tgtEl>
                                      </p:cBhvr>
                                    </p:animEffect>
                                  </p:childTnLst>
                                </p:cTn>
                              </p:par>
                            </p:childTnLst>
                          </p:cTn>
                        </p:par>
                        <p:par>
                          <p:cTn id="50" fill="hold">
                            <p:stCondLst>
                              <p:cond delay="30200"/>
                            </p:stCondLst>
                            <p:childTnLst>
                              <p:par>
                                <p:cTn id="51" presetID="7" presetClass="entr" presetSubtype="2"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0" fill="hold"/>
                                        <p:tgtEl>
                                          <p:spTgt spid="6"/>
                                        </p:tgtEl>
                                        <p:attrNameLst>
                                          <p:attrName>ppt_x</p:attrName>
                                        </p:attrNameLst>
                                      </p:cBhvr>
                                      <p:tavLst>
                                        <p:tav tm="0">
                                          <p:val>
                                            <p:strVal val="1+#ppt_w/2"/>
                                          </p:val>
                                        </p:tav>
                                        <p:tav tm="100000">
                                          <p:val>
                                            <p:strVal val="#ppt_x"/>
                                          </p:val>
                                        </p:tav>
                                      </p:tavLst>
                                    </p:anim>
                                    <p:anim calcmode="lin" valueType="num">
                                      <p:cBhvr additive="base">
                                        <p:cTn id="54" dur="5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Principle</a:t>
            </a:r>
            <a:endParaRPr lang="en-US" dirty="0"/>
          </a:p>
        </p:txBody>
      </p:sp>
      <p:sp>
        <p:nvSpPr>
          <p:cNvPr id="3" name="Content Placeholder 2"/>
          <p:cNvSpPr>
            <a:spLocks noGrp="1"/>
          </p:cNvSpPr>
          <p:nvPr>
            <p:ph idx="1"/>
          </p:nvPr>
        </p:nvSpPr>
        <p:spPr>
          <a:xfrm>
            <a:off x="457200" y="1447800"/>
            <a:ext cx="8229600" cy="3505200"/>
          </a:xfrm>
        </p:spPr>
        <p:txBody>
          <a:bodyPr>
            <a:norm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Has God Given You a Promise…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Your Facing…?</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ts val="6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Loss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ts val="6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Hurt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a:spcBef>
                <a:spcPts val="60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Health Problems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Remember…</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4" name="Picture 6" descr="http://24.media.tumblr.com/tumblr_m4osdeSoQu1rodauuo1_1280.png"/>
          <p:cNvPicPr>
            <a:picLocks noChangeAspect="1" noChangeArrowheads="1"/>
          </p:cNvPicPr>
          <p:nvPr/>
        </p:nvPicPr>
        <p:blipFill>
          <a:blip r:embed="rId1" cstate="print"/>
          <a:srcRect/>
          <a:stretch>
            <a:fillRect/>
          </a:stretch>
        </p:blipFill>
        <p:spPr bwMode="auto">
          <a:xfrm>
            <a:off x="0" y="5334000"/>
            <a:ext cx="9144000" cy="1524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6" fill="hold" grpId="0" nodeType="after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8000"/>
                            </p:stCondLst>
                            <p:childTnLst>
                              <p:par>
                                <p:cTn id="20" presetID="2" presetClass="entr" presetSubtype="12"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13" presetClass="entr" presetSubtype="16"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plus(in)">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Struggle pt 4</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dirty="0"/>
              <a:t>Psalm 119:71 –break down</a:t>
            </a:r>
            <a:endParaRPr lang="en-US" dirty="0"/>
          </a:p>
          <a:p>
            <a:r>
              <a:rPr lang="en-US" dirty="0"/>
              <a:t>New Living Translation</a:t>
            </a:r>
            <a:br>
              <a:rPr lang="en-US" dirty="0"/>
            </a:br>
            <a:r>
              <a:rPr lang="en-US" b="1" dirty="0"/>
              <a:t>My suffering was good for me</a:t>
            </a:r>
            <a:r>
              <a:rPr lang="en-US" dirty="0"/>
              <a:t>, for it taught me to pay attention to your decrees. It was Good that I was Afflicted</a:t>
            </a:r>
            <a:endParaRPr lang="en-US" dirty="0"/>
          </a:p>
          <a:p>
            <a:endParaRPr lang="en-US" dirty="0"/>
          </a:p>
          <a:p>
            <a:r>
              <a:rPr lang="en-US" dirty="0"/>
              <a:t>It was for my good that I was humbled; so that I would learn your statutes.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Psalm 119:71 –break down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610600" cy="4525963"/>
          </a:xfrm>
        </p:spPr>
        <p:txBody>
          <a:bodyPr>
            <a:norm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 Clearly Understood this Principle and Process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Psalms 119:67, 71,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Before I was afflicted I went astray: but now have I kept thy word”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71,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 is good for me that I have been afflicted; that I might learn thy statutes”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Afflicted-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weakened, humbled, stressed, struggle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Good-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beautiful, faithful, favor</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niongallery.co.uk/images/uploads/Power_Struggle.jpg"/>
          <p:cNvPicPr>
            <a:picLocks noChangeAspect="1" noChangeArrowheads="1"/>
          </p:cNvPicPr>
          <p:nvPr/>
        </p:nvPicPr>
        <p:blipFill>
          <a:blip r:embed="rId1" cstate="print"/>
          <a:srcRect/>
          <a:stretch>
            <a:fillRect/>
          </a:stretch>
        </p:blipFill>
        <p:spPr bwMode="auto">
          <a:xfrm>
            <a:off x="304800" y="1066800"/>
            <a:ext cx="5943600" cy="4762500"/>
          </a:xfrm>
          <a:prstGeom prst="rect">
            <a:avLst/>
          </a:prstGeom>
          <a:noFill/>
        </p:spPr>
      </p:pic>
      <p:pic>
        <p:nvPicPr>
          <p:cNvPr id="3" name="Picture 2" descr="http://ts2.mm.bing.net/th?id=H.4575180423038329&amp;pid=1.7&amp;w=197&amp;h=148&amp;c=7&amp;rs=1"/>
          <p:cNvPicPr>
            <a:picLocks noChangeAspect="1" noChangeArrowheads="1"/>
          </p:cNvPicPr>
          <p:nvPr/>
        </p:nvPicPr>
        <p:blipFill>
          <a:blip r:embed="rId2" cstate="print"/>
          <a:srcRect/>
          <a:stretch>
            <a:fillRect/>
          </a:stretch>
        </p:blipFill>
        <p:spPr bwMode="auto">
          <a:xfrm>
            <a:off x="6781800" y="3733800"/>
            <a:ext cx="1876425" cy="1409700"/>
          </a:xfrm>
          <a:prstGeom prst="rect">
            <a:avLst/>
          </a:prstGeom>
          <a:noFill/>
        </p:spPr>
      </p:pic>
      <p:sp>
        <p:nvSpPr>
          <p:cNvPr id="6" name="TextBox 5"/>
          <p:cNvSpPr txBox="1"/>
          <p:nvPr/>
        </p:nvSpPr>
        <p:spPr>
          <a:xfrm>
            <a:off x="6324600" y="1752600"/>
            <a:ext cx="2819400"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Numbers 13:23</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-Pt 3</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965200" y="6172200"/>
            <a:ext cx="7693660" cy="58356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Dealing with Life’s Struggles</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2" name="TextBox 1"/>
          <p:cNvSpPr txBox="1"/>
          <p:nvPr/>
        </p:nvSpPr>
        <p:spPr>
          <a:xfrm>
            <a:off x="5638800" y="101025"/>
            <a:ext cx="25146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November 3, 2019</a:t>
            </a:r>
            <a:endParaRPr lang="en-US" sz="2000" b="1" dirty="0">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p:cNvSpPr txBox="1"/>
          <p:nvPr/>
        </p:nvSpPr>
        <p:spPr>
          <a:xfrm>
            <a:off x="752582" y="101025"/>
            <a:ext cx="2514600"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Edward Church</a:t>
            </a:r>
            <a:endParaRPr lang="en-US" sz="2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vertical)">
                                      <p:cBhvr>
                                        <p:cTn id="7" dur="2000"/>
                                        <p:tgtEl>
                                          <p:spTgt spid="1026"/>
                                        </p:tgtEl>
                                      </p:cBhvr>
                                    </p:animEffect>
                                  </p:childTnLst>
                                </p:cTn>
                              </p:par>
                            </p:childTnLst>
                          </p:cTn>
                        </p:par>
                        <p:par>
                          <p:cTn id="8" fill="hold">
                            <p:stCondLst>
                              <p:cond delay="2000"/>
                            </p:stCondLst>
                            <p:childTnLst>
                              <p:par>
                                <p:cTn id="9" presetID="32" presetClass="emph" presetSubtype="0" fill="hold" nodeType="afterEffect">
                                  <p:stCondLst>
                                    <p:cond delay="0"/>
                                  </p:stCondLst>
                                  <p:childTnLst>
                                    <p:animClr clrSpc="rgb" dir="cw">
                                      <p:cBhvr override="childStyle">
                                        <p:cTn id="10" dur="500" fill="hold"/>
                                        <p:tgtEl>
                                          <p:spTgt spid="1026"/>
                                        </p:tgtEl>
                                        <p:attrNameLst>
                                          <p:attrName>style.color</p:attrName>
                                        </p:attrNameLst>
                                      </p:cBhvr>
                                      <p:to>
                                        <a:schemeClr val="accent2"/>
                                      </p:to>
                                    </p:animClr>
                                    <p:animClr clrSpc="rgb" dir="cw">
                                      <p:cBhvr>
                                        <p:cTn id="11" dur="500" fill="hold"/>
                                        <p:tgtEl>
                                          <p:spTgt spid="1026"/>
                                        </p:tgtEl>
                                        <p:attrNameLst>
                                          <p:attrName>fillcolor</p:attrName>
                                        </p:attrNameLst>
                                      </p:cBhvr>
                                      <p:to>
                                        <a:schemeClr val="accent2"/>
                                      </p:to>
                                    </p:animClr>
                                    <p:set>
                                      <p:cBhvr>
                                        <p:cTn id="12" dur="500" fill="hold"/>
                                        <p:tgtEl>
                                          <p:spTgt spid="1026"/>
                                        </p:tgtEl>
                                        <p:attrNameLst>
                                          <p:attrName>fill.type</p:attrName>
                                        </p:attrNameLst>
                                      </p:cBhvr>
                                      <p:to>
                                        <p:strVal val="solid"/>
                                      </p:to>
                                    </p:set>
                                    <p:set>
                                      <p:cBhvr>
                                        <p:cTn id="13" dur="500" fill="hold"/>
                                        <p:tgtEl>
                                          <p:spTgt spid="1026"/>
                                        </p:tgtEl>
                                        <p:attrNameLst>
                                          <p:attrName>fill.on</p:attrName>
                                        </p:attrNameLst>
                                      </p:cBhvr>
                                      <p:to>
                                        <p:strVal val="true"/>
                                      </p:to>
                                    </p:set>
                                    <p:animRot by="120000">
                                      <p:cBhvr>
                                        <p:cTn id="14" dur="500" fill="hold">
                                          <p:stCondLst>
                                            <p:cond delay="0"/>
                                          </p:stCondLst>
                                        </p:cTn>
                                        <p:tgtEl>
                                          <p:spTgt spid="1026"/>
                                        </p:tgtEl>
                                        <p:attrNameLst>
                                          <p:attrName>r</p:attrName>
                                        </p:attrNameLst>
                                      </p:cBhvr>
                                    </p:animRot>
                                    <p:animRot by="-240000">
                                      <p:cBhvr>
                                        <p:cTn id="15" dur="1000" fill="hold">
                                          <p:stCondLst>
                                            <p:cond delay="1000"/>
                                          </p:stCondLst>
                                        </p:cTn>
                                        <p:tgtEl>
                                          <p:spTgt spid="1026"/>
                                        </p:tgtEl>
                                        <p:attrNameLst>
                                          <p:attrName>r</p:attrName>
                                        </p:attrNameLst>
                                      </p:cBhvr>
                                    </p:animRot>
                                    <p:animRot by="240000">
                                      <p:cBhvr>
                                        <p:cTn id="16" dur="1000" fill="hold">
                                          <p:stCondLst>
                                            <p:cond delay="2000"/>
                                          </p:stCondLst>
                                        </p:cTn>
                                        <p:tgtEl>
                                          <p:spTgt spid="1026"/>
                                        </p:tgtEl>
                                        <p:attrNameLst>
                                          <p:attrName>r</p:attrName>
                                        </p:attrNameLst>
                                      </p:cBhvr>
                                    </p:animRot>
                                    <p:animRot by="-240000">
                                      <p:cBhvr>
                                        <p:cTn id="17" dur="1000" fill="hold">
                                          <p:stCondLst>
                                            <p:cond delay="3000"/>
                                          </p:stCondLst>
                                        </p:cTn>
                                        <p:tgtEl>
                                          <p:spTgt spid="1026"/>
                                        </p:tgtEl>
                                        <p:attrNameLst>
                                          <p:attrName>r</p:attrName>
                                        </p:attrNameLst>
                                      </p:cBhvr>
                                    </p:animRot>
                                    <p:animRot by="120000">
                                      <p:cBhvr>
                                        <p:cTn id="18" dur="1000" fill="hold">
                                          <p:stCondLst>
                                            <p:cond delay="4000"/>
                                          </p:stCondLst>
                                        </p:cTn>
                                        <p:tgtEl>
                                          <p:spTgt spid="1026"/>
                                        </p:tgtEl>
                                        <p:attrNameLst>
                                          <p:attrName>r</p:attrName>
                                        </p:attrNameLst>
                                      </p:cBhvr>
                                    </p:animRot>
                                  </p:childTnLst>
                                </p:cTn>
                              </p:par>
                            </p:childTnLst>
                          </p:cTn>
                        </p:par>
                        <p:par>
                          <p:cTn id="19" fill="hold">
                            <p:stCondLst>
                              <p:cond delay="7000"/>
                            </p:stCondLst>
                            <p:childTnLst>
                              <p:par>
                                <p:cTn id="20" presetID="38" presetClass="entr" presetSubtype="0" accel="50000" fill="hold" grpId="0" nodeType="afterEffect">
                                  <p:stCondLst>
                                    <p:cond delay="0"/>
                                  </p:stCondLst>
                                  <p:iterate type="lt">
                                    <p:tmPct val="50000"/>
                                  </p:iterate>
                                  <p:childTnLst>
                                    <p:set>
                                      <p:cBhvr>
                                        <p:cTn id="21" dur="1" fill="hold">
                                          <p:stCondLst>
                                            <p:cond delay="0"/>
                                          </p:stCondLst>
                                        </p:cTn>
                                        <p:tgtEl>
                                          <p:spTgt spid="7"/>
                                        </p:tgtEl>
                                        <p:attrNameLst>
                                          <p:attrName>style.visibility</p:attrName>
                                        </p:attrNameLst>
                                      </p:cBhvr>
                                      <p:to>
                                        <p:strVal val="visible"/>
                                      </p:to>
                                    </p:set>
                                    <p:set>
                                      <p:cBhvr>
                                        <p:cTn id="22" dur="228" fill="hold">
                                          <p:stCondLst>
                                            <p:cond delay="0"/>
                                          </p:stCondLst>
                                        </p:cTn>
                                        <p:tgtEl>
                                          <p:spTgt spid="7"/>
                                        </p:tgtEl>
                                        <p:attrNameLst>
                                          <p:attrName>style.rotation</p:attrName>
                                        </p:attrNameLst>
                                      </p:cBhvr>
                                      <p:to>
                                        <p:strVal val="-45.0"/>
                                      </p:to>
                                    </p:set>
                                    <p:anim calcmode="lin" valueType="num">
                                      <p:cBhvr>
                                        <p:cTn id="23"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4"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27" fill="hold">
                            <p:stCondLst>
                              <p:cond delay="125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par>
                          <p:cTn id="34" fill="hold">
                            <p:stCondLst>
                              <p:cond delay="13500"/>
                            </p:stCondLst>
                            <p:childTnLst>
                              <p:par>
                                <p:cTn id="35" presetID="6" presetClass="emph" presetSubtype="0" fill="hold" grpId="1" nodeType="afterEffect">
                                  <p:stCondLst>
                                    <p:cond delay="0"/>
                                  </p:stCondLst>
                                  <p:iterate type="lt">
                                    <p:tmPct val="0"/>
                                  </p:iterate>
                                  <p:childTnLst>
                                    <p:animScale>
                                      <p:cBhvr>
                                        <p:cTn id="36" dur="2000" fill="hold"/>
                                        <p:tgtEl>
                                          <p:spTgt spid="7"/>
                                        </p:tgtEl>
                                      </p:cBhvr>
                                      <p:by x="150000" y="150000"/>
                                    </p:animScale>
                                  </p:childTnLst>
                                </p:cTn>
                              </p:par>
                              <p:par>
                                <p:cTn id="37" presetID="9"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119:71</a:t>
            </a:r>
            <a:endParaRPr lang="en-US" dirty="0"/>
          </a:p>
        </p:txBody>
      </p:sp>
      <p:sp>
        <p:nvSpPr>
          <p:cNvPr id="3" name="Content Placeholder 2"/>
          <p:cNvSpPr>
            <a:spLocks noGrp="1"/>
          </p:cNvSpPr>
          <p:nvPr>
            <p:ph idx="1"/>
          </p:nvPr>
        </p:nvSpPr>
        <p:spPr/>
        <p:txBody>
          <a:bodyPr>
            <a:normAutofit fontScale="77500" lnSpcReduction="20000"/>
          </a:bodyPr>
          <a:lstStyle/>
          <a:p>
            <a:br>
              <a:rPr lang="en-US" dirty="0"/>
            </a:br>
            <a:r>
              <a:rPr lang="en-US" b="1" dirty="0"/>
              <a:t>1. Pain forces you to Look…to the Word of God for Answers.</a:t>
            </a:r>
            <a:br>
              <a:rPr lang="en-US" b="1" dirty="0"/>
            </a:br>
            <a:br>
              <a:rPr lang="en-US" b="1" dirty="0"/>
            </a:br>
            <a:r>
              <a:rPr lang="en-US" b="1" dirty="0"/>
              <a:t>2. Pain forces you to Lean…on the Arm of God instead of man.</a:t>
            </a:r>
            <a:br>
              <a:rPr lang="en-US" b="1" dirty="0"/>
            </a:br>
            <a:br>
              <a:rPr lang="en-US" b="1" dirty="0"/>
            </a:br>
            <a:r>
              <a:rPr lang="en-US" b="1" dirty="0"/>
              <a:t>3. Pain forces you to Learn...where you went astray.</a:t>
            </a:r>
            <a:br>
              <a:rPr lang="en-US" b="1" dirty="0"/>
            </a:br>
            <a:br>
              <a:rPr lang="en-US" b="1" dirty="0"/>
            </a:br>
            <a:r>
              <a:rPr lang="en-US" b="1" dirty="0"/>
              <a:t>4. Pain forces you to Long…for His Presence and healing.</a:t>
            </a:r>
            <a:br>
              <a:rPr lang="en-US" b="1" dirty="0"/>
            </a:br>
            <a:br>
              <a:rPr lang="en-US" b="1" dirty="0"/>
            </a:br>
            <a:r>
              <a:rPr lang="en-US" b="1" dirty="0"/>
              <a:t>5. Pain forces you to Listen…for changes In God’s Instructions</a:t>
            </a:r>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C.S. Lewis said, </a:t>
            </a:r>
            <a:r>
              <a:rPr lang="en-US" b="1" i="1" dirty="0"/>
              <a:t>“God whispers in our pleasure, but shouts in our pain.”</a:t>
            </a:r>
            <a:endParaRPr lang="en-US" dirty="0"/>
          </a:p>
          <a:p>
            <a:endParaRPr lang="en-US" b="1" dirty="0"/>
          </a:p>
          <a:p>
            <a:r>
              <a:rPr lang="en-US" b="1" dirty="0"/>
              <a:t>Pain is God’s megaphone to rouse a sleeping world.</a:t>
            </a:r>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 119:71</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0" y="1371600"/>
            <a:ext cx="3276600" cy="4754563"/>
          </a:xfrm>
        </p:spPr>
        <p:txBody>
          <a:bodyPr>
            <a:normAutofit lnSpcReduction="10000"/>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Pain Forces You to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Look…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Lean…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Learn...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Long…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nSpc>
                <a:spcPct val="150000"/>
              </a:lnSpc>
              <a:spcBef>
                <a:spcPts val="0"/>
              </a:spcBef>
              <a:spcAft>
                <a:spcPts val="1200"/>
              </a:spcAft>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Listen…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sz="2800" dirty="0">
              <a:effectLst>
                <a:outerShdw blurRad="38100" dist="38100" dir="2700000" algn="tl">
                  <a:srgbClr val="000000">
                    <a:alpha val="43137"/>
                  </a:srgbClr>
                </a:outerShdw>
              </a:effectLst>
            </a:endParaRPr>
          </a:p>
        </p:txBody>
      </p:sp>
      <p:sp>
        <p:nvSpPr>
          <p:cNvPr id="4" name="Content Placeholder 2"/>
          <p:cNvSpPr txBox="1"/>
          <p:nvPr/>
        </p:nvSpPr>
        <p:spPr>
          <a:xfrm>
            <a:off x="2209800" y="1371600"/>
            <a:ext cx="5638800" cy="4754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2800" b="1" i="0" u="none" strike="noStrike" kern="1200" cap="none" spc="0" normalizeH="0" baseline="0" noProof="0" dirty="0">
              <a:ln>
                <a:noFill/>
              </a:ln>
              <a:solidFill>
                <a:schemeClr val="tx1"/>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auto" latinLnBrk="0" hangingPunct="1">
              <a:lnSpc>
                <a:spcPct val="150000"/>
              </a:lnSpc>
              <a:spcAft>
                <a:spcPts val="1200"/>
              </a:spcAft>
              <a:buClrTx/>
              <a:buSzTx/>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to the Word of God for Answers</a:t>
            </a:r>
            <a:endPar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auto" latinLnBrk="0" hangingPunct="1">
              <a:lnSpc>
                <a:spcPct val="150000"/>
              </a:lnSpc>
              <a:spcAft>
                <a:spcPts val="1200"/>
              </a:spcAft>
              <a:buClrTx/>
              <a:buSzTx/>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on the Arm of God instead of man</a:t>
            </a:r>
            <a:endPar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auto" latinLnBrk="0" hangingPunct="1">
              <a:lnSpc>
                <a:spcPct val="150000"/>
              </a:lnSpc>
              <a:spcAft>
                <a:spcPts val="1200"/>
              </a:spcAft>
              <a:buClrTx/>
              <a:buSzTx/>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where you went astray</a:t>
            </a:r>
            <a:endPar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auto" latinLnBrk="0" hangingPunct="1">
              <a:lnSpc>
                <a:spcPct val="150000"/>
              </a:lnSpc>
              <a:spcAft>
                <a:spcPts val="1200"/>
              </a:spcAft>
              <a:buClrTx/>
              <a:buSzTx/>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or His Presence and healing</a:t>
            </a:r>
            <a:endPar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auto" latinLnBrk="0" hangingPunct="1">
              <a:lnSpc>
                <a:spcPct val="150000"/>
              </a:lnSpc>
              <a:spcAft>
                <a:spcPts val="1200"/>
              </a:spcAft>
              <a:buClrTx/>
              <a:buSzTx/>
              <a:defRPr/>
            </a:pPr>
            <a:r>
              <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rPr>
              <a:t>or changes In God’s Instructions</a:t>
            </a:r>
            <a:endParaRPr kumimoji="0" lang="en-US" sz="28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1" end="1"/>
                                            </p:txEl>
                                          </p:spTgt>
                                        </p:tgtEl>
                                      </p:cBhvr>
                                    </p:animEffect>
                                  </p:childTnLst>
                                </p:cTn>
                              </p:par>
                            </p:childTnLst>
                          </p:cTn>
                        </p:par>
                        <p:par>
                          <p:cTn id="20" fill="hold">
                            <p:stCondLst>
                              <p:cond delay="750"/>
                            </p:stCondLst>
                            <p:childTnLst>
                              <p:par>
                                <p:cTn id="21" presetID="14" presetClass="entr" presetSubtype="5"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randombar(vertical)">
                                      <p:cBhvr>
                                        <p:cTn id="23" dur="50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
                                            <p:txEl>
                                              <p:pRg st="2" end="2"/>
                                            </p:txEl>
                                          </p:spTgt>
                                        </p:tgtEl>
                                      </p:cBhvr>
                                    </p:animEffect>
                                  </p:childTnLst>
                                </p:cTn>
                              </p:par>
                            </p:childTnLst>
                          </p:cTn>
                        </p:par>
                        <p:par>
                          <p:cTn id="33" fill="hold">
                            <p:stCondLst>
                              <p:cond delay="750"/>
                            </p:stCondLst>
                            <p:childTnLst>
                              <p:par>
                                <p:cTn id="34" presetID="14" presetClass="entr" presetSubtype="5" fill="hold" nodeType="after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randombar(vertical)">
                                      <p:cBhvr>
                                        <p:cTn id="36" dur="50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3" end="3"/>
                                            </p:txEl>
                                          </p:spTgt>
                                        </p:tgtEl>
                                      </p:cBhvr>
                                    </p:animEffect>
                                  </p:childTnLst>
                                </p:cTn>
                              </p:par>
                            </p:childTnLst>
                          </p:cTn>
                        </p:par>
                        <p:par>
                          <p:cTn id="46" fill="hold">
                            <p:stCondLst>
                              <p:cond delay="899"/>
                            </p:stCondLst>
                            <p:childTnLst>
                              <p:par>
                                <p:cTn id="47" presetID="14" presetClass="entr" presetSubtype="5" fill="hold"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vertical)">
                                      <p:cBhvr>
                                        <p:cTn id="49" dur="5000"/>
                                        <p:tgtEl>
                                          <p:spTgt spid="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3">
                                            <p:txEl>
                                              <p:pRg st="4" end="4"/>
                                            </p:txEl>
                                          </p:spTgt>
                                        </p:tgtEl>
                                        <p:attrNameLst>
                                          <p:attrName>style.visibility</p:attrName>
                                        </p:attrNameLst>
                                      </p:cBhvr>
                                      <p:to>
                                        <p:strVal val="visible"/>
                                      </p:to>
                                    </p:set>
                                    <p:anim calcmode="lin" valueType="num">
                                      <p:cBhvr>
                                        <p:cTn id="54"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6"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3">
                                            <p:txEl>
                                              <p:pRg st="4" end="4"/>
                                            </p:txEl>
                                          </p:spTgt>
                                        </p:tgtEl>
                                      </p:cBhvr>
                                    </p:animEffect>
                                  </p:childTnLst>
                                </p:cTn>
                              </p:par>
                            </p:childTnLst>
                          </p:cTn>
                        </p:par>
                        <p:par>
                          <p:cTn id="59" fill="hold">
                            <p:stCondLst>
                              <p:cond delay="750"/>
                            </p:stCondLst>
                            <p:childTnLst>
                              <p:par>
                                <p:cTn id="60" presetID="14" presetClass="entr" presetSubtype="5" fill="hold" nodeType="after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randombar(vertical)">
                                      <p:cBhvr>
                                        <p:cTn id="62" dur="50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9"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3">
                                            <p:txEl>
                                              <p:pRg st="5" end="5"/>
                                            </p:txEl>
                                          </p:spTgt>
                                        </p:tgtEl>
                                      </p:cBhvr>
                                    </p:animEffect>
                                  </p:childTnLst>
                                </p:cTn>
                              </p:par>
                            </p:childTnLst>
                          </p:cTn>
                        </p:par>
                        <p:par>
                          <p:cTn id="72" fill="hold">
                            <p:stCondLst>
                              <p:cond delay="850"/>
                            </p:stCondLst>
                            <p:childTnLst>
                              <p:par>
                                <p:cTn id="73" presetID="14" presetClass="entr" presetSubtype="5" fill="hold" nodeType="after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animEffect transition="in" filter="randombar(vertical)">
                                      <p:cBhvr>
                                        <p:cTn id="75" dur="5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1"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p:txBody>
          <a:bodyPr>
            <a:normAutofit fontScale="90000"/>
          </a:bodyPr>
          <a:lstStyle/>
          <a:p>
            <a:br>
              <a:rPr lang="en-US" b="1"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Struggle is a Sign…</a:t>
            </a:r>
            <a:b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228600" y="1600200"/>
            <a:ext cx="8534400" cy="4876800"/>
          </a:xfrm>
          <a:solidFill>
            <a:schemeClr val="bg1">
              <a:alpha val="90000"/>
            </a:schemeClr>
          </a:solidFill>
        </p:spPr>
        <p:txBody>
          <a:bodyPr>
            <a:normAutofit/>
          </a:bodyPr>
          <a:lstStyle/>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There is Still Life in You! - Potential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Satan Does Not Have You Yet – Problem</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God Still Has Need of You  - Purpose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God is Defending You – Power</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lnSpc>
                <a:spcPct val="150000"/>
              </a:lnSpc>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 Break Thru is On the Way –Promise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Psalms 34:19 (KJV)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Many are the afflictions of the righteous: but the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LORD delivereth him out of them all.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10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1000"/>
                                        <p:tgtEl>
                                          <p:spTgt spid="3">
                                            <p:txEl>
                                              <p:pRg st="0" end="0"/>
                                            </p:txEl>
                                          </p:spTgt>
                                        </p:tgtEl>
                                      </p:cBhvr>
                                    </p:animEffect>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1000"/>
                                        <p:tgtEl>
                                          <p:spTgt spid="3">
                                            <p:txEl>
                                              <p:pRg st="1" end="1"/>
                                            </p:txEl>
                                          </p:spTgt>
                                        </p:tgtEl>
                                      </p:cBhvr>
                                    </p:animEffec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1000"/>
                                        <p:tgtEl>
                                          <p:spTgt spid="3">
                                            <p:txEl>
                                              <p:pRg st="2" end="2"/>
                                            </p:txEl>
                                          </p:spTgt>
                                        </p:tgtEl>
                                      </p:cBhvr>
                                    </p:animEffect>
                                  </p:childTnLst>
                                </p:cTn>
                              </p:par>
                            </p:childTnLst>
                          </p:cTn>
                        </p:par>
                        <p:par>
                          <p:cTn id="19" fill="hold">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par>
                          <p:cTn id="23" fill="hold">
                            <p:stCondLst>
                              <p:cond delay="4000"/>
                            </p:stCondLst>
                            <p:childTnLst>
                              <p:par>
                                <p:cTn id="24" presetID="9"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1000"/>
                                        <p:tgtEl>
                                          <p:spTgt spid="3">
                                            <p:txEl>
                                              <p:pRg st="4" end="4"/>
                                            </p:txEl>
                                          </p:spTgt>
                                        </p:tgtEl>
                                      </p:cBhvr>
                                    </p:animEffect>
                                  </p:childTnLst>
                                </p:cTn>
                              </p:par>
                            </p:childTnLst>
                          </p:cTn>
                        </p:par>
                        <p:par>
                          <p:cTn id="27" fill="hold">
                            <p:stCondLst>
                              <p:cond delay="5000"/>
                            </p:stCondLst>
                            <p:childTnLst>
                              <p:par>
                                <p:cTn id="28" presetID="9" presetClass="entr" presetSubtype="0"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1000"/>
                                        <p:tgtEl>
                                          <p:spTgt spid="3">
                                            <p:txEl>
                                              <p:pRg st="5" end="5"/>
                                            </p:txEl>
                                          </p:spTgt>
                                        </p:tgtEl>
                                      </p:cBhvr>
                                    </p:animEffect>
                                  </p:childTnLst>
                                </p:cTn>
                              </p:par>
                            </p:childTnLst>
                          </p:cTn>
                        </p:par>
                        <p:par>
                          <p:cTn id="31" fill="hold">
                            <p:stCondLst>
                              <p:cond delay="6000"/>
                            </p:stCondLst>
                            <p:childTnLst>
                              <p:par>
                                <p:cTn id="32" presetID="9" presetClass="entr" presetSubtype="0"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The Struggle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95400"/>
            <a:ext cx="8686800" cy="5334000"/>
          </a:xfrm>
        </p:spPr>
        <p:txBody>
          <a:bodyPr>
            <a:normAutofit fontScale="62500" lnSpcReduction="20000"/>
          </a:bodyPr>
          <a:lstStyle/>
          <a:p>
            <a:r>
              <a:rPr lang="en-US" b="1" dirty="0"/>
              <a:t>God left the giants in the promised land on purpose...</a:t>
            </a:r>
            <a:br>
              <a:rPr lang="en-US" b="1" dirty="0"/>
            </a:br>
            <a:r>
              <a:rPr lang="en-US" b="1" dirty="0"/>
              <a:t>1. Because they needed to learn how to fight their own battles</a:t>
            </a:r>
            <a:r>
              <a:rPr lang="en-US" dirty="0"/>
              <a:t>...looking to God for guidance, strength, strategy, and purpose.</a:t>
            </a:r>
            <a:br>
              <a:rPr lang="en-US" dirty="0"/>
            </a:br>
            <a:r>
              <a:rPr lang="en-US" b="1" dirty="0"/>
              <a:t>2. Because giants distinguish the difference between those who profess and those who possess</a:t>
            </a:r>
            <a:r>
              <a:rPr lang="en-US" dirty="0"/>
              <a:t>...those who are all talk and not much action---and those who talk the talk and walk the walk...</a:t>
            </a:r>
            <a:br>
              <a:rPr lang="en-US" dirty="0"/>
            </a:br>
            <a:r>
              <a:rPr lang="en-US" dirty="0"/>
              <a:t>You know, it is one thing to confess the promises of God, but it is another thing to strap on your sword (The Worde)and go toe to toe with your giants (the enemy and his devices)and possess the land(your Christian inheritance and promises)</a:t>
            </a:r>
            <a:br>
              <a:rPr lang="en-US" dirty="0"/>
            </a:br>
            <a:r>
              <a:rPr lang="en-US" b="1" dirty="0"/>
              <a:t>3. The Giants expose the grasshoppers in the crowd</a:t>
            </a:r>
            <a:r>
              <a:rPr lang="en-US" dirty="0"/>
              <a:t> (When giants show up grasshoppers speak up).</a:t>
            </a:r>
            <a:br>
              <a:rPr lang="en-US" dirty="0"/>
            </a:br>
            <a:r>
              <a:rPr lang="en-US" dirty="0"/>
              <a:t>Grasshoppers usually blend into their environments but giants uncover them.... grasshoppers don’t eat grapes, You will never have promised land type of faith if you have a grasshopper type mentality.</a:t>
            </a:r>
            <a:br>
              <a:rPr lang="en-US" dirty="0"/>
            </a:br>
            <a:r>
              <a:rPr lang="en-US" b="1" dirty="0"/>
              <a:t>4. You get to know yourself in the struggle and what you are really made of</a:t>
            </a:r>
            <a:r>
              <a:rPr lang="en-US" dirty="0"/>
              <a:t>( the real you comes out under pressure). Christians are like tea bags---you don’t really know what is in them until they are put in hot </a:t>
            </a:r>
            <a:endParaRPr lang="en-US" dirty="0"/>
          </a:p>
          <a:p>
            <a:r>
              <a:rPr lang="en-US" b="1" dirty="0"/>
              <a:t>5. You get to know God, you realize that God is your only help</a:t>
            </a:r>
            <a:r>
              <a:rPr lang="en-US" dirty="0"/>
              <a:t>...you realize what level of faith you are on and this also gives opportunity to grow..</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1"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228600" y="1524000"/>
            <a:ext cx="8686800" cy="5334000"/>
          </a:xfrm>
          <a:solidFill>
            <a:schemeClr val="bg1">
              <a:alpha val="90000"/>
            </a:schemeClr>
          </a:solidFill>
        </p:spPr>
        <p:txBody>
          <a:bodyPr wrap="square" lIns="91440" tIns="45720" rIns="91440" bIns="45720" anchor="t">
            <a:normAutofit fontScale="92500"/>
          </a:bodyPr>
          <a:lstStyle/>
          <a:p>
            <a:pPr marL="342900" indent="-342900" algn="l" defTabSz="914400" latinLnBrk="0">
              <a:lnSpc>
                <a:spcPct val="92000"/>
              </a:lnSpc>
              <a:spcBef>
                <a:spcPts val="0"/>
              </a:spcBef>
              <a:spcAft>
                <a:spcPts val="0"/>
              </a:spcAft>
              <a:buFontTx/>
              <a:buNone/>
            </a:pPr>
            <a:r>
              <a:rPr lang="en-US" altLang="ko-KR" sz="3000" b="1" dirty="0">
                <a:solidFill>
                  <a:srgbClr val="000000"/>
                </a:solidFill>
                <a:effectLst>
                  <a:outerShdw blurRad="38100" dist="38100" dir="2700000" algn="tl">
                    <a:srgbClr val="000000">
                      <a:alpha val="43137"/>
                    </a:srgbClr>
                  </a:outerShdw>
                </a:effectLst>
                <a:latin typeface="Arial Unicode MS" charset="0"/>
              </a:rPr>
              <a:t>#1- Because They Needed to Learn How to Fight</a:t>
            </a:r>
            <a:endParaRPr lang="en-US" altLang="ko-KR" sz="3000" b="1" dirty="0">
              <a:solidFill>
                <a:srgbClr val="000000"/>
              </a:solidFill>
              <a:effectLst>
                <a:outerShdw blurRad="38100" dist="38100" dir="2700000" algn="tl">
                  <a:srgbClr val="000000">
                    <a:alpha val="43137"/>
                  </a:srgbClr>
                </a:outerShdw>
              </a:effectLst>
              <a:latin typeface="Arial Unicode MS" charset="0"/>
            </a:endParaRPr>
          </a:p>
          <a:p>
            <a:pPr>
              <a:lnSpc>
                <a:spcPct val="92000"/>
              </a:lnSpc>
              <a:spcBef>
                <a:spcPts val="600"/>
              </a:spcBef>
              <a:buFont typeface="Wingdings" panose="05000000000000000000" pitchFamily="2" charset="2"/>
              <a:buChar char="q"/>
            </a:pPr>
            <a:r>
              <a:rPr lang="en-US" altLang="ko-KR" sz="3000" b="1" dirty="0">
                <a:solidFill>
                  <a:srgbClr val="000000"/>
                </a:solidFill>
                <a:effectLst>
                  <a:outerShdw blurRad="38100" dist="38100" dir="2700000" algn="tl">
                    <a:srgbClr val="000000">
                      <a:alpha val="43137"/>
                    </a:srgbClr>
                  </a:outerShdw>
                </a:effectLst>
                <a:latin typeface="Arial Unicode MS" charset="0"/>
              </a:rPr>
              <a:t> We are at War!</a:t>
            </a:r>
            <a:endParaRPr lang="ko-KR" altLang="en-US" sz="3000" b="1" dirty="0">
              <a:effectLst>
                <a:outerShdw blurRad="38100" dist="38100" dir="2700000" algn="tl">
                  <a:srgbClr val="000000">
                    <a:alpha val="43137"/>
                  </a:srgbClr>
                </a:outerShdw>
              </a:effectLst>
              <a:latin typeface="Arial Unicode MS" charset="0"/>
            </a:endParaRPr>
          </a:p>
          <a:p>
            <a:pPr>
              <a:spcBef>
                <a:spcPts val="0"/>
              </a:spcBef>
              <a:buNone/>
            </a:pPr>
            <a:r>
              <a:rPr lang="en-US" sz="2800" b="1" dirty="0">
                <a:effectLst>
                  <a:outerShdw blurRad="38100" dist="38100" dir="2700000" algn="tl">
                    <a:srgbClr val="000000">
                      <a:alpha val="43137"/>
                    </a:srgbClr>
                  </a:outerShdw>
                </a:effectLst>
              </a:rPr>
              <a:t>Eph 6:10-12</a:t>
            </a:r>
            <a:r>
              <a:rPr lang="en-US" sz="2800" b="1" dirty="0"/>
              <a:t>, </a:t>
            </a:r>
            <a:r>
              <a:rPr lang="en-US" sz="2800" baseline="30000" dirty="0"/>
              <a:t>10 </a:t>
            </a:r>
            <a:r>
              <a:rPr lang="en-US" sz="2800" i="1" dirty="0">
                <a:effectLst>
                  <a:outerShdw blurRad="38100" dist="38100" dir="2700000" algn="tl">
                    <a:srgbClr val="000000">
                      <a:alpha val="43137"/>
                    </a:srgbClr>
                  </a:outerShdw>
                </a:effectLst>
              </a:rPr>
              <a:t>Finally, my brethren, be strong in the Lord, / in</a:t>
            </a:r>
            <a:endParaRPr lang="en-US" sz="2800" i="1" dirty="0">
              <a:effectLst>
                <a:outerShdw blurRad="38100" dist="38100" dir="2700000" algn="tl">
                  <a:srgbClr val="000000">
                    <a:alpha val="43137"/>
                  </a:srgbClr>
                </a:outerShdw>
              </a:effectLst>
            </a:endParaRPr>
          </a:p>
          <a:p>
            <a:pPr>
              <a:spcBef>
                <a:spcPts val="0"/>
              </a:spcBef>
              <a:buNone/>
            </a:pPr>
            <a:r>
              <a:rPr lang="en-US" sz="2800" i="1" dirty="0">
                <a:effectLst>
                  <a:outerShdw blurRad="38100" dist="38100" dir="2700000" algn="tl">
                    <a:srgbClr val="000000">
                      <a:alpha val="43137"/>
                    </a:srgbClr>
                  </a:outerShdw>
                </a:effectLst>
              </a:rPr>
              <a:t>the power of his might.</a:t>
            </a:r>
            <a:r>
              <a:rPr lang="en-US" sz="2800" i="1" baseline="30000" dirty="0">
                <a:effectLst>
                  <a:outerShdw blurRad="38100" dist="38100" dir="2700000" algn="tl">
                    <a:srgbClr val="000000">
                      <a:alpha val="43137"/>
                    </a:srgbClr>
                  </a:outerShdw>
                </a:effectLst>
              </a:rPr>
              <a:t>11 </a:t>
            </a:r>
            <a:r>
              <a:rPr lang="en-US" sz="2800" i="1" dirty="0">
                <a:effectLst>
                  <a:outerShdw blurRad="38100" dist="38100" dir="2700000" algn="tl">
                    <a:srgbClr val="000000">
                      <a:alpha val="43137"/>
                    </a:srgbClr>
                  </a:outerShdw>
                </a:effectLst>
              </a:rPr>
              <a:t>Put on the whole armour of God, that</a:t>
            </a:r>
            <a:endParaRPr lang="en-US" sz="2800" i="1" dirty="0">
              <a:effectLst>
                <a:outerShdw blurRad="38100" dist="38100" dir="2700000" algn="tl">
                  <a:srgbClr val="000000">
                    <a:alpha val="43137"/>
                  </a:srgbClr>
                </a:outerShdw>
              </a:effectLst>
            </a:endParaRPr>
          </a:p>
          <a:p>
            <a:pPr>
              <a:spcBef>
                <a:spcPts val="0"/>
              </a:spcBef>
              <a:buNone/>
            </a:pPr>
            <a:r>
              <a:rPr lang="en-US" sz="2800" i="1" dirty="0">
                <a:effectLst>
                  <a:outerShdw blurRad="38100" dist="38100" dir="2700000" algn="tl">
                    <a:srgbClr val="000000">
                      <a:alpha val="43137"/>
                    </a:srgbClr>
                  </a:outerShdw>
                </a:effectLst>
              </a:rPr>
              <a:t>ye may be able to stand against the wiles of the devil. </a:t>
            </a:r>
            <a:r>
              <a:rPr lang="en-US" sz="2800" i="1" baseline="30000" dirty="0">
                <a:effectLst>
                  <a:outerShdw blurRad="38100" dist="38100" dir="2700000" algn="tl">
                    <a:srgbClr val="000000">
                      <a:alpha val="43137"/>
                    </a:srgbClr>
                  </a:outerShdw>
                </a:effectLst>
              </a:rPr>
              <a:t>12 </a:t>
            </a:r>
            <a:r>
              <a:rPr lang="en-US" sz="2800" i="1" dirty="0">
                <a:effectLst>
                  <a:outerShdw blurRad="38100" dist="38100" dir="2700000" algn="tl">
                    <a:srgbClr val="000000">
                      <a:alpha val="43137"/>
                    </a:srgbClr>
                  </a:outerShdw>
                </a:effectLst>
              </a:rPr>
              <a:t>For we</a:t>
            </a:r>
            <a:endParaRPr lang="en-US" sz="2800" i="1" dirty="0">
              <a:effectLst>
                <a:outerShdw blurRad="38100" dist="38100" dir="2700000" algn="tl">
                  <a:srgbClr val="000000">
                    <a:alpha val="43137"/>
                  </a:srgbClr>
                </a:outerShdw>
              </a:effectLst>
            </a:endParaRPr>
          </a:p>
          <a:p>
            <a:pPr>
              <a:spcBef>
                <a:spcPts val="0"/>
              </a:spcBef>
              <a:buNone/>
            </a:pPr>
            <a:r>
              <a:rPr lang="en-US" sz="2800" i="1" dirty="0">
                <a:effectLst>
                  <a:outerShdw blurRad="38100" dist="38100" dir="2700000" algn="tl">
                    <a:srgbClr val="000000">
                      <a:alpha val="43137"/>
                    </a:srgbClr>
                  </a:outerShdw>
                </a:effectLst>
              </a:rPr>
              <a:t>wrestle not against flesh and blood, but against principalities, </a:t>
            </a:r>
            <a:endParaRPr lang="en-US" sz="2800" i="1" dirty="0">
              <a:effectLst>
                <a:outerShdw blurRad="38100" dist="38100" dir="2700000" algn="tl">
                  <a:srgbClr val="000000">
                    <a:alpha val="43137"/>
                  </a:srgbClr>
                </a:outerShdw>
              </a:effectLst>
            </a:endParaRPr>
          </a:p>
          <a:p>
            <a:pPr>
              <a:spcBef>
                <a:spcPts val="0"/>
              </a:spcBef>
              <a:buNone/>
            </a:pPr>
            <a:r>
              <a:rPr lang="en-US" sz="2800" i="1" dirty="0">
                <a:effectLst>
                  <a:outerShdw blurRad="38100" dist="38100" dir="2700000" algn="tl">
                    <a:srgbClr val="000000">
                      <a:alpha val="43137"/>
                    </a:srgbClr>
                  </a:outerShdw>
                </a:effectLst>
              </a:rPr>
              <a:t>against powers, against the rulers of the darkness of this world, </a:t>
            </a:r>
            <a:endParaRPr lang="en-US" sz="2800" i="1" dirty="0">
              <a:effectLst>
                <a:outerShdw blurRad="38100" dist="38100" dir="2700000" algn="tl">
                  <a:srgbClr val="000000">
                    <a:alpha val="43137"/>
                  </a:srgbClr>
                </a:outerShdw>
              </a:effectLst>
            </a:endParaRPr>
          </a:p>
          <a:p>
            <a:pPr>
              <a:spcBef>
                <a:spcPts val="0"/>
              </a:spcBef>
              <a:buNone/>
            </a:pPr>
            <a:r>
              <a:rPr lang="en-US" sz="2800" i="1" dirty="0">
                <a:effectLst>
                  <a:outerShdw blurRad="38100" dist="38100" dir="2700000" algn="tl">
                    <a:srgbClr val="000000">
                      <a:alpha val="43137"/>
                    </a:srgbClr>
                  </a:outerShdw>
                </a:effectLst>
              </a:rPr>
              <a:t>against spiritual wickedness in high places. </a:t>
            </a:r>
            <a:endParaRPr lang="en-US" sz="2800" i="1" dirty="0">
              <a:effectLst>
                <a:outerShdw blurRad="38100" dist="38100" dir="2700000" algn="tl">
                  <a:srgbClr val="000000">
                    <a:alpha val="43137"/>
                  </a:srgbClr>
                </a:outerShdw>
              </a:effectLst>
            </a:endParaRPr>
          </a:p>
          <a:p>
            <a:pPr>
              <a:lnSpc>
                <a:spcPct val="92000"/>
              </a:lnSpc>
              <a:spcBef>
                <a:spcPts val="600"/>
              </a:spcBef>
              <a:buFont typeface="Wingdings" panose="05000000000000000000" pitchFamily="2" charset="2"/>
              <a:buChar char="q"/>
            </a:pPr>
            <a:r>
              <a:rPr lang="en-US" altLang="ko-KR" sz="2800" b="1" dirty="0">
                <a:solidFill>
                  <a:srgbClr val="000000"/>
                </a:solidFill>
                <a:effectLst>
                  <a:outerShdw blurRad="38100" dist="38100" dir="2700000" algn="tl">
                    <a:srgbClr val="C0C0C0"/>
                  </a:outerShdw>
                </a:effectLst>
                <a:latin typeface="Arial Unicode MS" charset="0"/>
              </a:rPr>
              <a:t> </a:t>
            </a:r>
            <a:r>
              <a:rPr lang="en-US" altLang="ko-KR" sz="3000" b="1" dirty="0">
                <a:solidFill>
                  <a:srgbClr val="000000"/>
                </a:solidFill>
                <a:effectLst>
                  <a:outerShdw blurRad="38100" dist="38100" dir="2700000" algn="tl">
                    <a:srgbClr val="000000">
                      <a:alpha val="43137"/>
                    </a:srgbClr>
                  </a:outerShdw>
                </a:effectLst>
                <a:latin typeface="Arial Unicode MS" charset="0"/>
              </a:rPr>
              <a:t>This War is…</a:t>
            </a:r>
            <a:endParaRPr lang="en-US" altLang="ko-KR" sz="3000" b="1" dirty="0">
              <a:solidFill>
                <a:srgbClr val="000000"/>
              </a:solidFill>
              <a:effectLst>
                <a:outerShdw blurRad="38100" dist="38100" dir="2700000" algn="tl">
                  <a:srgbClr val="000000">
                    <a:alpha val="43137"/>
                  </a:srgbClr>
                </a:outerShdw>
              </a:effectLst>
              <a:latin typeface="Arial Unicode MS" charset="0"/>
            </a:endParaRPr>
          </a:p>
          <a:p>
            <a:pPr lvl="2">
              <a:lnSpc>
                <a:spcPct val="92000"/>
              </a:lnSpc>
              <a:spcBef>
                <a:spcPts val="600"/>
              </a:spcBef>
            </a:pPr>
            <a:r>
              <a:rPr lang="en-US" altLang="ko-KR" sz="3000" b="1" dirty="0">
                <a:solidFill>
                  <a:srgbClr val="000000"/>
                </a:solidFill>
                <a:effectLst>
                  <a:outerShdw blurRad="38100" dist="38100" dir="2700000" algn="tl">
                    <a:srgbClr val="000000">
                      <a:alpha val="43137"/>
                    </a:srgbClr>
                  </a:outerShdw>
                </a:effectLst>
                <a:latin typeface="Arial Unicode MS" charset="0"/>
              </a:rPr>
              <a:t>Daily -</a:t>
            </a:r>
            <a:r>
              <a:rPr lang="en-US" altLang="ko-KR" sz="3000" i="1" dirty="0">
                <a:solidFill>
                  <a:srgbClr val="000000"/>
                </a:solidFill>
                <a:effectLst>
                  <a:outerShdw blurRad="38100" dist="38100" dir="2700000" algn="tl">
                    <a:srgbClr val="000000">
                      <a:alpha val="43137"/>
                    </a:srgbClr>
                  </a:outerShdw>
                </a:effectLst>
                <a:latin typeface="Arial Unicode MS" charset="0"/>
              </a:rPr>
              <a:t>Attacks can come at any hour</a:t>
            </a:r>
            <a:endParaRPr lang="ko-KR" altLang="en-US" sz="3000" i="1" dirty="0">
              <a:effectLst>
                <a:outerShdw blurRad="38100" dist="38100" dir="2700000" algn="tl">
                  <a:srgbClr val="000000">
                    <a:alpha val="43137"/>
                  </a:srgbClr>
                </a:outerShdw>
              </a:effectLst>
              <a:latin typeface="Arial Unicode MS" charset="0"/>
            </a:endParaRPr>
          </a:p>
          <a:p>
            <a:pPr lvl="2">
              <a:lnSpc>
                <a:spcPct val="92000"/>
              </a:lnSpc>
              <a:spcBef>
                <a:spcPts val="600"/>
              </a:spcBef>
            </a:pPr>
            <a:r>
              <a:rPr lang="en-US" altLang="ko-KR" sz="3000" b="1" dirty="0">
                <a:solidFill>
                  <a:srgbClr val="000000"/>
                </a:solidFill>
                <a:effectLst>
                  <a:outerShdw blurRad="38100" dist="38100" dir="2700000" algn="tl">
                    <a:srgbClr val="000000">
                      <a:alpha val="43137"/>
                    </a:srgbClr>
                  </a:outerShdw>
                </a:effectLst>
                <a:latin typeface="Arial Unicode MS" charset="0"/>
              </a:rPr>
              <a:t>Powerful -</a:t>
            </a:r>
            <a:r>
              <a:rPr lang="en-US" altLang="ko-KR" sz="3000" i="1" dirty="0">
                <a:solidFill>
                  <a:srgbClr val="000000"/>
                </a:solidFill>
                <a:effectLst>
                  <a:outerShdw blurRad="38100" dist="38100" dir="2700000" algn="tl">
                    <a:srgbClr val="000000">
                      <a:alpha val="43137"/>
                    </a:srgbClr>
                  </a:outerShdw>
                </a:effectLst>
                <a:latin typeface="Arial Unicode MS" charset="0"/>
              </a:rPr>
              <a:t>all your strength not enough</a:t>
            </a:r>
            <a:endParaRPr lang="en-US" altLang="ko-KR" sz="3000" i="1" dirty="0">
              <a:solidFill>
                <a:srgbClr val="000000"/>
              </a:solidFill>
              <a:effectLst>
                <a:outerShdw blurRad="38100" dist="38100" dir="2700000" algn="tl">
                  <a:srgbClr val="000000">
                    <a:alpha val="43137"/>
                  </a:srgbClr>
                </a:outerShdw>
              </a:effectLst>
              <a:latin typeface="Arial Unicode MS" charset="0"/>
            </a:endParaRPr>
          </a:p>
          <a:p>
            <a:pPr lvl="2">
              <a:lnSpc>
                <a:spcPct val="92000"/>
              </a:lnSpc>
              <a:spcBef>
                <a:spcPts val="600"/>
              </a:spcBef>
            </a:pPr>
            <a:r>
              <a:rPr lang="en-US" altLang="ko-KR" sz="3000" b="1" dirty="0">
                <a:solidFill>
                  <a:srgbClr val="000000"/>
                </a:solidFill>
                <a:effectLst>
                  <a:outerShdw blurRad="38100" dist="38100" dir="2700000" algn="tl">
                    <a:srgbClr val="000000">
                      <a:alpha val="43137"/>
                    </a:srgbClr>
                  </a:outerShdw>
                </a:effectLst>
                <a:latin typeface="Arial Unicode MS" charset="0"/>
              </a:rPr>
              <a:t>All Inclusive -</a:t>
            </a:r>
            <a:r>
              <a:rPr lang="en-US" altLang="ko-KR" sz="3000" i="1" dirty="0">
                <a:solidFill>
                  <a:srgbClr val="000000"/>
                </a:solidFill>
                <a:effectLst>
                  <a:outerShdw blurRad="38100" dist="38100" dir="2700000" algn="tl">
                    <a:srgbClr val="000000">
                      <a:alpha val="43137"/>
                    </a:srgbClr>
                  </a:outerShdw>
                </a:effectLst>
                <a:latin typeface="Arial Unicode MS" charset="0"/>
              </a:rPr>
              <a:t>No One is Excluded</a:t>
            </a:r>
            <a:endParaRPr lang="ko-KR" altLang="en-US" sz="3000" i="1" dirty="0">
              <a:effectLst>
                <a:outerShdw blurRad="38100" dist="38100" dir="2700000" algn="tl">
                  <a:srgbClr val="000000">
                    <a:alpha val="43137"/>
                  </a:srgbClr>
                </a:outerShdw>
              </a:effectLst>
              <a:latin typeface="Arial Unicode M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bg/>
                                          </p:spTgt>
                                        </p:tgtEl>
                                        <p:attrNameLst>
                                          <p:attrName>ppt_y</p:attrName>
                                        </p:attrNameLst>
                                      </p:cBhvr>
                                      <p:tavLst>
                                        <p:tav tm="0">
                                          <p:val>
                                            <p:strVal val="#ppt_y"/>
                                          </p:val>
                                        </p:tav>
                                        <p:tav tm="100000">
                                          <p:val>
                                            <p:strVal val="#ppt_y"/>
                                          </p:val>
                                        </p:tav>
                                      </p:tavLst>
                                    </p:anim>
                                    <p:anim calcmode="lin" valueType="num">
                                      <p:cBhvr>
                                        <p:cTn id="9"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3">
                                            <p:txEl>
                                              <p:pRg st="2" end="2"/>
                                            </p:txEl>
                                          </p:spTgt>
                                        </p:tgtEl>
                                      </p:cBhvr>
                                    </p:animEffect>
                                  </p:childTnLst>
                                </p:cTn>
                              </p:par>
                            </p:childTnLst>
                          </p:cTn>
                        </p:par>
                        <p:par>
                          <p:cTn id="36" fill="hold">
                            <p:stCondLst>
                              <p:cond delay="49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3" end="3"/>
                                            </p:txEl>
                                          </p:spTgt>
                                        </p:tgtEl>
                                      </p:cBhvr>
                                    </p:animEffect>
                                  </p:childTnLst>
                                </p:cTn>
                              </p:par>
                            </p:childTnLst>
                          </p:cTn>
                        </p:par>
                        <p:par>
                          <p:cTn id="44" fill="hold">
                            <p:stCondLst>
                              <p:cond delay="8449"/>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3">
                                            <p:txEl>
                                              <p:pRg st="4" end="4"/>
                                            </p:txEl>
                                          </p:spTgt>
                                        </p:tgtEl>
                                      </p:cBhvr>
                                    </p:animEffect>
                                  </p:childTnLst>
                                </p:cTn>
                              </p:par>
                            </p:childTnLst>
                          </p:cTn>
                        </p:par>
                        <p:par>
                          <p:cTn id="52" fill="hold">
                            <p:stCondLst>
                              <p:cond delay="12149"/>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7"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xEl>
                                              <p:pRg st="5" end="5"/>
                                            </p:txEl>
                                          </p:spTgt>
                                        </p:tgtEl>
                                      </p:cBhvr>
                                    </p:animEffect>
                                  </p:childTnLst>
                                </p:cTn>
                              </p:par>
                            </p:childTnLst>
                          </p:cTn>
                        </p:par>
                        <p:par>
                          <p:cTn id="60" fill="hold">
                            <p:stCondLst>
                              <p:cond delay="15849"/>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txEl>
                                              <p:pRg st="6" end="6"/>
                                            </p:txEl>
                                          </p:spTgt>
                                        </p:tgtEl>
                                      </p:cBhvr>
                                    </p:animEffect>
                                  </p:childTnLst>
                                </p:cTn>
                              </p:par>
                            </p:childTnLst>
                          </p:cTn>
                        </p:par>
                        <p:par>
                          <p:cTn id="68" fill="hold">
                            <p:stCondLst>
                              <p:cond delay="196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3"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3">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3">
                                            <p:txEl>
                                              <p:pRg st="8" end="8"/>
                                            </p:txEl>
                                          </p:spTgt>
                                        </p:tgtEl>
                                        <p:attrNameLst>
                                          <p:attrName>style.visibility</p:attrName>
                                        </p:attrNameLst>
                                      </p:cBhvr>
                                      <p:to>
                                        <p:strVal val="visible"/>
                                      </p:to>
                                    </p:set>
                                    <p:anim calcmode="lin" valueType="num">
                                      <p:cBhvr>
                                        <p:cTn id="80"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2"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3">
                                            <p:txEl>
                                              <p:pRg st="8" end="8"/>
                                            </p:txEl>
                                          </p:spTgt>
                                        </p:tgtEl>
                                      </p:cBhvr>
                                    </p:animEffect>
                                  </p:childTnLst>
                                </p:cTn>
                              </p:par>
                            </p:childTnLst>
                          </p:cTn>
                        </p:par>
                        <p:par>
                          <p:cTn id="85" fill="hold">
                            <p:stCondLst>
                              <p:cond delay="11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
                                            <p:txEl>
                                              <p:pRg st="10" end="10"/>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41" presetClass="entr" presetSubtype="0" fill="hold" grpId="0" nodeType="clickEffect">
                                  <p:stCondLst>
                                    <p:cond delay="0"/>
                                  </p:stCondLst>
                                  <p:iterate type="lt">
                                    <p:tmPct val="10000"/>
                                  </p:iterate>
                                  <p:childTnLst>
                                    <p:set>
                                      <p:cBhvr>
                                        <p:cTn id="105" dur="1" fill="hold">
                                          <p:stCondLst>
                                            <p:cond delay="0"/>
                                          </p:stCondLst>
                                        </p:cTn>
                                        <p:tgtEl>
                                          <p:spTgt spid="3">
                                            <p:txEl>
                                              <p:pRg st="11" end="11"/>
                                            </p:txEl>
                                          </p:spTgt>
                                        </p:tgtEl>
                                        <p:attrNameLst>
                                          <p:attrName>style.visibility</p:attrName>
                                        </p:attrNameLst>
                                      </p:cBhvr>
                                      <p:to>
                                        <p:strVal val="visible"/>
                                      </p:to>
                                    </p:set>
                                    <p:anim calcmode="lin" valueType="num">
                                      <p:cBhvr>
                                        <p:cTn id="106" dur="50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108" dur="50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buNone/>
            </a:pP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#4 You get to know yourself in the struggle ( </a:t>
            </a:r>
            <a:r>
              <a:rPr lang="en-US" sz="33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real you comes out under pressure</a:t>
            </a: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 You get to know your God, you realize that God is your only help.</a:t>
            </a:r>
            <a:endParaRPr lang="en-US" sz="33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#6 You get stronger, you put down roots, you dig into the word and prayer.</a:t>
            </a:r>
            <a:endPar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#7 You become aware of the excesses and unnecessary things in your life.</a:t>
            </a:r>
            <a:endPar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#8 The struggle produces thankfulness (</a:t>
            </a:r>
            <a:r>
              <a:rPr lang="en-US" sz="2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example</a:t>
            </a: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someone survives a tornado, their house is gone their car is gone but they are so thankful that they are still alive, the family is together.</a:t>
            </a:r>
            <a:endPar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you know you had to fight for what you got:</a:t>
            </a:r>
            <a:b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a.You appreciate it more</a:t>
            </a:r>
            <a:b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b.You won’t let anyone take it from you</a:t>
            </a:r>
            <a:endPar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 Struggles test your level of commitment</a:t>
            </a:r>
            <a:endPar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r>
              <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only way to truly gauge your level of commitment is through the struggle</a:t>
            </a:r>
            <a:endParaRPr lang="en-US" sz="2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Because They Needed to Learn How to Fight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Teaches My Hands to War</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b="1" dirty="0">
                <a:latin typeface="Arial Unicode MS" pitchFamily="34" charset="-128"/>
                <a:ea typeface="Arial Unicode MS" pitchFamily="34" charset="-128"/>
                <a:cs typeface="Arial Unicode MS" pitchFamily="34" charset="-128"/>
              </a:rPr>
              <a:t>2 Samuel 22:35 (KJV) </a:t>
            </a:r>
            <a:br>
              <a:rPr lang="en-US" sz="2800" dirty="0">
                <a:latin typeface="Arial Unicode MS" pitchFamily="34" charset="-128"/>
                <a:ea typeface="Arial Unicode MS" pitchFamily="34" charset="-128"/>
                <a:cs typeface="Arial Unicode MS" pitchFamily="34" charset="-128"/>
              </a:rPr>
            </a:br>
            <a:r>
              <a:rPr lang="en-US" sz="2800" baseline="30000" dirty="0">
                <a:latin typeface="Arial Unicode MS" pitchFamily="34" charset="-128"/>
                <a:ea typeface="Arial Unicode MS" pitchFamily="34" charset="-128"/>
                <a:cs typeface="Arial Unicode MS" pitchFamily="34" charset="-128"/>
              </a:rPr>
              <a:t>35 </a:t>
            </a:r>
            <a:r>
              <a:rPr lang="en-US" sz="2800" dirty="0">
                <a:latin typeface="Arial Unicode MS" pitchFamily="34" charset="-128"/>
                <a:ea typeface="Arial Unicode MS" pitchFamily="34" charset="-128"/>
                <a:cs typeface="Arial Unicode MS" pitchFamily="34" charset="-128"/>
              </a:rPr>
              <a:t>He teacheth my hands to war; so that a bow of steel is broken by mine arms. </a:t>
            </a:r>
            <a:endParaRPr lang="en-US" sz="2800" dirty="0"/>
          </a:p>
          <a:p>
            <a:pPr>
              <a:buNone/>
            </a:pPr>
            <a:r>
              <a:rPr lang="en-US" sz="2800" b="1" dirty="0"/>
              <a:t>Psalms 18:34 (KJV) </a:t>
            </a:r>
            <a:br>
              <a:rPr lang="en-US" sz="2800" dirty="0"/>
            </a:br>
            <a:r>
              <a:rPr lang="en-US" sz="2800" baseline="30000" dirty="0"/>
              <a:t>34 </a:t>
            </a:r>
            <a:r>
              <a:rPr lang="en-US" sz="2800" dirty="0"/>
              <a:t>He teacheth my hands to war, so that a bow of steel is broken by mine arms. </a:t>
            </a:r>
            <a:endParaRPr lang="en-US" sz="2800" dirty="0"/>
          </a:p>
          <a:p>
            <a:pPr>
              <a:buNone/>
            </a:pPr>
            <a:r>
              <a:rPr lang="en-US" sz="2800" b="1" dirty="0"/>
              <a:t>Psalms 144:1 (KJV) </a:t>
            </a:r>
            <a:br>
              <a:rPr lang="en-US" sz="2800" dirty="0"/>
            </a:br>
            <a:r>
              <a:rPr lang="en-US" sz="2800" baseline="30000" dirty="0"/>
              <a:t>1 </a:t>
            </a:r>
            <a:r>
              <a:rPr lang="en-US" sz="2800" dirty="0"/>
              <a:t>Blessed </a:t>
            </a:r>
            <a:r>
              <a:rPr lang="en-US" sz="2800" i="1" dirty="0"/>
              <a:t>be</a:t>
            </a:r>
            <a:r>
              <a:rPr lang="en-US" sz="2800" dirty="0"/>
              <a:t> the LORD my strength, which teacheth my hands to war, </a:t>
            </a:r>
            <a:r>
              <a:rPr lang="en-US" sz="2800" i="1" dirty="0"/>
              <a:t>and</a:t>
            </a:r>
            <a:r>
              <a:rPr lang="en-US" sz="2800" dirty="0"/>
              <a:t> my fingers to fight: </a:t>
            </a:r>
            <a:endParaRPr lang="en-US" sz="2800" dirty="0"/>
          </a:p>
          <a:p>
            <a:pPr>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524000"/>
            <a:ext cx="6400800" cy="4343400"/>
          </a:xfrm>
        </p:spPr>
        <p:txBody>
          <a:bodyPr/>
          <a:lstStyle/>
          <a:p>
            <a:pPr algn="l"/>
            <a:r>
              <a:rPr lang="en-US" b="1" dirty="0">
                <a:solidFill>
                  <a:schemeClr val="tx1"/>
                </a:solidFill>
              </a:rPr>
              <a:t>1- Even if the Healing doesn’t come</a:t>
            </a:r>
            <a:endParaRPr lang="en-US" b="1" dirty="0">
              <a:solidFill>
                <a:schemeClr val="tx1"/>
              </a:solidFill>
            </a:endParaRPr>
          </a:p>
          <a:p>
            <a:pPr algn="l"/>
            <a:r>
              <a:rPr lang="en-US" b="1" dirty="0">
                <a:solidFill>
                  <a:schemeClr val="tx1"/>
                </a:solidFill>
              </a:rPr>
              <a:t>2- the Hurt and the Healer Collide</a:t>
            </a:r>
            <a:endParaRPr lang="en-US" b="1" dirty="0">
              <a:solidFill>
                <a:schemeClr val="tx1"/>
              </a:solidFill>
            </a:endParaRPr>
          </a:p>
          <a:p>
            <a:pPr algn="l"/>
            <a:r>
              <a:rPr lang="en-US" b="1" dirty="0">
                <a:solidFill>
                  <a:schemeClr val="tx1"/>
                </a:solidFill>
              </a:rPr>
              <a:t>3- </a:t>
            </a:r>
            <a:r>
              <a:rPr lang="en-US" b="1" dirty="0">
                <a:solidFill>
                  <a:schemeClr val="tx1"/>
                </a:solidFill>
                <a:effectLst>
                  <a:outerShdw blurRad="38100" dist="38100" dir="2700000" algn="tl">
                    <a:srgbClr val="000000">
                      <a:alpha val="43137"/>
                    </a:srgbClr>
                  </a:outerShdw>
                </a:effectLst>
              </a:rPr>
              <a:t>Blessings - Laura Story</a:t>
            </a:r>
            <a:endParaRPr lang="en-US" b="1" dirty="0">
              <a:solidFill>
                <a:schemeClr val="tx1"/>
              </a:solidFill>
              <a:effectLst>
                <a:outerShdw blurRad="38100" dist="38100" dir="2700000" algn="tl">
                  <a:srgbClr val="000000">
                    <a:alpha val="43137"/>
                  </a:srgbClr>
                </a:outerShdw>
              </a:effectLst>
            </a:endParaRPr>
          </a:p>
          <a:p>
            <a:pPr algn="l"/>
            <a:r>
              <a:rPr lang="en-US" b="1" dirty="0">
                <a:solidFill>
                  <a:schemeClr val="tx1"/>
                </a:solidFill>
                <a:effectLst>
                  <a:outerShdw blurRad="38100" dist="38100" dir="2700000" algn="tl">
                    <a:srgbClr val="000000">
                      <a:alpha val="43137"/>
                    </a:srgbClr>
                  </a:outerShdw>
                </a:effectLst>
              </a:rPr>
              <a:t>4- Praise you in this Storm</a:t>
            </a:r>
            <a:endParaRPr lang="en-US" b="1" dirty="0">
              <a:solidFill>
                <a:schemeClr val="tx1"/>
              </a:solidFill>
              <a:effectLst>
                <a:outerShdw blurRad="38100" dist="38100" dir="2700000" algn="tl">
                  <a:srgbClr val="000000">
                    <a:alpha val="43137"/>
                  </a:srgbClr>
                </a:outerShdw>
              </a:effectLst>
            </a:endParaRPr>
          </a:p>
          <a:p>
            <a:pPr algn="l"/>
            <a:r>
              <a:rPr lang="en-US" b="1" dirty="0">
                <a:solidFill>
                  <a:schemeClr val="tx1"/>
                </a:solidFill>
                <a:effectLst>
                  <a:outerShdw blurRad="38100" dist="38100" dir="2700000" algn="tl">
                    <a:srgbClr val="000000">
                      <a:alpha val="43137"/>
                    </a:srgbClr>
                  </a:outerShdw>
                </a:effectLst>
              </a:rPr>
              <a:t>5- Bring the rain</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niongallery.co.uk/images/uploads/Power_Struggle.jpg"/>
          <p:cNvPicPr>
            <a:picLocks noChangeAspect="1" noChangeArrowheads="1"/>
          </p:cNvPicPr>
          <p:nvPr/>
        </p:nvPicPr>
        <p:blipFill>
          <a:blip r:embed="rId1" cstate="print"/>
          <a:srcRect/>
          <a:stretch>
            <a:fillRect/>
          </a:stretch>
        </p:blipFill>
        <p:spPr bwMode="auto">
          <a:xfrm>
            <a:off x="304800" y="1066800"/>
            <a:ext cx="7143750" cy="4762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1"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Principle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609600" y="2838450"/>
            <a:ext cx="8229600" cy="2895600"/>
          </a:xfrm>
          <a:solidFill>
            <a:schemeClr val="bg1">
              <a:alpha val="90000"/>
            </a:schemeClr>
          </a:solidFill>
        </p:spPr>
        <p:txBody>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Christian Life Requires Us to…</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…Walk by Faith Not by Sight (2 Cor 5:7)</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Move Beyond Our:</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Feelings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Limitations</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Prepare for Battle: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000"/>
                                        <p:tgtEl>
                                          <p:spTgt spid="4"/>
                                        </p:tgtEl>
                                      </p:cBhvr>
                                    </p:animEffect>
                                  </p:childTnLst>
                                </p:cTn>
                              </p:par>
                            </p:childTnLst>
                          </p:cTn>
                        </p:par>
                        <p:par>
                          <p:cTn id="8" fill="hold">
                            <p:stCondLst>
                              <p:cond delay="1000"/>
                            </p:stCondLst>
                            <p:childTnLst>
                              <p:par>
                                <p:cTn id="9" presetID="32" presetClass="emph" presetSubtype="0" fill="hold" nodeType="afterEffect">
                                  <p:stCondLst>
                                    <p:cond delay="0"/>
                                  </p:stCondLst>
                                  <p:childTnLst>
                                    <p:animClr clrSpc="rgb" dir="cw">
                                      <p:cBhvr override="childStyle">
                                        <p:cTn id="10" dur="100" fill="hold"/>
                                        <p:tgtEl>
                                          <p:spTgt spid="4"/>
                                        </p:tgtEl>
                                        <p:attrNameLst>
                                          <p:attrName>style.color</p:attrName>
                                        </p:attrNameLst>
                                      </p:cBhvr>
                                      <p:to>
                                        <a:schemeClr val="accent2"/>
                                      </p:to>
                                    </p:animClr>
                                    <p:animClr clrSpc="rgb" dir="cw">
                                      <p:cBhvr>
                                        <p:cTn id="11" dur="100" fill="hold"/>
                                        <p:tgtEl>
                                          <p:spTgt spid="4"/>
                                        </p:tgtEl>
                                        <p:attrNameLst>
                                          <p:attrName>fillcolor</p:attrName>
                                        </p:attrNameLst>
                                      </p:cBhvr>
                                      <p:to>
                                        <a:schemeClr val="accent2"/>
                                      </p:to>
                                    </p:animClr>
                                    <p:set>
                                      <p:cBhvr>
                                        <p:cTn id="12" dur="100" fill="hold"/>
                                        <p:tgtEl>
                                          <p:spTgt spid="4"/>
                                        </p:tgtEl>
                                        <p:attrNameLst>
                                          <p:attrName>fill.type</p:attrName>
                                        </p:attrNameLst>
                                      </p:cBhvr>
                                      <p:to>
                                        <p:strVal val="solid"/>
                                      </p:to>
                                    </p:set>
                                    <p:set>
                                      <p:cBhvr>
                                        <p:cTn id="13" dur="100" fill="hold"/>
                                        <p:tgtEl>
                                          <p:spTgt spid="4"/>
                                        </p:tgtEl>
                                        <p:attrNameLst>
                                          <p:attrName>fill.on</p:attrName>
                                        </p:attrNameLst>
                                      </p:cBhvr>
                                      <p:to>
                                        <p:strVal val="true"/>
                                      </p:to>
                                    </p:se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par>
                          <p:cTn id="19" fill="hold">
                            <p:stCondLst>
                              <p:cond delay="2000"/>
                            </p:stCondLst>
                            <p:childTnLst>
                              <p:par>
                                <p:cTn id="20" presetID="49" presetClass="entr" presetSubtype="0" decel="100000" fill="hold" grpId="0" nodeType="afterEffect">
                                  <p:stCondLst>
                                    <p:cond delay="1000"/>
                                  </p:stCondLst>
                                  <p:childTnLst>
                                    <p:set>
                                      <p:cBhvr>
                                        <p:cTn id="21" dur="1" fill="hold">
                                          <p:stCondLst>
                                            <p:cond delay="0"/>
                                          </p:stCondLst>
                                        </p:cTn>
                                        <p:tgtEl>
                                          <p:spTgt spid="3">
                                            <p:bg/>
                                          </p:spTgt>
                                        </p:tgtEl>
                                        <p:attrNameLst>
                                          <p:attrName>style.visibility</p:attrName>
                                        </p:attrNameLst>
                                      </p:cBhvr>
                                      <p:to>
                                        <p:strVal val="visible"/>
                                      </p:to>
                                    </p:set>
                                    <p:anim calcmode="lin" valueType="num">
                                      <p:cBhvr>
                                        <p:cTn id="22" dur="1000" fill="hold"/>
                                        <p:tgtEl>
                                          <p:spTgt spid="3">
                                            <p:bg/>
                                          </p:spTgt>
                                        </p:tgtEl>
                                        <p:attrNameLst>
                                          <p:attrName>ppt_w</p:attrName>
                                        </p:attrNameLst>
                                      </p:cBhvr>
                                      <p:tavLst>
                                        <p:tav tm="0">
                                          <p:val>
                                            <p:fltVal val="0"/>
                                          </p:val>
                                        </p:tav>
                                        <p:tav tm="100000">
                                          <p:val>
                                            <p:strVal val="#ppt_w"/>
                                          </p:val>
                                        </p:tav>
                                      </p:tavLst>
                                    </p:anim>
                                    <p:anim calcmode="lin" valueType="num">
                                      <p:cBhvr>
                                        <p:cTn id="23" dur="1000" fill="hold"/>
                                        <p:tgtEl>
                                          <p:spTgt spid="3">
                                            <p:bg/>
                                          </p:spTgt>
                                        </p:tgtEl>
                                        <p:attrNameLst>
                                          <p:attrName>ppt_h</p:attrName>
                                        </p:attrNameLst>
                                      </p:cBhvr>
                                      <p:tavLst>
                                        <p:tav tm="0">
                                          <p:val>
                                            <p:fltVal val="0"/>
                                          </p:val>
                                        </p:tav>
                                        <p:tav tm="100000">
                                          <p:val>
                                            <p:strVal val="#ppt_h"/>
                                          </p:val>
                                        </p:tav>
                                      </p:tavLst>
                                    </p:anim>
                                    <p:anim calcmode="lin" valueType="num">
                                      <p:cBhvr>
                                        <p:cTn id="24" dur="1000" fill="hold"/>
                                        <p:tgtEl>
                                          <p:spTgt spid="3">
                                            <p:bg/>
                                          </p:spTgt>
                                        </p:tgtEl>
                                        <p:attrNameLst>
                                          <p:attrName>style.rotation</p:attrName>
                                        </p:attrNameLst>
                                      </p:cBhvr>
                                      <p:tavLst>
                                        <p:tav tm="0">
                                          <p:val>
                                            <p:fltVal val="360"/>
                                          </p:val>
                                        </p:tav>
                                        <p:tav tm="100000">
                                          <p:val>
                                            <p:fltVal val="0"/>
                                          </p:val>
                                        </p:tav>
                                      </p:tavLst>
                                    </p:anim>
                                    <p:animEffect transition="in" filter="fade">
                                      <p:cBhvr>
                                        <p:cTn id="25" dur="1000"/>
                                        <p:tgtEl>
                                          <p:spTgt spid="3">
                                            <p:bg/>
                                          </p:spTgt>
                                        </p:tgtEl>
                                      </p:cBhvr>
                                    </p:animEffect>
                                  </p:childTnLst>
                                </p:cTn>
                              </p:par>
                              <p:par>
                                <p:cTn id="26" presetID="49" presetClass="entr" presetSubtype="0" decel="100000" fill="hold" grpId="0" nodeType="withEffect">
                                  <p:stCondLst>
                                    <p:cond delay="100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31" dur="1000"/>
                                        <p:tgtEl>
                                          <p:spTgt spid="3">
                                            <p:txEl>
                                              <p:pRg st="0" end="0"/>
                                            </p:txEl>
                                          </p:spTgt>
                                        </p:tgtEl>
                                      </p:cBhvr>
                                    </p:animEffect>
                                  </p:childTnLst>
                                </p:cTn>
                              </p:par>
                            </p:childTnLst>
                          </p:cTn>
                        </p:par>
                        <p:par>
                          <p:cTn id="32" fill="hold">
                            <p:stCondLst>
                              <p:cond delay="4000"/>
                            </p:stCondLst>
                            <p:childTnLst>
                              <p:par>
                                <p:cTn id="33" presetID="49" presetClass="entr" presetSubtype="0" decel="100000" fill="hold" grpId="0"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38" dur="1000"/>
                                        <p:tgtEl>
                                          <p:spTgt spid="3">
                                            <p:txEl>
                                              <p:pRg st="1" end="1"/>
                                            </p:txEl>
                                          </p:spTgt>
                                        </p:tgtEl>
                                      </p:cBhvr>
                                    </p:animEffect>
                                  </p:childTnLst>
                                </p:cTn>
                              </p:par>
                            </p:childTnLst>
                          </p:cTn>
                        </p:par>
                        <p:par>
                          <p:cTn id="39" fill="hold">
                            <p:stCondLst>
                              <p:cond delay="5000"/>
                            </p:stCondLst>
                            <p:childTnLst>
                              <p:par>
                                <p:cTn id="40" presetID="49" presetClass="entr" presetSubtype="0" decel="100000" fill="hold" grpId="0" nodeType="afterEffect">
                                  <p:stCondLst>
                                    <p:cond delay="150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45" dur="1000"/>
                                        <p:tgtEl>
                                          <p:spTgt spid="3">
                                            <p:txEl>
                                              <p:pRg st="2" end="2"/>
                                            </p:txEl>
                                          </p:spTgt>
                                        </p:tgtEl>
                                      </p:cBhvr>
                                    </p:animEffect>
                                  </p:childTnLst>
                                </p:cTn>
                              </p:par>
                            </p:childTnLst>
                          </p:cTn>
                        </p:par>
                        <p:par>
                          <p:cTn id="46" fill="hold">
                            <p:stCondLst>
                              <p:cond delay="7500"/>
                            </p:stCondLst>
                            <p:childTnLst>
                              <p:par>
                                <p:cTn id="47" presetID="41" presetClass="entr" presetSubtype="0" fill="hold" grpId="0" nodeType="afterEffect">
                                  <p:stCondLst>
                                    <p:cond delay="1000"/>
                                  </p:stCondLst>
                                  <p:iterate type="lt">
                                    <p:tmPct val="10000"/>
                                  </p:iterate>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51" dur="1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1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1000" tmFilter="0,0; .5, 1; 1, 1"/>
                                        <p:tgtEl>
                                          <p:spTgt spid="3">
                                            <p:txEl>
                                              <p:pRg st="3" end="3"/>
                                            </p:txEl>
                                          </p:spTgt>
                                        </p:tgtEl>
                                      </p:cBhvr>
                                    </p:animEffect>
                                  </p:childTnLst>
                                </p:cTn>
                              </p:par>
                            </p:childTnLst>
                          </p:cTn>
                        </p:par>
                        <p:par>
                          <p:cTn id="54" fill="hold">
                            <p:stCondLst>
                              <p:cond delay="9199"/>
                            </p:stCondLst>
                            <p:childTnLst>
                              <p:par>
                                <p:cTn id="55" presetID="41" presetClass="entr" presetSubtype="0" fill="hold" grpId="0" nodeType="afterEffect">
                                  <p:stCondLst>
                                    <p:cond delay="2000"/>
                                  </p:stCondLst>
                                  <p:iterate type="lt">
                                    <p:tmPct val="10000"/>
                                  </p:iterate>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9"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
                                            <p:txEl>
                                              <p:pRg st="4" end="4"/>
                                            </p:txEl>
                                          </p:spTgt>
                                        </p:tgtEl>
                                      </p:cBhvr>
                                    </p:animEffect>
                                  </p:childTnLst>
                                </p:cTn>
                              </p:par>
                            </p:childTnLst>
                          </p:cTn>
                        </p:par>
                        <p:par>
                          <p:cTn id="62" fill="hold">
                            <p:stCondLst>
                              <p:cond delay="13199"/>
                            </p:stCondLst>
                            <p:childTnLst>
                              <p:par>
                                <p:cTn id="63" presetID="41" presetClass="entr" presetSubtype="0" fill="hold" grpId="0" nodeType="afterEffect">
                                  <p:stCondLst>
                                    <p:cond delay="2000"/>
                                  </p:stCondLst>
                                  <p:iterate type="lt">
                                    <p:tmPct val="10000"/>
                                  </p:iterate>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10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10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67" dur="10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10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10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welovestyles.com/wp-content/uploads/2012/02/everystruggle.jpg"/>
          <p:cNvPicPr>
            <a:picLocks noChangeAspect="1" noChangeArrowheads="1"/>
          </p:cNvPicPr>
          <p:nvPr/>
        </p:nvPicPr>
        <p:blipFill>
          <a:blip r:embed="rId1" cstate="print"/>
          <a:srcRect/>
          <a:stretch>
            <a:fillRect/>
          </a:stretch>
        </p:blipFill>
        <p:spPr bwMode="auto">
          <a:xfrm>
            <a:off x="0" y="0"/>
            <a:ext cx="2971800" cy="3048000"/>
          </a:xfrm>
          <a:prstGeom prst="rect">
            <a:avLst/>
          </a:prstGeom>
          <a:noFill/>
        </p:spPr>
      </p:pic>
      <p:pic>
        <p:nvPicPr>
          <p:cNvPr id="124932" name="Picture 4" descr="http://www.wetcanvas.com/Community/images/14-Jul-2004/3457-Uphill_Struggle.jpg"/>
          <p:cNvPicPr>
            <a:picLocks noChangeAspect="1" noChangeArrowheads="1"/>
          </p:cNvPicPr>
          <p:nvPr/>
        </p:nvPicPr>
        <p:blipFill>
          <a:blip r:embed="rId2" cstate="print"/>
          <a:srcRect/>
          <a:stretch>
            <a:fillRect/>
          </a:stretch>
        </p:blipFill>
        <p:spPr bwMode="auto">
          <a:xfrm>
            <a:off x="3124200" y="0"/>
            <a:ext cx="3505200" cy="3124201"/>
          </a:xfrm>
          <a:prstGeom prst="rect">
            <a:avLst/>
          </a:prstGeom>
          <a:noFill/>
        </p:spPr>
      </p:pic>
      <p:pic>
        <p:nvPicPr>
          <p:cNvPr id="124934" name="Picture 6" descr="http://24.media.tumblr.com/tumblr_m4osdeSoQu1rodauuo1_1280.png"/>
          <p:cNvPicPr>
            <a:picLocks noChangeAspect="1" noChangeArrowheads="1"/>
          </p:cNvPicPr>
          <p:nvPr/>
        </p:nvPicPr>
        <p:blipFill>
          <a:blip r:embed="rId3" cstate="print"/>
          <a:srcRect/>
          <a:stretch>
            <a:fillRect/>
          </a:stretch>
        </p:blipFill>
        <p:spPr bwMode="auto">
          <a:xfrm>
            <a:off x="0" y="3838575"/>
            <a:ext cx="9144000" cy="30194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ts2.mm.bing.net/th?id=H.4575180423038329&amp;pid=1.7&amp;w=197&amp;h=148&amp;c=7&amp;rs=1"/>
          <p:cNvPicPr>
            <a:picLocks noChangeAspect="1" noChangeArrowheads="1"/>
          </p:cNvPicPr>
          <p:nvPr/>
        </p:nvPicPr>
        <p:blipFill>
          <a:blip r:embed="rId1" cstate="print"/>
          <a:srcRect/>
          <a:stretch>
            <a:fillRect/>
          </a:stretch>
        </p:blipFill>
        <p:spPr bwMode="auto">
          <a:xfrm>
            <a:off x="228600" y="381000"/>
            <a:ext cx="1876425" cy="1409700"/>
          </a:xfrm>
          <a:prstGeom prst="rect">
            <a:avLst/>
          </a:prstGeom>
          <a:noFill/>
        </p:spPr>
      </p:pic>
      <p:pic>
        <p:nvPicPr>
          <p:cNvPr id="125956" name="Picture 4" descr="http://www.tippingdinosaurs.com/wp-content/uploads/2012/01/no-pain-no-gain.bmp"/>
          <p:cNvPicPr>
            <a:picLocks noChangeAspect="1" noChangeArrowheads="1"/>
          </p:cNvPicPr>
          <p:nvPr/>
        </p:nvPicPr>
        <p:blipFill>
          <a:blip r:embed="rId2" cstate="print"/>
          <a:srcRect/>
          <a:stretch>
            <a:fillRect/>
          </a:stretch>
        </p:blipFill>
        <p:spPr bwMode="auto">
          <a:xfrm>
            <a:off x="2667000" y="228600"/>
            <a:ext cx="2514600" cy="3048001"/>
          </a:xfrm>
          <a:prstGeom prst="rect">
            <a:avLst/>
          </a:prstGeom>
          <a:noFill/>
        </p:spPr>
      </p:pic>
      <p:pic>
        <p:nvPicPr>
          <p:cNvPr id="125958" name="Picture 6" descr="http://deborahedlerbrown.files.wordpress.com/2012/05/no-pain.jpg"/>
          <p:cNvPicPr>
            <a:picLocks noChangeAspect="1" noChangeArrowheads="1"/>
          </p:cNvPicPr>
          <p:nvPr/>
        </p:nvPicPr>
        <p:blipFill>
          <a:blip r:embed="rId3" cstate="print"/>
          <a:srcRect/>
          <a:stretch>
            <a:fillRect/>
          </a:stretch>
        </p:blipFill>
        <p:spPr bwMode="auto">
          <a:xfrm>
            <a:off x="6019800" y="304800"/>
            <a:ext cx="2857500" cy="28575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1"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p:txBody>
          <a:bodyPr>
            <a:normAutofit fontScale="90000"/>
          </a:bodyPr>
          <a:lstStyle/>
          <a:p>
            <a:br>
              <a:rPr lang="en-US" b="1"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Struggle is a Sign…</a:t>
            </a:r>
            <a:br>
              <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228600" y="1600200"/>
            <a:ext cx="8534400" cy="4876800"/>
          </a:xfrm>
          <a:solidFill>
            <a:schemeClr val="bg1">
              <a:alpha val="90000"/>
            </a:schemeClr>
          </a:solidFill>
        </p:spPr>
        <p:txBody>
          <a:bodyPr>
            <a:normAutofit/>
          </a:bodyPr>
          <a:lstStyle/>
          <a:p>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Psalms 34:19 (KJV)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Many are the afflictions of the righteous: but the</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LORD delivereth him out of them all.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600"/>
              </a:spcBef>
              <a:spcAft>
                <a:spcPts val="1200"/>
              </a:spcAft>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Many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abundant and Increasing</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spcAft>
                <a:spcPts val="1200"/>
              </a:spcAft>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Afflictions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stress- struggles</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spcAft>
                <a:spcPts val="1200"/>
              </a:spcAft>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Righteous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God’s Children</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spcAft>
                <a:spcPts val="1200"/>
              </a:spcAft>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Lord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Self-Existent One - Father</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spcAft>
                <a:spcPts val="1200"/>
              </a:spcAft>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Delivereth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defend, deliver, escape, × without fail, part, pluck, preserve, recover</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Principle</a:t>
            </a:r>
            <a:endParaRPr lang="en-US" dirty="0"/>
          </a:p>
        </p:txBody>
      </p:sp>
      <p:sp>
        <p:nvSpPr>
          <p:cNvPr id="3" name="Content Placeholder 2"/>
          <p:cNvSpPr>
            <a:spLocks noGrp="1"/>
          </p:cNvSpPr>
          <p:nvPr>
            <p:ph idx="1"/>
          </p:nvPr>
        </p:nvSpPr>
        <p:spPr>
          <a:xfrm>
            <a:off x="457200" y="1447800"/>
            <a:ext cx="8229600" cy="3962400"/>
          </a:xfrm>
        </p:spPr>
        <p:txBody>
          <a:bodyPr>
            <a:norm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Whenever God Gives Us a Promise…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Also…</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…Gives Us a Problem</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…Problems Produce Struggle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Abraham</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David</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Faith Causes Us to Grasp the Promise…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…Problems Cause the Promise to Grab Back</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4" name="Picture 6" descr="http://24.media.tumblr.com/tumblr_m4osdeSoQu1rodauuo1_1280.png"/>
          <p:cNvPicPr>
            <a:picLocks noChangeAspect="1" noChangeArrowheads="1"/>
          </p:cNvPicPr>
          <p:nvPr/>
        </p:nvPicPr>
        <p:blipFill>
          <a:blip r:embed="rId1" cstate="print"/>
          <a:srcRect/>
          <a:stretch>
            <a:fillRect/>
          </a:stretch>
        </p:blipFill>
        <p:spPr bwMode="auto">
          <a:xfrm>
            <a:off x="0" y="5334000"/>
            <a:ext cx="9144000" cy="1524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9"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3"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4000"/>
                            </p:stCondLst>
                            <p:childTnLst>
                              <p:par>
                                <p:cTn id="20" presetID="2" presetClass="entr" presetSubtype="4" fill="hold" grpId="0" nodeType="after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7000"/>
                            </p:stCondLst>
                            <p:childTnLst>
                              <p:par>
                                <p:cTn id="25" presetID="2" presetClass="entr" presetSubtype="8" fill="hold" grpId="0" nodeType="after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1000"/>
                            </p:stCondLst>
                            <p:childTnLst>
                              <p:par>
                                <p:cTn id="35" presetID="2" presetClass="entr" presetSubtype="9"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12000"/>
                            </p:stCondLst>
                            <p:childTnLst>
                              <p:par>
                                <p:cTn id="40" presetID="2" presetClass="entr" presetSubtype="6" fill="hold" grpId="0" nodeType="afterEffect">
                                  <p:stCondLst>
                                    <p:cond delay="200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8"/>
            <a:ext cx="6324600" cy="884238"/>
          </a:xfrm>
          <a:solidFill>
            <a:schemeClr val="bg2">
              <a:alpha val="90000"/>
            </a:schemeClr>
          </a:solidFill>
        </p:spPr>
        <p:txBody>
          <a:bodyPr/>
          <a:lstStyle/>
          <a:p>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Struggle Principle</a:t>
            </a:r>
            <a:endParaRPr lang="en-US" dirty="0"/>
          </a:p>
        </p:txBody>
      </p:sp>
      <p:sp>
        <p:nvSpPr>
          <p:cNvPr id="3" name="Content Placeholder 2"/>
          <p:cNvSpPr>
            <a:spLocks noGrp="1"/>
          </p:cNvSpPr>
          <p:nvPr>
            <p:ph idx="1"/>
          </p:nvPr>
        </p:nvSpPr>
        <p:spPr>
          <a:xfrm>
            <a:off x="457200" y="1600200"/>
            <a:ext cx="7772400" cy="4525963"/>
          </a:xfrm>
          <a:solidFill>
            <a:schemeClr val="bg2">
              <a:alpha val="90000"/>
            </a:schemeClr>
          </a:solidFill>
        </p:spPr>
        <p:txBody>
          <a:bodyPr/>
          <a:lstStyle/>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We Choose to Walk by Faith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Are Met With Resistance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Resistance =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Without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…Faith is Hindered </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800"/>
              </a:spcBef>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Don’t Want to Experience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Cant Walk by Faith Without It</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360"/>
                                          </p:val>
                                        </p:tav>
                                        <p:tav tm="100000">
                                          <p:val>
                                            <p:fltVal val="0"/>
                                          </p:val>
                                        </p:tav>
                                      </p:tavLst>
                                    </p:anim>
                                    <p:animEffect transition="in" filter="fade">
                                      <p:cBhvr>
                                        <p:cTn id="10" dur="1000"/>
                                        <p:tgtEl>
                                          <p:spTgt spid="3">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49" presetClass="entr" presetSubtype="0" decel="100000" fill="hold" grpId="0" nodeType="afterEffect">
                                  <p:stCondLst>
                                    <p:cond delay="100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0" dur="1000"/>
                                        <p:tgtEl>
                                          <p:spTgt spid="3">
                                            <p:txEl>
                                              <p:pRg st="2" end="2"/>
                                            </p:txEl>
                                          </p:spTgt>
                                        </p:tgtEl>
                                      </p:cBhvr>
                                    </p:animEffect>
                                  </p:childTnLst>
                                </p:cTn>
                              </p:par>
                            </p:childTnLst>
                          </p:cTn>
                        </p:par>
                        <p:par>
                          <p:cTn id="31" fill="hold">
                            <p:stCondLst>
                              <p:cond delay="4000"/>
                            </p:stCondLst>
                            <p:childTnLst>
                              <p:par>
                                <p:cTn id="32" presetID="49" presetClass="entr" presetSubtype="0" decel="10000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7" dur="1000"/>
                                        <p:tgtEl>
                                          <p:spTgt spid="3">
                                            <p:txEl>
                                              <p:pRg st="3" end="3"/>
                                            </p:txEl>
                                          </p:spTgt>
                                        </p:tgtEl>
                                      </p:cBhvr>
                                    </p:animEffect>
                                  </p:childTnLst>
                                </p:cTn>
                              </p:par>
                            </p:childTnLst>
                          </p:cTn>
                        </p:par>
                        <p:par>
                          <p:cTn id="38" fill="hold">
                            <p:stCondLst>
                              <p:cond delay="5000"/>
                            </p:stCondLst>
                            <p:childTnLst>
                              <p:par>
                                <p:cTn id="39" presetID="49" presetClass="entr" presetSubtype="0" decel="10000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4" dur="1000"/>
                                        <p:tgtEl>
                                          <p:spTgt spid="3">
                                            <p:txEl>
                                              <p:pRg st="4" end="4"/>
                                            </p:txEl>
                                          </p:spTgt>
                                        </p:tgtEl>
                                      </p:cBhvr>
                                    </p:animEffect>
                                  </p:childTnLst>
                                </p:cTn>
                              </p:par>
                            </p:childTnLst>
                          </p:cTn>
                        </p:par>
                        <p:par>
                          <p:cTn id="45" fill="hold">
                            <p:stCondLst>
                              <p:cond delay="6000"/>
                            </p:stCondLst>
                            <p:childTnLst>
                              <p:par>
                                <p:cTn id="46" presetID="49" presetClass="entr" presetSubtype="0" decel="10000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1" dur="1000"/>
                                        <p:tgtEl>
                                          <p:spTgt spid="3">
                                            <p:txEl>
                                              <p:pRg st="5" end="5"/>
                                            </p:txEl>
                                          </p:spTgt>
                                        </p:tgtEl>
                                      </p:cBhvr>
                                    </p:animEffect>
                                  </p:childTnLst>
                                </p:cTn>
                              </p:par>
                            </p:childTnLst>
                          </p:cTn>
                        </p:par>
                        <p:par>
                          <p:cTn id="52" fill="hold">
                            <p:stCondLst>
                              <p:cond delay="7000"/>
                            </p:stCondLst>
                            <p:childTnLst>
                              <p:par>
                                <p:cTn id="53" presetID="49" presetClass="entr" presetSubtype="0" decel="100000"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alpha val="90000"/>
            </a:schemeClr>
          </a:solidFill>
        </p:spPr>
        <p:txBody>
          <a:bodyPr>
            <a:normAutofit fontScale="90000"/>
          </a:bodyPr>
          <a:lstStyle/>
          <a:p>
            <a:br>
              <a:rPr lang="en-US"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Faith Without Struggle is… </a:t>
            </a:r>
            <a:br>
              <a:rPr lang="en-US" dirty="0">
                <a:latin typeface="Arial Unicode MS" pitchFamily="34" charset="-128"/>
                <a:ea typeface="Arial Unicode MS" pitchFamily="34" charset="-128"/>
                <a:cs typeface="Arial Unicode MS" pitchFamily="34" charset="-128"/>
              </a:rPr>
            </a:br>
            <a:endParaRPr lang="en-US"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457200" y="2819399"/>
            <a:ext cx="4648200" cy="3505201"/>
          </a:xfrm>
          <a:solidFill>
            <a:schemeClr val="bg2">
              <a:alpha val="90000"/>
            </a:schemeClr>
          </a:solidFill>
        </p:spPr>
        <p:txBody>
          <a:bodyPr>
            <a:normAutofit/>
          </a:bodyPr>
          <a:lstStyle/>
          <a:p>
            <a:pPr lvl="1">
              <a:lnSpc>
                <a:spcPct val="150000"/>
              </a:lnSpc>
              <a:buFont typeface="Wingdings" panose="05000000000000000000" pitchFamily="2" charset="2"/>
              <a:buChar char="§"/>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Weak</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Puny</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Ineffective</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Wishful thinking</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vertical)">
                                      <p:cBhvr>
                                        <p:cTn id="7" dur="1000"/>
                                        <p:tgtEl>
                                          <p:spTgt spid="3">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vertical)">
                                      <p:cBhvr>
                                        <p:cTn id="10" dur="1000"/>
                                        <p:tgtEl>
                                          <p:spTgt spid="3">
                                            <p:txEl>
                                              <p:pRg st="0" end="0"/>
                                            </p:tx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randombar(vertical)">
                                      <p:cBhvr>
                                        <p:cTn id="13" dur="1000"/>
                                        <p:tgtEl>
                                          <p:spTgt spid="3">
                                            <p:txEl>
                                              <p:pRg st="1" end="1"/>
                                            </p:tx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vertical)">
                                      <p:cBhvr>
                                        <p:cTn id="16" dur="1000"/>
                                        <p:tgtEl>
                                          <p:spTgt spid="3">
                                            <p:txEl>
                                              <p:pRg st="2" end="2"/>
                                            </p:txEl>
                                          </p:spTgt>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81000" y="2471326"/>
            <a:ext cx="8382000" cy="4084638"/>
          </a:xfrm>
        </p:spPr>
        <p:txBody>
          <a:bodyPr>
            <a:normAutofit/>
          </a:bodyPr>
          <a:lstStyle/>
          <a:p>
            <a:pP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Knows a Lack of Struggle Produces: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Weakness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Loss of Spiritual Edge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Thanklessness</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50000"/>
              </a:lnSpc>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 Laziness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2000"/>
                                        <p:tgtEl>
                                          <p:spTgt spid="3">
                                            <p:txEl>
                                              <p:pRg st="0" end="0"/>
                                            </p:txEl>
                                          </p:spTgt>
                                        </p:tgtEl>
                                      </p:cBhvr>
                                    </p:animEffect>
                                  </p:childTnLst>
                                </p:cTn>
                              </p:par>
                            </p:childTnLst>
                          </p:cTn>
                        </p:par>
                        <p:par>
                          <p:cTn id="8" fill="hold">
                            <p:stCondLst>
                              <p:cond delay="2000"/>
                            </p:stCondLst>
                            <p:childTnLst>
                              <p:par>
                                <p:cTn id="9" presetID="14"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vertical)">
                                      <p:cBhvr>
                                        <p:cTn id="11" dur="2000"/>
                                        <p:tgtEl>
                                          <p:spTgt spid="3">
                                            <p:txEl>
                                              <p:pRg st="1" end="1"/>
                                            </p:txEl>
                                          </p:spTgt>
                                        </p:tgtEl>
                                      </p:cBhvr>
                                    </p:animEffect>
                                  </p:childTnLst>
                                </p:cTn>
                              </p:par>
                            </p:childTnLst>
                          </p:cTn>
                        </p:par>
                        <p:par>
                          <p:cTn id="12" fill="hold">
                            <p:stCondLst>
                              <p:cond delay="4000"/>
                            </p:stCondLst>
                            <p:childTnLst>
                              <p:par>
                                <p:cTn id="13" presetID="14" presetClass="entr" presetSubtype="5"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vertical)">
                                      <p:cBhvr>
                                        <p:cTn id="15" dur="2000"/>
                                        <p:tgtEl>
                                          <p:spTgt spid="3">
                                            <p:txEl>
                                              <p:pRg st="2" end="2"/>
                                            </p:txEl>
                                          </p:spTgt>
                                        </p:tgtEl>
                                      </p:cBhvr>
                                    </p:animEffect>
                                  </p:childTnLst>
                                </p:cTn>
                              </p:par>
                            </p:childTnLst>
                          </p:cTn>
                        </p:par>
                        <p:par>
                          <p:cTn id="16" fill="hold">
                            <p:stCondLst>
                              <p:cond delay="7000"/>
                            </p:stCondLst>
                            <p:childTnLst>
                              <p:par>
                                <p:cTn id="17" presetID="14" presetClass="entr" presetSubtype="5"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vertical)">
                                      <p:cBhvr>
                                        <p:cTn id="19" dur="2000"/>
                                        <p:tgtEl>
                                          <p:spTgt spid="3">
                                            <p:txEl>
                                              <p:pRg st="3" end="3"/>
                                            </p:txEl>
                                          </p:spTgt>
                                        </p:tgtEl>
                                      </p:cBhvr>
                                    </p:animEffect>
                                  </p:childTnLst>
                                </p:cTn>
                              </p:par>
                            </p:childTnLst>
                          </p:cTn>
                        </p:par>
                        <p:par>
                          <p:cTn id="20" fill="hold">
                            <p:stCondLst>
                              <p:cond delay="10000"/>
                            </p:stCondLst>
                            <p:childTnLst>
                              <p:par>
                                <p:cTn id="21" presetID="14" presetClass="entr" presetSubtype="5"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vertical)">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uniongallery.co.uk/images/uploads/Power_Struggle.jpg"/>
          <p:cNvPicPr>
            <a:picLocks noChangeAspect="1" noChangeArrowheads="1"/>
          </p:cNvPicPr>
          <p:nvPr/>
        </p:nvPicPr>
        <p:blipFill>
          <a:blip r:embed="rId1" cstate="print"/>
          <a:srcRect/>
          <a:stretch>
            <a:fillRect/>
          </a:stretch>
        </p:blipFill>
        <p:spPr bwMode="auto">
          <a:xfrm>
            <a:off x="3200400" y="1905000"/>
            <a:ext cx="5943600" cy="4762500"/>
          </a:xfrm>
          <a:prstGeom prst="rect">
            <a:avLst/>
          </a:prstGeom>
          <a:noFill/>
        </p:spPr>
      </p:pic>
      <p:sp>
        <p:nvSpPr>
          <p:cNvPr id="2" name="Title 1"/>
          <p:cNvSpPr>
            <a:spLocks noGrp="1"/>
          </p:cNvSpPr>
          <p:nvPr>
            <p:ph type="title"/>
          </p:nvPr>
        </p:nvSpPr>
        <p:spPr>
          <a:xfrm>
            <a:off x="304800" y="274638"/>
            <a:ext cx="8534400" cy="1143000"/>
          </a:xfrm>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304800" y="1600200"/>
            <a:ext cx="8686800" cy="4953000"/>
          </a:xfrm>
          <a:solidFill>
            <a:schemeClr val="bg1">
              <a:alpha val="90000"/>
            </a:schemeClr>
          </a:solidFill>
        </p:spPr>
        <p:txBody>
          <a:bodyPr>
            <a:normAutofit fontScale="92500"/>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Because They Needed to Learn How to Fight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Psalms 18:34 (KJV) </a:t>
            </a:r>
            <a:br>
              <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baseline="300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34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teacheth my hands to war, so that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 bow of steel is broken by mine arms. </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12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Speaks of the Ordinary Doing the Extra-Ordinary</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Dependant on God for…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Guidance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teaches</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Strategy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war</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Purpose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bow of steel broken</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Strength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broken by mine arms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7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par>
                          <p:cTn id="9" fill="hold">
                            <p:stCondLst>
                              <p:cond delay="0"/>
                            </p:stCondLst>
                            <p:childTnLst>
                              <p:par>
                                <p:cTn id="10" presetID="14" presetClass="entr" presetSubtype="10"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2000"/>
                                        <p:tgtEl>
                                          <p:spTgt spid="3">
                                            <p:txEl>
                                              <p:pRg st="1" end="1"/>
                                            </p:txEl>
                                          </p:spTgt>
                                        </p:tgtEl>
                                      </p:cBhvr>
                                    </p:animEffect>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6" dur="2000"/>
                                        <p:tgtEl>
                                          <p:spTgt spid="3">
                                            <p:txEl>
                                              <p:pRg st="2" end="2"/>
                                            </p:txEl>
                                          </p:spTgt>
                                        </p:tgtEl>
                                      </p:cBhvr>
                                    </p:animEffect>
                                  </p:childTnLst>
                                </p:cTn>
                              </p:par>
                            </p:childTnLst>
                          </p:cTn>
                        </p:par>
                        <p:par>
                          <p:cTn id="17" fill="hold">
                            <p:stCondLst>
                              <p:cond delay="4000"/>
                            </p:stCondLst>
                            <p:childTnLst>
                              <p:par>
                                <p:cTn id="18" presetID="14" presetClass="entr" presetSubtype="1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2000"/>
                                        <p:tgtEl>
                                          <p:spTgt spid="3">
                                            <p:txEl>
                                              <p:pRg st="3" end="3"/>
                                            </p:txEl>
                                          </p:spTgt>
                                        </p:tgtEl>
                                      </p:cBhvr>
                                    </p:animEffect>
                                  </p:childTnLst>
                                </p:cTn>
                              </p:par>
                            </p:childTnLst>
                          </p:cTn>
                        </p:par>
                        <p:par>
                          <p:cTn id="21" fill="hold">
                            <p:stCondLst>
                              <p:cond delay="6000"/>
                            </p:stCondLst>
                            <p:childTnLst>
                              <p:par>
                                <p:cTn id="22" presetID="14" presetClass="entr" presetSubtype="1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2000"/>
                                        <p:tgtEl>
                                          <p:spTgt spid="3">
                                            <p:txEl>
                                              <p:pRg st="4" end="4"/>
                                            </p:txEl>
                                          </p:spTgt>
                                        </p:tgtEl>
                                      </p:cBhvr>
                                    </p:animEffect>
                                  </p:childTnLst>
                                </p:cTn>
                              </p:par>
                            </p:childTnLst>
                          </p:cTn>
                        </p:par>
                        <p:par>
                          <p:cTn id="25" fill="hold">
                            <p:stCondLst>
                              <p:cond delay="8000"/>
                            </p:stCondLst>
                            <p:childTnLst>
                              <p:par>
                                <p:cTn id="26" presetID="14" presetClass="entr" presetSubtype="1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2000"/>
                                        <p:tgtEl>
                                          <p:spTgt spid="3">
                                            <p:txEl>
                                              <p:pRg st="5" end="5"/>
                                            </p:txEl>
                                          </p:spTgt>
                                        </p:tgtEl>
                                      </p:cBhvr>
                                    </p:animEffect>
                                  </p:childTnLst>
                                </p:cTn>
                              </p:par>
                            </p:childTnLst>
                          </p:cTn>
                        </p:par>
                        <p:par>
                          <p:cTn id="29" fill="hold">
                            <p:stCondLst>
                              <p:cond delay="10000"/>
                            </p:stCondLst>
                            <p:childTnLst>
                              <p:par>
                                <p:cTn id="30" presetID="14" presetClass="entr" presetSubtype="1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2000"/>
                                        <p:tgtEl>
                                          <p:spTgt spid="3">
                                            <p:txEl>
                                              <p:pRg st="6" end="6"/>
                                            </p:txEl>
                                          </p:spTgt>
                                        </p:tgtEl>
                                      </p:cBhvr>
                                    </p:animEffect>
                                  </p:childTnLst>
                                </p:cTn>
                              </p:par>
                            </p:childTnLst>
                          </p:cTn>
                        </p:par>
                        <p:par>
                          <p:cTn id="33" fill="hold">
                            <p:stCondLst>
                              <p:cond delay="12000"/>
                            </p:stCondLst>
                            <p:childTnLst>
                              <p:par>
                                <p:cTn id="34" presetID="14" presetClass="entr" presetSubtype="10"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2000"/>
                                        <p:tgtEl>
                                          <p:spTgt spid="3">
                                            <p:txEl>
                                              <p:pRg st="7" end="7"/>
                                            </p:txEl>
                                          </p:spTgt>
                                        </p:tgtEl>
                                      </p:cBhvr>
                                    </p:animEffect>
                                  </p:childTnLst>
                                </p:cTn>
                              </p:par>
                            </p:childTnLst>
                          </p:cTn>
                        </p:par>
                        <p:par>
                          <p:cTn id="37" fill="hold">
                            <p:stCondLst>
                              <p:cond delay="14000"/>
                            </p:stCondLst>
                            <p:childTnLst>
                              <p:par>
                                <p:cTn id="38" presetID="14" presetClass="entr" presetSubtype="1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a:solidFill>
            <a:schemeClr val="bg2">
              <a:alpha val="90000"/>
            </a:schemeClr>
          </a:solidFill>
        </p:spPr>
        <p:txBody>
          <a:bodyPr>
            <a:normAutofit fontScale="90000"/>
          </a:bodyPr>
          <a:lstStyle/>
          <a:p>
            <a:pPr algn="l"/>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Left Giants in Promised Land On Purpose..to Produce Struggle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228600" y="1600200"/>
            <a:ext cx="8686800" cy="4419600"/>
          </a:xfrm>
          <a:solidFill>
            <a:schemeClr val="bg2">
              <a:alpha val="90000"/>
            </a:schemeClr>
          </a:solidFill>
        </p:spPr>
        <p:txBody>
          <a:bodyPr>
            <a:noAutofit/>
          </a:bodyPr>
          <a:lstStyle/>
          <a:p>
            <a:pPr>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Because Giants Distinguish the Difference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…Between Professors and Possessors</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0"/>
              </a:spcBef>
            </a:pP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It’s one thing to confess the promises of God, it’s another thing to strap on your sword  /go toe to toe with your giants and possess your promises.</a:t>
            </a:r>
            <a:endPar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#3- Giants Expose the Grasshoppers in the Crowd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giants show up grasshoppers speak up</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spcBef>
                <a:spcPts val="1200"/>
              </a:spcBef>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Grasshoppers usu Blend into Their Environments … …But Giants Uncover Them</a:t>
            </a:r>
            <a:endParaRPr lang="en-US" sz="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1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1000"/>
                                        <p:tgtEl>
                                          <p:spTgt spid="3">
                                            <p:txEl>
                                              <p:pRg st="0" end="0"/>
                                            </p:txEl>
                                          </p:spTgt>
                                        </p:tgtEl>
                                      </p:cBhvr>
                                    </p:animEffect>
                                  </p:childTnLst>
                                </p:cTn>
                              </p:par>
                            </p:childTnLst>
                          </p:cTn>
                        </p:par>
                        <p:par>
                          <p:cTn id="11" fill="hold">
                            <p:stCondLst>
                              <p:cond delay="1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1000"/>
                                        <p:tgtEl>
                                          <p:spTgt spid="3">
                                            <p:txEl>
                                              <p:pRg st="1" end="1"/>
                                            </p:txEl>
                                          </p:spTgt>
                                        </p:tgtEl>
                                      </p:cBhvr>
                                    </p:animEffect>
                                  </p:childTnLst>
                                </p:cTn>
                              </p:par>
                            </p:childTnLst>
                          </p:cTn>
                        </p:par>
                        <p:par>
                          <p:cTn id="15" fill="hold">
                            <p:stCondLst>
                              <p:cond delay="2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1000"/>
                                        <p:tgtEl>
                                          <p:spTgt spid="3">
                                            <p:txEl>
                                              <p:pRg st="2" end="2"/>
                                            </p:txEl>
                                          </p:spTgt>
                                        </p:tgtEl>
                                      </p:cBhvr>
                                    </p:animEffect>
                                  </p:childTnLst>
                                </p:cTn>
                              </p:par>
                            </p:childTnLst>
                          </p:cTn>
                        </p:par>
                        <p:par>
                          <p:cTn id="19" fill="hold">
                            <p:stCondLst>
                              <p:cond delay="3000"/>
                            </p:stCondLst>
                            <p:childTnLst>
                              <p:par>
                                <p:cTn id="20" presetID="13"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1000"/>
                                        <p:tgtEl>
                                          <p:spTgt spid="3">
                                            <p:txEl>
                                              <p:pRg st="3" end="3"/>
                                            </p:txEl>
                                          </p:spTgt>
                                        </p:tgtEl>
                                      </p:cBhvr>
                                    </p:animEffect>
                                  </p:childTnLst>
                                </p:cTn>
                              </p:par>
                            </p:childTnLst>
                          </p:cTn>
                        </p:par>
                        <p:par>
                          <p:cTn id="23" fill="hold">
                            <p:stCondLst>
                              <p:cond delay="4000"/>
                            </p:stCondLst>
                            <p:childTnLst>
                              <p:par>
                                <p:cTn id="24" presetID="13"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plus(in)">
                                      <p:cBhvr>
                                        <p:cTn id="26" dur="1000"/>
                                        <p:tgtEl>
                                          <p:spTgt spid="3">
                                            <p:txEl>
                                              <p:pRg st="4" end="4"/>
                                            </p:txEl>
                                          </p:spTgt>
                                        </p:tgtEl>
                                      </p:cBhvr>
                                    </p:animEffect>
                                  </p:childTnLst>
                                </p:cTn>
                              </p:par>
                            </p:childTnLst>
                          </p:cTn>
                        </p:par>
                        <p:par>
                          <p:cTn id="27" fill="hold">
                            <p:stCondLst>
                              <p:cond delay="5000"/>
                            </p:stCondLst>
                            <p:childTnLst>
                              <p:par>
                                <p:cTn id="28" presetID="13"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plus(in)">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10777</Words>
  <Application>WPS Presentation</Application>
  <PresentationFormat>On-screen Show (4:3)</PresentationFormat>
  <Paragraphs>294</Paragraphs>
  <Slides>43</Slides>
  <Notes>0</Notes>
  <HiddenSlides>7</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43</vt:i4>
      </vt:variant>
    </vt:vector>
  </HeadingPairs>
  <TitlesOfParts>
    <vt:vector size="54" baseType="lpstr">
      <vt:lpstr>Arial</vt:lpstr>
      <vt:lpstr>SimSun</vt:lpstr>
      <vt:lpstr>Wingdings</vt:lpstr>
      <vt:lpstr>Arial Unicode MS</vt:lpstr>
      <vt:lpstr>Arial Rounded MT Bold</vt:lpstr>
      <vt:lpstr>Calibri</vt:lpstr>
      <vt:lpstr>Microsoft YaHei</vt:lpstr>
      <vt:lpstr>Arial Unicode MS</vt:lpstr>
      <vt:lpstr>Courier New</vt:lpstr>
      <vt:lpstr>Impact</vt:lpstr>
      <vt:lpstr>Office Theme</vt:lpstr>
      <vt:lpstr>PowerPoint 演示文稿</vt:lpstr>
      <vt:lpstr>PowerPoint 演示文稿</vt:lpstr>
      <vt:lpstr>PowerPoint 演示文稿</vt:lpstr>
      <vt:lpstr>The Struggle Principle</vt:lpstr>
      <vt:lpstr>The Struggle Principle</vt:lpstr>
      <vt:lpstr> Faith Without Struggle is…  </vt:lpstr>
      <vt:lpstr>God Left Giants in Promised Land On Purpose..to Produce Struggle</vt:lpstr>
      <vt:lpstr>God Left Giants in Promised Land On Purpose..to Produce Struggle</vt:lpstr>
      <vt:lpstr>God Left Giants in Promised Land On Purpose..to Produce Struggle</vt:lpstr>
      <vt:lpstr>The Struggle</vt:lpstr>
      <vt:lpstr>The Struggle </vt:lpstr>
      <vt:lpstr>PowerPoint 演示文稿</vt:lpstr>
      <vt:lpstr>PowerPoint 演示文稿</vt:lpstr>
      <vt:lpstr>PowerPoint 演示文稿</vt:lpstr>
      <vt:lpstr>PowerPoint 演示文稿</vt:lpstr>
      <vt:lpstr>PowerPoint 演示文稿</vt:lpstr>
      <vt:lpstr>The Struggle </vt:lpstr>
      <vt:lpstr>PowerPoint 演示文稿</vt:lpstr>
      <vt:lpstr>What Has Made You…         …What You are in God</vt:lpstr>
      <vt:lpstr>Psalm 30:5</vt:lpstr>
      <vt:lpstr>PowerPoint 演示文稿</vt:lpstr>
      <vt:lpstr>PowerPoint 演示文稿</vt:lpstr>
      <vt:lpstr>PowerPoint 演示文稿</vt:lpstr>
      <vt:lpstr>PowerPoint 演示文稿</vt:lpstr>
      <vt:lpstr>PowerPoint 演示文稿</vt:lpstr>
      <vt:lpstr>God Left Giants in Promised Land On Purpose..to Produce Struggle</vt:lpstr>
      <vt:lpstr>The Struggle Principle</vt:lpstr>
      <vt:lpstr>Struggle pt 4</vt:lpstr>
      <vt:lpstr>Psalm 119:71 –break down</vt:lpstr>
      <vt:lpstr>Psalm 119:71</vt:lpstr>
      <vt:lpstr>PowerPoint 演示文稿</vt:lpstr>
      <vt:lpstr>Psalm 119:71</vt:lpstr>
      <vt:lpstr> Struggle is a Sign… </vt:lpstr>
      <vt:lpstr>The Struggle</vt:lpstr>
      <vt:lpstr>God Left Giants in Promised Land On Purpose..to Produce Struggle</vt:lpstr>
      <vt:lpstr>The Struggle</vt:lpstr>
      <vt:lpstr>God Left Giants in Promised Land On Purpose..to Produce Struggle</vt:lpstr>
      <vt:lpstr>PowerPoint 演示文稿</vt:lpstr>
      <vt:lpstr>PowerPoint 演示文稿</vt:lpstr>
      <vt:lpstr>PowerPoint 演示文稿</vt:lpstr>
      <vt:lpstr>PowerPoint 演示文稿</vt:lpstr>
      <vt:lpstr> Struggle is a Sign… </vt:lpstr>
      <vt:lpstr>The Struggle Principle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cp:lastModifiedBy>
  <cp:revision>51</cp:revision>
  <dcterms:created xsi:type="dcterms:W3CDTF">2019-11-01T20:47:00Z</dcterms:created>
  <dcterms:modified xsi:type="dcterms:W3CDTF">2019-11-03T20:43:34Z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1033-11.2.0.8991</vt:lpwstr>
  </property>
</Properties>
</file>