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305" r:id="rId2"/>
    <p:sldId id="256" r:id="rId3"/>
    <p:sldId id="257" r:id="rId4"/>
    <p:sldId id="258" r:id="rId5"/>
    <p:sldId id="259" r:id="rId6"/>
    <p:sldId id="263" r:id="rId7"/>
    <p:sldId id="264" r:id="rId8"/>
    <p:sldId id="296" r:id="rId9"/>
    <p:sldId id="269" r:id="rId10"/>
    <p:sldId id="298" r:id="rId11"/>
    <p:sldId id="300" r:id="rId12"/>
    <p:sldId id="299" r:id="rId13"/>
    <p:sldId id="297" r:id="rId14"/>
    <p:sldId id="304" r:id="rId15"/>
    <p:sldId id="271" r:id="rId16"/>
    <p:sldId id="303" r:id="rId17"/>
    <p:sldId id="302" r:id="rId18"/>
    <p:sldId id="301" r:id="rId19"/>
    <p:sldId id="270" r:id="rId20"/>
    <p:sldId id="262" r:id="rId21"/>
    <p:sldId id="272" r:id="rId22"/>
    <p:sldId id="273" r:id="rId23"/>
    <p:sldId id="274" r:id="rId24"/>
    <p:sldId id="275" r:id="rId25"/>
    <p:sldId id="276" r:id="rId26"/>
    <p:sldId id="277" r:id="rId27"/>
    <p:sldId id="278" r:id="rId28"/>
    <p:sldId id="279" r:id="rId29"/>
    <p:sldId id="280" r:id="rId30"/>
    <p:sldId id="281" r:id="rId31"/>
    <p:sldId id="282" r:id="rId32"/>
    <p:sldId id="288" r:id="rId33"/>
    <p:sldId id="289" r:id="rId34"/>
    <p:sldId id="290" r:id="rId35"/>
    <p:sldId id="294" r:id="rId36"/>
    <p:sldId id="261" r:id="rId37"/>
    <p:sldId id="265" r:id="rId38"/>
    <p:sldId id="266" r:id="rId39"/>
    <p:sldId id="267" r:id="rId40"/>
    <p:sldId id="268" r:id="rId41"/>
    <p:sldId id="260" r:id="rId42"/>
    <p:sldId id="295" r:id="rId43"/>
  </p:sldIdLst>
  <p:sldSz cx="9144000" cy="6858000" type="screen4x3"/>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51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5124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14100" y="0"/>
            <a:ext cx="3070860" cy="451247"/>
          </a:xfrm>
          <a:prstGeom prst="rect">
            <a:avLst/>
          </a:prstGeom>
        </p:spPr>
        <p:txBody>
          <a:bodyPr vert="horz" lIns="91440" tIns="45720" rIns="91440" bIns="45720" rtlCol="0"/>
          <a:lstStyle>
            <a:lvl1pPr algn="r">
              <a:defRPr sz="1200"/>
            </a:lvl1pPr>
          </a:lstStyle>
          <a:p>
            <a:fld id="{C546D3D8-EBE3-47FA-A7AB-89081A7B4152}" type="datetimeFigureOut">
              <a:rPr lang="en-US" smtClean="0"/>
              <a:pPr/>
              <a:t>11/9/2019</a:t>
            </a:fld>
            <a:endParaRPr lang="en-US" dirty="0"/>
          </a:p>
        </p:txBody>
      </p:sp>
      <p:sp>
        <p:nvSpPr>
          <p:cNvPr id="4" name="Footer Placeholder 3"/>
          <p:cNvSpPr>
            <a:spLocks noGrp="1"/>
          </p:cNvSpPr>
          <p:nvPr>
            <p:ph type="ftr" sz="quarter" idx="2"/>
          </p:nvPr>
        </p:nvSpPr>
        <p:spPr>
          <a:xfrm>
            <a:off x="0" y="8572125"/>
            <a:ext cx="3070860" cy="45124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100" y="8572125"/>
            <a:ext cx="3070860" cy="451247"/>
          </a:xfrm>
          <a:prstGeom prst="rect">
            <a:avLst/>
          </a:prstGeom>
        </p:spPr>
        <p:txBody>
          <a:bodyPr vert="horz" lIns="91440" tIns="45720" rIns="91440" bIns="45720" rtlCol="0" anchor="b"/>
          <a:lstStyle>
            <a:lvl1pPr algn="r">
              <a:defRPr sz="1200"/>
            </a:lvl1pPr>
          </a:lstStyle>
          <a:p>
            <a:fld id="{70BAF9BA-1CAC-45F1-A201-D30F1FDCAD59}" type="slidenum">
              <a:rPr lang="en-US" smtClean="0"/>
              <a:pPr/>
              <a:t>‹#›</a:t>
            </a:fld>
            <a:endParaRPr lang="en-US" dirty="0"/>
          </a:p>
        </p:txBody>
      </p:sp>
    </p:spTree>
    <p:extLst>
      <p:ext uri="{BB962C8B-B14F-4D97-AF65-F5344CB8AC3E}">
        <p14:creationId xmlns:p14="http://schemas.microsoft.com/office/powerpoint/2010/main" val="41205606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299885-7D7A-43FE-A2B0-37C0A0BBCD31}" type="datetimeFigureOut">
              <a:rPr lang="en-US" smtClean="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99885-7D7A-43FE-A2B0-37C0A0BBCD31}" type="datetimeFigureOut">
              <a:rPr lang="en-US" smtClean="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99885-7D7A-43FE-A2B0-37C0A0BBCD31}" type="datetimeFigureOut">
              <a:rPr lang="en-US" smtClean="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99885-7D7A-43FE-A2B0-37C0A0BBCD31}" type="datetimeFigureOut">
              <a:rPr lang="en-US" smtClean="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299885-7D7A-43FE-A2B0-37C0A0BBCD31}" type="datetimeFigureOut">
              <a:rPr lang="en-US" smtClean="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299885-7D7A-43FE-A2B0-37C0A0BBCD31}" type="datetimeFigureOut">
              <a:rPr lang="en-US" smtClean="0"/>
              <a:pPr/>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BF48A-28EE-4A37-9780-995C98025E0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299885-7D7A-43FE-A2B0-37C0A0BBCD31}" type="datetimeFigureOut">
              <a:rPr lang="en-US" smtClean="0"/>
              <a:pPr/>
              <a:t>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FBF48A-28EE-4A37-9780-995C98025E0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299885-7D7A-43FE-A2B0-37C0A0BBCD31}" type="datetimeFigureOut">
              <a:rPr lang="en-US" smtClean="0"/>
              <a:pPr/>
              <a:t>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FBF48A-28EE-4A37-9780-995C98025E0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99885-7D7A-43FE-A2B0-37C0A0BBCD31}" type="datetimeFigureOut">
              <a:rPr lang="en-US" smtClean="0"/>
              <a:pPr/>
              <a:t>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FBF48A-28EE-4A37-9780-995C98025E0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299885-7D7A-43FE-A2B0-37C0A0BBCD31}" type="datetimeFigureOut">
              <a:rPr lang="en-US" smtClean="0"/>
              <a:pPr/>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BF48A-28EE-4A37-9780-995C98025E0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299885-7D7A-43FE-A2B0-37C0A0BBCD31}" type="datetimeFigureOut">
              <a:rPr lang="en-US" smtClean="0"/>
              <a:pPr/>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BF48A-28EE-4A37-9780-995C98025E0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99885-7D7A-43FE-A2B0-37C0A0BBCD31}" type="datetimeFigureOut">
              <a:rPr lang="en-US" smtClean="0"/>
              <a:pPr/>
              <a:t>11/9/2019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BF48A-28EE-4A37-9780-995C98025E0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FDBEF-2E93-451E-B44F-5D6F56A43042}"/>
              </a:ext>
            </a:extLst>
          </p:cNvPr>
          <p:cNvSpPr>
            <a:spLocks noGrp="1"/>
          </p:cNvSpPr>
          <p:nvPr>
            <p:ph idx="1"/>
          </p:nvPr>
        </p:nvSpPr>
        <p:spPr>
          <a:xfrm>
            <a:off x="152400" y="457200"/>
            <a:ext cx="8686800" cy="6096000"/>
          </a:xfrm>
        </p:spPr>
        <p:txBody>
          <a:bodyPr>
            <a:normAutofit fontScale="85000" lnSpcReduction="10000"/>
          </a:bodyPr>
          <a:lstStyle/>
          <a:p>
            <a:pPr marL="0" indent="0">
              <a:buNone/>
            </a:pPr>
            <a:r>
              <a:rPr lang="en-US" b="1" dirty="0">
                <a:effectLst>
                  <a:outerShdw blurRad="38100" dist="38100" dir="2700000" algn="tl">
                    <a:srgbClr val="000000">
                      <a:alpha val="43137"/>
                    </a:srgbClr>
                  </a:outerShdw>
                </a:effectLst>
              </a:rPr>
              <a:t>Leaving church one Sunday, a woman said to her husband, "Do you think that Flanagan girl is dyeing her hair?" </a:t>
            </a:r>
          </a:p>
          <a:p>
            <a:pPr marL="0" indent="0">
              <a:buNone/>
            </a:pPr>
            <a:r>
              <a:rPr lang="en-US" b="1" dirty="0">
                <a:effectLst>
                  <a:outerShdw blurRad="38100" dist="38100" dir="2700000" algn="tl">
                    <a:srgbClr val="000000">
                      <a:alpha val="43137"/>
                    </a:srgbClr>
                  </a:outerShdw>
                </a:effectLst>
              </a:rPr>
              <a:t> </a:t>
            </a:r>
          </a:p>
          <a:p>
            <a:pPr marL="0" indent="0">
              <a:buNone/>
            </a:pPr>
            <a:r>
              <a:rPr lang="en-US" b="1" dirty="0">
                <a:effectLst>
                  <a:outerShdw blurRad="38100" dist="38100" dir="2700000" algn="tl">
                    <a:srgbClr val="000000">
                      <a:alpha val="43137"/>
                    </a:srgbClr>
                  </a:outerShdw>
                </a:effectLst>
              </a:rPr>
              <a:t>"I didn't even see her," replied the husband. </a:t>
            </a:r>
          </a:p>
          <a:p>
            <a:pPr marL="0" indent="0">
              <a:buNone/>
            </a:pPr>
            <a:r>
              <a:rPr lang="en-US" b="1" dirty="0">
                <a:effectLst>
                  <a:outerShdw blurRad="38100" dist="38100" dir="2700000" algn="tl">
                    <a:srgbClr val="000000">
                      <a:alpha val="43137"/>
                    </a:srgbClr>
                  </a:outerShdw>
                </a:effectLst>
              </a:rPr>
              <a:t> </a:t>
            </a:r>
          </a:p>
          <a:p>
            <a:pPr marL="0" indent="0">
              <a:buNone/>
            </a:pPr>
            <a:r>
              <a:rPr lang="en-US" b="1" dirty="0">
                <a:effectLst>
                  <a:outerShdw blurRad="38100" dist="38100" dir="2700000" algn="tl">
                    <a:srgbClr val="000000">
                      <a:alpha val="43137"/>
                    </a:srgbClr>
                  </a:outerShdw>
                </a:effectLst>
              </a:rPr>
              <a:t>"And that skirt Mrs. Jones was wearing," continued the wife. "Don't tell me you thought that was appropriate attire for a mother of four??" </a:t>
            </a:r>
          </a:p>
          <a:p>
            <a:pPr marL="0" indent="0">
              <a:buNone/>
            </a:pPr>
            <a:r>
              <a:rPr lang="en-US" b="1" dirty="0">
                <a:effectLst>
                  <a:outerShdw blurRad="38100" dist="38100" dir="2700000" algn="tl">
                    <a:srgbClr val="000000">
                      <a:alpha val="43137"/>
                    </a:srgbClr>
                  </a:outerShdw>
                </a:effectLst>
              </a:rPr>
              <a:t> </a:t>
            </a:r>
          </a:p>
          <a:p>
            <a:pPr marL="0" indent="0">
              <a:buNone/>
            </a:pPr>
            <a:r>
              <a:rPr lang="en-US" b="1" dirty="0">
                <a:effectLst>
                  <a:outerShdw blurRad="38100" dist="38100" dir="2700000" algn="tl">
                    <a:srgbClr val="000000">
                      <a:alpha val="43137"/>
                    </a:srgbClr>
                  </a:outerShdw>
                </a:effectLst>
              </a:rPr>
              <a:t>"I'm afraid I didn't notice that either," said the husband. </a:t>
            </a:r>
          </a:p>
          <a:p>
            <a:pPr marL="0" indent="0">
              <a:buNone/>
            </a:pPr>
            <a:r>
              <a:rPr lang="en-US" b="1" dirty="0">
                <a:effectLst>
                  <a:outerShdw blurRad="38100" dist="38100" dir="2700000" algn="tl">
                    <a:srgbClr val="000000">
                      <a:alpha val="43137"/>
                    </a:srgbClr>
                  </a:outerShdw>
                </a:effectLst>
              </a:rPr>
              <a:t> </a:t>
            </a:r>
          </a:p>
          <a:p>
            <a:pPr marL="0" indent="0">
              <a:buNone/>
            </a:pPr>
            <a:r>
              <a:rPr lang="en-US" b="1" dirty="0">
                <a:effectLst>
                  <a:outerShdw blurRad="38100" dist="38100" dir="2700000" algn="tl">
                    <a:srgbClr val="000000">
                      <a:alpha val="43137"/>
                    </a:srgbClr>
                  </a:outerShdw>
                </a:effectLst>
              </a:rPr>
              <a:t>"Huh!" scoffed the wife. "A lot of good it does bringing YOU to church."</a:t>
            </a:r>
          </a:p>
        </p:txBody>
      </p:sp>
    </p:spTree>
    <p:extLst>
      <p:ext uri="{BB962C8B-B14F-4D97-AF65-F5344CB8AC3E}">
        <p14:creationId xmlns:p14="http://schemas.microsoft.com/office/powerpoint/2010/main" val="82365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3733800" cy="696912"/>
          </a:xfrm>
          <a:solidFill>
            <a:schemeClr val="bg2">
              <a:alpha val="90000"/>
            </a:schemeClr>
          </a:solidFill>
        </p:spPr>
        <p:txBody>
          <a:bodyPr>
            <a:normAutofit fontScale="90000"/>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Struggle </a:t>
            </a:r>
            <a:endParaRPr lang="en-US" sz="4000" dirty="0"/>
          </a:p>
        </p:txBody>
      </p:sp>
      <p:sp>
        <p:nvSpPr>
          <p:cNvPr id="3" name="Content Placeholder 2"/>
          <p:cNvSpPr>
            <a:spLocks noGrp="1"/>
          </p:cNvSpPr>
          <p:nvPr>
            <p:ph idx="1"/>
          </p:nvPr>
        </p:nvSpPr>
        <p:spPr>
          <a:xfrm>
            <a:off x="228600" y="3505200"/>
            <a:ext cx="8382000" cy="3200400"/>
          </a:xfrm>
          <a:solidFill>
            <a:schemeClr val="bg2">
              <a:alpha val="90000"/>
            </a:schemeClr>
          </a:solidFill>
        </p:spPr>
        <p:txBody>
          <a:bodyPr>
            <a:noAutofit/>
          </a:bodyPr>
          <a:lstStyle/>
          <a:p>
            <a:pP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#10- The Struggle Qualifies You for Rest</a:t>
            </a:r>
          </a:p>
          <a:p>
            <a:pPr>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Mt 11:28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Come unto me, all ye that labour and are heavy laden, and I will give you rest.</a:t>
            </a:r>
          </a:p>
          <a:p>
            <a:pPr>
              <a:spcBef>
                <a:spcPts val="18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Hebrews 4:11,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“Let us labour therefore to enter into that rest, lest any man fall after the same example of unbelief.</a:t>
            </a:r>
            <a:b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3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bg/>
                                          </p:spTgt>
                                        </p:tgtEl>
                                        <p:attrNameLst>
                                          <p:attrName>ppt_y</p:attrName>
                                        </p:attrNameLst>
                                      </p:cBhvr>
                                      <p:tavLst>
                                        <p:tav tm="0">
                                          <p:val>
                                            <p:strVal val="#ppt_y"/>
                                          </p:val>
                                        </p:tav>
                                        <p:tav tm="100000">
                                          <p:val>
                                            <p:strVal val="#ppt_y"/>
                                          </p:val>
                                        </p:tav>
                                      </p:tavLst>
                                    </p:anim>
                                    <p:anim calcmode="lin" valueType="num">
                                      <p:cBhvr>
                                        <p:cTn id="9"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par>
                          <p:cTn id="19" fill="hold">
                            <p:stCondLst>
                              <p:cond delay="21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382000" cy="3276600"/>
          </a:xfrm>
          <a:solidFill>
            <a:schemeClr val="bg1">
              <a:alpha val="90000"/>
            </a:schemeClr>
          </a:solidFill>
        </p:spPr>
        <p:txBody>
          <a:bodyPr>
            <a:noAutofit/>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#11- The Struggle Qualifies You for the Reward</a:t>
            </a:r>
          </a:p>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Sam 17:25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the men of Israel said, Have ye</a:t>
            </a: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seen this man that is come up? surely to defy Israel </a:t>
            </a: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is he come up: and it shall be, that the man who </a:t>
            </a: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killeth him, the king will enrich him with great riches,</a:t>
            </a: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will give him his daughter, and make his </a:t>
            </a: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father’s house free in Israel</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62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 presetClass="entr" presetSubtype="2"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5000"/>
                            </p:stCondLst>
                            <p:childTnLst>
                              <p:par>
                                <p:cTn id="34" presetID="2" presetClass="entr" presetSubtype="8"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6000"/>
                            </p:stCondLst>
                            <p:childTnLst>
                              <p:par>
                                <p:cTn id="39" presetID="2" presetClass="entr" presetSubtype="2"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1143000"/>
          </a:xfrm>
          <a:solidFill>
            <a:schemeClr val="bg2">
              <a:alpha val="90000"/>
            </a:schemeClr>
          </a:solidFill>
        </p:spPr>
        <p:txBody>
          <a:bodyPr>
            <a:normAutofit fontScale="90000"/>
          </a:bodyPr>
          <a:lstStyle/>
          <a:p>
            <a:pPr algn="l"/>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What Has Made You… </a:t>
            </a:r>
            <a:b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…What You are in God</a:t>
            </a:r>
            <a:endParaRPr lang="en-US" dirty="0">
              <a:latin typeface="Arial Rounded MT Bold" panose="020F0704030504030204" pitchFamily="34" charset="0"/>
            </a:endParaRPr>
          </a:p>
        </p:txBody>
      </p:sp>
      <p:sp>
        <p:nvSpPr>
          <p:cNvPr id="3" name="Content Placeholder 2"/>
          <p:cNvSpPr>
            <a:spLocks noGrp="1"/>
          </p:cNvSpPr>
          <p:nvPr>
            <p:ph idx="1"/>
          </p:nvPr>
        </p:nvSpPr>
        <p:spPr>
          <a:xfrm>
            <a:off x="4114800" y="3356225"/>
            <a:ext cx="4572000" cy="3230562"/>
          </a:xfrm>
          <a:solidFill>
            <a:schemeClr val="bg2"/>
          </a:solidFill>
        </p:spPr>
        <p:txBody>
          <a:bodyPr>
            <a:normAutofit fontScale="92500" lnSpcReduction="20000"/>
          </a:bodyPr>
          <a:lstStyle/>
          <a:p>
            <a:pPr>
              <a:lnSpc>
                <a:spcPct val="120000"/>
              </a:lnSpc>
              <a:spcBef>
                <a:spcPts val="12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6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3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is the Struggle</a:t>
            </a:r>
          </a:p>
          <a:p>
            <a:pPr lvl="1">
              <a:lnSpc>
                <a:spcPct val="120000"/>
              </a:lnSpc>
              <a:spcBef>
                <a:spcPts val="1200"/>
              </a:spcBef>
              <a:buFont typeface="Wingdings" pitchFamily="2" charset="2"/>
              <a:buChar char="§"/>
            </a:pPr>
            <a:r>
              <a:rPr lang="en-US" sz="3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What You had to… </a:t>
            </a:r>
          </a:p>
          <a:p>
            <a:pPr lvl="2">
              <a:lnSpc>
                <a:spcPct val="120000"/>
              </a:lnSpc>
              <a:spcBef>
                <a:spcPts val="1200"/>
              </a:spcBef>
              <a:buFont typeface="Courier New" panose="02070309020205020404" pitchFamily="49" charset="0"/>
              <a:buChar char="o"/>
            </a:pPr>
            <a:r>
              <a:rPr lang="en-US" sz="3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Fight For</a:t>
            </a:r>
          </a:p>
          <a:p>
            <a:pPr lvl="2">
              <a:lnSpc>
                <a:spcPct val="120000"/>
              </a:lnSpc>
              <a:spcBef>
                <a:spcPts val="1200"/>
              </a:spcBef>
              <a:buFont typeface="Courier New" panose="02070309020205020404" pitchFamily="49" charset="0"/>
              <a:buChar char="o"/>
            </a:pPr>
            <a:r>
              <a:rPr lang="en-US" sz="3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Fight Against</a:t>
            </a:r>
          </a:p>
          <a:p>
            <a:pPr lvl="2">
              <a:lnSpc>
                <a:spcPct val="120000"/>
              </a:lnSpc>
              <a:spcBef>
                <a:spcPts val="1200"/>
              </a:spcBef>
              <a:buFont typeface="Courier New" panose="02070309020205020404" pitchFamily="49" charset="0"/>
              <a:buChar char="o"/>
            </a:pPr>
            <a:r>
              <a:rPr lang="en-US" sz="3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Overcome</a:t>
            </a:r>
            <a:endParaRPr lang="en-US" sz="35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375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bg/>
                                          </p:spTgt>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2"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12"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3"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35" fill="hold">
                            <p:stCondLst>
                              <p:cond delay="8000"/>
                            </p:stCondLst>
                            <p:childTnLst>
                              <p:par>
                                <p:cTn id="36" presetID="2" presetClass="entr" presetSubtype="6"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Psalm 30:5</a:t>
            </a:r>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pPr>
              <a:buNone/>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Things to Remember about the Struggle …</a:t>
            </a:r>
          </a:p>
          <a:p>
            <a:pPr>
              <a:spcAft>
                <a:spcPts val="600"/>
              </a:spcAft>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Don’t Last Forever</a:t>
            </a:r>
          </a:p>
          <a:p>
            <a:pPr>
              <a:spcAft>
                <a:spcPts val="600"/>
              </a:spcAft>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is an Instrument of Transition</a:t>
            </a:r>
          </a:p>
          <a:p>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Means You are On Your Way Somewhere</a:t>
            </a:r>
          </a:p>
          <a:p>
            <a:pPr lvl="1">
              <a:buFont typeface="Wingdings" pitchFamily="2" charset="2"/>
              <a:buChar char="§"/>
            </a:pP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Devil Wouldn’t Fight You If …</a:t>
            </a:r>
          </a:p>
          <a:p>
            <a:pPr lvl="1">
              <a:spcBef>
                <a:spcPts val="0"/>
              </a:spcBef>
              <a:buNone/>
            </a:pP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…You Were Not Going Somewhere</a:t>
            </a:r>
          </a:p>
          <a:p>
            <a:pPr>
              <a:spcAft>
                <a:spcPts val="600"/>
              </a:spcAft>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Prepares You for Your Future</a:t>
            </a:r>
          </a:p>
          <a:p>
            <a:pPr>
              <a:spcAft>
                <a:spcPts val="600"/>
              </a:spcAft>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Is An Indication of Transition</a:t>
            </a:r>
            <a:br>
              <a:rPr lang="en-US" dirty="0"/>
            </a:br>
            <a:endParaRPr lang="en-US" dirty="0"/>
          </a:p>
        </p:txBody>
      </p:sp>
      <p:pic>
        <p:nvPicPr>
          <p:cNvPr id="4" name="Picture 6" descr="http://24.media.tumblr.com/tumblr_m4osdeSoQu1rodauuo1_1280.png"/>
          <p:cNvPicPr>
            <a:picLocks noChangeAspect="1" noChangeArrowheads="1"/>
          </p:cNvPicPr>
          <p:nvPr/>
        </p:nvPicPr>
        <p:blipFill>
          <a:blip r:embed="rId2" cstate="print"/>
          <a:srcRect/>
          <a:stretch>
            <a:fillRect/>
          </a:stretch>
        </p:blipFill>
        <p:spPr bwMode="auto">
          <a:xfrm>
            <a:off x="0" y="5334000"/>
            <a:ext cx="9144000" cy="15240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plus(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in)">
                                      <p:cBhvr>
                                        <p:cTn id="22" dur="1000"/>
                                        <p:tgtEl>
                                          <p:spTgt spid="3">
                                            <p:txEl>
                                              <p:pRg st="3" end="3"/>
                                            </p:txEl>
                                          </p:spTgt>
                                        </p:tgtEl>
                                      </p:cBhvr>
                                    </p:animEffect>
                                  </p:childTnLst>
                                </p:cTn>
                              </p:par>
                            </p:childTnLst>
                          </p:cTn>
                        </p:par>
                        <p:par>
                          <p:cTn id="23" fill="hold">
                            <p:stCondLst>
                              <p:cond delay="1000"/>
                            </p:stCondLst>
                            <p:childTnLst>
                              <p:par>
                                <p:cTn id="24" presetID="13"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plus(in)">
                                      <p:cBhvr>
                                        <p:cTn id="26" dur="1000"/>
                                        <p:tgtEl>
                                          <p:spTgt spid="3">
                                            <p:txEl>
                                              <p:pRg st="4" end="4"/>
                                            </p:txEl>
                                          </p:spTgt>
                                        </p:tgtEl>
                                      </p:cBhvr>
                                    </p:animEffect>
                                  </p:childTnLst>
                                </p:cTn>
                              </p:par>
                            </p:childTnLst>
                          </p:cTn>
                        </p:par>
                        <p:par>
                          <p:cTn id="27" fill="hold">
                            <p:stCondLst>
                              <p:cond delay="2000"/>
                            </p:stCondLst>
                            <p:childTnLst>
                              <p:par>
                                <p:cTn id="28" presetID="13" presetClass="entr" presetSubtype="16"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plus(in)">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plus(in)">
                                      <p:cBhvr>
                                        <p:cTn id="35" dur="1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plus(in)">
                                      <p:cBhvr>
                                        <p:cTn id="40" dur="1000"/>
                                        <p:tgtEl>
                                          <p:spTgt spid="3">
                                            <p:txEl>
                                              <p:pRg st="7" end="7"/>
                                            </p:txEl>
                                          </p:spTgt>
                                        </p:tgtEl>
                                      </p:cBhvr>
                                    </p:animEffect>
                                  </p:childTnLst>
                                </p:cTn>
                              </p:par>
                            </p:childTnLst>
                          </p:cTn>
                        </p:par>
                        <p:par>
                          <p:cTn id="41" fill="hold">
                            <p:stCondLst>
                              <p:cond delay="1000"/>
                            </p:stCondLst>
                            <p:childTnLst>
                              <p:par>
                                <p:cTn id="42" presetID="9"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dissolve">
                                      <p:cBhvr>
                                        <p:cTn id="44"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075A-D945-4A1A-971F-80B7AE908A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D67C89-BCCD-49FB-B174-4CC60968E31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36755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26D76212-5A36-4B9B-8106-FAE056CCF8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445" b="25555"/>
          <a:stretch/>
        </p:blipFill>
        <p:spPr>
          <a:xfrm>
            <a:off x="457200" y="152400"/>
            <a:ext cx="1919288" cy="1752600"/>
          </a:xfrm>
          <a:prstGeom prst="rect">
            <a:avLst/>
          </a:prstGeom>
        </p:spPr>
      </p:pic>
      <p:pic>
        <p:nvPicPr>
          <p:cNvPr id="5" name="Picture 4" descr="A picture containing food&#10;&#10;Description automatically generated">
            <a:extLst>
              <a:ext uri="{FF2B5EF4-FFF2-40B4-BE49-F238E27FC236}">
                <a16:creationId xmlns:a16="http://schemas.microsoft.com/office/drawing/2014/main" id="{ADBAEDD7-9FA6-47F2-8566-4DB869843740}"/>
              </a:ext>
            </a:extLst>
          </p:cNvPr>
          <p:cNvPicPr>
            <a:picLocks noChangeAspect="1"/>
          </p:cNvPicPr>
          <p:nvPr/>
        </p:nvPicPr>
        <p:blipFill rotWithShape="1">
          <a:blip r:embed="rId3">
            <a:extLst>
              <a:ext uri="{28A0092B-C50C-407E-A947-70E740481C1C}">
                <a14:useLocalDpi xmlns:a14="http://schemas.microsoft.com/office/drawing/2010/main" val="0"/>
              </a:ext>
            </a:extLst>
          </a:blip>
          <a:srcRect t="4440" b="12251"/>
          <a:stretch/>
        </p:blipFill>
        <p:spPr>
          <a:xfrm>
            <a:off x="3457574" y="2667000"/>
            <a:ext cx="4314825" cy="2590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4174-09FC-49DA-BEE9-4AD11DDAC6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051A8A-D2DA-4FBA-92F8-222521DF6ADA}"/>
              </a:ext>
            </a:extLst>
          </p:cNvPr>
          <p:cNvSpPr>
            <a:spLocks noGrp="1"/>
          </p:cNvSpPr>
          <p:nvPr>
            <p:ph idx="1"/>
          </p:nvPr>
        </p:nvSpPr>
        <p:spPr>
          <a:xfrm>
            <a:off x="457200" y="1600201"/>
            <a:ext cx="8229600" cy="3581400"/>
          </a:xfrm>
        </p:spPr>
        <p:txBody>
          <a:bodyPr/>
          <a:lstStyle/>
          <a:p>
            <a:pPr marL="0" indent="0">
              <a:buNone/>
            </a:pPr>
            <a:r>
              <a:rPr lang="en-US" dirty="0"/>
              <a:t>                   </a:t>
            </a:r>
            <a:r>
              <a:rPr lang="en-US" sz="4000" b="1" dirty="0">
                <a:effectLst>
                  <a:outerShdw blurRad="38100" dist="38100" dir="2700000" algn="tl">
                    <a:srgbClr val="000000">
                      <a:alpha val="43137"/>
                    </a:srgbClr>
                  </a:outerShdw>
                </a:effectLst>
                <a:latin typeface="Arial Rounded MT Bold" panose="020F0704030504030204" pitchFamily="34" charset="0"/>
              </a:rPr>
              <a:t>Commitment Test</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4000" dirty="0">
                <a:effectLst>
                  <a:outerShdw blurRad="38100" dist="38100" dir="2700000" algn="tl">
                    <a:srgbClr val="000000">
                      <a:alpha val="43137"/>
                    </a:srgbClr>
                  </a:outerShdw>
                </a:effectLst>
                <a:latin typeface="Impact" panose="020B0806030902050204" pitchFamily="34" charset="0"/>
              </a:rPr>
              <a:t>It’s Not What It Takes For Me To Start…</a:t>
            </a:r>
          </a:p>
          <a:p>
            <a:pPr marL="0" indent="0">
              <a:buNone/>
            </a:pPr>
            <a:r>
              <a:rPr lang="en-US" sz="4000" dirty="0">
                <a:effectLst>
                  <a:outerShdw blurRad="38100" dist="38100" dir="2700000" algn="tl">
                    <a:srgbClr val="000000">
                      <a:alpha val="43137"/>
                    </a:srgbClr>
                  </a:outerShdw>
                </a:effectLst>
                <a:latin typeface="Impact" panose="020B0806030902050204" pitchFamily="34" charset="0"/>
              </a:rPr>
              <a:t>   …It’s What It Takes For Me To Quit </a:t>
            </a:r>
          </a:p>
        </p:txBody>
      </p:sp>
    </p:spTree>
    <p:extLst>
      <p:ext uri="{BB962C8B-B14F-4D97-AF65-F5344CB8AC3E}">
        <p14:creationId xmlns:p14="http://schemas.microsoft.com/office/powerpoint/2010/main" val="333002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n insect&#10;&#10;Description automatically generated">
            <a:extLst>
              <a:ext uri="{FF2B5EF4-FFF2-40B4-BE49-F238E27FC236}">
                <a16:creationId xmlns:a16="http://schemas.microsoft.com/office/drawing/2014/main" id="{96CC1619-A1AB-45ED-B5B8-B742DBFA4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375" y="1614487"/>
            <a:ext cx="5429250" cy="3629025"/>
          </a:xfrm>
          <a:prstGeom prst="rect">
            <a:avLst/>
          </a:prstGeom>
        </p:spPr>
      </p:pic>
    </p:spTree>
    <p:extLst>
      <p:ext uri="{BB962C8B-B14F-4D97-AF65-F5344CB8AC3E}">
        <p14:creationId xmlns:p14="http://schemas.microsoft.com/office/powerpoint/2010/main" val="2931896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lvl="0"/>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David needed Goliath</a:t>
            </a: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children of Israel needed the giants</a:t>
            </a: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3 Hebrew children needed the fiery furnace</a:t>
            </a: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Sampson needed the philistines </a:t>
            </a: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we need the struggle</a:t>
            </a:r>
            <a:b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There is no testimony without a test and no victory without a battle.</a:t>
            </a:r>
            <a:br>
              <a:rPr lang="en-US" b="1" i="1" dirty="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http://www.uniongallery.co.uk/images/uploads/Power_Struggle.jpg"/>
          <p:cNvPicPr>
            <a:picLocks noChangeAspect="1" noChangeArrowheads="1"/>
          </p:cNvPicPr>
          <p:nvPr/>
        </p:nvPicPr>
        <p:blipFill>
          <a:blip r:embed="rId2" cstate="print"/>
          <a:srcRect/>
          <a:stretch>
            <a:fillRect/>
          </a:stretch>
        </p:blipFill>
        <p:spPr bwMode="auto">
          <a:xfrm>
            <a:off x="3200400" y="1905000"/>
            <a:ext cx="5943600" cy="4762500"/>
          </a:xfrm>
          <a:prstGeom prst="rect">
            <a:avLst/>
          </a:prstGeom>
          <a:noFill/>
        </p:spPr>
      </p:pic>
      <p:sp>
        <p:nvSpPr>
          <p:cNvPr id="2" name="Title 1"/>
          <p:cNvSpPr>
            <a:spLocks noGrp="1"/>
          </p:cNvSpPr>
          <p:nvPr>
            <p:ph type="title"/>
          </p:nvPr>
        </p:nvSpPr>
        <p:spPr>
          <a:xfrm>
            <a:off x="304800" y="274638"/>
            <a:ext cx="8534400" cy="1143000"/>
          </a:xfrm>
        </p:spPr>
        <p:txBody>
          <a:bodyPr>
            <a:normAutofit fontScale="90000"/>
          </a:bodyPr>
          <a:lstStyle/>
          <a:p>
            <a:pPr algn="l"/>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Left Giants in Promised Land On Purpose..to Produce Struggle</a:t>
            </a:r>
          </a:p>
        </p:txBody>
      </p:sp>
      <p:sp>
        <p:nvSpPr>
          <p:cNvPr id="3" name="Content Placeholder 2"/>
          <p:cNvSpPr>
            <a:spLocks noGrp="1"/>
          </p:cNvSpPr>
          <p:nvPr>
            <p:ph idx="1"/>
          </p:nvPr>
        </p:nvSpPr>
        <p:spPr>
          <a:xfrm>
            <a:off x="228600" y="1600200"/>
            <a:ext cx="8686800" cy="4724400"/>
          </a:xfrm>
          <a:solidFill>
            <a:schemeClr val="bg1">
              <a:alpha val="90000"/>
            </a:schemeClr>
          </a:solidFill>
        </p:spPr>
        <p:txBody>
          <a:bodyPr>
            <a:noAutofit/>
          </a:bodyPr>
          <a:lstStyle/>
          <a:p>
            <a:pPr lvl="0">
              <a:spcBef>
                <a:spcPts val="1200"/>
              </a:spcBef>
              <a:buNone/>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Remember :</a:t>
            </a:r>
          </a:p>
          <a:p>
            <a:pPr lvl="0">
              <a:spcBef>
                <a:spcPts val="1200"/>
              </a:spcBef>
              <a:buNone/>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Grasshoppers Don’t Eat Grapes… </a:t>
            </a:r>
          </a:p>
          <a:p>
            <a:pPr lvl="0">
              <a:spcBef>
                <a:spcPts val="1200"/>
              </a:spcBef>
              <a:buNone/>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…You Will Never Have Promise Land Faith </a:t>
            </a:r>
          </a:p>
          <a:p>
            <a:pPr lvl="0">
              <a:spcBef>
                <a:spcPts val="1200"/>
              </a:spcBef>
              <a:buNone/>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…with a Grasshopper Mentality</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5" name="Picture 8" descr="http://netsofmercy.files.wordpress.com/2012/11/facingyourgiants_title.jpg"/>
          <p:cNvPicPr>
            <a:picLocks noChangeAspect="1" noChangeArrowheads="1"/>
          </p:cNvPicPr>
          <p:nvPr/>
        </p:nvPicPr>
        <p:blipFill>
          <a:blip r:embed="rId3" cstate="print"/>
          <a:srcRect/>
          <a:stretch>
            <a:fillRect/>
          </a:stretch>
        </p:blipFill>
        <p:spPr bwMode="auto">
          <a:xfrm>
            <a:off x="152400" y="4648200"/>
            <a:ext cx="8686800" cy="2209800"/>
          </a:xfrm>
          <a:prstGeom prst="rect">
            <a:avLst/>
          </a:prstGeom>
          <a:noFill/>
        </p:spPr>
      </p:pic>
      <p:pic>
        <p:nvPicPr>
          <p:cNvPr id="6" name="Picture 10" descr="http://sturhosday.com/wp-content/uploads/2012/01/StUrhosDay-300x202.png"/>
          <p:cNvPicPr>
            <a:picLocks noChangeAspect="1" noChangeArrowheads="1"/>
          </p:cNvPicPr>
          <p:nvPr/>
        </p:nvPicPr>
        <p:blipFill>
          <a:blip r:embed="rId4" cstate="print"/>
          <a:srcRect/>
          <a:stretch>
            <a:fillRect/>
          </a:stretch>
        </p:blipFill>
        <p:spPr bwMode="auto">
          <a:xfrm>
            <a:off x="6286500" y="762000"/>
            <a:ext cx="2857500" cy="192405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bg/>
                                          </p:spTgt>
                                        </p:tgtEl>
                                        <p:attrNameLst>
                                          <p:attrName>ppt_y</p:attrName>
                                        </p:attrNameLst>
                                      </p:cBhvr>
                                      <p:tavLst>
                                        <p:tav tm="0">
                                          <p:val>
                                            <p:strVal val="#ppt_y"/>
                                          </p:val>
                                        </p:tav>
                                        <p:tav tm="100000">
                                          <p:val>
                                            <p:strVal val="#ppt_y"/>
                                          </p:val>
                                        </p:tav>
                                      </p:tavLst>
                                    </p:anim>
                                    <p:anim calcmode="lin" valueType="num">
                                      <p:cBhvr>
                                        <p:cTn id="9" dur="20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2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2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0" tmFilter="0,0; .5, 1; 1, 1"/>
                                        <p:tgtEl>
                                          <p:spTgt spid="3">
                                            <p:txEl>
                                              <p:pRg st="0" end="0"/>
                                            </p:txEl>
                                          </p:spTgt>
                                        </p:tgtEl>
                                      </p:cBhvr>
                                    </p:animEffect>
                                  </p:childTnLst>
                                </p:cTn>
                              </p:par>
                            </p:childTnLst>
                          </p:cTn>
                        </p:par>
                        <p:par>
                          <p:cTn id="19" fill="hold">
                            <p:stCondLst>
                              <p:cond delay="3600"/>
                            </p:stCondLst>
                            <p:childTnLst>
                              <p:par>
                                <p:cTn id="20" presetID="37"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0"/>
                                        <p:tgtEl>
                                          <p:spTgt spid="5"/>
                                        </p:tgtEl>
                                      </p:cBhvr>
                                    </p:animEffect>
                                    <p:anim calcmode="lin" valueType="num">
                                      <p:cBhvr>
                                        <p:cTn id="23" dur="3000" fill="hold"/>
                                        <p:tgtEl>
                                          <p:spTgt spid="5"/>
                                        </p:tgtEl>
                                        <p:attrNameLst>
                                          <p:attrName>ppt_x</p:attrName>
                                        </p:attrNameLst>
                                      </p:cBhvr>
                                      <p:tavLst>
                                        <p:tav tm="0">
                                          <p:val>
                                            <p:strVal val="#ppt_x"/>
                                          </p:val>
                                        </p:tav>
                                        <p:tav tm="100000">
                                          <p:val>
                                            <p:strVal val="#ppt_x"/>
                                          </p:val>
                                        </p:tav>
                                      </p:tavLst>
                                    </p:anim>
                                    <p:anim calcmode="lin" valueType="num">
                                      <p:cBhvr>
                                        <p:cTn id="24" dur="2700" decel="100000" fill="hold"/>
                                        <p:tgtEl>
                                          <p:spTgt spid="5"/>
                                        </p:tgtEl>
                                        <p:attrNameLst>
                                          <p:attrName>ppt_y</p:attrName>
                                        </p:attrNameLst>
                                      </p:cBhvr>
                                      <p:tavLst>
                                        <p:tav tm="0">
                                          <p:val>
                                            <p:strVal val="#ppt_y+1"/>
                                          </p:val>
                                        </p:tav>
                                        <p:tav tm="100000">
                                          <p:val>
                                            <p:strVal val="#ppt_y-.03"/>
                                          </p:val>
                                        </p:tav>
                                      </p:tavLst>
                                    </p:anim>
                                    <p:anim calcmode="lin" valueType="num">
                                      <p:cBhvr>
                                        <p:cTn id="25" dur="300" accel="100000" fill="hold">
                                          <p:stCondLst>
                                            <p:cond delay="27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66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2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2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1" dur="2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2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000" tmFilter="0,0; .5, 1; 1, 1"/>
                                        <p:tgtEl>
                                          <p:spTgt spid="3">
                                            <p:txEl>
                                              <p:pRg st="1" end="1"/>
                                            </p:txEl>
                                          </p:spTgt>
                                        </p:tgtEl>
                                      </p:cBhvr>
                                    </p:animEffect>
                                  </p:childTnLst>
                                </p:cTn>
                              </p:par>
                            </p:childTnLst>
                          </p:cTn>
                        </p:par>
                        <p:par>
                          <p:cTn id="34" fill="hold">
                            <p:stCondLst>
                              <p:cond delay="138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2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2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9" dur="2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2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2000" tmFilter="0,0; .5, 1; 1, 1"/>
                                        <p:tgtEl>
                                          <p:spTgt spid="3">
                                            <p:txEl>
                                              <p:pRg st="2" end="2"/>
                                            </p:txEl>
                                          </p:spTgt>
                                        </p:tgtEl>
                                      </p:cBhvr>
                                    </p:animEffect>
                                  </p:childTnLst>
                                </p:cTn>
                              </p:par>
                            </p:childTnLst>
                          </p:cTn>
                        </p:par>
                        <p:par>
                          <p:cTn id="42" fill="hold">
                            <p:stCondLst>
                              <p:cond delay="222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20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20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7" dur="20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20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2000" tmFilter="0,0; .5, 1; 1, 1"/>
                                        <p:tgtEl>
                                          <p:spTgt spid="3">
                                            <p:txEl>
                                              <p:pRg st="3" end="3"/>
                                            </p:txEl>
                                          </p:spTgt>
                                        </p:tgtEl>
                                      </p:cBhvr>
                                    </p:animEffect>
                                  </p:childTnLst>
                                </p:cTn>
                              </p:par>
                            </p:childTnLst>
                          </p:cTn>
                        </p:par>
                        <p:par>
                          <p:cTn id="50" fill="hold">
                            <p:stCondLst>
                              <p:cond delay="29200"/>
                            </p:stCondLst>
                            <p:childTnLst>
                              <p:par>
                                <p:cTn id="51" presetID="7" presetClass="entr" presetSubtype="2"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0" fill="hold"/>
                                        <p:tgtEl>
                                          <p:spTgt spid="6"/>
                                        </p:tgtEl>
                                        <p:attrNameLst>
                                          <p:attrName>ppt_x</p:attrName>
                                        </p:attrNameLst>
                                      </p:cBhvr>
                                      <p:tavLst>
                                        <p:tav tm="0">
                                          <p:val>
                                            <p:strVal val="1+#ppt_w/2"/>
                                          </p:val>
                                        </p:tav>
                                        <p:tav tm="100000">
                                          <p:val>
                                            <p:strVal val="#ppt_x"/>
                                          </p:val>
                                        </p:tav>
                                      </p:tavLst>
                                    </p:anim>
                                    <p:anim calcmode="lin" valueType="num">
                                      <p:cBhvr additive="base">
                                        <p:cTn id="54" dur="5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Struggle Principle</a:t>
            </a:r>
            <a:endParaRPr lang="en-US" dirty="0"/>
          </a:p>
        </p:txBody>
      </p:sp>
      <p:sp>
        <p:nvSpPr>
          <p:cNvPr id="3" name="Content Placeholder 2"/>
          <p:cNvSpPr>
            <a:spLocks noGrp="1"/>
          </p:cNvSpPr>
          <p:nvPr>
            <p:ph idx="1"/>
          </p:nvPr>
        </p:nvSpPr>
        <p:spPr>
          <a:xfrm>
            <a:off x="457200" y="1447800"/>
            <a:ext cx="8229600" cy="3505200"/>
          </a:xfrm>
        </p:spPr>
        <p:txBody>
          <a:bodyPr>
            <a:normAutofit/>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Has God Given You a Promise…</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Your Facing…?</a:t>
            </a:r>
          </a:p>
          <a:p>
            <a:pPr lvl="2">
              <a:spcBef>
                <a:spcPts val="600"/>
              </a:spcBef>
              <a:buFont typeface="Wingdings"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Loss</a:t>
            </a:r>
          </a:p>
          <a:p>
            <a:pPr lvl="2">
              <a:spcBef>
                <a:spcPts val="600"/>
              </a:spcBef>
              <a:buFont typeface="Wingdings"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Hurt </a:t>
            </a:r>
          </a:p>
          <a:p>
            <a:pPr lvl="2">
              <a:spcBef>
                <a:spcPts val="600"/>
              </a:spcBef>
              <a:buFont typeface="Wingdings"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Health Problems</a:t>
            </a:r>
          </a:p>
          <a:p>
            <a:pPr>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Remember…</a:t>
            </a:r>
          </a:p>
          <a:p>
            <a:pPr>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4" name="Picture 6" descr="http://24.media.tumblr.com/tumblr_m4osdeSoQu1rodauuo1_1280.png"/>
          <p:cNvPicPr>
            <a:picLocks noChangeAspect="1" noChangeArrowheads="1"/>
          </p:cNvPicPr>
          <p:nvPr/>
        </p:nvPicPr>
        <p:blipFill>
          <a:blip r:embed="rId2" cstate="print"/>
          <a:srcRect/>
          <a:stretch>
            <a:fillRect/>
          </a:stretch>
        </p:blipFill>
        <p:spPr bwMode="auto">
          <a:xfrm>
            <a:off x="0" y="5334000"/>
            <a:ext cx="9144000" cy="1524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6" fill="hold" grpId="0" nodeType="afterEffect">
                                  <p:stCondLst>
                                    <p:cond delay="2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8000"/>
                            </p:stCondLst>
                            <p:childTnLst>
                              <p:par>
                                <p:cTn id="20" presetID="2" presetClass="entr" presetSubtype="12"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13" presetClass="entr" presetSubtype="16"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plus(in)">
                                      <p:cBhvr>
                                        <p:cTn id="3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Struggle pt 4</a:t>
            </a:r>
          </a:p>
        </p:txBody>
      </p:sp>
      <p:sp>
        <p:nvSpPr>
          <p:cNvPr id="3" name="Content Placeholder 2"/>
          <p:cNvSpPr>
            <a:spLocks noGrp="1"/>
          </p:cNvSpPr>
          <p:nvPr>
            <p:ph idx="1"/>
          </p:nvPr>
        </p:nvSpPr>
        <p:spPr/>
        <p:txBody>
          <a:bodyPr/>
          <a:lstStyle/>
          <a:p>
            <a:pPr>
              <a:buNone/>
            </a:pPr>
            <a:r>
              <a:rPr lang="en-US" dirty="0"/>
              <a:t>Psalm 119:71 –break down</a:t>
            </a:r>
          </a:p>
          <a:p>
            <a:r>
              <a:rPr lang="en-US" dirty="0"/>
              <a:t>New Living Translation</a:t>
            </a:r>
            <a:br>
              <a:rPr lang="en-US" dirty="0"/>
            </a:br>
            <a:r>
              <a:rPr lang="en-US" b="1" dirty="0"/>
              <a:t>My suffering was good for me</a:t>
            </a:r>
            <a:r>
              <a:rPr lang="en-US" dirty="0"/>
              <a:t>, for it taught me to pay attention to your decrees. It was Good that I was Afflicted</a:t>
            </a:r>
          </a:p>
          <a:p>
            <a:endParaRPr lang="en-US" dirty="0"/>
          </a:p>
          <a:p>
            <a:r>
              <a:rPr lang="en-US" dirty="0"/>
              <a:t>It was for my good that I was humbled; so that I would learn your statutes.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Psalm 119:71 –break down</a:t>
            </a:r>
          </a:p>
        </p:txBody>
      </p:sp>
      <p:sp>
        <p:nvSpPr>
          <p:cNvPr id="3" name="Content Placeholder 2"/>
          <p:cNvSpPr>
            <a:spLocks noGrp="1"/>
          </p:cNvSpPr>
          <p:nvPr>
            <p:ph idx="1"/>
          </p:nvPr>
        </p:nvSpPr>
        <p:spPr>
          <a:xfrm>
            <a:off x="228600" y="1600200"/>
            <a:ext cx="8610600" cy="4525963"/>
          </a:xfrm>
        </p:spPr>
        <p:txBody>
          <a:bodyPr>
            <a:normAutofit/>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David Clearly Understood this Principle and Process</a:t>
            </a:r>
          </a:p>
          <a:p>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Psalms 119:67, 71,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Before I was afflicted I went astray: but now have I kept thy word” </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71,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“It is good for me that I have been afflicted; that I might learn thy statutes” </a:t>
            </a:r>
          </a:p>
          <a:p>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Afflicted-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weakened, humbled, stressed, struggle</a:t>
            </a:r>
          </a:p>
          <a:p>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Good-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beautiful, faithful, favor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119:71</a:t>
            </a:r>
          </a:p>
        </p:txBody>
      </p:sp>
      <p:sp>
        <p:nvSpPr>
          <p:cNvPr id="3" name="Content Placeholder 2"/>
          <p:cNvSpPr>
            <a:spLocks noGrp="1"/>
          </p:cNvSpPr>
          <p:nvPr>
            <p:ph idx="1"/>
          </p:nvPr>
        </p:nvSpPr>
        <p:spPr/>
        <p:txBody>
          <a:bodyPr>
            <a:normAutofit fontScale="77500" lnSpcReduction="20000"/>
          </a:bodyPr>
          <a:lstStyle/>
          <a:p>
            <a:br>
              <a:rPr lang="en-US" dirty="0"/>
            </a:br>
            <a:r>
              <a:rPr lang="en-US" b="1" dirty="0"/>
              <a:t>1. Pain forces you to Look…to the Word of God for Answers.</a:t>
            </a:r>
            <a:br>
              <a:rPr lang="en-US" b="1" dirty="0"/>
            </a:br>
            <a:br>
              <a:rPr lang="en-US" b="1" dirty="0"/>
            </a:br>
            <a:r>
              <a:rPr lang="en-US" b="1" dirty="0"/>
              <a:t>2. Pain forces you to Lean…on the Arm of God instead of man.</a:t>
            </a:r>
            <a:br>
              <a:rPr lang="en-US" b="1" dirty="0"/>
            </a:br>
            <a:br>
              <a:rPr lang="en-US" b="1" dirty="0"/>
            </a:br>
            <a:r>
              <a:rPr lang="en-US" b="1" dirty="0"/>
              <a:t>3. Pain forces you to Learn...where you went astray.</a:t>
            </a:r>
            <a:br>
              <a:rPr lang="en-US" b="1" dirty="0"/>
            </a:br>
            <a:br>
              <a:rPr lang="en-US" b="1" dirty="0"/>
            </a:br>
            <a:r>
              <a:rPr lang="en-US" b="1" dirty="0"/>
              <a:t>4. Pain forces you to Long…for His Presence and healing.</a:t>
            </a:r>
            <a:br>
              <a:rPr lang="en-US" b="1" dirty="0"/>
            </a:br>
            <a:br>
              <a:rPr lang="en-US" b="1" dirty="0"/>
            </a:br>
            <a:r>
              <a:rPr lang="en-US" b="1" dirty="0"/>
              <a:t>5. Pain forces you to Listen…for changes In God’s Instructions</a:t>
            </a:r>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C.S. Lewis said, </a:t>
            </a:r>
            <a:r>
              <a:rPr lang="en-US" b="1" i="1" dirty="0"/>
              <a:t>“God whispers in our pleasure, but shouts in our pain.”</a:t>
            </a:r>
            <a:endParaRPr lang="en-US" dirty="0"/>
          </a:p>
          <a:p>
            <a:endParaRPr lang="en-US" b="1" dirty="0"/>
          </a:p>
          <a:p>
            <a:r>
              <a:rPr lang="en-US" b="1" dirty="0"/>
              <a:t>Pain is God’s megaphone to rouse a sleeping world.</a:t>
            </a:r>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Psalm 119:71</a:t>
            </a:r>
          </a:p>
        </p:txBody>
      </p:sp>
      <p:sp>
        <p:nvSpPr>
          <p:cNvPr id="3" name="Content Placeholder 2"/>
          <p:cNvSpPr>
            <a:spLocks noGrp="1"/>
          </p:cNvSpPr>
          <p:nvPr>
            <p:ph idx="1"/>
          </p:nvPr>
        </p:nvSpPr>
        <p:spPr>
          <a:xfrm>
            <a:off x="457200" y="1371600"/>
            <a:ext cx="3276600" cy="4754563"/>
          </a:xfrm>
        </p:spPr>
        <p:txBody>
          <a:bodyPr>
            <a:normAutofit lnSpcReduction="10000"/>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Pain Forces You to </a:t>
            </a:r>
          </a:p>
          <a:p>
            <a:pPr>
              <a:lnSpc>
                <a:spcPct val="150000"/>
              </a:lnSpc>
              <a:spcBef>
                <a:spcPts val="0"/>
              </a:spcBef>
              <a:spcAft>
                <a:spcPts val="1200"/>
              </a:spcAft>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Look…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nSpc>
                <a:spcPct val="150000"/>
              </a:lnSpc>
              <a:spcBef>
                <a:spcPts val="0"/>
              </a:spcBef>
              <a:spcAft>
                <a:spcPts val="1200"/>
              </a:spcAft>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Lean…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nSpc>
                <a:spcPct val="150000"/>
              </a:lnSpc>
              <a:spcBef>
                <a:spcPts val="0"/>
              </a:spcBef>
              <a:spcAft>
                <a:spcPts val="1200"/>
              </a:spcAft>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Learn...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nSpc>
                <a:spcPct val="150000"/>
              </a:lnSpc>
              <a:spcBef>
                <a:spcPts val="0"/>
              </a:spcBef>
              <a:spcAft>
                <a:spcPts val="1200"/>
              </a:spcAft>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Long…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nSpc>
                <a:spcPct val="150000"/>
              </a:lnSpc>
              <a:spcBef>
                <a:spcPts val="0"/>
              </a:spcBef>
              <a:spcAft>
                <a:spcPts val="1200"/>
              </a:spcAft>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Listen…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endParaRPr lang="en-US" sz="2800" dirty="0">
              <a:effectLst>
                <a:outerShdw blurRad="38100" dist="38100" dir="2700000" algn="tl">
                  <a:srgbClr val="000000">
                    <a:alpha val="43137"/>
                  </a:srgbClr>
                </a:outerShdw>
              </a:effectLst>
            </a:endParaRPr>
          </a:p>
        </p:txBody>
      </p:sp>
      <p:sp>
        <p:nvSpPr>
          <p:cNvPr id="4" name="Content Placeholder 2"/>
          <p:cNvSpPr txBox="1">
            <a:spLocks/>
          </p:cNvSpPr>
          <p:nvPr/>
        </p:nvSpPr>
        <p:spPr>
          <a:xfrm>
            <a:off x="2209800" y="1371600"/>
            <a:ext cx="5638800" cy="47545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auto" latinLnBrk="0" hangingPunct="1">
              <a:lnSpc>
                <a:spcPct val="150000"/>
              </a:lnSpc>
              <a:spcAft>
                <a:spcPts val="1200"/>
              </a:spcAft>
              <a:buClrTx/>
              <a:buSzTx/>
              <a:tabLst/>
              <a:defRPr/>
            </a:pPr>
            <a:r>
              <a:rPr kumimoji="0" lang="en-US" sz="28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to the Word of God for Answers</a:t>
            </a:r>
          </a:p>
          <a:p>
            <a:pPr marL="342900" marR="0" lvl="0" indent="-342900" algn="l" defTabSz="914400" rtl="0" eaLnBrk="1" fontAlgn="auto" latinLnBrk="0" hangingPunct="1">
              <a:lnSpc>
                <a:spcPct val="150000"/>
              </a:lnSpc>
              <a:spcAft>
                <a:spcPts val="1200"/>
              </a:spcAft>
              <a:buClrTx/>
              <a:buSzTx/>
              <a:tabLst/>
              <a:defRPr/>
            </a:pPr>
            <a:r>
              <a:rPr kumimoji="0" lang="en-US" sz="28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on the Arm of God instead of man</a:t>
            </a:r>
          </a:p>
          <a:p>
            <a:pPr marL="342900" marR="0" lvl="0" indent="-342900" algn="l" defTabSz="914400" rtl="0" eaLnBrk="1" fontAlgn="auto" latinLnBrk="0" hangingPunct="1">
              <a:lnSpc>
                <a:spcPct val="150000"/>
              </a:lnSpc>
              <a:spcAft>
                <a:spcPts val="1200"/>
              </a:spcAft>
              <a:buClrTx/>
              <a:buSzTx/>
              <a:tabLst/>
              <a:defRPr/>
            </a:pPr>
            <a:r>
              <a:rPr kumimoji="0" lang="en-US" sz="28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where you went astray</a:t>
            </a:r>
          </a:p>
          <a:p>
            <a:pPr marL="342900" marR="0" lvl="0" indent="-342900" algn="l" defTabSz="914400" rtl="0" eaLnBrk="1" fontAlgn="auto" latinLnBrk="0" hangingPunct="1">
              <a:lnSpc>
                <a:spcPct val="150000"/>
              </a:lnSpc>
              <a:spcAft>
                <a:spcPts val="1200"/>
              </a:spcAft>
              <a:buClrTx/>
              <a:buSzTx/>
              <a:tabLst/>
              <a:defRPr/>
            </a:pPr>
            <a:r>
              <a:rPr kumimoji="0" lang="en-US" sz="28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or His Presence and healing</a:t>
            </a:r>
          </a:p>
          <a:p>
            <a:pPr marL="342900" marR="0" lvl="0" indent="-342900" algn="l" defTabSz="914400" rtl="0" eaLnBrk="1" fontAlgn="auto" latinLnBrk="0" hangingPunct="1">
              <a:lnSpc>
                <a:spcPct val="150000"/>
              </a:lnSpc>
              <a:spcAft>
                <a:spcPts val="1200"/>
              </a:spcAft>
              <a:buClrTx/>
              <a:buSzTx/>
              <a:tabLst/>
              <a:defRPr/>
            </a:pPr>
            <a:r>
              <a:rPr kumimoji="0" lang="en-US" sz="28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or changes In God’s Instructions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par>
                          <p:cTn id="12" fill="hold">
                            <p:stCondLst>
                              <p:cond delay="12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1" end="1"/>
                                            </p:txEl>
                                          </p:spTgt>
                                        </p:tgtEl>
                                      </p:cBhvr>
                                    </p:animEffect>
                                  </p:childTnLst>
                                </p:cTn>
                              </p:par>
                            </p:childTnLst>
                          </p:cTn>
                        </p:par>
                        <p:par>
                          <p:cTn id="20" fill="hold">
                            <p:stCondLst>
                              <p:cond delay="1900"/>
                            </p:stCondLst>
                            <p:childTnLst>
                              <p:par>
                                <p:cTn id="21" presetID="14" presetClass="entr" presetSubtype="5"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randombar(vertical)">
                                      <p:cBhvr>
                                        <p:cTn id="23" dur="50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
                                            <p:txEl>
                                              <p:pRg st="2" end="2"/>
                                            </p:txEl>
                                          </p:spTgt>
                                        </p:tgtEl>
                                      </p:cBhvr>
                                    </p:animEffect>
                                  </p:childTnLst>
                                </p:cTn>
                              </p:par>
                            </p:childTnLst>
                          </p:cTn>
                        </p:par>
                        <p:par>
                          <p:cTn id="33" fill="hold">
                            <p:stCondLst>
                              <p:cond delay="700"/>
                            </p:stCondLst>
                            <p:childTnLst>
                              <p:par>
                                <p:cTn id="34" presetID="14" presetClass="entr" presetSubtype="5" fill="hold"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randombar(vertical)">
                                      <p:cBhvr>
                                        <p:cTn id="36" dur="50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3"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
                                            <p:txEl>
                                              <p:pRg st="3" end="3"/>
                                            </p:txEl>
                                          </p:spTgt>
                                        </p:tgtEl>
                                      </p:cBhvr>
                                    </p:animEffect>
                                  </p:childTnLst>
                                </p:cTn>
                              </p:par>
                            </p:childTnLst>
                          </p:cTn>
                        </p:par>
                        <p:par>
                          <p:cTn id="46" fill="hold">
                            <p:stCondLst>
                              <p:cond delay="850"/>
                            </p:stCondLst>
                            <p:childTnLst>
                              <p:par>
                                <p:cTn id="47" presetID="14" presetClass="entr" presetSubtype="5" fill="hold" nodeType="after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randombar(vertical)">
                                      <p:cBhvr>
                                        <p:cTn id="49" dur="5000"/>
                                        <p:tgtEl>
                                          <p:spTgt spid="4">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6"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3">
                                            <p:txEl>
                                              <p:pRg st="4" end="4"/>
                                            </p:txEl>
                                          </p:spTgt>
                                        </p:tgtEl>
                                      </p:cBhvr>
                                    </p:animEffect>
                                  </p:childTnLst>
                                </p:cTn>
                              </p:par>
                            </p:childTnLst>
                          </p:cTn>
                        </p:par>
                        <p:par>
                          <p:cTn id="59" fill="hold">
                            <p:stCondLst>
                              <p:cond delay="700"/>
                            </p:stCondLst>
                            <p:childTnLst>
                              <p:par>
                                <p:cTn id="60" presetID="14" presetClass="entr" presetSubtype="5" fill="hold" nodeType="after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randombar(vertical)">
                                      <p:cBhvr>
                                        <p:cTn id="62" dur="5000"/>
                                        <p:tgtEl>
                                          <p:spTgt spid="4">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p:cTn id="67"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69"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3">
                                            <p:txEl>
                                              <p:pRg st="5" end="5"/>
                                            </p:txEl>
                                          </p:spTgt>
                                        </p:tgtEl>
                                      </p:cBhvr>
                                    </p:animEffect>
                                  </p:childTnLst>
                                </p:cTn>
                              </p:par>
                            </p:childTnLst>
                          </p:cTn>
                        </p:par>
                        <p:par>
                          <p:cTn id="72" fill="hold">
                            <p:stCondLst>
                              <p:cond delay="800"/>
                            </p:stCondLst>
                            <p:childTnLst>
                              <p:par>
                                <p:cTn id="73" presetID="14" presetClass="entr" presetSubtype="5" fill="hold" nodeType="afterEffect">
                                  <p:stCondLst>
                                    <p:cond delay="0"/>
                                  </p:stCondLst>
                                  <p:childTnLst>
                                    <p:set>
                                      <p:cBhvr>
                                        <p:cTn id="74" dur="1" fill="hold">
                                          <p:stCondLst>
                                            <p:cond delay="0"/>
                                          </p:stCondLst>
                                        </p:cTn>
                                        <p:tgtEl>
                                          <p:spTgt spid="4">
                                            <p:txEl>
                                              <p:pRg st="5" end="5"/>
                                            </p:txEl>
                                          </p:spTgt>
                                        </p:tgtEl>
                                        <p:attrNameLst>
                                          <p:attrName>style.visibility</p:attrName>
                                        </p:attrNameLst>
                                      </p:cBhvr>
                                      <p:to>
                                        <p:strVal val="visible"/>
                                      </p:to>
                                    </p:set>
                                    <p:animEffect transition="in" filter="randombar(vertical)">
                                      <p:cBhvr>
                                        <p:cTn id="75" dur="5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http://www.uniongallery.co.uk/images/uploads/Power_Struggle.jpg"/>
          <p:cNvPicPr>
            <a:picLocks noChangeAspect="1" noChangeArrowheads="1"/>
          </p:cNvPicPr>
          <p:nvPr/>
        </p:nvPicPr>
        <p:blipFill>
          <a:blip r:embed="rId2" cstate="print"/>
          <a:srcRect/>
          <a:stretch>
            <a:fillRect/>
          </a:stretch>
        </p:blipFill>
        <p:spPr bwMode="auto">
          <a:xfrm>
            <a:off x="3200400" y="1905000"/>
            <a:ext cx="5943600" cy="4762500"/>
          </a:xfrm>
          <a:prstGeom prst="rect">
            <a:avLst/>
          </a:prstGeom>
          <a:noFill/>
        </p:spPr>
      </p:pic>
      <p:sp>
        <p:nvSpPr>
          <p:cNvPr id="2" name="Title 1"/>
          <p:cNvSpPr>
            <a:spLocks noGrp="1"/>
          </p:cNvSpPr>
          <p:nvPr>
            <p:ph type="title"/>
          </p:nvPr>
        </p:nvSpPr>
        <p:spPr/>
        <p:txBody>
          <a:bodyPr>
            <a:normAutofit fontScale="90000"/>
          </a:bodyPr>
          <a:lstStyle/>
          <a:p>
            <a:br>
              <a:rPr lang="en-US" b="1" dirty="0"/>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Struggle is a Sign…</a:t>
            </a:r>
            <a:br>
              <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228600" y="1600200"/>
            <a:ext cx="8534400" cy="4876800"/>
          </a:xfrm>
          <a:solidFill>
            <a:schemeClr val="bg1">
              <a:alpha val="90000"/>
            </a:schemeClr>
          </a:solidFill>
        </p:spPr>
        <p:txBody>
          <a:bodyPr>
            <a:normAutofit/>
          </a:bodyPr>
          <a:lstStyle/>
          <a:p>
            <a:pPr lvl="0">
              <a:lnSpc>
                <a:spcPct val="150000"/>
              </a:lnSpc>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There is Still Life in You! - Potential </a:t>
            </a:r>
          </a:p>
          <a:p>
            <a:pPr lvl="0">
              <a:lnSpc>
                <a:spcPct val="150000"/>
              </a:lnSpc>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Satan Does Not Have You Yet – Problem</a:t>
            </a:r>
          </a:p>
          <a:p>
            <a:pPr lvl="0">
              <a:lnSpc>
                <a:spcPct val="150000"/>
              </a:lnSpc>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God Still Has Need of You  - Purpose</a:t>
            </a:r>
          </a:p>
          <a:p>
            <a:pPr lvl="0">
              <a:lnSpc>
                <a:spcPct val="150000"/>
              </a:lnSpc>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God is Defending You – Power</a:t>
            </a:r>
          </a:p>
          <a:p>
            <a:pPr lvl="0">
              <a:lnSpc>
                <a:spcPct val="150000"/>
              </a:lnSpc>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#5- Break Thru is On the Way –Promise</a:t>
            </a:r>
          </a:p>
          <a:p>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Psalms 34:19 (KJV) </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Many are the afflictions of the righteous: but the</a:t>
            </a: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LORD delivereth him out of them all. </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10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1000"/>
                                        <p:tgtEl>
                                          <p:spTgt spid="3">
                                            <p:txEl>
                                              <p:pRg st="0" end="0"/>
                                            </p:txEl>
                                          </p:spTgt>
                                        </p:tgtEl>
                                      </p:cBhvr>
                                    </p:animEffec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ssolve">
                                      <p:cBhvr>
                                        <p:cTn id="14" dur="1000"/>
                                        <p:tgtEl>
                                          <p:spTgt spid="3">
                                            <p:txEl>
                                              <p:pRg st="1" end="1"/>
                                            </p:txEl>
                                          </p:spTgt>
                                        </p:tgtEl>
                                      </p:cBhvr>
                                    </p:animEffect>
                                  </p:childTnLst>
                                </p:cTn>
                              </p:par>
                            </p:childTnLst>
                          </p:cTn>
                        </p:par>
                        <p:par>
                          <p:cTn id="15" fill="hold">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1000"/>
                                        <p:tgtEl>
                                          <p:spTgt spid="3">
                                            <p:txEl>
                                              <p:pRg st="2" end="2"/>
                                            </p:txEl>
                                          </p:spTgt>
                                        </p:tgtEl>
                                      </p:cBhvr>
                                    </p:animEffect>
                                  </p:childTnLst>
                                </p:cTn>
                              </p:par>
                            </p:childTnLst>
                          </p:cTn>
                        </p:par>
                        <p:par>
                          <p:cTn id="19" fill="hold">
                            <p:stCondLst>
                              <p:cond delay="3000"/>
                            </p:stCondLst>
                            <p:childTnLst>
                              <p:par>
                                <p:cTn id="20" presetID="9"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par>
                          <p:cTn id="23" fill="hold">
                            <p:stCondLst>
                              <p:cond delay="4000"/>
                            </p:stCondLst>
                            <p:childTnLst>
                              <p:par>
                                <p:cTn id="24" presetID="9"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1000"/>
                                        <p:tgtEl>
                                          <p:spTgt spid="3">
                                            <p:txEl>
                                              <p:pRg st="4" end="4"/>
                                            </p:txEl>
                                          </p:spTgt>
                                        </p:tgtEl>
                                      </p:cBhvr>
                                    </p:animEffect>
                                  </p:childTnLst>
                                </p:cTn>
                              </p:par>
                            </p:childTnLst>
                          </p:cTn>
                        </p:par>
                        <p:par>
                          <p:cTn id="27" fill="hold">
                            <p:stCondLst>
                              <p:cond delay="5000"/>
                            </p:stCondLst>
                            <p:childTnLst>
                              <p:par>
                                <p:cTn id="28" presetID="9"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1000"/>
                                        <p:tgtEl>
                                          <p:spTgt spid="3">
                                            <p:txEl>
                                              <p:pRg st="5" end="5"/>
                                            </p:txEl>
                                          </p:spTgt>
                                        </p:tgtEl>
                                      </p:cBhvr>
                                    </p:animEffect>
                                  </p:childTnLst>
                                </p:cTn>
                              </p:par>
                            </p:childTnLst>
                          </p:cTn>
                        </p:par>
                        <p:par>
                          <p:cTn id="31" fill="hold">
                            <p:stCondLst>
                              <p:cond delay="6000"/>
                            </p:stCondLst>
                            <p:childTnLst>
                              <p:par>
                                <p:cTn id="32" presetID="9" presetClass="entr" presetSubtype="0"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The Struggle</a:t>
            </a:r>
          </a:p>
        </p:txBody>
      </p:sp>
      <p:sp>
        <p:nvSpPr>
          <p:cNvPr id="3" name="Content Placeholder 2"/>
          <p:cNvSpPr>
            <a:spLocks noGrp="1"/>
          </p:cNvSpPr>
          <p:nvPr>
            <p:ph idx="1"/>
          </p:nvPr>
        </p:nvSpPr>
        <p:spPr>
          <a:xfrm>
            <a:off x="228600" y="1295400"/>
            <a:ext cx="8686800" cy="5334000"/>
          </a:xfrm>
        </p:spPr>
        <p:txBody>
          <a:bodyPr>
            <a:normAutofit fontScale="62500" lnSpcReduction="20000"/>
          </a:bodyPr>
          <a:lstStyle/>
          <a:p>
            <a:r>
              <a:rPr lang="en-US" b="1" dirty="0"/>
              <a:t>God left the giants in the promised land on purpose...</a:t>
            </a:r>
            <a:br>
              <a:rPr lang="en-US" b="1" dirty="0"/>
            </a:br>
            <a:r>
              <a:rPr lang="en-US" b="1" dirty="0"/>
              <a:t>1. Because they needed to learn how to fight their own battles</a:t>
            </a:r>
            <a:r>
              <a:rPr lang="en-US" dirty="0"/>
              <a:t>...looking to God for guidance, strength, strategy, and purpose.</a:t>
            </a:r>
            <a:br>
              <a:rPr lang="en-US" dirty="0"/>
            </a:br>
            <a:r>
              <a:rPr lang="en-US" b="1" dirty="0"/>
              <a:t>2. Because giants distinguish the difference between those who profess and those who possess</a:t>
            </a:r>
            <a:r>
              <a:rPr lang="en-US" dirty="0"/>
              <a:t>...those who are all talk and not much action---and those who talk the talk and walk the walk...</a:t>
            </a:r>
            <a:br>
              <a:rPr lang="en-US" dirty="0"/>
            </a:br>
            <a:r>
              <a:rPr lang="en-US" dirty="0"/>
              <a:t>You know, it is one thing to confess the promises of God, but it is another thing to strap on your sword (The Worde)and go toe to toe with your giants (the enemy and his devices)and possess the land(your Christian inheritance and promises)</a:t>
            </a:r>
            <a:br>
              <a:rPr lang="en-US" dirty="0"/>
            </a:br>
            <a:r>
              <a:rPr lang="en-US" b="1" dirty="0"/>
              <a:t>3. The Giants expose the grasshoppers in the crowd</a:t>
            </a:r>
            <a:r>
              <a:rPr lang="en-US" dirty="0"/>
              <a:t> (When giants show up grasshoppers speak up).</a:t>
            </a:r>
            <a:br>
              <a:rPr lang="en-US" dirty="0"/>
            </a:br>
            <a:r>
              <a:rPr lang="en-US" dirty="0"/>
              <a:t>Grasshoppers usually blend into their environments but giants uncover them.... grasshoppers don’t eat grapes, You will never have promised land type of faith if you have a grasshopper type mentality.</a:t>
            </a:r>
            <a:br>
              <a:rPr lang="en-US" dirty="0"/>
            </a:br>
            <a:r>
              <a:rPr lang="en-US" b="1" dirty="0"/>
              <a:t>4. You get to know yourself in the struggle and what you are really made of</a:t>
            </a:r>
            <a:r>
              <a:rPr lang="en-US" dirty="0"/>
              <a:t>( the real you comes out under pressure). Christians are like tea bags---you don’t really know what is in them until they are put in hot </a:t>
            </a:r>
          </a:p>
          <a:p>
            <a:r>
              <a:rPr lang="en-US" b="1" dirty="0"/>
              <a:t>5. You get to know God, you realize that God is your only help</a:t>
            </a:r>
            <a:r>
              <a:rPr lang="en-US" dirty="0"/>
              <a:t>...you realize what level of faith you are on and this also gives opportunity to grow..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http://www.uniongallery.co.uk/images/uploads/Power_Struggle.jpg"/>
          <p:cNvPicPr>
            <a:picLocks noChangeAspect="1" noChangeArrowheads="1"/>
          </p:cNvPicPr>
          <p:nvPr/>
        </p:nvPicPr>
        <p:blipFill>
          <a:blip r:embed="rId2" cstate="print"/>
          <a:srcRect/>
          <a:stretch>
            <a:fillRect/>
          </a:stretch>
        </p:blipFill>
        <p:spPr bwMode="auto">
          <a:xfrm>
            <a:off x="3200400" y="1905000"/>
            <a:ext cx="5943600" cy="4762500"/>
          </a:xfrm>
          <a:prstGeom prst="rect">
            <a:avLst/>
          </a:prstGeom>
          <a:noFill/>
        </p:spPr>
      </p:pic>
      <p:sp>
        <p:nvSpPr>
          <p:cNvPr id="2" name="Title 1"/>
          <p:cNvSpPr>
            <a:spLocks noGrp="1"/>
          </p:cNvSpPr>
          <p:nvPr>
            <p:ph type="title"/>
          </p:nvPr>
        </p:nvSpPr>
        <p:spPr>
          <a:xfrm>
            <a:off x="304800" y="274638"/>
            <a:ext cx="8534400" cy="1143000"/>
          </a:xfrm>
        </p:spPr>
        <p:txBody>
          <a:bodyPr>
            <a:normAutofit fontScale="90000"/>
          </a:bodyPr>
          <a:lstStyle/>
          <a:p>
            <a:pPr algn="l"/>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Left Giants in Promised Land On Purpose..to Produce Struggle</a:t>
            </a:r>
          </a:p>
        </p:txBody>
      </p:sp>
      <p:sp>
        <p:nvSpPr>
          <p:cNvPr id="3" name="Content Placeholder 2"/>
          <p:cNvSpPr>
            <a:spLocks noGrp="1"/>
          </p:cNvSpPr>
          <p:nvPr>
            <p:ph idx="1"/>
          </p:nvPr>
        </p:nvSpPr>
        <p:spPr>
          <a:xfrm>
            <a:off x="228600" y="1524000"/>
            <a:ext cx="8686800" cy="5334000"/>
          </a:xfrm>
          <a:solidFill>
            <a:schemeClr val="bg1">
              <a:alpha val="90000"/>
            </a:schemeClr>
          </a:solidFill>
        </p:spPr>
        <p:txBody>
          <a:bodyPr wrap="square" lIns="91440" tIns="45720" rIns="91440" bIns="45720" anchor="t">
            <a:normAutofit fontScale="92500"/>
          </a:bodyPr>
          <a:lstStyle/>
          <a:p>
            <a:pPr marL="342900" indent="-342900" algn="l" defTabSz="914400" latinLnBrk="0">
              <a:lnSpc>
                <a:spcPct val="92000"/>
              </a:lnSpc>
              <a:spcBef>
                <a:spcPts val="0"/>
              </a:spcBef>
              <a:spcAft>
                <a:spcPts val="0"/>
              </a:spcAft>
              <a:buFontTx/>
              <a:buNone/>
            </a:pPr>
            <a:r>
              <a:rPr lang="en-US" altLang="ko-KR" sz="3000" b="1" dirty="0">
                <a:solidFill>
                  <a:srgbClr val="000000"/>
                </a:solidFill>
                <a:effectLst>
                  <a:outerShdw blurRad="38100" dist="38100" dir="2700000" algn="tl">
                    <a:srgbClr val="000000">
                      <a:alpha val="43137"/>
                    </a:srgbClr>
                  </a:outerShdw>
                </a:effectLst>
                <a:latin typeface="Arial Unicode MS" charset="0"/>
              </a:rPr>
              <a:t>#1- Because They Needed to Learn How to Fight</a:t>
            </a:r>
          </a:p>
          <a:p>
            <a:pPr>
              <a:lnSpc>
                <a:spcPct val="92000"/>
              </a:lnSpc>
              <a:spcBef>
                <a:spcPts val="600"/>
              </a:spcBef>
              <a:buFont typeface="Wingdings" pitchFamily="2" charset="2"/>
              <a:buChar char="q"/>
            </a:pPr>
            <a:r>
              <a:rPr lang="en-US" altLang="ko-KR" sz="3000" b="1" dirty="0">
                <a:solidFill>
                  <a:srgbClr val="000000"/>
                </a:solidFill>
                <a:effectLst>
                  <a:outerShdw blurRad="38100" dist="38100" dir="2700000" algn="tl">
                    <a:srgbClr val="000000">
                      <a:alpha val="43137"/>
                    </a:srgbClr>
                  </a:outerShdw>
                </a:effectLst>
                <a:latin typeface="Arial Unicode MS" charset="0"/>
              </a:rPr>
              <a:t> We are at War!</a:t>
            </a:r>
            <a:endParaRPr lang="ko-KR" altLang="en-US" sz="3000" b="1" dirty="0">
              <a:effectLst>
                <a:outerShdw blurRad="38100" dist="38100" dir="2700000" algn="tl">
                  <a:srgbClr val="000000">
                    <a:alpha val="43137"/>
                  </a:srgbClr>
                </a:outerShdw>
              </a:effectLst>
              <a:latin typeface="Arial Unicode MS" charset="0"/>
            </a:endParaRPr>
          </a:p>
          <a:p>
            <a:pPr>
              <a:spcBef>
                <a:spcPts val="0"/>
              </a:spcBef>
              <a:buNone/>
            </a:pPr>
            <a:r>
              <a:rPr lang="en-US" sz="2800" b="1" dirty="0">
                <a:effectLst>
                  <a:outerShdw blurRad="38100" dist="38100" dir="2700000" algn="tl">
                    <a:srgbClr val="000000">
                      <a:alpha val="43137"/>
                    </a:srgbClr>
                  </a:outerShdw>
                </a:effectLst>
              </a:rPr>
              <a:t>Eph 6:10-12</a:t>
            </a:r>
            <a:r>
              <a:rPr lang="en-US" sz="2800" b="1" dirty="0"/>
              <a:t>, </a:t>
            </a:r>
            <a:r>
              <a:rPr lang="en-US" sz="2800" baseline="30000" dirty="0"/>
              <a:t>10 </a:t>
            </a:r>
            <a:r>
              <a:rPr lang="en-US" sz="2800" i="1" dirty="0">
                <a:effectLst>
                  <a:outerShdw blurRad="38100" dist="38100" dir="2700000" algn="tl">
                    <a:srgbClr val="000000">
                      <a:alpha val="43137"/>
                    </a:srgbClr>
                  </a:outerShdw>
                </a:effectLst>
              </a:rPr>
              <a:t>Finally, my brethren, be strong in the Lord, / in</a:t>
            </a:r>
          </a:p>
          <a:p>
            <a:pPr>
              <a:spcBef>
                <a:spcPts val="0"/>
              </a:spcBef>
              <a:buNone/>
            </a:pPr>
            <a:r>
              <a:rPr lang="en-US" sz="2800" i="1" dirty="0">
                <a:effectLst>
                  <a:outerShdw blurRad="38100" dist="38100" dir="2700000" algn="tl">
                    <a:srgbClr val="000000">
                      <a:alpha val="43137"/>
                    </a:srgbClr>
                  </a:outerShdw>
                </a:effectLst>
              </a:rPr>
              <a:t>the power of his might.</a:t>
            </a:r>
            <a:r>
              <a:rPr lang="en-US" sz="2800" i="1" baseline="30000" dirty="0">
                <a:effectLst>
                  <a:outerShdw blurRad="38100" dist="38100" dir="2700000" algn="tl">
                    <a:srgbClr val="000000">
                      <a:alpha val="43137"/>
                    </a:srgbClr>
                  </a:outerShdw>
                </a:effectLst>
              </a:rPr>
              <a:t>11 </a:t>
            </a:r>
            <a:r>
              <a:rPr lang="en-US" sz="2800" i="1" dirty="0">
                <a:effectLst>
                  <a:outerShdw blurRad="38100" dist="38100" dir="2700000" algn="tl">
                    <a:srgbClr val="000000">
                      <a:alpha val="43137"/>
                    </a:srgbClr>
                  </a:outerShdw>
                </a:effectLst>
              </a:rPr>
              <a:t>Put on the whole armour of God, that</a:t>
            </a:r>
          </a:p>
          <a:p>
            <a:pPr>
              <a:spcBef>
                <a:spcPts val="0"/>
              </a:spcBef>
              <a:buNone/>
            </a:pPr>
            <a:r>
              <a:rPr lang="en-US" sz="2800" i="1" dirty="0">
                <a:effectLst>
                  <a:outerShdw blurRad="38100" dist="38100" dir="2700000" algn="tl">
                    <a:srgbClr val="000000">
                      <a:alpha val="43137"/>
                    </a:srgbClr>
                  </a:outerShdw>
                </a:effectLst>
              </a:rPr>
              <a:t>ye may be able to stand against the wiles of the devil. </a:t>
            </a:r>
            <a:r>
              <a:rPr lang="en-US" sz="2800" i="1" baseline="30000" dirty="0">
                <a:effectLst>
                  <a:outerShdw blurRad="38100" dist="38100" dir="2700000" algn="tl">
                    <a:srgbClr val="000000">
                      <a:alpha val="43137"/>
                    </a:srgbClr>
                  </a:outerShdw>
                </a:effectLst>
              </a:rPr>
              <a:t>12 </a:t>
            </a:r>
            <a:r>
              <a:rPr lang="en-US" sz="2800" i="1" dirty="0">
                <a:effectLst>
                  <a:outerShdw blurRad="38100" dist="38100" dir="2700000" algn="tl">
                    <a:srgbClr val="000000">
                      <a:alpha val="43137"/>
                    </a:srgbClr>
                  </a:outerShdw>
                </a:effectLst>
              </a:rPr>
              <a:t>For we</a:t>
            </a:r>
          </a:p>
          <a:p>
            <a:pPr>
              <a:spcBef>
                <a:spcPts val="0"/>
              </a:spcBef>
              <a:buNone/>
            </a:pPr>
            <a:r>
              <a:rPr lang="en-US" sz="2800" i="1" dirty="0">
                <a:effectLst>
                  <a:outerShdw blurRad="38100" dist="38100" dir="2700000" algn="tl">
                    <a:srgbClr val="000000">
                      <a:alpha val="43137"/>
                    </a:srgbClr>
                  </a:outerShdw>
                </a:effectLst>
              </a:rPr>
              <a:t>wrestle not against flesh and blood, but against principalities, </a:t>
            </a:r>
          </a:p>
          <a:p>
            <a:pPr>
              <a:spcBef>
                <a:spcPts val="0"/>
              </a:spcBef>
              <a:buNone/>
            </a:pPr>
            <a:r>
              <a:rPr lang="en-US" sz="2800" i="1" dirty="0">
                <a:effectLst>
                  <a:outerShdw blurRad="38100" dist="38100" dir="2700000" algn="tl">
                    <a:srgbClr val="000000">
                      <a:alpha val="43137"/>
                    </a:srgbClr>
                  </a:outerShdw>
                </a:effectLst>
              </a:rPr>
              <a:t>against powers, against the rulers of the darkness of this world, </a:t>
            </a:r>
          </a:p>
          <a:p>
            <a:pPr>
              <a:spcBef>
                <a:spcPts val="0"/>
              </a:spcBef>
              <a:buNone/>
            </a:pPr>
            <a:r>
              <a:rPr lang="en-US" sz="2800" i="1" dirty="0">
                <a:effectLst>
                  <a:outerShdw blurRad="38100" dist="38100" dir="2700000" algn="tl">
                    <a:srgbClr val="000000">
                      <a:alpha val="43137"/>
                    </a:srgbClr>
                  </a:outerShdw>
                </a:effectLst>
              </a:rPr>
              <a:t>against spiritual wickedness in high places. </a:t>
            </a:r>
          </a:p>
          <a:p>
            <a:pPr>
              <a:lnSpc>
                <a:spcPct val="92000"/>
              </a:lnSpc>
              <a:spcBef>
                <a:spcPts val="600"/>
              </a:spcBef>
              <a:buFont typeface="Wingdings" pitchFamily="2" charset="2"/>
              <a:buChar char="q"/>
            </a:pPr>
            <a:r>
              <a:rPr lang="en-US" altLang="ko-KR" sz="2800" b="1" dirty="0">
                <a:solidFill>
                  <a:srgbClr val="000000"/>
                </a:solidFill>
                <a:effectLst>
                  <a:outerShdw blurRad="38100" dist="38100" dir="2700000" algn="tl">
                    <a:srgbClr val="C0C0C0"/>
                  </a:outerShdw>
                </a:effectLst>
                <a:latin typeface="Arial Unicode MS" charset="0"/>
              </a:rPr>
              <a:t> </a:t>
            </a:r>
            <a:r>
              <a:rPr lang="en-US" altLang="ko-KR" sz="3000" b="1" dirty="0">
                <a:solidFill>
                  <a:srgbClr val="000000"/>
                </a:solidFill>
                <a:effectLst>
                  <a:outerShdw blurRad="38100" dist="38100" dir="2700000" algn="tl">
                    <a:srgbClr val="000000">
                      <a:alpha val="43137"/>
                    </a:srgbClr>
                  </a:outerShdw>
                </a:effectLst>
                <a:latin typeface="Arial Unicode MS" charset="0"/>
              </a:rPr>
              <a:t>This War is…</a:t>
            </a:r>
          </a:p>
          <a:p>
            <a:pPr lvl="2">
              <a:lnSpc>
                <a:spcPct val="92000"/>
              </a:lnSpc>
              <a:spcBef>
                <a:spcPts val="600"/>
              </a:spcBef>
            </a:pPr>
            <a:r>
              <a:rPr lang="en-US" altLang="ko-KR" sz="3000" b="1" dirty="0">
                <a:solidFill>
                  <a:srgbClr val="000000"/>
                </a:solidFill>
                <a:effectLst>
                  <a:outerShdw blurRad="38100" dist="38100" dir="2700000" algn="tl">
                    <a:srgbClr val="000000">
                      <a:alpha val="43137"/>
                    </a:srgbClr>
                  </a:outerShdw>
                </a:effectLst>
                <a:latin typeface="Arial Unicode MS" charset="0"/>
              </a:rPr>
              <a:t>Daily -</a:t>
            </a:r>
            <a:r>
              <a:rPr lang="en-US" altLang="ko-KR" sz="3000" i="1" dirty="0">
                <a:solidFill>
                  <a:srgbClr val="000000"/>
                </a:solidFill>
                <a:effectLst>
                  <a:outerShdw blurRad="38100" dist="38100" dir="2700000" algn="tl">
                    <a:srgbClr val="000000">
                      <a:alpha val="43137"/>
                    </a:srgbClr>
                  </a:outerShdw>
                </a:effectLst>
                <a:latin typeface="Arial Unicode MS" charset="0"/>
              </a:rPr>
              <a:t>Attacks can come at any hour</a:t>
            </a:r>
            <a:endParaRPr lang="ko-KR" altLang="en-US" sz="3000" i="1" dirty="0">
              <a:effectLst>
                <a:outerShdw blurRad="38100" dist="38100" dir="2700000" algn="tl">
                  <a:srgbClr val="000000">
                    <a:alpha val="43137"/>
                  </a:srgbClr>
                </a:outerShdw>
              </a:effectLst>
              <a:latin typeface="Arial Unicode MS" charset="0"/>
            </a:endParaRPr>
          </a:p>
          <a:p>
            <a:pPr lvl="2">
              <a:lnSpc>
                <a:spcPct val="92000"/>
              </a:lnSpc>
              <a:spcBef>
                <a:spcPts val="600"/>
              </a:spcBef>
            </a:pPr>
            <a:r>
              <a:rPr lang="en-US" altLang="ko-KR" sz="3000" b="1" dirty="0">
                <a:solidFill>
                  <a:srgbClr val="000000"/>
                </a:solidFill>
                <a:effectLst>
                  <a:outerShdw blurRad="38100" dist="38100" dir="2700000" algn="tl">
                    <a:srgbClr val="000000">
                      <a:alpha val="43137"/>
                    </a:srgbClr>
                  </a:outerShdw>
                </a:effectLst>
                <a:latin typeface="Arial Unicode MS" charset="0"/>
              </a:rPr>
              <a:t>Powerful -</a:t>
            </a:r>
            <a:r>
              <a:rPr lang="en-US" altLang="ko-KR" sz="3000" i="1" dirty="0">
                <a:solidFill>
                  <a:srgbClr val="000000"/>
                </a:solidFill>
                <a:effectLst>
                  <a:outerShdw blurRad="38100" dist="38100" dir="2700000" algn="tl">
                    <a:srgbClr val="000000">
                      <a:alpha val="43137"/>
                    </a:srgbClr>
                  </a:outerShdw>
                </a:effectLst>
                <a:latin typeface="Arial Unicode MS" charset="0"/>
              </a:rPr>
              <a:t>all your strength not enough</a:t>
            </a:r>
          </a:p>
          <a:p>
            <a:pPr lvl="2">
              <a:lnSpc>
                <a:spcPct val="92000"/>
              </a:lnSpc>
              <a:spcBef>
                <a:spcPts val="600"/>
              </a:spcBef>
            </a:pPr>
            <a:r>
              <a:rPr lang="en-US" altLang="ko-KR" sz="3000" b="1" dirty="0">
                <a:solidFill>
                  <a:srgbClr val="000000"/>
                </a:solidFill>
                <a:effectLst>
                  <a:outerShdw blurRad="38100" dist="38100" dir="2700000" algn="tl">
                    <a:srgbClr val="000000">
                      <a:alpha val="43137"/>
                    </a:srgbClr>
                  </a:outerShdw>
                </a:effectLst>
                <a:latin typeface="Arial Unicode MS" charset="0"/>
              </a:rPr>
              <a:t>All Inclusive -</a:t>
            </a:r>
            <a:r>
              <a:rPr lang="en-US" altLang="ko-KR" sz="3000" i="1" dirty="0">
                <a:solidFill>
                  <a:srgbClr val="000000"/>
                </a:solidFill>
                <a:effectLst>
                  <a:outerShdw blurRad="38100" dist="38100" dir="2700000" algn="tl">
                    <a:srgbClr val="000000">
                      <a:alpha val="43137"/>
                    </a:srgbClr>
                  </a:outerShdw>
                </a:effectLst>
                <a:latin typeface="Arial Unicode MS" charset="0"/>
              </a:rPr>
              <a:t>No One is Excluded</a:t>
            </a:r>
            <a:endParaRPr lang="ko-KR" altLang="en-US" sz="3000" i="1" dirty="0">
              <a:effectLst>
                <a:outerShdw blurRad="38100" dist="38100" dir="2700000" algn="tl">
                  <a:srgbClr val="000000">
                    <a:alpha val="43137"/>
                  </a:srgbClr>
                </a:outerShdw>
              </a:effectLst>
              <a:latin typeface="Arial Unicode M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bg/>
                                          </p:spTgt>
                                        </p:tgtEl>
                                        <p:attrNameLst>
                                          <p:attrName>ppt_y</p:attrName>
                                        </p:attrNameLst>
                                      </p:cBhvr>
                                      <p:tavLst>
                                        <p:tav tm="0">
                                          <p:val>
                                            <p:strVal val="#ppt_y"/>
                                          </p:val>
                                        </p:tav>
                                        <p:tav tm="100000">
                                          <p:val>
                                            <p:strVal val="#ppt_y"/>
                                          </p:val>
                                        </p:tav>
                                      </p:tavLst>
                                    </p:anim>
                                    <p:anim calcmode="lin" valueType="num">
                                      <p:cBhvr>
                                        <p:cTn id="9"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1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41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70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par>
                          <p:cTn id="52" fill="hold">
                            <p:stCondLst>
                              <p:cond delay="100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7"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xEl>
                                              <p:pRg st="5" end="5"/>
                                            </p:txEl>
                                          </p:spTgt>
                                        </p:tgtEl>
                                      </p:cBhvr>
                                    </p:animEffect>
                                  </p:childTnLst>
                                </p:cTn>
                              </p:par>
                            </p:childTnLst>
                          </p:cTn>
                        </p:par>
                        <p:par>
                          <p:cTn id="60" fill="hold">
                            <p:stCondLst>
                              <p:cond delay="133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5"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3">
                                            <p:txEl>
                                              <p:pRg st="6" end="6"/>
                                            </p:txEl>
                                          </p:spTgt>
                                        </p:tgtEl>
                                      </p:cBhvr>
                                    </p:animEffect>
                                  </p:childTnLst>
                                </p:cTn>
                              </p:par>
                            </p:childTnLst>
                          </p:cTn>
                        </p:par>
                        <p:par>
                          <p:cTn id="68" fill="hold">
                            <p:stCondLst>
                              <p:cond delay="165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3"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3">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3">
                                            <p:txEl>
                                              <p:pRg st="8" end="8"/>
                                            </p:txEl>
                                          </p:spTgt>
                                        </p:tgtEl>
                                        <p:attrNameLst>
                                          <p:attrName>style.visibility</p:attrName>
                                        </p:attrNameLst>
                                      </p:cBhvr>
                                      <p:to>
                                        <p:strVal val="visible"/>
                                      </p:to>
                                    </p:set>
                                    <p:anim calcmode="lin" valueType="num">
                                      <p:cBhvr>
                                        <p:cTn id="80"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82"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3">
                                            <p:txEl>
                                              <p:pRg st="8" end="8"/>
                                            </p:txEl>
                                          </p:spTgt>
                                        </p:tgtEl>
                                      </p:cBhvr>
                                    </p:animEffect>
                                  </p:childTnLst>
                                </p:cTn>
                              </p:par>
                            </p:childTnLst>
                          </p:cTn>
                        </p:par>
                        <p:par>
                          <p:cTn id="85" fill="hold">
                            <p:stCondLst>
                              <p:cond delay="95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90"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1" presetClass="entr" presetSubtype="0" fill="hold" grpId="0" nodeType="clickEffect">
                                  <p:stCondLst>
                                    <p:cond delay="0"/>
                                  </p:stCondLst>
                                  <p:iterate type="lt">
                                    <p:tmPct val="10000"/>
                                  </p:iterate>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99"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3">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41" presetClass="entr" presetSubtype="0" fill="hold" grpId="0" nodeType="clickEffect">
                                  <p:stCondLst>
                                    <p:cond delay="0"/>
                                  </p:stCondLst>
                                  <p:iterate type="lt">
                                    <p:tmPct val="10000"/>
                                  </p:iterate>
                                  <p:childTnLst>
                                    <p:set>
                                      <p:cBhvr>
                                        <p:cTn id="105" dur="1" fill="hold">
                                          <p:stCondLst>
                                            <p:cond delay="0"/>
                                          </p:stCondLst>
                                        </p:cTn>
                                        <p:tgtEl>
                                          <p:spTgt spid="3">
                                            <p:txEl>
                                              <p:pRg st="11" end="11"/>
                                            </p:txEl>
                                          </p:spTgt>
                                        </p:tgtEl>
                                        <p:attrNameLst>
                                          <p:attrName>style.visibility</p:attrName>
                                        </p:attrNameLst>
                                      </p:cBhvr>
                                      <p:to>
                                        <p:strVal val="visible"/>
                                      </p:to>
                                    </p:set>
                                    <p:anim calcmode="lin" valueType="num">
                                      <p:cBhvr>
                                        <p:cTn id="106" dur="500" fill="hold"/>
                                        <p:tgtEl>
                                          <p:spTgt spid="3">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3">
                                            <p:txEl>
                                              <p:pRg st="11" end="11"/>
                                            </p:txEl>
                                          </p:spTgt>
                                        </p:tgtEl>
                                        <p:attrNameLst>
                                          <p:attrName>ppt_y</p:attrName>
                                        </p:attrNameLst>
                                      </p:cBhvr>
                                      <p:tavLst>
                                        <p:tav tm="0">
                                          <p:val>
                                            <p:strVal val="#ppt_y"/>
                                          </p:val>
                                        </p:tav>
                                        <p:tav tm="100000">
                                          <p:val>
                                            <p:strVal val="#ppt_y"/>
                                          </p:val>
                                        </p:tav>
                                      </p:tavLst>
                                    </p:anim>
                                    <p:anim calcmode="lin" valueType="num">
                                      <p:cBhvr>
                                        <p:cTn id="108" dur="500" fill="hold"/>
                                        <p:tgtEl>
                                          <p:spTgt spid="3">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3">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Struggle</a:t>
            </a: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buNone/>
            </a:pP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You get to know yourself in the struggle ( </a:t>
            </a:r>
            <a:r>
              <a:rPr lang="en-US" sz="33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real you comes out under pressure</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a:buNone/>
            </a:pP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#5 You get to know your God, you realize that God is your only help.</a:t>
            </a:r>
          </a:p>
          <a:p>
            <a:pPr>
              <a:buNone/>
            </a:pPr>
            <a:r>
              <a:rPr lang="en-US" sz="2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#6 You get stronger, you put down roots, you dig into the word and prayer.</a:t>
            </a:r>
          </a:p>
          <a:p>
            <a:pPr>
              <a:buNone/>
            </a:pPr>
            <a:r>
              <a:rPr lang="en-US" sz="2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#7 You become aware of the excesses and unnecessary things in your life.</a:t>
            </a:r>
          </a:p>
          <a:p>
            <a:pPr>
              <a:buNone/>
            </a:pPr>
            <a:r>
              <a:rPr lang="en-US" sz="2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#8 The struggle produces thankfulness (</a:t>
            </a:r>
            <a:r>
              <a:rPr lang="en-US" sz="2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example</a:t>
            </a:r>
            <a:r>
              <a:rPr lang="en-US" sz="2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someone survives a tornado, their house is gone their car is gone but they are so thankful that they are still alive, the family is together.</a:t>
            </a:r>
            <a:endPar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r>
              <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you know you had to fight for what you got:</a:t>
            </a:r>
            <a:br>
              <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a.You appreciate it more</a:t>
            </a:r>
            <a:br>
              <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b.You won’t let anyone take it from you</a:t>
            </a:r>
          </a:p>
          <a:p>
            <a:pPr>
              <a:buNone/>
            </a:pPr>
            <a:r>
              <a:rPr lang="en-US" sz="2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#9 Struggles test your level of commitment</a:t>
            </a:r>
            <a:endPar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r>
              <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only way to truly gauge your level of commitment is through the struggle</a:t>
            </a:r>
          </a:p>
          <a:p>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niongallery.co.uk/images/uploads/Power_Struggle.jpg"/>
          <p:cNvPicPr>
            <a:picLocks noChangeAspect="1" noChangeArrowheads="1"/>
          </p:cNvPicPr>
          <p:nvPr/>
        </p:nvPicPr>
        <p:blipFill>
          <a:blip r:embed="rId2" cstate="print"/>
          <a:srcRect/>
          <a:stretch>
            <a:fillRect/>
          </a:stretch>
        </p:blipFill>
        <p:spPr bwMode="auto">
          <a:xfrm>
            <a:off x="304800" y="1066800"/>
            <a:ext cx="5943600" cy="4762500"/>
          </a:xfrm>
          <a:prstGeom prst="rect">
            <a:avLst/>
          </a:prstGeom>
          <a:noFill/>
        </p:spPr>
      </p:pic>
      <p:pic>
        <p:nvPicPr>
          <p:cNvPr id="3" name="Picture 2" descr="http://ts2.mm.bing.net/th?id=H.4575180423038329&amp;pid=1.7&amp;w=197&amp;h=148&amp;c=7&amp;rs=1"/>
          <p:cNvPicPr>
            <a:picLocks noChangeAspect="1" noChangeArrowheads="1"/>
          </p:cNvPicPr>
          <p:nvPr/>
        </p:nvPicPr>
        <p:blipFill>
          <a:blip r:embed="rId3" cstate="print"/>
          <a:srcRect/>
          <a:stretch>
            <a:fillRect/>
          </a:stretch>
        </p:blipFill>
        <p:spPr bwMode="auto">
          <a:xfrm>
            <a:off x="6781800" y="3733800"/>
            <a:ext cx="1876425" cy="1409700"/>
          </a:xfrm>
          <a:prstGeom prst="rect">
            <a:avLst/>
          </a:prstGeom>
          <a:noFill/>
        </p:spPr>
      </p:pic>
      <p:sp>
        <p:nvSpPr>
          <p:cNvPr id="6" name="TextBox 5"/>
          <p:cNvSpPr txBox="1"/>
          <p:nvPr/>
        </p:nvSpPr>
        <p:spPr>
          <a:xfrm>
            <a:off x="6324600" y="1752600"/>
            <a:ext cx="2819400" cy="954107"/>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Numbers 13:23</a:t>
            </a:r>
          </a:p>
          <a:p>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-Pt </a:t>
            </a:r>
            <a:r>
              <a:rPr lang="en-US" sz="2800" b="1" dirty="0" err="1">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3b</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1676400" y="6172200"/>
            <a:ext cx="57150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Dealing with Life’s Struggles</a:t>
            </a:r>
          </a:p>
        </p:txBody>
      </p:sp>
      <p:sp>
        <p:nvSpPr>
          <p:cNvPr id="2" name="TextBox 1">
            <a:extLst>
              <a:ext uri="{FF2B5EF4-FFF2-40B4-BE49-F238E27FC236}">
                <a16:creationId xmlns:a16="http://schemas.microsoft.com/office/drawing/2014/main" id="{8A1A5C13-C3DF-46F5-955B-761E42549987}"/>
              </a:ext>
            </a:extLst>
          </p:cNvPr>
          <p:cNvSpPr txBox="1"/>
          <p:nvPr/>
        </p:nvSpPr>
        <p:spPr>
          <a:xfrm>
            <a:off x="5410200" y="101025"/>
            <a:ext cx="274320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latin typeface="Arial Rounded MT Bold" panose="020F0704030504030204" pitchFamily="34" charset="0"/>
              </a:rPr>
              <a:t>November 10, 2019</a:t>
            </a:r>
          </a:p>
        </p:txBody>
      </p:sp>
      <p:sp>
        <p:nvSpPr>
          <p:cNvPr id="8" name="TextBox 7">
            <a:extLst>
              <a:ext uri="{FF2B5EF4-FFF2-40B4-BE49-F238E27FC236}">
                <a16:creationId xmlns:a16="http://schemas.microsoft.com/office/drawing/2014/main" id="{4C0B11B1-E0F5-4C27-A99F-0EECC6A4EAC8}"/>
              </a:ext>
            </a:extLst>
          </p:cNvPr>
          <p:cNvSpPr txBox="1"/>
          <p:nvPr/>
        </p:nvSpPr>
        <p:spPr>
          <a:xfrm>
            <a:off x="752582" y="101025"/>
            <a:ext cx="251460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latin typeface="Arial Rounded MT Bold" panose="020F0704030504030204" pitchFamily="34" charset="0"/>
              </a:rPr>
              <a:t>Edward Church</a:t>
            </a:r>
          </a:p>
        </p:txBody>
      </p:sp>
    </p:spTree>
  </p:cSld>
  <p:clrMapOvr>
    <a:masterClrMapping/>
  </p:clrMapOvr>
  <mc:AlternateContent xmlns:mc="http://schemas.openxmlformats.org/markup-compatibility/2006" xmlns:p14="http://schemas.microsoft.com/office/powerpoint/2010/main">
    <mc:Choice Requires="p14">
      <p:transition spd="slow" p14:dur="4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vertical)">
                                      <p:cBhvr>
                                        <p:cTn id="7" dur="2000"/>
                                        <p:tgtEl>
                                          <p:spTgt spid="1026"/>
                                        </p:tgtEl>
                                      </p:cBhvr>
                                    </p:animEffect>
                                  </p:childTnLst>
                                </p:cTn>
                              </p:par>
                            </p:childTnLst>
                          </p:cTn>
                        </p:par>
                        <p:par>
                          <p:cTn id="8" fill="hold">
                            <p:stCondLst>
                              <p:cond delay="2000"/>
                            </p:stCondLst>
                            <p:childTnLst>
                              <p:par>
                                <p:cTn id="9" presetID="32" presetClass="emph" presetSubtype="0" fill="hold" nodeType="afterEffect">
                                  <p:stCondLst>
                                    <p:cond delay="0"/>
                                  </p:stCondLst>
                                  <p:childTnLst>
                                    <p:animClr clrSpc="rgb" dir="cw">
                                      <p:cBhvr override="childStyle">
                                        <p:cTn id="10" dur="500" fill="hold"/>
                                        <p:tgtEl>
                                          <p:spTgt spid="1026"/>
                                        </p:tgtEl>
                                        <p:attrNameLst>
                                          <p:attrName>style.color</p:attrName>
                                        </p:attrNameLst>
                                      </p:cBhvr>
                                      <p:to>
                                        <a:schemeClr val="accent2"/>
                                      </p:to>
                                    </p:animClr>
                                    <p:animClr clrSpc="rgb" dir="cw">
                                      <p:cBhvr>
                                        <p:cTn id="11" dur="500" fill="hold"/>
                                        <p:tgtEl>
                                          <p:spTgt spid="1026"/>
                                        </p:tgtEl>
                                        <p:attrNameLst>
                                          <p:attrName>fillcolor</p:attrName>
                                        </p:attrNameLst>
                                      </p:cBhvr>
                                      <p:to>
                                        <a:schemeClr val="accent2"/>
                                      </p:to>
                                    </p:animClr>
                                    <p:set>
                                      <p:cBhvr>
                                        <p:cTn id="12" dur="500" fill="hold"/>
                                        <p:tgtEl>
                                          <p:spTgt spid="1026"/>
                                        </p:tgtEl>
                                        <p:attrNameLst>
                                          <p:attrName>fill.type</p:attrName>
                                        </p:attrNameLst>
                                      </p:cBhvr>
                                      <p:to>
                                        <p:strVal val="solid"/>
                                      </p:to>
                                    </p:set>
                                    <p:set>
                                      <p:cBhvr>
                                        <p:cTn id="13" dur="500" fill="hold"/>
                                        <p:tgtEl>
                                          <p:spTgt spid="1026"/>
                                        </p:tgtEl>
                                        <p:attrNameLst>
                                          <p:attrName>fill.on</p:attrName>
                                        </p:attrNameLst>
                                      </p:cBhvr>
                                      <p:to>
                                        <p:strVal val="true"/>
                                      </p:to>
                                    </p:set>
                                    <p:animRot by="120000">
                                      <p:cBhvr>
                                        <p:cTn id="14" dur="500" fill="hold">
                                          <p:stCondLst>
                                            <p:cond delay="0"/>
                                          </p:stCondLst>
                                        </p:cTn>
                                        <p:tgtEl>
                                          <p:spTgt spid="1026"/>
                                        </p:tgtEl>
                                        <p:attrNameLst>
                                          <p:attrName>r</p:attrName>
                                        </p:attrNameLst>
                                      </p:cBhvr>
                                    </p:animRot>
                                    <p:animRot by="-240000">
                                      <p:cBhvr>
                                        <p:cTn id="15" dur="1000" fill="hold">
                                          <p:stCondLst>
                                            <p:cond delay="1000"/>
                                          </p:stCondLst>
                                        </p:cTn>
                                        <p:tgtEl>
                                          <p:spTgt spid="1026"/>
                                        </p:tgtEl>
                                        <p:attrNameLst>
                                          <p:attrName>r</p:attrName>
                                        </p:attrNameLst>
                                      </p:cBhvr>
                                    </p:animRot>
                                    <p:animRot by="240000">
                                      <p:cBhvr>
                                        <p:cTn id="16" dur="1000" fill="hold">
                                          <p:stCondLst>
                                            <p:cond delay="2000"/>
                                          </p:stCondLst>
                                        </p:cTn>
                                        <p:tgtEl>
                                          <p:spTgt spid="1026"/>
                                        </p:tgtEl>
                                        <p:attrNameLst>
                                          <p:attrName>r</p:attrName>
                                        </p:attrNameLst>
                                      </p:cBhvr>
                                    </p:animRot>
                                    <p:animRot by="-240000">
                                      <p:cBhvr>
                                        <p:cTn id="17" dur="1000" fill="hold">
                                          <p:stCondLst>
                                            <p:cond delay="3000"/>
                                          </p:stCondLst>
                                        </p:cTn>
                                        <p:tgtEl>
                                          <p:spTgt spid="1026"/>
                                        </p:tgtEl>
                                        <p:attrNameLst>
                                          <p:attrName>r</p:attrName>
                                        </p:attrNameLst>
                                      </p:cBhvr>
                                    </p:animRot>
                                    <p:animRot by="120000">
                                      <p:cBhvr>
                                        <p:cTn id="18" dur="1000" fill="hold">
                                          <p:stCondLst>
                                            <p:cond delay="4000"/>
                                          </p:stCondLst>
                                        </p:cTn>
                                        <p:tgtEl>
                                          <p:spTgt spid="1026"/>
                                        </p:tgtEl>
                                        <p:attrNameLst>
                                          <p:attrName>r</p:attrName>
                                        </p:attrNameLst>
                                      </p:cBhvr>
                                    </p:animRot>
                                  </p:childTnLst>
                                </p:cTn>
                              </p:par>
                            </p:childTnLst>
                          </p:cTn>
                        </p:par>
                        <p:par>
                          <p:cTn id="19" fill="hold">
                            <p:stCondLst>
                              <p:cond delay="70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7"/>
                                        </p:tgtEl>
                                        <p:attrNameLst>
                                          <p:attrName>style.visibility</p:attrName>
                                        </p:attrNameLst>
                                      </p:cBhvr>
                                      <p:to>
                                        <p:strVal val="visible"/>
                                      </p:to>
                                    </p:set>
                                    <p:set>
                                      <p:cBhvr>
                                        <p:cTn id="22" dur="228" fill="hold">
                                          <p:stCondLst>
                                            <p:cond delay="0"/>
                                          </p:stCondLst>
                                        </p:cTn>
                                        <p:tgtEl>
                                          <p:spTgt spid="7"/>
                                        </p:tgtEl>
                                        <p:attrNameLst>
                                          <p:attrName>style.rotation</p:attrName>
                                        </p:attrNameLst>
                                      </p:cBhvr>
                                      <p:to>
                                        <p:strVal val="-45.0"/>
                                      </p:to>
                                    </p:set>
                                    <p:anim calcmode="lin" valueType="num">
                                      <p:cBhvr>
                                        <p:cTn id="23"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4"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13750"/>
                            </p:stCondLst>
                            <p:childTnLst>
                              <p:par>
                                <p:cTn id="28" presetID="31" presetClass="entr" presetSubtype="0" fill="hold" nodeType="afterEffect">
                                  <p:stCondLst>
                                    <p:cond delay="0"/>
                                  </p:stCondLst>
                                  <p:iterate type="lt">
                                    <p:tmPct val="5000"/>
                                  </p:iterate>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par>
                          <p:cTn id="34" fill="hold">
                            <p:stCondLst>
                              <p:cond delay="14750"/>
                            </p:stCondLst>
                            <p:childTnLst>
                              <p:par>
                                <p:cTn id="35" presetID="6" presetClass="emph" presetSubtype="0" fill="hold" grpId="1" nodeType="afterEffect">
                                  <p:stCondLst>
                                    <p:cond delay="0"/>
                                  </p:stCondLst>
                                  <p:iterate type="lt">
                                    <p:tmPct val="0"/>
                                  </p:iterate>
                                  <p:childTnLst>
                                    <p:animScale>
                                      <p:cBhvr>
                                        <p:cTn id="36" dur="2000" fill="hold"/>
                                        <p:tgtEl>
                                          <p:spTgt spid="7"/>
                                        </p:tgtEl>
                                      </p:cBhvr>
                                      <p:by x="150000" y="150000"/>
                                    </p:animScale>
                                  </p:childTnLst>
                                </p:cTn>
                              </p:par>
                              <p:par>
                                <p:cTn id="37" presetID="9"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pPr algn="l"/>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Left Giants in Promised Land On Purpose..to Produce Struggle</a:t>
            </a:r>
          </a:p>
        </p:txBody>
      </p:sp>
      <p:sp>
        <p:nvSpPr>
          <p:cNvPr id="3" name="Content Placeholder 2"/>
          <p:cNvSpPr>
            <a:spLocks noGrp="1"/>
          </p:cNvSpPr>
          <p:nvPr>
            <p:ph idx="1"/>
          </p:nvPr>
        </p:nvSpPr>
        <p:spPr>
          <a:xfrm>
            <a:off x="457200" y="1600200"/>
            <a:ext cx="8229600" cy="4953000"/>
          </a:xfrm>
        </p:spPr>
        <p:txBody>
          <a:bodyPr>
            <a:normAutofit lnSpcReduction="10000"/>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Because They Needed to Learn How to Fight</a:t>
            </a:r>
          </a:p>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Teaches My Hands to War</a:t>
            </a:r>
          </a:p>
          <a:p>
            <a:pPr>
              <a:buNone/>
            </a:pPr>
            <a:r>
              <a:rPr lang="en-US" sz="2800" b="1" dirty="0">
                <a:latin typeface="Arial Unicode MS" pitchFamily="34" charset="-128"/>
                <a:ea typeface="Arial Unicode MS" pitchFamily="34" charset="-128"/>
                <a:cs typeface="Arial Unicode MS" pitchFamily="34" charset="-128"/>
              </a:rPr>
              <a:t>2 Samuel 22:35 (KJV) </a:t>
            </a:r>
            <a:br>
              <a:rPr lang="en-US" sz="2800" dirty="0">
                <a:latin typeface="Arial Unicode MS" pitchFamily="34" charset="-128"/>
                <a:ea typeface="Arial Unicode MS" pitchFamily="34" charset="-128"/>
                <a:cs typeface="Arial Unicode MS" pitchFamily="34" charset="-128"/>
              </a:rPr>
            </a:br>
            <a:r>
              <a:rPr lang="en-US" sz="2800" baseline="30000" dirty="0">
                <a:latin typeface="Arial Unicode MS" pitchFamily="34" charset="-128"/>
                <a:ea typeface="Arial Unicode MS" pitchFamily="34" charset="-128"/>
                <a:cs typeface="Arial Unicode MS" pitchFamily="34" charset="-128"/>
              </a:rPr>
              <a:t>35 </a:t>
            </a:r>
            <a:r>
              <a:rPr lang="en-US" sz="2800" dirty="0">
                <a:latin typeface="Arial Unicode MS" pitchFamily="34" charset="-128"/>
                <a:ea typeface="Arial Unicode MS" pitchFamily="34" charset="-128"/>
                <a:cs typeface="Arial Unicode MS" pitchFamily="34" charset="-128"/>
              </a:rPr>
              <a:t>He teacheth my hands to war; so that a bow of steel is broken by mine arms. </a:t>
            </a:r>
            <a:endParaRPr lang="en-US" sz="2800" dirty="0"/>
          </a:p>
          <a:p>
            <a:pPr>
              <a:buNone/>
            </a:pPr>
            <a:r>
              <a:rPr lang="en-US" sz="2800" b="1" dirty="0"/>
              <a:t>Psalms 18:34 (KJV) </a:t>
            </a:r>
            <a:br>
              <a:rPr lang="en-US" sz="2800" dirty="0"/>
            </a:br>
            <a:r>
              <a:rPr lang="en-US" sz="2800" baseline="30000" dirty="0"/>
              <a:t>34 </a:t>
            </a:r>
            <a:r>
              <a:rPr lang="en-US" sz="2800" dirty="0"/>
              <a:t>He teacheth my hands to war, so that a bow of steel is broken by mine arms. </a:t>
            </a:r>
          </a:p>
          <a:p>
            <a:pPr>
              <a:buNone/>
            </a:pPr>
            <a:r>
              <a:rPr lang="en-US" sz="2800" b="1" dirty="0"/>
              <a:t>Psalms 144:1 (KJV) </a:t>
            </a:r>
            <a:br>
              <a:rPr lang="en-US" sz="2800" dirty="0"/>
            </a:br>
            <a:r>
              <a:rPr lang="en-US" sz="2800" baseline="30000" dirty="0"/>
              <a:t>1 </a:t>
            </a:r>
            <a:r>
              <a:rPr lang="en-US" sz="2800" dirty="0"/>
              <a:t>Blessed </a:t>
            </a:r>
            <a:r>
              <a:rPr lang="en-US" sz="2800" i="1" dirty="0"/>
              <a:t>be</a:t>
            </a:r>
            <a:r>
              <a:rPr lang="en-US" sz="2800" dirty="0"/>
              <a:t> the LORD my strength, which teacheth my hands to war, </a:t>
            </a:r>
            <a:r>
              <a:rPr lang="en-US" sz="2800" i="1" dirty="0"/>
              <a:t>and</a:t>
            </a:r>
            <a:r>
              <a:rPr lang="en-US" sz="2800" dirty="0"/>
              <a:t> my fingers to fight: </a:t>
            </a:r>
          </a:p>
          <a:p>
            <a:pPr>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524000"/>
            <a:ext cx="6400800" cy="4343400"/>
          </a:xfrm>
        </p:spPr>
        <p:txBody>
          <a:bodyPr/>
          <a:lstStyle/>
          <a:p>
            <a:pPr algn="l"/>
            <a:r>
              <a:rPr lang="en-US" b="1" dirty="0">
                <a:solidFill>
                  <a:schemeClr val="tx1"/>
                </a:solidFill>
              </a:rPr>
              <a:t>1- Even if the Healing doesn’t come</a:t>
            </a:r>
          </a:p>
          <a:p>
            <a:pPr algn="l"/>
            <a:r>
              <a:rPr lang="en-US" b="1" dirty="0">
                <a:solidFill>
                  <a:schemeClr val="tx1"/>
                </a:solidFill>
              </a:rPr>
              <a:t>2- the Hurt and the Healer Collide</a:t>
            </a:r>
          </a:p>
          <a:p>
            <a:pPr algn="l"/>
            <a:r>
              <a:rPr lang="en-US" b="1" dirty="0">
                <a:solidFill>
                  <a:schemeClr val="tx1"/>
                </a:solidFill>
              </a:rPr>
              <a:t>3- </a:t>
            </a:r>
            <a:r>
              <a:rPr lang="en-US" b="1" dirty="0">
                <a:solidFill>
                  <a:schemeClr val="tx1"/>
                </a:solidFill>
                <a:effectLst>
                  <a:outerShdw blurRad="38100" dist="38100" dir="2700000" algn="tl">
                    <a:srgbClr val="000000">
                      <a:alpha val="43137"/>
                    </a:srgbClr>
                  </a:outerShdw>
                </a:effectLst>
              </a:rPr>
              <a:t>Blessings - Laura Story</a:t>
            </a:r>
          </a:p>
          <a:p>
            <a:pPr algn="l"/>
            <a:r>
              <a:rPr lang="en-US" b="1" dirty="0">
                <a:solidFill>
                  <a:schemeClr val="tx1"/>
                </a:solidFill>
                <a:effectLst>
                  <a:outerShdw blurRad="38100" dist="38100" dir="2700000" algn="tl">
                    <a:srgbClr val="000000">
                      <a:alpha val="43137"/>
                    </a:srgbClr>
                  </a:outerShdw>
                </a:effectLst>
              </a:rPr>
              <a:t>4- Praise you in this Storm</a:t>
            </a:r>
          </a:p>
          <a:p>
            <a:pPr algn="l"/>
            <a:r>
              <a:rPr lang="en-US" b="1" dirty="0">
                <a:solidFill>
                  <a:schemeClr val="tx1"/>
                </a:solidFill>
                <a:effectLst>
                  <a:outerShdw blurRad="38100" dist="38100" dir="2700000" algn="tl">
                    <a:srgbClr val="000000">
                      <a:alpha val="43137"/>
                    </a:srgbClr>
                  </a:outerShdw>
                </a:effectLst>
              </a:rPr>
              <a:t>5- Bring the rain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niongallery.co.uk/images/uploads/Power_Struggle.jpg"/>
          <p:cNvPicPr>
            <a:picLocks noChangeAspect="1" noChangeArrowheads="1"/>
          </p:cNvPicPr>
          <p:nvPr/>
        </p:nvPicPr>
        <p:blipFill>
          <a:blip r:embed="rId2" cstate="print"/>
          <a:srcRect/>
          <a:stretch>
            <a:fillRect/>
          </a:stretch>
        </p:blipFill>
        <p:spPr bwMode="auto">
          <a:xfrm>
            <a:off x="304800" y="1066800"/>
            <a:ext cx="7143750" cy="47625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http://welovestyles.com/wp-content/uploads/2012/02/everystruggle.jpg"/>
          <p:cNvPicPr>
            <a:picLocks noChangeAspect="1" noChangeArrowheads="1"/>
          </p:cNvPicPr>
          <p:nvPr/>
        </p:nvPicPr>
        <p:blipFill>
          <a:blip r:embed="rId2" cstate="print"/>
          <a:srcRect/>
          <a:stretch>
            <a:fillRect/>
          </a:stretch>
        </p:blipFill>
        <p:spPr bwMode="auto">
          <a:xfrm>
            <a:off x="0" y="0"/>
            <a:ext cx="2971800" cy="3048000"/>
          </a:xfrm>
          <a:prstGeom prst="rect">
            <a:avLst/>
          </a:prstGeom>
          <a:noFill/>
        </p:spPr>
      </p:pic>
      <p:pic>
        <p:nvPicPr>
          <p:cNvPr id="124932" name="Picture 4" descr="http://www.wetcanvas.com/Community/images/14-Jul-2004/3457-Uphill_Struggle.jpg"/>
          <p:cNvPicPr>
            <a:picLocks noChangeAspect="1" noChangeArrowheads="1"/>
          </p:cNvPicPr>
          <p:nvPr/>
        </p:nvPicPr>
        <p:blipFill>
          <a:blip r:embed="rId3" cstate="print"/>
          <a:srcRect/>
          <a:stretch>
            <a:fillRect/>
          </a:stretch>
        </p:blipFill>
        <p:spPr bwMode="auto">
          <a:xfrm>
            <a:off x="3124200" y="0"/>
            <a:ext cx="3505200" cy="3124201"/>
          </a:xfrm>
          <a:prstGeom prst="rect">
            <a:avLst/>
          </a:prstGeom>
          <a:noFill/>
        </p:spPr>
      </p:pic>
      <p:pic>
        <p:nvPicPr>
          <p:cNvPr id="124934" name="Picture 6" descr="http://24.media.tumblr.com/tumblr_m4osdeSoQu1rodauuo1_1280.png"/>
          <p:cNvPicPr>
            <a:picLocks noChangeAspect="1" noChangeArrowheads="1"/>
          </p:cNvPicPr>
          <p:nvPr/>
        </p:nvPicPr>
        <p:blipFill>
          <a:blip r:embed="rId4" cstate="print"/>
          <a:srcRect/>
          <a:stretch>
            <a:fillRect/>
          </a:stretch>
        </p:blipFill>
        <p:spPr bwMode="auto">
          <a:xfrm>
            <a:off x="0" y="3838575"/>
            <a:ext cx="9144000" cy="301942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http://ts2.mm.bing.net/th?id=H.4575180423038329&amp;pid=1.7&amp;w=197&amp;h=148&amp;c=7&amp;rs=1"/>
          <p:cNvPicPr>
            <a:picLocks noChangeAspect="1" noChangeArrowheads="1"/>
          </p:cNvPicPr>
          <p:nvPr/>
        </p:nvPicPr>
        <p:blipFill>
          <a:blip r:embed="rId2" cstate="print"/>
          <a:srcRect/>
          <a:stretch>
            <a:fillRect/>
          </a:stretch>
        </p:blipFill>
        <p:spPr bwMode="auto">
          <a:xfrm>
            <a:off x="228600" y="381000"/>
            <a:ext cx="1876425" cy="1409700"/>
          </a:xfrm>
          <a:prstGeom prst="rect">
            <a:avLst/>
          </a:prstGeom>
          <a:noFill/>
        </p:spPr>
      </p:pic>
      <p:pic>
        <p:nvPicPr>
          <p:cNvPr id="125956" name="Picture 4" descr="http://www.tippingdinosaurs.com/wp-content/uploads/2012/01/no-pain-no-gain.bmp"/>
          <p:cNvPicPr>
            <a:picLocks noChangeAspect="1" noChangeArrowheads="1"/>
          </p:cNvPicPr>
          <p:nvPr/>
        </p:nvPicPr>
        <p:blipFill>
          <a:blip r:embed="rId3" cstate="print"/>
          <a:srcRect/>
          <a:stretch>
            <a:fillRect/>
          </a:stretch>
        </p:blipFill>
        <p:spPr bwMode="auto">
          <a:xfrm>
            <a:off x="2667000" y="228600"/>
            <a:ext cx="2514600" cy="3048001"/>
          </a:xfrm>
          <a:prstGeom prst="rect">
            <a:avLst/>
          </a:prstGeom>
          <a:noFill/>
        </p:spPr>
      </p:pic>
      <p:pic>
        <p:nvPicPr>
          <p:cNvPr id="125958" name="Picture 6" descr="http://deborahedlerbrown.files.wordpress.com/2012/05/no-pain.jpg"/>
          <p:cNvPicPr>
            <a:picLocks noChangeAspect="1" noChangeArrowheads="1"/>
          </p:cNvPicPr>
          <p:nvPr/>
        </p:nvPicPr>
        <p:blipFill>
          <a:blip r:embed="rId4" cstate="print"/>
          <a:srcRect/>
          <a:stretch>
            <a:fillRect/>
          </a:stretch>
        </p:blipFill>
        <p:spPr bwMode="auto">
          <a:xfrm>
            <a:off x="6019800" y="304800"/>
            <a:ext cx="2857500" cy="28575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http://www.uniongallery.co.uk/images/uploads/Power_Struggle.jpg"/>
          <p:cNvPicPr>
            <a:picLocks noChangeAspect="1" noChangeArrowheads="1"/>
          </p:cNvPicPr>
          <p:nvPr/>
        </p:nvPicPr>
        <p:blipFill>
          <a:blip r:embed="rId2" cstate="print"/>
          <a:srcRect/>
          <a:stretch>
            <a:fillRect/>
          </a:stretch>
        </p:blipFill>
        <p:spPr bwMode="auto">
          <a:xfrm>
            <a:off x="3200400" y="1905000"/>
            <a:ext cx="5943600" cy="4762500"/>
          </a:xfrm>
          <a:prstGeom prst="rect">
            <a:avLst/>
          </a:prstGeom>
          <a:noFill/>
        </p:spPr>
      </p:pic>
      <p:sp>
        <p:nvSpPr>
          <p:cNvPr id="2" name="Title 1"/>
          <p:cNvSpPr>
            <a:spLocks noGrp="1"/>
          </p:cNvSpPr>
          <p:nvPr>
            <p:ph type="title"/>
          </p:nvPr>
        </p:nvSpPr>
        <p:spPr/>
        <p:txBody>
          <a:bodyPr>
            <a:normAutofit fontScale="90000"/>
          </a:bodyPr>
          <a:lstStyle/>
          <a:p>
            <a:br>
              <a:rPr lang="en-US" b="1" dirty="0"/>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Struggle is a Sign…</a:t>
            </a:r>
            <a:br>
              <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228600" y="1600200"/>
            <a:ext cx="8534400" cy="4876800"/>
          </a:xfrm>
          <a:solidFill>
            <a:schemeClr val="bg1">
              <a:alpha val="90000"/>
            </a:schemeClr>
          </a:solidFill>
        </p:spPr>
        <p:txBody>
          <a:bodyPr>
            <a:normAutofit/>
          </a:bodyPr>
          <a:lstStyle/>
          <a:p>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Psalms 34:19 (KJV) </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Many are the afflictions of the righteous: but the</a:t>
            </a: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LORD delivereth him out of them all. </a:t>
            </a:r>
          </a:p>
          <a:p>
            <a:pPr lvl="1">
              <a:spcBef>
                <a:spcPts val="600"/>
              </a:spcBef>
              <a:spcAft>
                <a:spcPts val="1200"/>
              </a:spcAft>
              <a:buFont typeface="Wingdings"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Many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abundant and Increasing</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lvl="1">
              <a:spcBef>
                <a:spcPts val="0"/>
              </a:spcBef>
              <a:spcAft>
                <a:spcPts val="1200"/>
              </a:spcAft>
              <a:buFont typeface="Wingdings"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Afflictions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stress- struggles</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lvl="1">
              <a:spcBef>
                <a:spcPts val="0"/>
              </a:spcBef>
              <a:spcAft>
                <a:spcPts val="1200"/>
              </a:spcAft>
              <a:buFont typeface="Wingdings"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Righteous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God’s Children</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lvl="1">
              <a:spcBef>
                <a:spcPts val="0"/>
              </a:spcBef>
              <a:spcAft>
                <a:spcPts val="1200"/>
              </a:spcAft>
              <a:buFont typeface="Wingdings"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Lord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Self-Existent One - Father</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lvl="1">
              <a:spcBef>
                <a:spcPts val="0"/>
              </a:spcBef>
              <a:spcAft>
                <a:spcPts val="1200"/>
              </a:spcAft>
              <a:buFont typeface="Wingdings"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Delivereth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defend, deliver, escape, × without fail, part, pluck, preserve, recover</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5"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Struggle Principle</a:t>
            </a:r>
            <a:endParaRPr lang="en-US" dirty="0"/>
          </a:p>
        </p:txBody>
      </p:sp>
      <p:sp>
        <p:nvSpPr>
          <p:cNvPr id="3" name="Content Placeholder 2"/>
          <p:cNvSpPr>
            <a:spLocks noGrp="1"/>
          </p:cNvSpPr>
          <p:nvPr>
            <p:ph idx="1"/>
          </p:nvPr>
        </p:nvSpPr>
        <p:spPr>
          <a:xfrm>
            <a:off x="457200" y="1447800"/>
            <a:ext cx="8229600" cy="3962400"/>
          </a:xfrm>
        </p:spPr>
        <p:txBody>
          <a:bodyPr>
            <a:normAutofit/>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Whenever God Gives Us a Promise…</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Also…</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…Gives Us a Problem</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…Problems Produce Struggle </a:t>
            </a:r>
          </a:p>
          <a:p>
            <a:pPr lvl="3">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Abraham</a:t>
            </a:r>
          </a:p>
          <a:p>
            <a:pPr lvl="3">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David</a:t>
            </a:r>
          </a:p>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Faith Causes Us to Grasp the Promise…</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…Problems Cause the Promise to Grab Back</a:t>
            </a:r>
          </a:p>
          <a:p>
            <a:pPr>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4" name="Picture 6" descr="http://24.media.tumblr.com/tumblr_m4osdeSoQu1rodauuo1_1280.png"/>
          <p:cNvPicPr>
            <a:picLocks noChangeAspect="1" noChangeArrowheads="1"/>
          </p:cNvPicPr>
          <p:nvPr/>
        </p:nvPicPr>
        <p:blipFill>
          <a:blip r:embed="rId2" cstate="print"/>
          <a:srcRect/>
          <a:stretch>
            <a:fillRect/>
          </a:stretch>
        </p:blipFill>
        <p:spPr bwMode="auto">
          <a:xfrm>
            <a:off x="0" y="5334000"/>
            <a:ext cx="9144000" cy="1524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9"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3" fill="hold" grpId="0"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4000"/>
                            </p:stCondLst>
                            <p:childTnLst>
                              <p:par>
                                <p:cTn id="20" presetID="2" presetClass="entr" presetSubtype="4" fill="hold" grpId="0" nodeType="afterEffect">
                                  <p:stCondLst>
                                    <p:cond delay="2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7000"/>
                            </p:stCondLst>
                            <p:childTnLst>
                              <p:par>
                                <p:cTn id="25" presetID="2" presetClass="entr" presetSubtype="8" fill="hold" grpId="0" nodeType="after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2"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11000"/>
                            </p:stCondLst>
                            <p:childTnLst>
                              <p:par>
                                <p:cTn id="35" presetID="2" presetClass="entr" presetSubtype="9"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39" fill="hold">
                            <p:stCondLst>
                              <p:cond delay="12000"/>
                            </p:stCondLst>
                            <p:childTnLst>
                              <p:par>
                                <p:cTn id="40" presetID="2" presetClass="entr" presetSubtype="6" fill="hold" grpId="0" nodeType="afterEffect">
                                  <p:stCondLst>
                                    <p:cond delay="200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a:solidFill>
            <a:schemeClr val="bg2">
              <a:alpha val="90000"/>
            </a:schemeClr>
          </a:solidFill>
        </p:spPr>
        <p:txBody>
          <a:bodyPr>
            <a:normAutofit fontScale="90000"/>
          </a:bodyPr>
          <a:lstStyle/>
          <a:p>
            <a:pPr algn="l"/>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Left Giants in Promised Land On Purpose..to Produce Struggle</a:t>
            </a:r>
          </a:p>
        </p:txBody>
      </p:sp>
      <p:sp>
        <p:nvSpPr>
          <p:cNvPr id="3" name="Content Placeholder 2"/>
          <p:cNvSpPr>
            <a:spLocks noGrp="1"/>
          </p:cNvSpPr>
          <p:nvPr>
            <p:ph idx="1"/>
          </p:nvPr>
        </p:nvSpPr>
        <p:spPr>
          <a:xfrm>
            <a:off x="228600" y="1600200"/>
            <a:ext cx="8686800" cy="4419600"/>
          </a:xfrm>
          <a:solidFill>
            <a:schemeClr val="bg2">
              <a:alpha val="90000"/>
            </a:schemeClr>
          </a:solidFill>
        </p:spPr>
        <p:txBody>
          <a:bodyPr>
            <a:noAutofit/>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Because Giants Distinguish the Difference …</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…Between Professors and Possessors</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0"/>
              </a:spcBef>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It’s one thing to confess the promises of God, it’s another thing to strap on your sword  /go toe to toe with your giants and possess your promises.</a:t>
            </a:r>
          </a:p>
          <a:p>
            <a:pPr>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Giants Expose the Grasshoppers in the Crowd   </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giants show up grasshoppers speak up</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1200"/>
              </a:spcBef>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Grasshoppers usu Blend into Their Environments … …But Giants Uncover Them</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1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1000"/>
                                        <p:tgtEl>
                                          <p:spTgt spid="3">
                                            <p:txEl>
                                              <p:pRg st="0" end="0"/>
                                            </p:txEl>
                                          </p:spTgt>
                                        </p:tgtEl>
                                      </p:cBhvr>
                                    </p:animEffect>
                                  </p:childTnLst>
                                </p:cTn>
                              </p:par>
                            </p:childTnLst>
                          </p:cTn>
                        </p:par>
                        <p:par>
                          <p:cTn id="11" fill="hold">
                            <p:stCondLst>
                              <p:cond delay="1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1000"/>
                                        <p:tgtEl>
                                          <p:spTgt spid="3">
                                            <p:txEl>
                                              <p:pRg st="1" end="1"/>
                                            </p:txEl>
                                          </p:spTgt>
                                        </p:tgtEl>
                                      </p:cBhvr>
                                    </p:animEffect>
                                  </p:childTnLst>
                                </p:cTn>
                              </p:par>
                            </p:childTnLst>
                          </p:cTn>
                        </p:par>
                        <p:par>
                          <p:cTn id="15" fill="hold">
                            <p:stCondLst>
                              <p:cond delay="2000"/>
                            </p:stCondLst>
                            <p:childTnLst>
                              <p:par>
                                <p:cTn id="16" presetID="13"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plus(in)">
                                      <p:cBhvr>
                                        <p:cTn id="18" dur="1000"/>
                                        <p:tgtEl>
                                          <p:spTgt spid="3">
                                            <p:txEl>
                                              <p:pRg st="2" end="2"/>
                                            </p:txEl>
                                          </p:spTgt>
                                        </p:tgtEl>
                                      </p:cBhvr>
                                    </p:animEffect>
                                  </p:childTnLst>
                                </p:cTn>
                              </p:par>
                            </p:childTnLst>
                          </p:cTn>
                        </p:par>
                        <p:par>
                          <p:cTn id="19" fill="hold">
                            <p:stCondLst>
                              <p:cond delay="3000"/>
                            </p:stCondLst>
                            <p:childTnLst>
                              <p:par>
                                <p:cTn id="20" presetID="13"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in)">
                                      <p:cBhvr>
                                        <p:cTn id="22" dur="1000"/>
                                        <p:tgtEl>
                                          <p:spTgt spid="3">
                                            <p:txEl>
                                              <p:pRg st="3" end="3"/>
                                            </p:txEl>
                                          </p:spTgt>
                                        </p:tgtEl>
                                      </p:cBhvr>
                                    </p:animEffect>
                                  </p:childTnLst>
                                </p:cTn>
                              </p:par>
                            </p:childTnLst>
                          </p:cTn>
                        </p:par>
                        <p:par>
                          <p:cTn id="23" fill="hold">
                            <p:stCondLst>
                              <p:cond delay="4000"/>
                            </p:stCondLst>
                            <p:childTnLst>
                              <p:par>
                                <p:cTn id="24" presetID="13"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plus(in)">
                                      <p:cBhvr>
                                        <p:cTn id="26" dur="1000"/>
                                        <p:tgtEl>
                                          <p:spTgt spid="3">
                                            <p:txEl>
                                              <p:pRg st="4" end="4"/>
                                            </p:txEl>
                                          </p:spTgt>
                                        </p:tgtEl>
                                      </p:cBhvr>
                                    </p:animEffect>
                                  </p:childTnLst>
                                </p:cTn>
                              </p:par>
                            </p:childTnLst>
                          </p:cTn>
                        </p:par>
                        <p:par>
                          <p:cTn id="27" fill="hold">
                            <p:stCondLst>
                              <p:cond delay="5000"/>
                            </p:stCondLst>
                            <p:childTnLst>
                              <p:par>
                                <p:cTn id="28" presetID="13" presetClass="entr" presetSubtype="16"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plus(in)">
                                      <p:cBhvr>
                                        <p:cTn id="3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0" y="274638"/>
            <a:ext cx="3810000" cy="1143000"/>
          </a:xfrm>
        </p:spPr>
        <p:txBody>
          <a:bodyPr>
            <a:norm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Struggle</a:t>
            </a:r>
          </a:p>
        </p:txBody>
      </p:sp>
      <p:sp>
        <p:nvSpPr>
          <p:cNvPr id="3" name="Content Placeholder 2"/>
          <p:cNvSpPr>
            <a:spLocks noGrp="1"/>
          </p:cNvSpPr>
          <p:nvPr>
            <p:ph idx="1"/>
          </p:nvPr>
        </p:nvSpPr>
        <p:spPr>
          <a:xfrm>
            <a:off x="152400" y="3962400"/>
            <a:ext cx="8534400" cy="2743200"/>
          </a:xfrm>
          <a:solidFill>
            <a:schemeClr val="bg1">
              <a:alpha val="90000"/>
            </a:schemeClr>
          </a:solidFill>
        </p:spPr>
        <p:txBody>
          <a:bodyPr>
            <a:normAutofit/>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You get to Know Yourself in the Struggle </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real you comes out under pressure</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#5- You get to Know Your God…</a:t>
            </a:r>
          </a:p>
          <a:p>
            <a:pPr>
              <a:spcBef>
                <a:spcPts val="6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…You Realize that God is Your Only Help</a:t>
            </a:r>
          </a:p>
          <a:p>
            <a:pPr>
              <a:spcBef>
                <a:spcPts val="6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…You Realize that He is More Than Enough!</a:t>
            </a:r>
          </a:p>
          <a:p>
            <a:pPr>
              <a:spcBef>
                <a:spcPts val="1200"/>
              </a:spcBef>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35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10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1000"/>
                                        <p:tgtEl>
                                          <p:spTgt spid="3">
                                            <p:txEl>
                                              <p:pRg st="0" end="0"/>
                                            </p:txEl>
                                          </p:spTgt>
                                        </p:tgtEl>
                                      </p:cBhvr>
                                    </p:animEffec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ssolv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1000"/>
                                        <p:tgtEl>
                                          <p:spTgt spid="3">
                                            <p:txEl>
                                              <p:pRg st="2" end="2"/>
                                            </p:txEl>
                                          </p:spTgt>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1000"/>
                                        <p:tgtEl>
                                          <p:spTgt spid="3">
                                            <p:txEl>
                                              <p:pRg st="3" end="3"/>
                                            </p:txEl>
                                          </p:spTgt>
                                        </p:tgtEl>
                                      </p:cBhvr>
                                    </p:animEffect>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613" y="190077"/>
            <a:ext cx="3840085" cy="854075"/>
          </a:xfrm>
        </p:spPr>
        <p:txBody>
          <a:bodyPr>
            <a:normAutofit/>
          </a:bodyPr>
          <a:lstStyle/>
          <a:p>
            <a:r>
              <a:rPr lang="en-US" sz="4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Struggle </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6200" y="1371600"/>
            <a:ext cx="6019800" cy="5410200"/>
          </a:xfrm>
        </p:spPr>
        <p:txBody>
          <a:bodyPr>
            <a:noAutofit/>
          </a:bodyPr>
          <a:lstStyle/>
          <a:p>
            <a:pPr>
              <a:spcAft>
                <a:spcPts val="1200"/>
              </a:spcAft>
              <a:buNone/>
            </a:pPr>
            <a:r>
              <a:rPr lang="en-US" sz="27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#6- You Get Stronger, Put Down Roots, Dig Into the Word / Prayer</a:t>
            </a:r>
          </a:p>
          <a:p>
            <a:pPr>
              <a:spcBef>
                <a:spcPts val="0"/>
              </a:spcBef>
              <a:buNone/>
            </a:pPr>
            <a:r>
              <a:rPr lang="en-US" sz="2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Col 2:7, </a:t>
            </a:r>
            <a:r>
              <a:rPr lang="en-US" sz="24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"Rooted /built up in him,</a:t>
            </a:r>
          </a:p>
          <a:p>
            <a:pPr>
              <a:spcBef>
                <a:spcPts val="0"/>
              </a:spcBef>
              <a:buNone/>
            </a:pPr>
            <a:r>
              <a:rPr lang="en-US" sz="24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strengthened in the faith as you were</a:t>
            </a:r>
          </a:p>
          <a:p>
            <a:pPr>
              <a:spcBef>
                <a:spcPts val="0"/>
              </a:spcBef>
              <a:buNone/>
            </a:pPr>
            <a:r>
              <a:rPr lang="en-US" sz="24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taught,/ overflowing w- thankfulness” </a:t>
            </a:r>
            <a:endParaRPr lang="en-US" sz="24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1200"/>
              </a:spcBef>
            </a:pPr>
            <a:r>
              <a:rPr lang="en-US" sz="24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When a tree takes root, burrowing deep into the soil, it's not long is mirrored above grown</a:t>
            </a:r>
          </a:p>
          <a:p>
            <a:pPr>
              <a:spcBef>
                <a:spcPts val="0"/>
              </a:spcBef>
            </a:pPr>
            <a:r>
              <a:rPr lang="en-US" sz="24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Even the trunk grows sturdier, more storm-resistant.</a:t>
            </a:r>
          </a:p>
          <a:p>
            <a:pPr>
              <a:spcBef>
                <a:spcPts val="1200"/>
              </a:spcBef>
            </a:pPr>
            <a:r>
              <a:rPr lang="en-US" sz="24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Deeper You Root Your Life In Christ, The Stronger You'll Become</a:t>
            </a:r>
          </a:p>
        </p:txBody>
      </p:sp>
      <p:pic>
        <p:nvPicPr>
          <p:cNvPr id="4" name="Picture 2" descr="http://www.uniongallery.co.uk/images/uploads/Power_Struggle.jpg"/>
          <p:cNvPicPr>
            <a:picLocks noChangeAspect="1" noChangeArrowheads="1"/>
          </p:cNvPicPr>
          <p:nvPr/>
        </p:nvPicPr>
        <p:blipFill rotWithShape="1">
          <a:blip r:embed="rId2" cstate="print"/>
          <a:srcRect l="18539" r="35376" b="-1"/>
          <a:stretch/>
        </p:blipFill>
        <p:spPr bwMode="auto">
          <a:xfrm>
            <a:off x="6019800" y="13"/>
            <a:ext cx="3225315"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cSld>
  <p:clrMapOvr>
    <a:masterClrMapping/>
  </p:clrMapOvr>
  <mc:AlternateContent xmlns:mc="http://schemas.openxmlformats.org/markup-compatibility/2006" xmlns:p14="http://schemas.microsoft.com/office/powerpoint/2010/main">
    <mc:Choice Requires="p14">
      <p:transition spd="slow" p14:dur="425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2" presetClass="entr" presetSubtype="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000"/>
                            </p:stCondLst>
                            <p:childTnLst>
                              <p:par>
                                <p:cTn id="35" presetID="2" presetClass="entr" presetSubtype="1"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uniongallery.co.uk/images/uploads/Power_Struggle.jpg"/>
          <p:cNvPicPr>
            <a:picLocks noChangeAspect="1" noChangeArrowheads="1"/>
          </p:cNvPicPr>
          <p:nvPr/>
        </p:nvPicPr>
        <p:blipFill>
          <a:blip r:embed="rId2" cstate="print"/>
          <a:srcRect/>
          <a:stretch>
            <a:fillRect/>
          </a:stretch>
        </p:blipFill>
        <p:spPr bwMode="auto">
          <a:xfrm>
            <a:off x="3200400" y="1905000"/>
            <a:ext cx="5943600" cy="4762500"/>
          </a:xfrm>
          <a:prstGeom prst="rect">
            <a:avLst/>
          </a:prstGeom>
          <a:noFill/>
        </p:spPr>
      </p:pic>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Struggle Principle</a:t>
            </a:r>
          </a:p>
        </p:txBody>
      </p:sp>
      <p:sp>
        <p:nvSpPr>
          <p:cNvPr id="3" name="Content Placeholder 2"/>
          <p:cNvSpPr>
            <a:spLocks noGrp="1"/>
          </p:cNvSpPr>
          <p:nvPr>
            <p:ph idx="1"/>
          </p:nvPr>
        </p:nvSpPr>
        <p:spPr>
          <a:xfrm>
            <a:off x="609600" y="2838450"/>
            <a:ext cx="8229600" cy="2895600"/>
          </a:xfrm>
          <a:solidFill>
            <a:schemeClr val="bg1">
              <a:alpha val="90000"/>
            </a:schemeClr>
          </a:solidFill>
        </p:spPr>
        <p:txBody>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Christian Life Requires Us to…</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…Walk by Faith Not by Sight (2 Cor 5:7)</a:t>
            </a:r>
          </a:p>
          <a:p>
            <a:pPr>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Move Beyond Our:</a:t>
            </a:r>
          </a:p>
          <a:p>
            <a:pPr lvl="1">
              <a:spcBef>
                <a:spcPts val="0"/>
              </a:spcBef>
              <a:buFont typeface="Wingdings"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Feelings</a:t>
            </a:r>
          </a:p>
          <a:p>
            <a:pPr lvl="1">
              <a:spcBef>
                <a:spcPts val="0"/>
              </a:spcBef>
              <a:buFont typeface="Wingdings"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Limitations</a:t>
            </a:r>
          </a:p>
          <a:p>
            <a:pPr lvl="1">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Prepare for Battle: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3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1000"/>
                                        <p:tgtEl>
                                          <p:spTgt spid="4"/>
                                        </p:tgtEl>
                                      </p:cBhvr>
                                    </p:animEffect>
                                  </p:childTnLst>
                                </p:cTn>
                              </p:par>
                            </p:childTnLst>
                          </p:cTn>
                        </p:par>
                        <p:par>
                          <p:cTn id="8" fill="hold">
                            <p:stCondLst>
                              <p:cond delay="1000"/>
                            </p:stCondLst>
                            <p:childTnLst>
                              <p:par>
                                <p:cTn id="9" presetID="32" presetClass="emph" presetSubtype="0" fill="hold" nodeType="afterEffect">
                                  <p:stCondLst>
                                    <p:cond delay="0"/>
                                  </p:stCondLst>
                                  <p:childTnLst>
                                    <p:animClr clrSpc="rgb" dir="cw">
                                      <p:cBhvr override="childStyle">
                                        <p:cTn id="10" dur="100" fill="hold"/>
                                        <p:tgtEl>
                                          <p:spTgt spid="4"/>
                                        </p:tgtEl>
                                        <p:attrNameLst>
                                          <p:attrName>style.color</p:attrName>
                                        </p:attrNameLst>
                                      </p:cBhvr>
                                      <p:to>
                                        <a:schemeClr val="accent2"/>
                                      </p:to>
                                    </p:animClr>
                                    <p:animClr clrSpc="rgb" dir="cw">
                                      <p:cBhvr>
                                        <p:cTn id="11" dur="100" fill="hold"/>
                                        <p:tgtEl>
                                          <p:spTgt spid="4"/>
                                        </p:tgtEl>
                                        <p:attrNameLst>
                                          <p:attrName>fillcolor</p:attrName>
                                        </p:attrNameLst>
                                      </p:cBhvr>
                                      <p:to>
                                        <a:schemeClr val="accent2"/>
                                      </p:to>
                                    </p:animClr>
                                    <p:set>
                                      <p:cBhvr>
                                        <p:cTn id="12" dur="100" fill="hold"/>
                                        <p:tgtEl>
                                          <p:spTgt spid="4"/>
                                        </p:tgtEl>
                                        <p:attrNameLst>
                                          <p:attrName>fill.type</p:attrName>
                                        </p:attrNameLst>
                                      </p:cBhvr>
                                      <p:to>
                                        <p:strVal val="solid"/>
                                      </p:to>
                                    </p:set>
                                    <p:set>
                                      <p:cBhvr>
                                        <p:cTn id="13" dur="100" fill="hold"/>
                                        <p:tgtEl>
                                          <p:spTgt spid="4"/>
                                        </p:tgtEl>
                                        <p:attrNameLst>
                                          <p:attrName>fill.on</p:attrName>
                                        </p:attrNameLst>
                                      </p:cBhvr>
                                      <p:to>
                                        <p:strVal val="true"/>
                                      </p:to>
                                    </p:se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par>
                          <p:cTn id="19" fill="hold">
                            <p:stCondLst>
                              <p:cond delay="2000"/>
                            </p:stCondLst>
                            <p:childTnLst>
                              <p:par>
                                <p:cTn id="20" presetID="49" presetClass="entr" presetSubtype="0" decel="100000" fill="hold" grpId="0" nodeType="afterEffect">
                                  <p:stCondLst>
                                    <p:cond delay="1000"/>
                                  </p:stCondLst>
                                  <p:childTnLst>
                                    <p:set>
                                      <p:cBhvr>
                                        <p:cTn id="21" dur="1" fill="hold">
                                          <p:stCondLst>
                                            <p:cond delay="0"/>
                                          </p:stCondLst>
                                        </p:cTn>
                                        <p:tgtEl>
                                          <p:spTgt spid="3">
                                            <p:bg/>
                                          </p:spTgt>
                                        </p:tgtEl>
                                        <p:attrNameLst>
                                          <p:attrName>style.visibility</p:attrName>
                                        </p:attrNameLst>
                                      </p:cBhvr>
                                      <p:to>
                                        <p:strVal val="visible"/>
                                      </p:to>
                                    </p:set>
                                    <p:anim calcmode="lin" valueType="num">
                                      <p:cBhvr>
                                        <p:cTn id="22" dur="1000" fill="hold"/>
                                        <p:tgtEl>
                                          <p:spTgt spid="3">
                                            <p:bg/>
                                          </p:spTgt>
                                        </p:tgtEl>
                                        <p:attrNameLst>
                                          <p:attrName>ppt_w</p:attrName>
                                        </p:attrNameLst>
                                      </p:cBhvr>
                                      <p:tavLst>
                                        <p:tav tm="0">
                                          <p:val>
                                            <p:fltVal val="0"/>
                                          </p:val>
                                        </p:tav>
                                        <p:tav tm="100000">
                                          <p:val>
                                            <p:strVal val="#ppt_w"/>
                                          </p:val>
                                        </p:tav>
                                      </p:tavLst>
                                    </p:anim>
                                    <p:anim calcmode="lin" valueType="num">
                                      <p:cBhvr>
                                        <p:cTn id="23" dur="1000" fill="hold"/>
                                        <p:tgtEl>
                                          <p:spTgt spid="3">
                                            <p:bg/>
                                          </p:spTgt>
                                        </p:tgtEl>
                                        <p:attrNameLst>
                                          <p:attrName>ppt_h</p:attrName>
                                        </p:attrNameLst>
                                      </p:cBhvr>
                                      <p:tavLst>
                                        <p:tav tm="0">
                                          <p:val>
                                            <p:fltVal val="0"/>
                                          </p:val>
                                        </p:tav>
                                        <p:tav tm="100000">
                                          <p:val>
                                            <p:strVal val="#ppt_h"/>
                                          </p:val>
                                        </p:tav>
                                      </p:tavLst>
                                    </p:anim>
                                    <p:anim calcmode="lin" valueType="num">
                                      <p:cBhvr>
                                        <p:cTn id="24" dur="1000" fill="hold"/>
                                        <p:tgtEl>
                                          <p:spTgt spid="3">
                                            <p:bg/>
                                          </p:spTgt>
                                        </p:tgtEl>
                                        <p:attrNameLst>
                                          <p:attrName>style.rotation</p:attrName>
                                        </p:attrNameLst>
                                      </p:cBhvr>
                                      <p:tavLst>
                                        <p:tav tm="0">
                                          <p:val>
                                            <p:fltVal val="360"/>
                                          </p:val>
                                        </p:tav>
                                        <p:tav tm="100000">
                                          <p:val>
                                            <p:fltVal val="0"/>
                                          </p:val>
                                        </p:tav>
                                      </p:tavLst>
                                    </p:anim>
                                    <p:animEffect transition="in" filter="fade">
                                      <p:cBhvr>
                                        <p:cTn id="25" dur="1000"/>
                                        <p:tgtEl>
                                          <p:spTgt spid="3">
                                            <p:bg/>
                                          </p:spTgt>
                                        </p:tgtEl>
                                      </p:cBhvr>
                                    </p:animEffect>
                                  </p:childTnLst>
                                </p:cTn>
                              </p:par>
                              <p:par>
                                <p:cTn id="26" presetID="49" presetClass="entr" presetSubtype="0" decel="100000" fill="hold" grpId="0" nodeType="withEffect">
                                  <p:stCondLst>
                                    <p:cond delay="100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31" dur="1000"/>
                                        <p:tgtEl>
                                          <p:spTgt spid="3">
                                            <p:txEl>
                                              <p:pRg st="0" end="0"/>
                                            </p:txEl>
                                          </p:spTgt>
                                        </p:tgtEl>
                                      </p:cBhvr>
                                    </p:animEffect>
                                  </p:childTnLst>
                                </p:cTn>
                              </p:par>
                            </p:childTnLst>
                          </p:cTn>
                        </p:par>
                        <p:par>
                          <p:cTn id="32" fill="hold">
                            <p:stCondLst>
                              <p:cond delay="4000"/>
                            </p:stCondLst>
                            <p:childTnLst>
                              <p:par>
                                <p:cTn id="33" presetID="49" presetClass="entr" presetSubtype="0" decel="100000" fill="hold" grpId="0"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38" dur="1000"/>
                                        <p:tgtEl>
                                          <p:spTgt spid="3">
                                            <p:txEl>
                                              <p:pRg st="1" end="1"/>
                                            </p:txEl>
                                          </p:spTgt>
                                        </p:tgtEl>
                                      </p:cBhvr>
                                    </p:animEffect>
                                  </p:childTnLst>
                                </p:cTn>
                              </p:par>
                            </p:childTnLst>
                          </p:cTn>
                        </p:par>
                        <p:par>
                          <p:cTn id="39" fill="hold">
                            <p:stCondLst>
                              <p:cond delay="5000"/>
                            </p:stCondLst>
                            <p:childTnLst>
                              <p:par>
                                <p:cTn id="40" presetID="49" presetClass="entr" presetSubtype="0" decel="100000" fill="hold" grpId="0" nodeType="afterEffect">
                                  <p:stCondLst>
                                    <p:cond delay="150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45" dur="1000"/>
                                        <p:tgtEl>
                                          <p:spTgt spid="3">
                                            <p:txEl>
                                              <p:pRg st="2" end="2"/>
                                            </p:txEl>
                                          </p:spTgt>
                                        </p:tgtEl>
                                      </p:cBhvr>
                                    </p:animEffect>
                                  </p:childTnLst>
                                </p:cTn>
                              </p:par>
                            </p:childTnLst>
                          </p:cTn>
                        </p:par>
                        <p:par>
                          <p:cTn id="46" fill="hold">
                            <p:stCondLst>
                              <p:cond delay="7500"/>
                            </p:stCondLst>
                            <p:childTnLst>
                              <p:par>
                                <p:cTn id="47" presetID="41" presetClass="entr" presetSubtype="0" fill="hold" grpId="0" nodeType="afterEffect">
                                  <p:stCondLst>
                                    <p:cond delay="1000"/>
                                  </p:stCondLst>
                                  <p:iterate type="lt">
                                    <p:tmPct val="10000"/>
                                  </p:iterate>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10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10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51" dur="10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10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1000" tmFilter="0,0; .5, 1; 1, 1"/>
                                        <p:tgtEl>
                                          <p:spTgt spid="3">
                                            <p:txEl>
                                              <p:pRg st="3" end="3"/>
                                            </p:txEl>
                                          </p:spTgt>
                                        </p:tgtEl>
                                      </p:cBhvr>
                                    </p:animEffect>
                                  </p:childTnLst>
                                </p:cTn>
                              </p:par>
                            </p:childTnLst>
                          </p:cTn>
                        </p:par>
                        <p:par>
                          <p:cTn id="54" fill="hold">
                            <p:stCondLst>
                              <p:cond delay="10200"/>
                            </p:stCondLst>
                            <p:childTnLst>
                              <p:par>
                                <p:cTn id="55" presetID="41" presetClass="entr" presetSubtype="0" fill="hold" grpId="0" nodeType="afterEffect">
                                  <p:stCondLst>
                                    <p:cond delay="2000"/>
                                  </p:stCondLst>
                                  <p:iterate type="lt">
                                    <p:tmPct val="10000"/>
                                  </p:iterate>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10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10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9" dur="10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10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1000" tmFilter="0,0; .5, 1; 1, 1"/>
                                        <p:tgtEl>
                                          <p:spTgt spid="3">
                                            <p:txEl>
                                              <p:pRg st="4" end="4"/>
                                            </p:txEl>
                                          </p:spTgt>
                                        </p:tgtEl>
                                      </p:cBhvr>
                                    </p:animEffect>
                                  </p:childTnLst>
                                </p:cTn>
                              </p:par>
                            </p:childTnLst>
                          </p:cTn>
                        </p:par>
                        <p:par>
                          <p:cTn id="62" fill="hold">
                            <p:stCondLst>
                              <p:cond delay="14200"/>
                            </p:stCondLst>
                            <p:childTnLst>
                              <p:par>
                                <p:cTn id="63" presetID="41" presetClass="entr" presetSubtype="0" fill="hold" grpId="0" nodeType="afterEffect">
                                  <p:stCondLst>
                                    <p:cond delay="2000"/>
                                  </p:stCondLst>
                                  <p:iterate type="lt">
                                    <p:tmPct val="10000"/>
                                  </p:iterate>
                                  <p:childTnLst>
                                    <p:set>
                                      <p:cBhvr>
                                        <p:cTn id="64" dur="1" fill="hold">
                                          <p:stCondLst>
                                            <p:cond delay="0"/>
                                          </p:stCondLst>
                                        </p:cTn>
                                        <p:tgtEl>
                                          <p:spTgt spid="3">
                                            <p:txEl>
                                              <p:pRg st="5" end="5"/>
                                            </p:txEl>
                                          </p:spTgt>
                                        </p:tgtEl>
                                        <p:attrNameLst>
                                          <p:attrName>style.visibility</p:attrName>
                                        </p:attrNameLst>
                                      </p:cBhvr>
                                      <p:to>
                                        <p:strVal val="visible"/>
                                      </p:to>
                                    </p:set>
                                    <p:anim calcmode="lin" valueType="num">
                                      <p:cBhvr>
                                        <p:cTn id="65" dur="10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6" dur="10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67" dur="10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8" dur="10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9" dur="1000" tmFilter="0,0; .5, 1; 1, 1"/>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00200"/>
            <a:ext cx="8991600" cy="2819400"/>
          </a:xfrm>
          <a:solidFill>
            <a:schemeClr val="bg1">
              <a:alpha val="90000"/>
            </a:schemeClr>
          </a:solidFill>
        </p:spPr>
        <p:txBody>
          <a:bodyPr>
            <a:normAutofit/>
          </a:bodyPr>
          <a:lstStyle/>
          <a:p>
            <a:pP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#9- The Struggle Produces Thankfulness</a:t>
            </a:r>
          </a:p>
          <a:p>
            <a:pPr lvl="0">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When you know you had to fight for what you got:</a:t>
            </a:r>
          </a:p>
          <a:p>
            <a:pPr lvl="1">
              <a:spcBef>
                <a:spcPts val="12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You Appreciate It More</a:t>
            </a:r>
          </a:p>
          <a:p>
            <a:pPr lvl="1">
              <a:spcBef>
                <a:spcPts val="12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You Won’t Let Anyone Take It from You</a:t>
            </a:r>
          </a:p>
          <a:p>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vertical)">
                                      <p:cBhvr>
                                        <p:cTn id="7" dur="2000"/>
                                        <p:tgtEl>
                                          <p:spTgt spid="3">
                                            <p:bg/>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vertical)">
                                      <p:cBhvr>
                                        <p:cTn id="15" dur="2000"/>
                                        <p:tgtEl>
                                          <p:spTgt spid="3">
                                            <p:txEl>
                                              <p:pRg st="1" end="1"/>
                                            </p:txEl>
                                          </p:spTgt>
                                        </p:tgtEl>
                                      </p:cBhvr>
                                    </p:animEffect>
                                  </p:childTnLst>
                                </p:cTn>
                              </p:par>
                            </p:childTnLst>
                          </p:cTn>
                        </p:par>
                        <p:par>
                          <p:cTn id="16" fill="hold">
                            <p:stCondLst>
                              <p:cond delay="2000"/>
                            </p:stCondLst>
                            <p:childTnLst>
                              <p:par>
                                <p:cTn id="17" presetID="14" presetClass="entr" presetSubtype="5"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vertical)">
                                      <p:cBhvr>
                                        <p:cTn id="19" dur="2000"/>
                                        <p:tgtEl>
                                          <p:spTgt spid="3">
                                            <p:txEl>
                                              <p:pRg st="2" end="2"/>
                                            </p:txEl>
                                          </p:spTgt>
                                        </p:tgtEl>
                                      </p:cBhvr>
                                    </p:animEffect>
                                  </p:childTnLst>
                                </p:cTn>
                              </p:par>
                            </p:childTnLst>
                          </p:cTn>
                        </p:par>
                        <p:par>
                          <p:cTn id="20" fill="hold">
                            <p:stCondLst>
                              <p:cond delay="4000"/>
                            </p:stCondLst>
                            <p:childTnLst>
                              <p:par>
                                <p:cTn id="21" presetID="14" presetClass="entr" presetSubtype="5"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vertical)">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alpha val="90000"/>
            </a:schemeClr>
          </a:solidFill>
        </p:spPr>
        <p:txBody>
          <a:bodyPr>
            <a:normAutofit fontScale="90000"/>
          </a:bodyPr>
          <a:lstStyle/>
          <a:p>
            <a:br>
              <a:rPr lang="en-US" dirty="0"/>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Faith Without Struggle is… </a:t>
            </a:r>
            <a:br>
              <a:rPr lang="en-US" dirty="0">
                <a:latin typeface="Arial Unicode MS" pitchFamily="34" charset="-128"/>
                <a:ea typeface="Arial Unicode MS" pitchFamily="34" charset="-128"/>
                <a:cs typeface="Arial Unicode MS" pitchFamily="34" charset="-128"/>
              </a:rPr>
            </a:br>
            <a:endParaRPr lang="en-US"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457200" y="2819399"/>
            <a:ext cx="4648200" cy="3505201"/>
          </a:xfrm>
          <a:solidFill>
            <a:schemeClr val="bg2">
              <a:alpha val="90000"/>
            </a:schemeClr>
          </a:solidFill>
        </p:spPr>
        <p:txBody>
          <a:bodyPr>
            <a:normAutofit/>
          </a:bodyPr>
          <a:lstStyle/>
          <a:p>
            <a:pPr lvl="1">
              <a:lnSpc>
                <a:spcPct val="150000"/>
              </a:lnSpc>
              <a:buFont typeface="Wingdings" pitchFamily="2" charset="2"/>
              <a:buChar char="§"/>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Weak</a:t>
            </a:r>
          </a:p>
          <a:p>
            <a:pPr lvl="1">
              <a:lnSpc>
                <a:spcPct val="150000"/>
              </a:lnSpc>
              <a:buFont typeface="Wingdings" pitchFamily="2" charset="2"/>
              <a:buChar cha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Puny</a:t>
            </a:r>
          </a:p>
          <a:p>
            <a:pPr lvl="1">
              <a:lnSpc>
                <a:spcPct val="150000"/>
              </a:lnSpc>
              <a:buFont typeface="Wingdings" pitchFamily="2" charset="2"/>
              <a:buChar cha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Ineffective</a:t>
            </a:r>
          </a:p>
          <a:p>
            <a:pPr lvl="1">
              <a:lnSpc>
                <a:spcPct val="150000"/>
              </a:lnSpc>
              <a:buFont typeface="Wingdings" pitchFamily="2" charset="2"/>
              <a:buChar cha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Wishful thinking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vertical)">
                                      <p:cBhvr>
                                        <p:cTn id="7" dur="1000"/>
                                        <p:tgtEl>
                                          <p:spTgt spid="3">
                                            <p:bg/>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vertical)">
                                      <p:cBhvr>
                                        <p:cTn id="10" dur="1000"/>
                                        <p:tgtEl>
                                          <p:spTgt spid="3">
                                            <p:txEl>
                                              <p:pRg st="0" end="0"/>
                                            </p:txEl>
                                          </p:spTgt>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vertical)">
                                      <p:cBhvr>
                                        <p:cTn id="13" dur="1000"/>
                                        <p:tgtEl>
                                          <p:spTgt spid="3">
                                            <p:txEl>
                                              <p:pRg st="1" end="1"/>
                                            </p:txEl>
                                          </p:spTgt>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vertical)">
                                      <p:cBhvr>
                                        <p:cTn id="16" dur="1000"/>
                                        <p:tgtEl>
                                          <p:spTgt spid="3">
                                            <p:txEl>
                                              <p:pRg st="2" end="2"/>
                                            </p:txEl>
                                          </p:spTgt>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vertical)">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343400"/>
          </a:xfrm>
          <a:solidFill>
            <a:schemeClr val="bg1">
              <a:alpha val="90000"/>
            </a:schemeClr>
          </a:solidFill>
        </p:spPr>
        <p:txBody>
          <a:bodyPr>
            <a:normAutofit fontScale="70000" lnSpcReduction="20000"/>
          </a:bodyPr>
          <a:lstStyle/>
          <a:p>
            <a:pPr>
              <a:lnSpc>
                <a:spcPct val="120000"/>
              </a:lnSpc>
              <a:buNone/>
            </a:pPr>
            <a:r>
              <a:rPr lang="en-US" sz="4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#8- You Become Aware of the Excesses and </a:t>
            </a:r>
          </a:p>
          <a:p>
            <a:pPr>
              <a:lnSpc>
                <a:spcPct val="120000"/>
              </a:lnSpc>
              <a:spcBef>
                <a:spcPts val="0"/>
              </a:spcBef>
              <a:buNone/>
            </a:pPr>
            <a:r>
              <a:rPr lang="en-US" sz="4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Unnecessary Things in Your Life</a:t>
            </a:r>
          </a:p>
          <a:p>
            <a:pPr marL="0" indent="0">
              <a:lnSpc>
                <a:spcPct val="120000"/>
              </a:lnSpc>
              <a:spcBef>
                <a:spcPts val="1200"/>
              </a:spcBef>
              <a:buNone/>
            </a:pPr>
            <a:r>
              <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Acts 27:18-20 (KJV) </a:t>
            </a:r>
            <a:b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600"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18 </a:t>
            </a:r>
            <a: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we being exceedingly tossed with a tempest, the next </a:t>
            </a:r>
            <a:r>
              <a:rPr lang="en-US" sz="36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day</a:t>
            </a:r>
            <a: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they lightened the ship; </a:t>
            </a:r>
            <a:b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600"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19 </a:t>
            </a:r>
            <a: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the third </a:t>
            </a:r>
            <a:r>
              <a:rPr lang="en-US" sz="36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day</a:t>
            </a:r>
            <a: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we cast out with our own hands the tackling of the ship. </a:t>
            </a:r>
            <a:b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600"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20 </a:t>
            </a:r>
            <a: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when neither sun nor stars in many days appeared, and no small tempest lay on </a:t>
            </a:r>
            <a:r>
              <a:rPr lang="en-US" sz="36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us</a:t>
            </a:r>
            <a: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all hope that we should be saved was then taken away</a:t>
            </a:r>
            <a:r>
              <a:rPr lang="en-US" sz="3600" dirty="0">
                <a:latin typeface="Arial Unicode MS" pitchFamily="34" charset="-128"/>
                <a:ea typeface="Arial Unicode MS" pitchFamily="34" charset="-128"/>
                <a:cs typeface="Arial Unicode MS" pitchFamily="34" charset="-128"/>
              </a:rPr>
              <a:t>.</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3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bg/>
                                          </p:spTgt>
                                        </p:tgtEl>
                                        <p:attrNameLst>
                                          <p:attrName>ppt_y</p:attrName>
                                        </p:attrNameLst>
                                      </p:cBhvr>
                                      <p:tavLst>
                                        <p:tav tm="0">
                                          <p:val>
                                            <p:strVal val="#ppt_y"/>
                                          </p:val>
                                        </p:tav>
                                        <p:tav tm="100000">
                                          <p:val>
                                            <p:strVal val="#ppt_y"/>
                                          </p:val>
                                        </p:tav>
                                      </p:tavLst>
                                    </p:anim>
                                    <p:anim calcmode="lin" valueType="num">
                                      <p:cBhvr>
                                        <p:cTn id="9"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par>
                          <p:cTn id="19" fill="hold">
                            <p:stCondLst>
                              <p:cond delay="21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1" end="1"/>
                                            </p:txEl>
                                          </p:spTgt>
                                        </p:tgtEl>
                                      </p:cBhvr>
                                    </p:animEffect>
                                  </p:childTnLst>
                                </p:cTn>
                              </p:par>
                            </p:childTnLst>
                          </p:cTn>
                        </p:par>
                        <p:par>
                          <p:cTn id="27" fill="hold">
                            <p:stCondLst>
                              <p:cond delay="39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8"/>
            <a:ext cx="6324600" cy="884238"/>
          </a:xfrm>
          <a:solidFill>
            <a:schemeClr val="bg2">
              <a:alpha val="90000"/>
            </a:schemeClr>
          </a:solidFill>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Struggle Principle</a:t>
            </a:r>
            <a:endParaRPr lang="en-US" dirty="0"/>
          </a:p>
        </p:txBody>
      </p:sp>
      <p:sp>
        <p:nvSpPr>
          <p:cNvPr id="3" name="Content Placeholder 2"/>
          <p:cNvSpPr>
            <a:spLocks noGrp="1"/>
          </p:cNvSpPr>
          <p:nvPr>
            <p:ph idx="1"/>
          </p:nvPr>
        </p:nvSpPr>
        <p:spPr>
          <a:xfrm>
            <a:off x="457200" y="1600200"/>
            <a:ext cx="7772400" cy="4525963"/>
          </a:xfrm>
          <a:solidFill>
            <a:schemeClr val="bg2">
              <a:alpha val="90000"/>
            </a:schemeClr>
          </a:solidFill>
        </p:spPr>
        <p:txBody>
          <a:bodyPr/>
          <a:lstStyle/>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We Choose to Walk by Faith </a:t>
            </a: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Are Met With Resistance </a:t>
            </a: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Resistance = Struggle</a:t>
            </a: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Without Struggle…</a:t>
            </a: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…Faith is Hindered </a:t>
            </a:r>
          </a:p>
          <a:p>
            <a:pPr>
              <a:spcBef>
                <a:spcPts val="18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Don’t Want to Experience Struggle</a:t>
            </a: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But Cant Walk by Faith Without It</a:t>
            </a:r>
          </a:p>
          <a:p>
            <a:pPr>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3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360"/>
                                          </p:val>
                                        </p:tav>
                                        <p:tav tm="100000">
                                          <p:val>
                                            <p:fltVal val="0"/>
                                          </p:val>
                                        </p:tav>
                                      </p:tavLst>
                                    </p:anim>
                                    <p:animEffect transition="in" filter="fade">
                                      <p:cBhvr>
                                        <p:cTn id="10" dur="1000"/>
                                        <p:tgtEl>
                                          <p:spTgt spid="3">
                                            <p:bg/>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49" presetClass="entr" presetSubtype="0" decel="10000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3" dur="1000"/>
                                        <p:tgtEl>
                                          <p:spTgt spid="3">
                                            <p:txEl>
                                              <p:pRg st="1" end="1"/>
                                            </p:txEl>
                                          </p:spTgt>
                                        </p:tgtEl>
                                      </p:cBhvr>
                                    </p:animEffect>
                                  </p:childTnLst>
                                </p:cTn>
                              </p:par>
                            </p:childTnLst>
                          </p:cTn>
                        </p:par>
                        <p:par>
                          <p:cTn id="24" fill="hold">
                            <p:stCondLst>
                              <p:cond delay="2000"/>
                            </p:stCondLst>
                            <p:childTnLst>
                              <p:par>
                                <p:cTn id="25" presetID="49" presetClass="entr" presetSubtype="0" decel="100000" fill="hold" grpId="0" nodeType="afterEffect">
                                  <p:stCondLst>
                                    <p:cond delay="100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1000"/>
                                        <p:tgtEl>
                                          <p:spTgt spid="3">
                                            <p:txEl>
                                              <p:pRg st="2" end="2"/>
                                            </p:txEl>
                                          </p:spTgt>
                                        </p:tgtEl>
                                      </p:cBhvr>
                                    </p:animEffect>
                                  </p:childTnLst>
                                </p:cTn>
                              </p:par>
                            </p:childTnLst>
                          </p:cTn>
                        </p:par>
                        <p:par>
                          <p:cTn id="31" fill="hold">
                            <p:stCondLst>
                              <p:cond delay="4000"/>
                            </p:stCondLst>
                            <p:childTnLst>
                              <p:par>
                                <p:cTn id="32" presetID="49" presetClass="entr" presetSubtype="0" decel="10000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7" dur="1000"/>
                                        <p:tgtEl>
                                          <p:spTgt spid="3">
                                            <p:txEl>
                                              <p:pRg st="3" end="3"/>
                                            </p:txEl>
                                          </p:spTgt>
                                        </p:tgtEl>
                                      </p:cBhvr>
                                    </p:animEffect>
                                  </p:childTnLst>
                                </p:cTn>
                              </p:par>
                            </p:childTnLst>
                          </p:cTn>
                        </p:par>
                        <p:par>
                          <p:cTn id="38" fill="hold">
                            <p:stCondLst>
                              <p:cond delay="5000"/>
                            </p:stCondLst>
                            <p:childTnLst>
                              <p:par>
                                <p:cTn id="39" presetID="49" presetClass="entr" presetSubtype="0" decel="10000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4" dur="1000"/>
                                        <p:tgtEl>
                                          <p:spTgt spid="3">
                                            <p:txEl>
                                              <p:pRg st="4" end="4"/>
                                            </p:txEl>
                                          </p:spTgt>
                                        </p:tgtEl>
                                      </p:cBhvr>
                                    </p:animEffect>
                                  </p:childTnLst>
                                </p:cTn>
                              </p:par>
                            </p:childTnLst>
                          </p:cTn>
                        </p:par>
                        <p:par>
                          <p:cTn id="45" fill="hold">
                            <p:stCondLst>
                              <p:cond delay="6000"/>
                            </p:stCondLst>
                            <p:childTnLst>
                              <p:par>
                                <p:cTn id="46" presetID="49" presetClass="entr" presetSubtype="0" decel="100000" fill="hold" grpId="0"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1" dur="1000"/>
                                        <p:tgtEl>
                                          <p:spTgt spid="3">
                                            <p:txEl>
                                              <p:pRg st="5" end="5"/>
                                            </p:txEl>
                                          </p:spTgt>
                                        </p:tgtEl>
                                      </p:cBhvr>
                                    </p:animEffect>
                                  </p:childTnLst>
                                </p:cTn>
                              </p:par>
                            </p:childTnLst>
                          </p:cTn>
                        </p:par>
                        <p:par>
                          <p:cTn id="52" fill="hold">
                            <p:stCondLst>
                              <p:cond delay="7000"/>
                            </p:stCondLst>
                            <p:childTnLst>
                              <p:par>
                                <p:cTn id="53" presetID="49" presetClass="entr" presetSubtype="0" decel="100000" fill="hold" grpId="0"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pPr algn="l"/>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Left Giants in Promised Land On Purpose..to Produce Struggle</a:t>
            </a:r>
          </a:p>
        </p:txBody>
      </p:sp>
      <p:sp>
        <p:nvSpPr>
          <p:cNvPr id="3" name="Content Placeholder 2"/>
          <p:cNvSpPr>
            <a:spLocks noGrp="1"/>
          </p:cNvSpPr>
          <p:nvPr>
            <p:ph idx="1"/>
          </p:nvPr>
        </p:nvSpPr>
        <p:spPr>
          <a:xfrm>
            <a:off x="381000" y="2471326"/>
            <a:ext cx="8382000" cy="4084638"/>
          </a:xfrm>
        </p:spPr>
        <p:txBody>
          <a:bodyPr>
            <a:normAutofit/>
          </a:bodyPr>
          <a:lstStyle/>
          <a:p>
            <a:pP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 Knows a Lack of Struggle Produces:</a:t>
            </a:r>
          </a:p>
          <a:p>
            <a:pPr lvl="2">
              <a:lnSpc>
                <a:spcPct val="150000"/>
              </a:lnSpc>
              <a:buFont typeface="Wingdings"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 Weakness</a:t>
            </a:r>
          </a:p>
          <a:p>
            <a:pPr lvl="2">
              <a:lnSpc>
                <a:spcPct val="150000"/>
              </a:lnSpc>
              <a:buFont typeface="Wingdings"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Loss of Spiritual Edge</a:t>
            </a:r>
          </a:p>
          <a:p>
            <a:pPr lvl="2">
              <a:lnSpc>
                <a:spcPct val="150000"/>
              </a:lnSpc>
              <a:buFont typeface="Wingdings"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Thanklessness</a:t>
            </a:r>
          </a:p>
          <a:p>
            <a:pPr lvl="2">
              <a:lnSpc>
                <a:spcPct val="150000"/>
              </a:lnSpc>
              <a:buFont typeface="Wingdings"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 Laziness</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2000"/>
                                        <p:tgtEl>
                                          <p:spTgt spid="3">
                                            <p:txEl>
                                              <p:pRg st="0" end="0"/>
                                            </p:txEl>
                                          </p:spTgt>
                                        </p:tgtEl>
                                      </p:cBhvr>
                                    </p:animEffect>
                                  </p:childTnLst>
                                </p:cTn>
                              </p:par>
                            </p:childTnLst>
                          </p:cTn>
                        </p:par>
                        <p:par>
                          <p:cTn id="8" fill="hold">
                            <p:stCondLst>
                              <p:cond delay="2000"/>
                            </p:stCondLst>
                            <p:childTnLst>
                              <p:par>
                                <p:cTn id="9" presetID="14" presetClass="entr" presetSubtype="5"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vertical)">
                                      <p:cBhvr>
                                        <p:cTn id="11" dur="2000"/>
                                        <p:tgtEl>
                                          <p:spTgt spid="3">
                                            <p:txEl>
                                              <p:pRg st="1" end="1"/>
                                            </p:txEl>
                                          </p:spTgt>
                                        </p:tgtEl>
                                      </p:cBhvr>
                                    </p:animEffect>
                                  </p:childTnLst>
                                </p:cTn>
                              </p:par>
                            </p:childTnLst>
                          </p:cTn>
                        </p:par>
                        <p:par>
                          <p:cTn id="12" fill="hold">
                            <p:stCondLst>
                              <p:cond delay="4000"/>
                            </p:stCondLst>
                            <p:childTnLst>
                              <p:par>
                                <p:cTn id="13" presetID="14" presetClass="entr" presetSubtype="5"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vertical)">
                                      <p:cBhvr>
                                        <p:cTn id="15" dur="2000"/>
                                        <p:tgtEl>
                                          <p:spTgt spid="3">
                                            <p:txEl>
                                              <p:pRg st="2" end="2"/>
                                            </p:txEl>
                                          </p:spTgt>
                                        </p:tgtEl>
                                      </p:cBhvr>
                                    </p:animEffect>
                                  </p:childTnLst>
                                </p:cTn>
                              </p:par>
                            </p:childTnLst>
                          </p:cTn>
                        </p:par>
                        <p:par>
                          <p:cTn id="16" fill="hold">
                            <p:stCondLst>
                              <p:cond delay="7000"/>
                            </p:stCondLst>
                            <p:childTnLst>
                              <p:par>
                                <p:cTn id="17" presetID="14" presetClass="entr" presetSubtype="5"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vertical)">
                                      <p:cBhvr>
                                        <p:cTn id="19" dur="2000"/>
                                        <p:tgtEl>
                                          <p:spTgt spid="3">
                                            <p:txEl>
                                              <p:pRg st="3" end="3"/>
                                            </p:txEl>
                                          </p:spTgt>
                                        </p:tgtEl>
                                      </p:cBhvr>
                                    </p:animEffect>
                                  </p:childTnLst>
                                </p:cTn>
                              </p:par>
                            </p:childTnLst>
                          </p:cTn>
                        </p:par>
                        <p:par>
                          <p:cTn id="20" fill="hold">
                            <p:stCondLst>
                              <p:cond delay="10000"/>
                            </p:stCondLst>
                            <p:childTnLst>
                              <p:par>
                                <p:cTn id="21" presetID="14" presetClass="entr" presetSubtype="5" fill="hold" grpId="0"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vertical)">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uniongallery.co.uk/images/uploads/Power_Struggle.jpg"/>
          <p:cNvPicPr>
            <a:picLocks noChangeAspect="1" noChangeArrowheads="1"/>
          </p:cNvPicPr>
          <p:nvPr/>
        </p:nvPicPr>
        <p:blipFill>
          <a:blip r:embed="rId2" cstate="print"/>
          <a:srcRect/>
          <a:stretch>
            <a:fillRect/>
          </a:stretch>
        </p:blipFill>
        <p:spPr bwMode="auto">
          <a:xfrm>
            <a:off x="3200400" y="1905000"/>
            <a:ext cx="5943600" cy="4762500"/>
          </a:xfrm>
          <a:prstGeom prst="rect">
            <a:avLst/>
          </a:prstGeom>
          <a:noFill/>
        </p:spPr>
      </p:pic>
      <p:sp>
        <p:nvSpPr>
          <p:cNvPr id="2" name="Title 1"/>
          <p:cNvSpPr>
            <a:spLocks noGrp="1"/>
          </p:cNvSpPr>
          <p:nvPr>
            <p:ph type="title"/>
          </p:nvPr>
        </p:nvSpPr>
        <p:spPr>
          <a:xfrm>
            <a:off x="304800" y="274638"/>
            <a:ext cx="8534400" cy="1143000"/>
          </a:xfrm>
        </p:spPr>
        <p:txBody>
          <a:bodyPr>
            <a:normAutofit fontScale="90000"/>
          </a:bodyPr>
          <a:lstStyle/>
          <a:p>
            <a:pPr algn="l"/>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Left Giants in Promised Land On Purpose..to Produce Struggle</a:t>
            </a:r>
          </a:p>
        </p:txBody>
      </p:sp>
      <p:sp>
        <p:nvSpPr>
          <p:cNvPr id="3" name="Content Placeholder 2"/>
          <p:cNvSpPr>
            <a:spLocks noGrp="1"/>
          </p:cNvSpPr>
          <p:nvPr>
            <p:ph idx="1"/>
          </p:nvPr>
        </p:nvSpPr>
        <p:spPr>
          <a:xfrm>
            <a:off x="304800" y="1600200"/>
            <a:ext cx="8686800" cy="4953000"/>
          </a:xfrm>
          <a:solidFill>
            <a:schemeClr val="bg1">
              <a:alpha val="90000"/>
            </a:schemeClr>
          </a:solidFill>
        </p:spPr>
        <p:txBody>
          <a:bodyPr>
            <a:normAutofit lnSpcReduction="10000"/>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Because They Needed to Learn How to Fight</a:t>
            </a:r>
          </a:p>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Because Giants Distinguish the Difference …</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…Between Professors and Possessors</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Giants Expose the Grasshoppers in the Crowd   </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giants show up grasshoppers speak up</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You get to Know Yourself in the Struggle </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real you comes out under pressure</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#5- You get to Know Your God…</a:t>
            </a:r>
          </a:p>
          <a:p>
            <a:pPr>
              <a:spcBef>
                <a:spcPts val="6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…You Realize that God is Your Only Help</a:t>
            </a:r>
          </a:p>
          <a:p>
            <a:pPr>
              <a:spcBef>
                <a:spcPts val="6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…You Realize that He is More Than Enough!</a:t>
            </a:r>
          </a:p>
          <a:p>
            <a:pPr>
              <a:spcBef>
                <a:spcPts val="1200"/>
              </a:spcBef>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37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par>
                          <p:cTn id="9" fill="hold">
                            <p:stCondLst>
                              <p:cond delay="0"/>
                            </p:stCondLst>
                            <p:childTnLst>
                              <p:par>
                                <p:cTn id="10" presetID="14" presetClass="entr" presetSubtype="1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2000"/>
                                        <p:tgtEl>
                                          <p:spTgt spid="3">
                                            <p:txEl>
                                              <p:pRg st="1" end="1"/>
                                            </p:txEl>
                                          </p:spTgt>
                                        </p:tgtEl>
                                      </p:cBhvr>
                                    </p:animEffect>
                                  </p:childTnLst>
                                </p:cTn>
                              </p:par>
                            </p:childTnLst>
                          </p:cTn>
                        </p:par>
                        <p:par>
                          <p:cTn id="13" fill="hold">
                            <p:stCondLst>
                              <p:cond delay="2000"/>
                            </p:stCondLst>
                            <p:childTnLst>
                              <p:par>
                                <p:cTn id="14" presetID="14" presetClass="entr" presetSubtype="1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2000"/>
                                        <p:tgtEl>
                                          <p:spTgt spid="3">
                                            <p:txEl>
                                              <p:pRg st="2" end="2"/>
                                            </p:txEl>
                                          </p:spTgt>
                                        </p:tgtEl>
                                      </p:cBhvr>
                                    </p:animEffect>
                                  </p:childTnLst>
                                </p:cTn>
                              </p:par>
                            </p:childTnLst>
                          </p:cTn>
                        </p:par>
                        <p:par>
                          <p:cTn id="17" fill="hold">
                            <p:stCondLst>
                              <p:cond delay="4000"/>
                            </p:stCondLst>
                            <p:childTnLst>
                              <p:par>
                                <p:cTn id="18" presetID="14" presetClass="entr" presetSubtype="1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2000"/>
                                        <p:tgtEl>
                                          <p:spTgt spid="3">
                                            <p:txEl>
                                              <p:pRg st="3" end="3"/>
                                            </p:txEl>
                                          </p:spTgt>
                                        </p:tgtEl>
                                      </p:cBhvr>
                                    </p:animEffect>
                                  </p:childTnLst>
                                </p:cTn>
                              </p:par>
                            </p:childTnLst>
                          </p:cTn>
                        </p:par>
                        <p:par>
                          <p:cTn id="21" fill="hold">
                            <p:stCondLst>
                              <p:cond delay="6000"/>
                            </p:stCondLst>
                            <p:childTnLst>
                              <p:par>
                                <p:cTn id="22" presetID="14" presetClass="entr" presetSubtype="1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2000"/>
                                        <p:tgtEl>
                                          <p:spTgt spid="3">
                                            <p:txEl>
                                              <p:pRg st="4" end="4"/>
                                            </p:txEl>
                                          </p:spTgt>
                                        </p:tgtEl>
                                      </p:cBhvr>
                                    </p:animEffect>
                                  </p:childTnLst>
                                </p:cTn>
                              </p:par>
                            </p:childTnLst>
                          </p:cTn>
                        </p:par>
                        <p:par>
                          <p:cTn id="25" fill="hold">
                            <p:stCondLst>
                              <p:cond delay="8000"/>
                            </p:stCondLst>
                            <p:childTnLst>
                              <p:par>
                                <p:cTn id="26" presetID="14" presetClass="entr" presetSubtype="1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2000"/>
                                        <p:tgtEl>
                                          <p:spTgt spid="3">
                                            <p:txEl>
                                              <p:pRg st="5" end="5"/>
                                            </p:txEl>
                                          </p:spTgt>
                                        </p:tgtEl>
                                      </p:cBhvr>
                                    </p:animEffect>
                                  </p:childTnLst>
                                </p:cTn>
                              </p:par>
                            </p:childTnLst>
                          </p:cTn>
                        </p:par>
                        <p:par>
                          <p:cTn id="29" fill="hold">
                            <p:stCondLst>
                              <p:cond delay="10000"/>
                            </p:stCondLst>
                            <p:childTnLst>
                              <p:par>
                                <p:cTn id="30" presetID="14" presetClass="entr" presetSubtype="10"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2000"/>
                                        <p:tgtEl>
                                          <p:spTgt spid="3">
                                            <p:txEl>
                                              <p:pRg st="6" end="6"/>
                                            </p:txEl>
                                          </p:spTgt>
                                        </p:tgtEl>
                                      </p:cBhvr>
                                    </p:animEffect>
                                  </p:childTnLst>
                                </p:cTn>
                              </p:par>
                            </p:childTnLst>
                          </p:cTn>
                        </p:par>
                        <p:par>
                          <p:cTn id="33" fill="hold">
                            <p:stCondLst>
                              <p:cond delay="12000"/>
                            </p:stCondLst>
                            <p:childTnLst>
                              <p:par>
                                <p:cTn id="34" presetID="14" presetClass="entr" presetSubtype="10"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2000"/>
                                        <p:tgtEl>
                                          <p:spTgt spid="3">
                                            <p:txEl>
                                              <p:pRg st="7" end="7"/>
                                            </p:txEl>
                                          </p:spTgt>
                                        </p:tgtEl>
                                      </p:cBhvr>
                                    </p:animEffect>
                                  </p:childTnLst>
                                </p:cTn>
                              </p:par>
                            </p:childTnLst>
                          </p:cTn>
                        </p:par>
                        <p:par>
                          <p:cTn id="37" fill="hold">
                            <p:stCondLst>
                              <p:cond delay="14000"/>
                            </p:stCondLst>
                            <p:childTnLst>
                              <p:par>
                                <p:cTn id="38" presetID="14" presetClass="entr" presetSubtype="10"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0" dur="2000"/>
                                        <p:tgtEl>
                                          <p:spTgt spid="3">
                                            <p:txEl>
                                              <p:pRg st="8" end="8"/>
                                            </p:txEl>
                                          </p:spTgt>
                                        </p:tgtEl>
                                      </p:cBhvr>
                                    </p:animEffect>
                                  </p:childTnLst>
                                </p:cTn>
                              </p:par>
                            </p:childTnLst>
                          </p:cTn>
                        </p:par>
                        <p:par>
                          <p:cTn id="41" fill="hold">
                            <p:stCondLst>
                              <p:cond delay="16000"/>
                            </p:stCondLst>
                            <p:childTnLst>
                              <p:par>
                                <p:cTn id="42" presetID="14" presetClass="entr" presetSubtype="10"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715000"/>
          </a:xfrm>
          <a:solidFill>
            <a:schemeClr val="bg1">
              <a:alpha val="90000"/>
            </a:schemeClr>
          </a:solidFill>
        </p:spPr>
        <p:txBody>
          <a:bodyPr>
            <a:normAutofit lnSpcReduction="10000"/>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#6- You Get Stronger, You Put Down Roots, </a:t>
            </a: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You Dig Into The Word And Prayer</a:t>
            </a:r>
          </a:p>
          <a:p>
            <a:pPr marL="0" indent="0">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Jeremiah 17:7-8 (KJV) </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7 </a:t>
            </a: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Blessed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is</a:t>
            </a: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the man that trusteth in the LORD, and whose hope the LORD is. </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8 </a:t>
            </a: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For he shall be as a tree planted by the waters, and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that</a:t>
            </a: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spreadeth out her roots by the river, and shall not see when heat cometh, but her leaf shall be green; and shall not be careful in the year of drought, neither shall cease from yielding fruit. </a:t>
            </a:r>
          </a:p>
          <a:p>
            <a:pPr marL="0" indent="0">
              <a:spcBef>
                <a:spcPts val="12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#7- The Struggle Produces Thankfulness</a:t>
            </a:r>
          </a:p>
          <a:p>
            <a:pPr>
              <a:lnSpc>
                <a:spcPct val="120000"/>
              </a:lnSpc>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#8- You Become Aware of the Excesses and </a:t>
            </a:r>
          </a:p>
          <a:p>
            <a:pPr>
              <a:lnSpc>
                <a:spcPct val="12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Unnecessary Things in Your Life</a:t>
            </a:r>
          </a:p>
          <a:p>
            <a:pPr marL="0" indent="0">
              <a:spcBef>
                <a:spcPts val="1200"/>
              </a:spcBef>
              <a:buNone/>
            </a:pP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spcBef>
                <a:spcPts val="1200"/>
              </a:spcBef>
              <a:buNone/>
            </a:pP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0" indent="0">
              <a:spcBef>
                <a:spcPts val="1200"/>
              </a:spcBef>
              <a:buNone/>
            </a:pPr>
            <a:endParaRPr lang="en-US" sz="2800" dirty="0"/>
          </a:p>
          <a:p>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1"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2" presetClass="entr" presetSubtype="1"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0"/>
            <a:ext cx="8610600" cy="4419600"/>
          </a:xfrm>
          <a:solidFill>
            <a:schemeClr val="bg1">
              <a:alpha val="90000"/>
            </a:schemeClr>
          </a:solidFill>
        </p:spPr>
        <p:txBody>
          <a:bodyPr>
            <a:normAutofit fontScale="92500"/>
          </a:bodyPr>
          <a:lstStyle/>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#9- Struggles Test Your Level of Commitment</a:t>
            </a: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1200"/>
              </a:spcBef>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only way to truly gauge your level of commitment is through the struggle</a:t>
            </a:r>
          </a:p>
          <a:p>
            <a:pPr marL="0" indent="0">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Joshua 24:15 (KJV) </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15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if it seem evil unto you to serve the LORD, choose you this day whom ye will serve; whether the gods which your fathers served that were on the other side of the flood, or the gods of the Amorites, in whose land ye dwell: but as for me and my house, we will serve the LORD. </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1449</Words>
  <Application>Microsoft Office PowerPoint</Application>
  <PresentationFormat>On-screen Show (4:3)</PresentationFormat>
  <Paragraphs>229</Paragraphs>
  <Slides>42</Slides>
  <Notes>0</Notes>
  <HiddenSlides>7</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Rounded MT Bold</vt:lpstr>
      <vt:lpstr>Arial Unicode MS</vt:lpstr>
      <vt:lpstr>Calibri</vt:lpstr>
      <vt:lpstr>Courier New</vt:lpstr>
      <vt:lpstr>Impact</vt:lpstr>
      <vt:lpstr>Wingdings</vt:lpstr>
      <vt:lpstr>Office Theme</vt:lpstr>
      <vt:lpstr>PowerPoint Presentation</vt:lpstr>
      <vt:lpstr>PowerPoint Presentation</vt:lpstr>
      <vt:lpstr>PowerPoint Presentation</vt:lpstr>
      <vt:lpstr>The Struggle Principle</vt:lpstr>
      <vt:lpstr>The Struggle Principle</vt:lpstr>
      <vt:lpstr>God Left Giants in Promised Land On Purpose..to Produce Struggle</vt:lpstr>
      <vt:lpstr>God Left Giants in Promised Land On Purpose..to Produce Struggle</vt:lpstr>
      <vt:lpstr>PowerPoint Presentation</vt:lpstr>
      <vt:lpstr>PowerPoint Presentation</vt:lpstr>
      <vt:lpstr>The Struggle </vt:lpstr>
      <vt:lpstr>PowerPoint Presentation</vt:lpstr>
      <vt:lpstr>What Has Made You…         …What You are in God</vt:lpstr>
      <vt:lpstr>Psalm 30:5</vt:lpstr>
      <vt:lpstr>PowerPoint Presentation</vt:lpstr>
      <vt:lpstr>PowerPoint Presentation</vt:lpstr>
      <vt:lpstr>PowerPoint Presentation</vt:lpstr>
      <vt:lpstr>PowerPoint Presentation</vt:lpstr>
      <vt:lpstr>PowerPoint Presentation</vt:lpstr>
      <vt:lpstr>God Left Giants in Promised Land On Purpose..to Produce Struggle</vt:lpstr>
      <vt:lpstr>The Struggle Principle</vt:lpstr>
      <vt:lpstr>Struggle pt 4</vt:lpstr>
      <vt:lpstr>Psalm 119:71 –break down</vt:lpstr>
      <vt:lpstr>Psalm 119:71</vt:lpstr>
      <vt:lpstr>PowerPoint Presentation</vt:lpstr>
      <vt:lpstr>Psalm 119:71</vt:lpstr>
      <vt:lpstr> Struggle is a Sign… </vt:lpstr>
      <vt:lpstr>The Struggle</vt:lpstr>
      <vt:lpstr>God Left Giants in Promised Land On Purpose..to Produce Struggle</vt:lpstr>
      <vt:lpstr>The Struggle</vt:lpstr>
      <vt:lpstr>God Left Giants in Promised Land On Purpose..to Produce Struggle</vt:lpstr>
      <vt:lpstr>PowerPoint Presentation</vt:lpstr>
      <vt:lpstr>PowerPoint Presentation</vt:lpstr>
      <vt:lpstr>PowerPoint Presentation</vt:lpstr>
      <vt:lpstr>PowerPoint Presentation</vt:lpstr>
      <vt:lpstr> Struggle is a Sign… </vt:lpstr>
      <vt:lpstr>The Struggle Principle</vt:lpstr>
      <vt:lpstr>God Left Giants in Promised Land On Purpose..to Produce Struggle</vt:lpstr>
      <vt:lpstr>The Struggle</vt:lpstr>
      <vt:lpstr>The Struggle </vt:lpstr>
      <vt:lpstr>PowerPoint Presentation</vt:lpstr>
      <vt:lpstr> Faith Without Struggle 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61</cp:revision>
  <dcterms:created xsi:type="dcterms:W3CDTF">2019-11-01T20:47:26Z</dcterms:created>
  <dcterms:modified xsi:type="dcterms:W3CDTF">2019-11-09T16:45:28Z</dcterms:modified>
</cp:coreProperties>
</file>