
<file path=[Content_Types].xml><?xml version="1.0" encoding="utf-8"?>
<Types xmlns="http://schemas.openxmlformats.org/package/2006/content-types">
  <Default Extension="jpeg" ContentType="image/jpeg"/>
  <Default Extension="png" ContentType="image/png"/>
  <Default Extension="bmp" ContentType="image/bmp"/>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7" r:id="rId3"/>
    <p:sldId id="275" r:id="rId4"/>
    <p:sldId id="256" r:id="rId5"/>
    <p:sldId id="257" r:id="rId6"/>
    <p:sldId id="258" r:id="rId7"/>
    <p:sldId id="267" r:id="rId8"/>
    <p:sldId id="259" r:id="rId9"/>
    <p:sldId id="260" r:id="rId10"/>
    <p:sldId id="274" r:id="rId11"/>
    <p:sldId id="261" r:id="rId12"/>
    <p:sldId id="262" r:id="rId13"/>
    <p:sldId id="265" r:id="rId14"/>
    <p:sldId id="266" r:id="rId15"/>
    <p:sldId id="268" r:id="rId16"/>
    <p:sldId id="276" r:id="rId17"/>
    <p:sldId id="271" r:id="rId18"/>
    <p:sldId id="273" r:id="rId19"/>
    <p:sldId id="270" r:id="rId20"/>
    <p:sldId id="272" r:id="rId21"/>
    <p:sldId id="264" r:id="rId22"/>
    <p:sldId id="269" r:id="rId23"/>
    <p:sldId id="263"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7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7221E1A-F4FA-4558-95A7-8861F582631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49B0-7ABD-485B-8DEE-4F732AD5B49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7221E1A-F4FA-4558-95A7-8861F582631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49B0-7ABD-485B-8DEE-4F732AD5B49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7221E1A-F4FA-4558-95A7-8861F582631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49B0-7ABD-485B-8DEE-4F732AD5B49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7221E1A-F4FA-4558-95A7-8861F582631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49B0-7ABD-485B-8DEE-4F732AD5B49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7221E1A-F4FA-4558-95A7-8861F582631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49B0-7ABD-485B-8DEE-4F732AD5B49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7221E1A-F4FA-4558-95A7-8861F582631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E49B0-7ABD-485B-8DEE-4F732AD5B49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7221E1A-F4FA-4558-95A7-8861F582631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EE49B0-7ABD-485B-8DEE-4F732AD5B49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7221E1A-F4FA-4558-95A7-8861F582631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EE49B0-7ABD-485B-8DEE-4F732AD5B49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21E1A-F4FA-4558-95A7-8861F582631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EE49B0-7ABD-485B-8DEE-4F732AD5B49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7221E1A-F4FA-4558-95A7-8861F582631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E49B0-7ABD-485B-8DEE-4F732AD5B49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7221E1A-F4FA-4558-95A7-8861F582631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E49B0-7ABD-485B-8DEE-4F732AD5B49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21E1A-F4FA-4558-95A7-8861F582631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E49B0-7ABD-485B-8DEE-4F732AD5B49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bmp"/></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bmp"/></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333375"/>
            <a:ext cx="11668125" cy="5843588"/>
          </a:xfrm>
        </p:spPr>
        <p:txBody>
          <a:bodyPr>
            <a:normAutofit/>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 was in a long line at 7:45 am at the grocery store that opened at 8:00 for seniors only. A young man came from the parking lot and tried to cut in at the front of the line, but an old lady beat him back into the parking lot with her cane.</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He returned and tried to cut in again, but an old man punched him in the gut, then kicked him to the ground and rolled him away. </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As he approached the line for the 3rd time he said, "If you people don't let me unlock the door, none of you will ever get in to shop."</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320" y="193042"/>
            <a:ext cx="5582920" cy="1097279"/>
          </a:xfrm>
        </p:spPr>
        <p:txBody>
          <a:bodyPr>
            <a:normAutofit/>
          </a:bodyPr>
          <a:lstStyle/>
          <a:p>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“I’m Walking Back”</a:t>
            </a:r>
            <a:endParaRPr lang="en-US"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50371" y="4585065"/>
            <a:ext cx="11658599" cy="2079893"/>
          </a:xfrm>
          <a:solidFill>
            <a:schemeClr val="bg1">
              <a:alpha val="90000"/>
            </a:schemeClr>
          </a:solidFill>
        </p:spPr>
        <p:txBody>
          <a:bodyPr>
            <a:normAutofit/>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The “I’m walking back” group wants to carefully process what they see / experience before they return.</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This is the largest group, let us estimate this group is about 60%.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Remember, this will be the largest of the three groups</a:t>
            </a: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3000" fill="hold"/>
                                        <p:tgtEl>
                                          <p:spTgt spid="3">
                                            <p:bg/>
                                          </p:spTgt>
                                        </p:tgtEl>
                                        <p:attrNameLst>
                                          <p:attrName>ppt_x</p:attrName>
                                        </p:attrNameLst>
                                      </p:cBhvr>
                                      <p:tavLst>
                                        <p:tav tm="0">
                                          <p:val>
                                            <p:strVal val="1+#ppt_w/2"/>
                                          </p:val>
                                        </p:tav>
                                        <p:tav tm="100000">
                                          <p:val>
                                            <p:strVal val="#ppt_x"/>
                                          </p:val>
                                        </p:tav>
                                      </p:tavLst>
                                    </p:anim>
                                    <p:anim calcmode="lin" valueType="num">
                                      <p:cBhvr additive="base">
                                        <p:cTn id="8" dur="30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3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3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3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3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32320" y="223522"/>
            <a:ext cx="5059680" cy="1097279"/>
          </a:xfrm>
          <a:solidFill>
            <a:schemeClr val="bg1">
              <a:alpha val="9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Keyword =PEACE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23520" y="1493520"/>
            <a:ext cx="11734800" cy="4635137"/>
          </a:xfrm>
          <a:solidFill>
            <a:schemeClr val="bg1">
              <a:alpha val="90000"/>
            </a:schemeClr>
          </a:solidFill>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Those who “walk back” will be listening/ watching carefully…</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what you say</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how you open</a:t>
            </a:r>
            <a:endParaRPr lang="en-US" sz="2800"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connecting to own personal perceptions new normal.</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r>
              <a:rPr lang="en-US" b="1" dirty="0">
                <a:effectLst>
                  <a:outerShdw blurRad="38100" dist="38100" dir="2700000" algn="tl">
                    <a:srgbClr val="000000">
                      <a:alpha val="43137"/>
                    </a:srgbClr>
                  </a:outerShdw>
                </a:effectLst>
                <a:latin typeface="Arial Rounded MT Bold" panose="020F0704030504030204" pitchFamily="34" charset="0"/>
              </a:rPr>
              <a:t>Those will return when they have an internal peace.</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First, how you prepare / communicate will help elevate their level of peace. If they sense a thoughtful, well prepared, / clearly communicated process that will enhance their level of trust / co </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Second, take “I’m walking back” group seriously. Treat their concerns w- respect /keep the tone light.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250">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3000" fill="hold"/>
                                        <p:tgtEl>
                                          <p:spTgt spid="3">
                                            <p:bg/>
                                          </p:spTgt>
                                        </p:tgtEl>
                                        <p:attrNameLst>
                                          <p:attrName>ppt_x</p:attrName>
                                        </p:attrNameLst>
                                      </p:cBhvr>
                                      <p:tavLst>
                                        <p:tav tm="0">
                                          <p:val>
                                            <p:strVal val="1+#ppt_w/2"/>
                                          </p:val>
                                        </p:tav>
                                        <p:tav tm="100000">
                                          <p:val>
                                            <p:strVal val="#ppt_x"/>
                                          </p:val>
                                        </p:tav>
                                      </p:tavLst>
                                    </p:anim>
                                    <p:anim calcmode="lin" valueType="num">
                                      <p:cBhvr additive="base">
                                        <p:cTn id="13" dur="3000" fill="hold"/>
                                        <p:tgtEl>
                                          <p:spTgt spid="3">
                                            <p:bg/>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3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7"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2"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3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2"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6000"/>
                            </p:stCondLst>
                            <p:childTnLst>
                              <p:par>
                                <p:cTn id="24" presetID="2" presetClass="entr" presetSubtype="2"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3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3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9000"/>
                            </p:stCondLst>
                            <p:childTnLst>
                              <p:par>
                                <p:cTn id="29" presetID="2" presetClass="entr" presetSubtype="2"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3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3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3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3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3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4" dur="3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3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0" dur="3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9320" y="20321"/>
            <a:ext cx="6278880" cy="955040"/>
          </a:xfrm>
          <a:solidFill>
            <a:schemeClr val="bg1"/>
          </a:solidFill>
        </p:spPr>
        <p:txBody>
          <a:bodyPr>
            <a:normAutofit/>
          </a:bodyPr>
          <a:lstStyle/>
          <a:p>
            <a:r>
              <a:rPr lang="en-US" sz="4000" b="1" dirty="0">
                <a:effectLst>
                  <a:outerShdw blurRad="38100" dist="38100" dir="2700000" algn="tl">
                    <a:srgbClr val="000000">
                      <a:alpha val="43137"/>
                    </a:srgbClr>
                  </a:outerShdw>
                </a:effectLst>
              </a:rPr>
              <a:t>“</a:t>
            </a:r>
            <a:r>
              <a:rPr lang="en-US" sz="4000" b="1" dirty="0">
                <a:effectLst>
                  <a:outerShdw blurRad="38100" dist="38100" dir="2700000" algn="tl">
                    <a:srgbClr val="000000">
                      <a:alpha val="43137"/>
                    </a:srgbClr>
                  </a:outerShdw>
                </a:effectLst>
                <a:latin typeface="Arial Rounded MT Bold" panose="020F0704030504030204" pitchFamily="34" charset="0"/>
              </a:rPr>
              <a:t>I Might Not Come Back</a:t>
            </a:r>
            <a:r>
              <a:rPr lang="en-US" sz="4000" b="1" dirty="0">
                <a:effectLst>
                  <a:outerShdw blurRad="38100" dist="38100" dir="2700000" algn="tl">
                    <a:srgbClr val="000000">
                      <a:alpha val="43137"/>
                    </a:srgbClr>
                  </a:outerShdw>
                </a:effectLst>
              </a:rPr>
              <a:t>”</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3520" y="1493520"/>
            <a:ext cx="11734800" cy="5181599"/>
          </a:xfrm>
          <a:solidFill>
            <a:schemeClr val="bg1">
              <a:alpha val="9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Do not panic about this group.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Their delay, even indefinite delay, is not necessarily a bad thing.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They may feel comfortable with online ministry (safe)</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If you communicate the freedom to attend online as a regular place of worship rather than subtly pressuring someone to come back, they are much more likely to return in time.</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Keep in mind that some may have some degree of compromised health conditions or a combination of age and health issues that suggest they hold back for a season.</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This group might represent about 15%.</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000"/>
                                        <p:tgtEl>
                                          <p:spTgt spid="3">
                                            <p:bg/>
                                          </p:spTgt>
                                        </p:tgtEl>
                                      </p:cBhvr>
                                    </p:animEffect>
                                    <p:anim calcmode="lin" valueType="num">
                                      <p:cBhvr>
                                        <p:cTn id="15" dur="2000" fill="hold"/>
                                        <p:tgtEl>
                                          <p:spTgt spid="3">
                                            <p:bg/>
                                          </p:spTgt>
                                        </p:tgtEl>
                                        <p:attrNameLst>
                                          <p:attrName>ppt_w</p:attrName>
                                        </p:attrNameLst>
                                      </p:cBhvr>
                                      <p:tavLst>
                                        <p:tav tm="0" fmla="#ppt_w*sin(2.5*pi*$)">
                                          <p:val>
                                            <p:fltVal val="0"/>
                                          </p:val>
                                        </p:tav>
                                        <p:tav tm="100000">
                                          <p:val>
                                            <p:fltVal val="1"/>
                                          </p:val>
                                        </p:tav>
                                      </p:tavLst>
                                    </p:anim>
                                    <p:anim calcmode="lin" valueType="num">
                                      <p:cBhvr>
                                        <p:cTn id="16" dur="2000" fill="hold"/>
                                        <p:tgtEl>
                                          <p:spTgt spid="3">
                                            <p:bg/>
                                          </p:spTgt>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2000"/>
                                        <p:tgtEl>
                                          <p:spTgt spid="3">
                                            <p:txEl>
                                              <p:pRg st="1" end="1"/>
                                            </p:txEl>
                                          </p:spTgt>
                                        </p:tgtEl>
                                      </p:cBhvr>
                                    </p:animEffect>
                                    <p:anim calcmode="lin" valueType="num">
                                      <p:cBhvr>
                                        <p:cTn id="27"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2000"/>
                                        <p:tgtEl>
                                          <p:spTgt spid="3">
                                            <p:txEl>
                                              <p:pRg st="2" end="2"/>
                                            </p:txEl>
                                          </p:spTgt>
                                        </p:tgtEl>
                                      </p:cBhvr>
                                    </p:animEffect>
                                    <p:anim calcmode="lin" valueType="num">
                                      <p:cBhvr>
                                        <p:cTn id="34"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2000"/>
                                        <p:tgtEl>
                                          <p:spTgt spid="3">
                                            <p:txEl>
                                              <p:pRg st="3" end="3"/>
                                            </p:txEl>
                                          </p:spTgt>
                                        </p:tgtEl>
                                      </p:cBhvr>
                                    </p:animEffect>
                                    <p:anim calcmode="lin" valueType="num">
                                      <p:cBhvr>
                                        <p:cTn id="41"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2000"/>
                                        <p:tgtEl>
                                          <p:spTgt spid="3">
                                            <p:txEl>
                                              <p:pRg st="4" end="4"/>
                                            </p:txEl>
                                          </p:spTgt>
                                        </p:tgtEl>
                                      </p:cBhvr>
                                    </p:animEffect>
                                    <p:anim calcmode="lin" valueType="num">
                                      <p:cBhvr>
                                        <p:cTn id="4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2000"/>
                                        <p:tgtEl>
                                          <p:spTgt spid="3">
                                            <p:txEl>
                                              <p:pRg st="5" end="5"/>
                                            </p:txEl>
                                          </p:spTgt>
                                        </p:tgtEl>
                                      </p:cBhvr>
                                    </p:animEffect>
                                    <p:anim calcmode="lin" valueType="num">
                                      <p:cBhvr>
                                        <p:cTn id="55"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6"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4822" y="0"/>
            <a:ext cx="5292634" cy="1097279"/>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Keyword =PAUSE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23520" y="772886"/>
            <a:ext cx="11734800" cy="5519057"/>
          </a:xfrm>
          <a:solidFill>
            <a:schemeClr val="bg1">
              <a:alpha val="90000"/>
            </a:schemeClr>
          </a:solidFill>
        </p:spPr>
        <p:txBody>
          <a:bodyPr>
            <a:normAutofit fontScale="92500"/>
          </a:bodyPr>
          <a:lstStyle/>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Many are fully with you in heart / spirit, they have simply pushed the pause button for their church attendance in a physical building.</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Here are a couple of thoughts on how you can encourage this group.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Intentionally design ways for those who have “pushed pause” on coming back to church to stay connected beyond online.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Reach out, making personal connections focused on engagement.</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Assist with genuine love, concern, / sincere guidance.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Communicate how your church can serve those who have pushed pause on physical attendance to continue to move forward in their faith by connecting / serving with others.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57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strVal val="#ppt_w+.3"/>
                                          </p:val>
                                        </p:tav>
                                        <p:tav tm="100000">
                                          <p:val>
                                            <p:strVal val="#ppt_w"/>
                                          </p:val>
                                        </p:tav>
                                      </p:tavLst>
                                    </p:anim>
                                    <p:anim calcmode="lin" valueType="num">
                                      <p:cBhvr>
                                        <p:cTn id="15" dur="1000" fill="hold"/>
                                        <p:tgtEl>
                                          <p:spTgt spid="3">
                                            <p:bg/>
                                          </p:spTgt>
                                        </p:tgtEl>
                                        <p:attrNameLst>
                                          <p:attrName>ppt_h</p:attrName>
                                        </p:attrNameLst>
                                      </p:cBhvr>
                                      <p:tavLst>
                                        <p:tav tm="0">
                                          <p:val>
                                            <p:strVal val="#ppt_h"/>
                                          </p:val>
                                        </p:tav>
                                        <p:tav tm="100000">
                                          <p:val>
                                            <p:strVal val="#ppt_h"/>
                                          </p:val>
                                        </p:tav>
                                      </p:tavLst>
                                    </p:anim>
                                    <p:animEffect transition="in" filter="fade">
                                      <p:cBhvr>
                                        <p:cTn id="16" dur="1000"/>
                                        <p:tgtEl>
                                          <p:spTgt spid="3">
                                            <p:bg/>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41"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5"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4052" y="2542672"/>
            <a:ext cx="9396663" cy="4002505"/>
          </a:xfrm>
          <a:solidFill>
            <a:schemeClr val="bg1">
              <a:alpha val="90000"/>
            </a:schemeClr>
          </a:solidFill>
        </p:spPr>
        <p:txBody>
          <a:bodyPr>
            <a:normAutofit lnSpcReduction="10000"/>
          </a:bodyPr>
          <a:lstStyle/>
          <a:p>
            <a:pPr marL="0" indent="0">
              <a:lnSpc>
                <a:spcPct val="110000"/>
              </a:lnSpc>
              <a:spcBef>
                <a:spcPts val="300"/>
              </a:spcBef>
              <a:buNone/>
            </a:pPr>
            <a:r>
              <a:rPr lang="en-US" sz="4400" b="1" dirty="0">
                <a:latin typeface="Arial Rounded MT Bold" panose="020F0704030504030204" pitchFamily="34" charset="0"/>
              </a:rPr>
              <a:t>Just Remember That…</a:t>
            </a:r>
            <a:endParaRPr lang="en-US" sz="4400" b="1" dirty="0">
              <a:latin typeface="Arial Rounded MT Bold" panose="020F0704030504030204" pitchFamily="34" charset="0"/>
            </a:endParaRPr>
          </a:p>
          <a:p>
            <a:pPr marL="0" indent="0">
              <a:lnSpc>
                <a:spcPct val="110000"/>
              </a:lnSpc>
              <a:spcBef>
                <a:spcPts val="300"/>
              </a:spcBef>
              <a:buNone/>
            </a:pPr>
            <a:r>
              <a:rPr lang="en-US" sz="4400" b="1" dirty="0">
                <a:latin typeface="Arial Rounded MT Bold" panose="020F0704030504030204" pitchFamily="34" charset="0"/>
              </a:rPr>
              <a:t>     …We May Have to </a:t>
            </a:r>
            <a:endParaRPr lang="en-US" sz="4400" b="1" dirty="0">
              <a:latin typeface="Arial Rounded MT Bold" panose="020F0704030504030204" pitchFamily="34" charset="0"/>
            </a:endParaRPr>
          </a:p>
          <a:p>
            <a:pPr marL="0" indent="0">
              <a:lnSpc>
                <a:spcPct val="110000"/>
              </a:lnSpc>
              <a:spcBef>
                <a:spcPts val="300"/>
              </a:spcBef>
              <a:buNone/>
            </a:pPr>
            <a:r>
              <a:rPr lang="en-US" sz="4400" b="1" dirty="0">
                <a:latin typeface="Arial Rounded MT Bold" panose="020F0704030504030204" pitchFamily="34" charset="0"/>
              </a:rPr>
              <a:t>         …Accept Some New Norms!</a:t>
            </a:r>
            <a:endParaRPr lang="en-US" sz="4400" b="1" dirty="0">
              <a:latin typeface="Arial Rounded MT Bold" panose="020F0704030504030204" pitchFamily="34" charset="0"/>
            </a:endParaRPr>
          </a:p>
          <a:p>
            <a:pPr lvl="5">
              <a:lnSpc>
                <a:spcPct val="110000"/>
              </a:lnSpc>
              <a:spcBef>
                <a:spcPts val="1200"/>
              </a:spcBef>
              <a:buFont typeface="Courier New" panose="02070309020205020404" pitchFamily="49" charset="0"/>
              <a:buChar char="o"/>
            </a:pPr>
            <a:r>
              <a:rPr lang="en-US" sz="4400" b="1" dirty="0">
                <a:latin typeface="Arial Rounded MT Bold" panose="020F0704030504030204" pitchFamily="34" charset="0"/>
              </a:rPr>
              <a:t>God’s Got This!</a:t>
            </a:r>
            <a:endParaRPr lang="en-US" sz="4400" b="1" dirty="0">
              <a:latin typeface="Arial Rounded MT Bold" panose="020F0704030504030204" pitchFamily="34" charset="0"/>
            </a:endParaRPr>
          </a:p>
          <a:p>
            <a:pPr lvl="5">
              <a:lnSpc>
                <a:spcPct val="110000"/>
              </a:lnSpc>
              <a:spcBef>
                <a:spcPts val="1200"/>
              </a:spcBef>
              <a:buFont typeface="Courier New" panose="02070309020205020404" pitchFamily="49" charset="0"/>
              <a:buChar char="o"/>
            </a:pPr>
            <a:r>
              <a:rPr lang="en-US" sz="4400" b="1" dirty="0">
                <a:latin typeface="Arial Rounded MT Bold" panose="020F0704030504030204" pitchFamily="34" charset="0"/>
              </a:rPr>
              <a:t>Either Way We Win!</a:t>
            </a:r>
            <a:endParaRPr lang="en-US" sz="4400" b="1" dirty="0">
              <a:latin typeface="Arial Rounded MT Bold" panose="020F0704030504030204" pitchFamily="34" charset="0"/>
            </a:endParaRPr>
          </a:p>
          <a:p>
            <a:pPr marL="2286000" lvl="5" indent="0">
              <a:lnSpc>
                <a:spcPct val="110000"/>
              </a:lnSpc>
              <a:spcBef>
                <a:spcPts val="1200"/>
              </a:spcBef>
              <a:buNone/>
            </a:pPr>
            <a:endParaRPr lang="en-US" sz="4400" b="1" dirty="0">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8051800" cy="1973489"/>
          </a:xfrm>
        </p:spPr>
        <p:txBody>
          <a:bodyPr>
            <a:normAutofit fontScale="40000" lnSpcReduction="20000"/>
          </a:bodyPr>
          <a:lstStyle/>
          <a:p>
            <a:pPr marL="0" indent="0" algn="ctr">
              <a:lnSpc>
                <a:spcPct val="120000"/>
              </a:lnSpc>
              <a:buNone/>
            </a:pPr>
            <a:r>
              <a:rPr lang="en-US" sz="13800" dirty="0">
                <a:effectLst>
                  <a:outerShdw blurRad="38100" dist="38100" dir="2700000" algn="tl">
                    <a:srgbClr val="000000">
                      <a:alpha val="43137"/>
                    </a:srgbClr>
                  </a:outerShdw>
                </a:effectLst>
                <a:latin typeface="Arial Rounded MT Bold" panose="020F0704030504030204" pitchFamily="34" charset="0"/>
              </a:rPr>
              <a:t>We Can and Will Make It Through This </a:t>
            </a:r>
            <a:r>
              <a:rPr lang="en-US" sz="13800" dirty="0">
                <a:effectLst>
                  <a:outerShdw blurRad="38100" dist="38100" dir="2700000" algn="tl">
                    <a:srgbClr val="000000">
                      <a:alpha val="43137"/>
                    </a:srgbClr>
                  </a:outerShdw>
                </a:effectLst>
                <a:latin typeface="Arial Rounded MT Bold" panose="020F0704030504030204" pitchFamily="34" charset="0"/>
                <a:sym typeface="Wingdings" panose="05000000000000000000" pitchFamily="2" charset="2"/>
              </a:rPr>
              <a:t></a:t>
            </a:r>
            <a:endParaRPr lang="en-US" sz="138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b="1" dirty="0"/>
              <a:t>1 Samuel 17:50-52 (KJV) </a:t>
            </a:r>
            <a:br>
              <a:rPr lang="en-US" dirty="0"/>
            </a:br>
            <a:r>
              <a:rPr lang="en-US" baseline="30000" dirty="0"/>
              <a:t>50 </a:t>
            </a:r>
            <a:r>
              <a:rPr lang="en-US" dirty="0"/>
              <a:t> So David prevailed over the Philistine with a sling and with a stone, and smote the Philistine, and slew him; but </a:t>
            </a:r>
            <a:r>
              <a:rPr lang="en-US" i="1" dirty="0"/>
              <a:t>there was</a:t>
            </a:r>
            <a:r>
              <a:rPr lang="en-US" dirty="0"/>
              <a:t> no sword in the hand of David. </a:t>
            </a:r>
            <a:br>
              <a:rPr lang="en-US" dirty="0"/>
            </a:br>
            <a:r>
              <a:rPr lang="en-US" baseline="30000" dirty="0"/>
              <a:t>51 </a:t>
            </a:r>
            <a:r>
              <a:rPr lang="en-US" dirty="0"/>
              <a:t> Therefore David ran, and stood upon the Philistine, and took his sword, and drew it out of the sheath thereof, and slew him, and cut off his head therewith. And when the Philistines saw their champion was dead, they fled. </a:t>
            </a:r>
            <a:br>
              <a:rPr lang="en-US" dirty="0"/>
            </a:br>
            <a:r>
              <a:rPr lang="en-US" baseline="30000" dirty="0"/>
              <a:t>52 </a:t>
            </a:r>
            <a:r>
              <a:rPr lang="en-US" dirty="0"/>
              <a:t> And the men of Israel and of Judah arose, and shouted, and pursued the Philistines, until thou come to the valley, and to the gates of </a:t>
            </a:r>
            <a:r>
              <a:rPr lang="en-US" dirty="0" err="1"/>
              <a:t>Ekron</a:t>
            </a:r>
            <a:r>
              <a:rPr lang="en-US" dirty="0"/>
              <a:t>. And the wounded of the Philistines fell down by the way to </a:t>
            </a:r>
            <a:r>
              <a:rPr lang="en-US" dirty="0" err="1"/>
              <a:t>Shaaraim</a:t>
            </a:r>
            <a:r>
              <a:rPr lang="en-US" dirty="0"/>
              <a:t>, even unto Gath, and unto </a:t>
            </a:r>
            <a:r>
              <a:rPr lang="en-US" dirty="0" err="1"/>
              <a:t>Ekron</a:t>
            </a:r>
            <a:r>
              <a:rPr lang="en-US" dirty="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409139"/>
            <a:ext cx="6096000" cy="6124754"/>
          </a:xfrm>
          <a:prstGeom prst="rect">
            <a:avLst/>
          </a:prstGeom>
        </p:spPr>
        <p:txBody>
          <a:bodyPr>
            <a:spAutoFit/>
          </a:bodyPr>
          <a:lstStyle/>
          <a:p>
            <a:pPr algn="ctr"/>
            <a:r>
              <a:rPr lang="en-US" sz="2800" dirty="0">
                <a:effectLst>
                  <a:outerShdw blurRad="38100" dist="38100" dir="2700000" algn="tl">
                    <a:srgbClr val="000000">
                      <a:alpha val="43137"/>
                    </a:srgbClr>
                  </a:outerShdw>
                </a:effectLst>
                <a:latin typeface="Arial Rounded MT Bold" panose="020F0704030504030204" pitchFamily="34" charset="0"/>
              </a:rPr>
              <a:t>1 Corinthians 15:3-6 (NKJV)</a:t>
            </a:r>
            <a:endParaRPr lang="en-US" sz="2800" dirty="0">
              <a:effectLst>
                <a:outerShdw blurRad="38100" dist="38100" dir="2700000" algn="tl">
                  <a:srgbClr val="000000">
                    <a:alpha val="43137"/>
                  </a:srgbClr>
                </a:outerShdw>
              </a:effectLst>
              <a:latin typeface="Arial Rounded MT Bold" panose="020F0704030504030204" pitchFamily="34" charset="0"/>
            </a:endParaRPr>
          </a:p>
          <a:p>
            <a:r>
              <a:rPr lang="en-US" sz="2800" baseline="30000" dirty="0">
                <a:effectLst>
                  <a:outerShdw blurRad="38100" dist="38100" dir="2700000" algn="tl">
                    <a:srgbClr val="000000">
                      <a:alpha val="43137"/>
                    </a:srgbClr>
                  </a:outerShdw>
                </a:effectLst>
                <a:latin typeface="Arial Rounded MT Bold" panose="020F0704030504030204" pitchFamily="34" charset="0"/>
              </a:rPr>
              <a:t>3 </a:t>
            </a:r>
            <a:r>
              <a:rPr lang="en-US" sz="2800" dirty="0">
                <a:effectLst>
                  <a:outerShdw blurRad="38100" dist="38100" dir="2700000" algn="tl">
                    <a:srgbClr val="000000">
                      <a:alpha val="43137"/>
                    </a:srgbClr>
                  </a:outerShdw>
                </a:effectLst>
                <a:latin typeface="Arial Rounded MT Bold" panose="020F0704030504030204" pitchFamily="34" charset="0"/>
              </a:rPr>
              <a:t> For I delivered to you first of all that which I also received: that Christ died for our sins according to the Scriptures, </a:t>
            </a:r>
            <a:r>
              <a:rPr lang="en-US" sz="2800" baseline="30000" dirty="0">
                <a:effectLst>
                  <a:outerShdw blurRad="38100" dist="38100" dir="2700000" algn="tl">
                    <a:srgbClr val="000000">
                      <a:alpha val="43137"/>
                    </a:srgbClr>
                  </a:outerShdw>
                </a:effectLst>
                <a:latin typeface="Arial Rounded MT Bold" panose="020F0704030504030204" pitchFamily="34" charset="0"/>
              </a:rPr>
              <a:t>4 </a:t>
            </a:r>
            <a:r>
              <a:rPr lang="en-US" sz="2800" dirty="0">
                <a:effectLst>
                  <a:outerShdw blurRad="38100" dist="38100" dir="2700000" algn="tl">
                    <a:srgbClr val="000000">
                      <a:alpha val="43137"/>
                    </a:srgbClr>
                  </a:outerShdw>
                </a:effectLst>
                <a:latin typeface="Arial Rounded MT Bold" panose="020F0704030504030204" pitchFamily="34" charset="0"/>
              </a:rPr>
              <a:t> and that He was buried, and that He rose again the third day according to the Scriptures,  </a:t>
            </a:r>
            <a:r>
              <a:rPr lang="en-US" sz="2800" baseline="30000" dirty="0">
                <a:effectLst>
                  <a:outerShdw blurRad="38100" dist="38100" dir="2700000" algn="tl">
                    <a:srgbClr val="000000">
                      <a:alpha val="43137"/>
                    </a:srgbClr>
                  </a:outerShdw>
                </a:effectLst>
                <a:latin typeface="Arial Rounded MT Bold" panose="020F0704030504030204" pitchFamily="34" charset="0"/>
              </a:rPr>
              <a:t>5 </a:t>
            </a:r>
            <a:r>
              <a:rPr lang="en-US" sz="2800" dirty="0">
                <a:effectLst>
                  <a:outerShdw blurRad="38100" dist="38100" dir="2700000" algn="tl">
                    <a:srgbClr val="000000">
                      <a:alpha val="43137"/>
                    </a:srgbClr>
                  </a:outerShdw>
                </a:effectLst>
                <a:latin typeface="Arial Rounded MT Bold" panose="020F0704030504030204" pitchFamily="34" charset="0"/>
              </a:rPr>
              <a:t> and that He was seen by Cephas, then by the twelve. </a:t>
            </a:r>
            <a:r>
              <a:rPr lang="en-US" sz="2800" baseline="30000" dirty="0">
                <a:effectLst>
                  <a:outerShdw blurRad="38100" dist="38100" dir="2700000" algn="tl">
                    <a:srgbClr val="000000">
                      <a:alpha val="43137"/>
                    </a:srgbClr>
                  </a:outerShdw>
                </a:effectLst>
                <a:latin typeface="Arial Rounded MT Bold" panose="020F0704030504030204" pitchFamily="34" charset="0"/>
              </a:rPr>
              <a:t>6 </a:t>
            </a:r>
            <a:r>
              <a:rPr lang="en-US" sz="2800" dirty="0">
                <a:effectLst>
                  <a:outerShdw blurRad="38100" dist="38100" dir="2700000" algn="tl">
                    <a:srgbClr val="000000">
                      <a:alpha val="43137"/>
                    </a:srgbClr>
                  </a:outerShdw>
                </a:effectLst>
                <a:latin typeface="Arial Rounded MT Bold" panose="020F0704030504030204" pitchFamily="34" charset="0"/>
              </a:rPr>
              <a:t> After that He was seen by over five hundred brethren at once, of whom the greater part remain to the present, but some have fallen asleep. </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
        <p:nvSpPr>
          <p:cNvPr id="3" name="Rectangle 2"/>
          <p:cNvSpPr/>
          <p:nvPr/>
        </p:nvSpPr>
        <p:spPr>
          <a:xfrm>
            <a:off x="6492240" y="2866865"/>
            <a:ext cx="6096000" cy="2308324"/>
          </a:xfrm>
          <a:prstGeom prst="rect">
            <a:avLst/>
          </a:prstGeom>
        </p:spPr>
        <p:txBody>
          <a:bodyPr>
            <a:spAutoFit/>
          </a:bodyPr>
          <a:lstStyle/>
          <a:p>
            <a:pPr algn="ctr"/>
            <a:r>
              <a:rPr lang="en-US" sz="2400" b="1" dirty="0">
                <a:effectLst>
                  <a:outerShdw blurRad="38100" dist="38100" dir="2700000" algn="tl">
                    <a:srgbClr val="000000">
                      <a:alpha val="43137"/>
                    </a:srgbClr>
                  </a:outerShdw>
                </a:effectLst>
                <a:latin typeface="Arial Rounded MT Bold" panose="020F0704030504030204" pitchFamily="34" charset="0"/>
              </a:rPr>
              <a:t>Acts 1:15 (KJV) </a:t>
            </a:r>
            <a:endParaRPr lang="en-US" sz="2400" b="1" dirty="0">
              <a:effectLst>
                <a:outerShdw blurRad="38100" dist="38100" dir="2700000" algn="tl">
                  <a:srgbClr val="000000">
                    <a:alpha val="43137"/>
                  </a:srgbClr>
                </a:outerShdw>
              </a:effectLst>
              <a:latin typeface="Arial Rounded MT Bold" panose="020F0704030504030204" pitchFamily="34" charset="0"/>
            </a:endParaRPr>
          </a:p>
          <a:p>
            <a:r>
              <a:rPr lang="en-US" sz="2400" b="1" baseline="30000" dirty="0">
                <a:effectLst>
                  <a:outerShdw blurRad="38100" dist="38100" dir="2700000" algn="tl">
                    <a:srgbClr val="000000">
                      <a:alpha val="43137"/>
                    </a:srgbClr>
                  </a:outerShdw>
                </a:effectLst>
                <a:latin typeface="Arial Rounded MT Bold" panose="020F0704030504030204" pitchFamily="34" charset="0"/>
              </a:rPr>
              <a:t>15 </a:t>
            </a:r>
            <a:r>
              <a:rPr lang="en-US" sz="2400" b="1" dirty="0">
                <a:effectLst>
                  <a:outerShdw blurRad="38100" dist="38100" dir="2700000" algn="tl">
                    <a:srgbClr val="000000">
                      <a:alpha val="43137"/>
                    </a:srgbClr>
                  </a:outerShdw>
                </a:effectLst>
                <a:latin typeface="Arial Rounded MT Bold" panose="020F0704030504030204" pitchFamily="34" charset="0"/>
              </a:rPr>
              <a:t> And in those days Peter stood up</a:t>
            </a:r>
            <a:endParaRPr lang="en-US" sz="2400" b="1" dirty="0">
              <a:effectLst>
                <a:outerShdw blurRad="38100" dist="38100" dir="2700000" algn="tl">
                  <a:srgbClr val="000000">
                    <a:alpha val="43137"/>
                  </a:srgbClr>
                </a:outerShdw>
              </a:effectLst>
              <a:latin typeface="Arial Rounded MT Bold" panose="020F0704030504030204" pitchFamily="34" charset="0"/>
            </a:endParaRPr>
          </a:p>
          <a:p>
            <a:r>
              <a:rPr lang="en-US" sz="2400" b="1" dirty="0">
                <a:effectLst>
                  <a:outerShdw blurRad="38100" dist="38100" dir="2700000" algn="tl">
                    <a:srgbClr val="000000">
                      <a:alpha val="43137"/>
                    </a:srgbClr>
                  </a:outerShdw>
                </a:effectLst>
                <a:latin typeface="Arial Rounded MT Bold" panose="020F0704030504030204" pitchFamily="34" charset="0"/>
              </a:rPr>
              <a:t> in the midst of the disciples, and </a:t>
            </a:r>
            <a:endParaRPr lang="en-US" sz="2400" b="1" dirty="0">
              <a:effectLst>
                <a:outerShdw blurRad="38100" dist="38100" dir="2700000" algn="tl">
                  <a:srgbClr val="000000">
                    <a:alpha val="43137"/>
                  </a:srgbClr>
                </a:outerShdw>
              </a:effectLst>
              <a:latin typeface="Arial Rounded MT Bold" panose="020F0704030504030204" pitchFamily="34" charset="0"/>
            </a:endParaRPr>
          </a:p>
          <a:p>
            <a:r>
              <a:rPr lang="en-US" sz="2400" b="1" dirty="0">
                <a:effectLst>
                  <a:outerShdw blurRad="38100" dist="38100" dir="2700000" algn="tl">
                    <a:srgbClr val="000000">
                      <a:alpha val="43137"/>
                    </a:srgbClr>
                  </a:outerShdw>
                </a:effectLst>
                <a:latin typeface="Arial Rounded MT Bold" panose="020F0704030504030204" pitchFamily="34" charset="0"/>
              </a:rPr>
              <a:t>said, (the number of names together were about an hundred and twenty,) </a:t>
            </a:r>
            <a:br>
              <a:rPr lang="en-US" sz="2400" b="1" dirty="0">
                <a:effectLst>
                  <a:outerShdw blurRad="38100" dist="38100" dir="2700000" algn="tl">
                    <a:srgbClr val="000000">
                      <a:alpha val="43137"/>
                    </a:srgbClr>
                  </a:outerShdw>
                </a:effectLst>
                <a:latin typeface="Arial Rounded MT Bold" panose="020F0704030504030204" pitchFamily="34" charset="0"/>
              </a:rPr>
            </a:br>
            <a:endParaRPr lang="en-US" sz="24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man, grass, riding&#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3366655" cy="2771775"/>
          </a:xfrm>
          <a:prstGeom prst="rect">
            <a:avLst/>
          </a:prstGeom>
        </p:spPr>
      </p:pic>
      <p:pic>
        <p:nvPicPr>
          <p:cNvPr id="5" name="Picture 4" descr="A group of people in a field&#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47650"/>
            <a:ext cx="2479964" cy="23717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2363" y="128587"/>
            <a:ext cx="4252912" cy="29146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8020" y="503555"/>
            <a:ext cx="3467100" cy="2463165"/>
          </a:xfrm>
          <a:prstGeom prst="rect">
            <a:avLst/>
          </a:prstGeom>
        </p:spPr>
      </p:pic>
      <p:pic>
        <p:nvPicPr>
          <p:cNvPr id="5" name="Picture 4" descr="A picture containing person, text, man, photo&#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020" y="3605530"/>
            <a:ext cx="3019425" cy="2966719"/>
          </a:xfrm>
          <a:prstGeom prst="rect">
            <a:avLst/>
          </a:prstGeom>
        </p:spPr>
      </p:pic>
      <p:sp>
        <p:nvSpPr>
          <p:cNvPr id="6" name="Rectangle 5"/>
          <p:cNvSpPr/>
          <p:nvPr/>
        </p:nvSpPr>
        <p:spPr>
          <a:xfrm>
            <a:off x="4450080" y="612339"/>
            <a:ext cx="6096000" cy="2585323"/>
          </a:xfrm>
          <a:prstGeom prst="rect">
            <a:avLst/>
          </a:prstGeom>
        </p:spPr>
        <p:txBody>
          <a:bodyPr>
            <a:spAutoFit/>
          </a:bodyPr>
          <a:lstStyle/>
          <a:p>
            <a:r>
              <a:rPr lang="en-US" b="1" dirty="0"/>
              <a:t>1 Corinthians 15:3-6 (NKJV) </a:t>
            </a:r>
            <a:br>
              <a:rPr lang="en-US" dirty="0"/>
            </a:br>
            <a:r>
              <a:rPr lang="en-US" baseline="30000" dirty="0"/>
              <a:t>3 </a:t>
            </a:r>
            <a:r>
              <a:rPr lang="en-US" dirty="0"/>
              <a:t> For I delivered to you first of all that which I also received: that Christ died for our sins according to the Scriptures, </a:t>
            </a:r>
            <a:br>
              <a:rPr lang="en-US" dirty="0"/>
            </a:br>
            <a:r>
              <a:rPr lang="en-US" baseline="30000" dirty="0"/>
              <a:t>4 </a:t>
            </a:r>
            <a:r>
              <a:rPr lang="en-US" dirty="0"/>
              <a:t> and that He was buried, and that He rose again the third day according to the Scriptures, </a:t>
            </a:r>
            <a:br>
              <a:rPr lang="en-US" dirty="0"/>
            </a:br>
            <a:r>
              <a:rPr lang="en-US" baseline="30000" dirty="0"/>
              <a:t>5 </a:t>
            </a:r>
            <a:r>
              <a:rPr lang="en-US" dirty="0"/>
              <a:t> and that He was seen by Cephas, then by the twelve. </a:t>
            </a:r>
            <a:br>
              <a:rPr lang="en-US" dirty="0"/>
            </a:br>
            <a:r>
              <a:rPr lang="en-US" baseline="30000" dirty="0"/>
              <a:t>6 </a:t>
            </a:r>
            <a:r>
              <a:rPr lang="en-US" dirty="0"/>
              <a:t> After that He was seen by over five hundred brethren at once, of whom the greater part remain to the present, but some have fallen asleep. </a:t>
            </a:r>
            <a:endParaRPr lang="en-US" dirty="0"/>
          </a:p>
        </p:txBody>
      </p:sp>
      <p:sp>
        <p:nvSpPr>
          <p:cNvPr id="7" name="Rectangle 6"/>
          <p:cNvSpPr/>
          <p:nvPr/>
        </p:nvSpPr>
        <p:spPr>
          <a:xfrm>
            <a:off x="4937760" y="4350225"/>
            <a:ext cx="6096000" cy="1477328"/>
          </a:xfrm>
          <a:prstGeom prst="rect">
            <a:avLst/>
          </a:prstGeom>
        </p:spPr>
        <p:txBody>
          <a:bodyPr>
            <a:spAutoFit/>
          </a:bodyPr>
          <a:lstStyle/>
          <a:p>
            <a:r>
              <a:rPr lang="en-US" b="1" dirty="0"/>
              <a:t>Acts 1:15 (KJV) </a:t>
            </a:r>
            <a:br>
              <a:rPr lang="en-US" dirty="0"/>
            </a:br>
            <a:r>
              <a:rPr lang="en-US" baseline="30000" dirty="0"/>
              <a:t>15 </a:t>
            </a:r>
            <a:r>
              <a:rPr lang="en-US" dirty="0"/>
              <a:t> And in those days Peter stood up in the midst of the disciples, and said, (the number of names together were about an hundred and twenty,) </a:t>
            </a:r>
            <a:br>
              <a:rPr lang="en-US" dirty="0"/>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1097279"/>
          </a:xfrm>
        </p:spPr>
        <p:txBody>
          <a:bodyPr/>
          <a:lstStyle/>
          <a:p>
            <a:endParaRPr lang="en-US" dirty="0"/>
          </a:p>
        </p:txBody>
      </p:sp>
      <p:sp>
        <p:nvSpPr>
          <p:cNvPr id="3" name="Content Placeholder 2"/>
          <p:cNvSpPr>
            <a:spLocks noGrp="1"/>
          </p:cNvSpPr>
          <p:nvPr>
            <p:ph idx="1"/>
          </p:nvPr>
        </p:nvSpPr>
        <p:spPr>
          <a:xfrm>
            <a:off x="223520" y="1493520"/>
            <a:ext cx="11734800" cy="5181599"/>
          </a:xfrm>
        </p:spPr>
        <p:txBody>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1097279"/>
          </a:xfrm>
        </p:spPr>
        <p:txBody>
          <a:bodyPr/>
          <a:lstStyle/>
          <a:p>
            <a:endParaRPr lang="en-US" dirty="0"/>
          </a:p>
        </p:txBody>
      </p:sp>
      <p:sp>
        <p:nvSpPr>
          <p:cNvPr id="3" name="Content Placeholder 2"/>
          <p:cNvSpPr>
            <a:spLocks noGrp="1"/>
          </p:cNvSpPr>
          <p:nvPr>
            <p:ph idx="1"/>
          </p:nvPr>
        </p:nvSpPr>
        <p:spPr>
          <a:xfrm>
            <a:off x="223520" y="1493520"/>
            <a:ext cx="11734800" cy="5181599"/>
          </a:xfrm>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3120" y="375920"/>
            <a:ext cx="10901680" cy="3134043"/>
          </a:xfrm>
        </p:spPr>
        <p:txBody>
          <a:bodyPr>
            <a:normAutofit/>
          </a:bodyPr>
          <a:lstStyle/>
          <a:p>
            <a:pPr>
              <a:lnSpc>
                <a:spcPct val="100000"/>
              </a:lnSpc>
            </a:pPr>
            <a:r>
              <a:rPr lang="en-US" sz="4800" b="1" dirty="0">
                <a:effectLst>
                  <a:outerShdw blurRad="38100" dist="38100" dir="2700000" algn="tl">
                    <a:srgbClr val="000000">
                      <a:alpha val="43137"/>
                    </a:srgbClr>
                  </a:outerShdw>
                </a:effectLst>
                <a:latin typeface="Arial Rounded MT Bold" panose="020F0704030504030204" pitchFamily="34" charset="0"/>
              </a:rPr>
              <a:t>How to Assist Three Different Groups Back to Edward Church</a:t>
            </a:r>
            <a:br>
              <a:rPr lang="en-US" sz="4800" b="1" dirty="0">
                <a:effectLst>
                  <a:outerShdw blurRad="38100" dist="38100" dir="2700000" algn="tl">
                    <a:srgbClr val="000000">
                      <a:alpha val="43137"/>
                    </a:srgbClr>
                  </a:outerShdw>
                </a:effectLst>
                <a:latin typeface="Arial Rounded MT Bold" panose="020F0704030504030204" pitchFamily="34" charset="0"/>
              </a:rPr>
            </a:br>
            <a:br>
              <a:rPr lang="en-US" sz="4800" b="1" dirty="0">
                <a:effectLst>
                  <a:outerShdw blurRad="38100" dist="38100" dir="2700000" algn="tl">
                    <a:srgbClr val="000000">
                      <a:alpha val="43137"/>
                    </a:srgbClr>
                  </a:outerShdw>
                </a:effectLst>
              </a:rPr>
            </a:br>
            <a:r>
              <a:rPr lang="en-US" sz="4800" b="1" i="1" dirty="0">
                <a:effectLst>
                  <a:outerShdw blurRad="38100" dist="38100" dir="2700000" algn="tl">
                    <a:srgbClr val="000000">
                      <a:alpha val="43137"/>
                    </a:srgbClr>
                  </a:outerShdw>
                </a:effectLst>
              </a:rPr>
              <a:t>“Who is Coming Back to Church and When?”</a:t>
            </a:r>
            <a:endParaRPr lang="en-US" sz="4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4774934"/>
            <a:ext cx="9144000" cy="1655762"/>
          </a:xfrm>
        </p:spPr>
        <p:txBody>
          <a:bodyPr>
            <a:normAutofit/>
          </a:bodyPr>
          <a:lstStyle/>
          <a:p>
            <a:r>
              <a:rPr lang="en-US" sz="7200" b="1" dirty="0">
                <a:effectLst>
                  <a:outerShdw blurRad="38100" dist="38100" dir="2700000" algn="tl">
                    <a:srgbClr val="000000">
                      <a:alpha val="43137"/>
                    </a:srgbClr>
                  </a:outerShdw>
                </a:effectLst>
              </a:rPr>
              <a:t>Where is Everybody?</a:t>
            </a:r>
            <a:endParaRPr lang="en-US" sz="72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14" y="206829"/>
            <a:ext cx="11974286" cy="6553200"/>
          </a:xfrm>
          <a:solidFill>
            <a:schemeClr val="bg1">
              <a:alpha val="90000"/>
            </a:schemeClr>
          </a:solidFill>
        </p:spPr>
        <p:txBody>
          <a:bodyPr>
            <a:normAutofit fontScale="92500"/>
          </a:bodyPr>
          <a:lstStyle/>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Know This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Most of your congregation never left, they are online.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The church is not about a building, but about impact of the Gospel</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The return of the church to physical buildings post COVID is very much in uncharted waters.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People will come back…</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What we do not know is who, how many, and when.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There is more we do not know than we do.</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So much has changed, our World has changed, Social norms, the Economy, the Way we do Business.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People disagree on what/ why it is happening/ what is safe and not safe.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push dir="r"/>
      </p:transition>
    </mc:Choice>
    <mc:Fallback>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4" fill="hold" grpId="0"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4460" y="243842"/>
            <a:ext cx="9392920" cy="1097279"/>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Three Different Groups to Expect:</a:t>
            </a:r>
            <a:endParaRPr lang="en-US" dirty="0"/>
          </a:p>
        </p:txBody>
      </p:sp>
      <p:sp>
        <p:nvSpPr>
          <p:cNvPr id="3" name="Content Placeholder 2"/>
          <p:cNvSpPr>
            <a:spLocks noGrp="1"/>
          </p:cNvSpPr>
          <p:nvPr>
            <p:ph idx="1"/>
          </p:nvPr>
        </p:nvSpPr>
        <p:spPr>
          <a:xfrm>
            <a:off x="213360" y="4500880"/>
            <a:ext cx="7995920" cy="2357120"/>
          </a:xfrm>
        </p:spPr>
        <p:txBody>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None of these Three Groups Indicate…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2">
              <a:lnSpc>
                <a:spcPct val="15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 level of </a:t>
            </a:r>
            <a:r>
              <a:rPr lang="en-US" sz="3200" dirty="0">
                <a:effectLst>
                  <a:outerShdw blurRad="38100" dist="38100" dir="2700000" algn="tl">
                    <a:srgbClr val="000000">
                      <a:alpha val="43137"/>
                    </a:srgbClr>
                  </a:outerShdw>
                </a:effectLst>
                <a:latin typeface="Arial Rounded MT Bold" panose="020F0704030504030204" pitchFamily="34" charset="0"/>
              </a:rPr>
              <a:t>spiritual maturity</a:t>
            </a:r>
            <a:r>
              <a:rPr lang="en-US" sz="3200" b="1" dirty="0">
                <a:effectLst>
                  <a:outerShdw blurRad="38100" dist="38100" dir="2700000" algn="tl">
                    <a:srgbClr val="000000">
                      <a:alpha val="43137"/>
                    </a:srgbClr>
                  </a:outerShdw>
                </a:effectLst>
                <a:latin typeface="Arial Rounded MT Bold" panose="020F0704030504030204" pitchFamily="34" charset="0"/>
              </a:rPr>
              <a: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2">
              <a:lnSpc>
                <a:spcPct val="15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 is </a:t>
            </a:r>
            <a:r>
              <a:rPr lang="en-US" sz="3200" dirty="0">
                <a:effectLst>
                  <a:outerShdw blurRad="38100" dist="38100" dir="2700000" algn="tl">
                    <a:srgbClr val="000000">
                      <a:alpha val="43137"/>
                    </a:srgbClr>
                  </a:outerShdw>
                </a:effectLst>
                <a:latin typeface="Arial Rounded MT Bold" panose="020F0704030504030204" pitchFamily="34" charset="0"/>
              </a:rPr>
              <a:t>better than another</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520" y="4765041"/>
            <a:ext cx="11734800" cy="1981199"/>
          </a:xfrm>
          <a:solidFill>
            <a:schemeClr val="bg1">
              <a:alpha val="90000"/>
            </a:schemeClr>
          </a:solidFill>
        </p:spPr>
        <p:txBody>
          <a:bodyPr>
            <a:normAutofit fontScale="92500"/>
          </a:bodyPr>
          <a:lstStyle/>
          <a:p>
            <a:r>
              <a:rPr lang="en-US" b="1" dirty="0">
                <a:effectLst>
                  <a:outerShdw blurRad="38100" dist="38100" dir="2700000" algn="tl">
                    <a:srgbClr val="000000">
                      <a:alpha val="43137"/>
                    </a:srgbClr>
                  </a:outerShdw>
                </a:effectLst>
                <a:latin typeface="Arial Rounded MT Bold" panose="020F0704030504030204" pitchFamily="34" charset="0"/>
              </a:rPr>
              <a:t>Biblical Ex- David -ran to Goliath (beheader)- </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original terrorist/ psyche warfare</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Very effective – biggest man in Israel afraid- whole nation shut down –</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sound familiar?</a:t>
            </a: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out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182881"/>
            <a:ext cx="7235190" cy="1097279"/>
          </a:xfrm>
          <a:solidFill>
            <a:schemeClr val="bg1">
              <a:alpha val="90000"/>
            </a:schemeClr>
          </a:solidFill>
        </p:spPr>
        <p:txBody>
          <a:bodyPr>
            <a:normAutofit/>
          </a:bodyPr>
          <a:lstStyle/>
          <a:p>
            <a:pPr algn="ctr"/>
            <a:r>
              <a:rPr lang="en-US" b="1" i="1" dirty="0">
                <a:effectLst>
                  <a:outerShdw blurRad="38100" dist="38100" dir="2700000" algn="tl">
                    <a:srgbClr val="000000">
                      <a:alpha val="43137"/>
                    </a:srgbClr>
                  </a:outerShdw>
                </a:effectLst>
                <a:latin typeface="Arial Rounded MT Bold" panose="020F0704030504030204" pitchFamily="34" charset="0"/>
              </a:rPr>
              <a:t>“I’m </a:t>
            </a:r>
            <a:r>
              <a:rPr lang="en-US" i="1" dirty="0">
                <a:effectLst>
                  <a:outerShdw blurRad="38100" dist="38100" dir="2700000" algn="tl">
                    <a:srgbClr val="000000">
                      <a:alpha val="43137"/>
                    </a:srgbClr>
                  </a:outerShdw>
                </a:effectLst>
                <a:latin typeface="Arial Rounded MT Bold" panose="020F0704030504030204" pitchFamily="34" charset="0"/>
              </a:rPr>
              <a:t>Running</a:t>
            </a:r>
            <a:r>
              <a:rPr lang="en-US" b="1" i="1" dirty="0">
                <a:effectLst>
                  <a:outerShdw blurRad="38100" dist="38100" dir="2700000" algn="tl">
                    <a:srgbClr val="000000">
                      <a:alpha val="43137"/>
                    </a:srgbClr>
                  </a:outerShdw>
                </a:effectLst>
                <a:latin typeface="Arial Rounded MT Bold" panose="020F0704030504030204" pitchFamily="34" charset="0"/>
              </a:rPr>
              <a:t> Back”</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23520" y="1493521"/>
            <a:ext cx="11734800" cy="4124959"/>
          </a:xfrm>
          <a:solidFill>
            <a:schemeClr val="bg1">
              <a:alpha val="90000"/>
            </a:schemeClr>
          </a:solidFill>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This is the group that </a:t>
            </a:r>
            <a:r>
              <a:rPr lang="en-US" dirty="0">
                <a:effectLst>
                  <a:outerShdw blurRad="38100" dist="38100" dir="2700000" algn="tl">
                    <a:srgbClr val="000000">
                      <a:alpha val="43137"/>
                    </a:srgbClr>
                  </a:outerShdw>
                </a:effectLst>
                <a:latin typeface="Arial Rounded MT Bold" panose="020F0704030504030204" pitchFamily="34" charset="0"/>
              </a:rPr>
              <a:t>cannot wait</a:t>
            </a:r>
            <a:r>
              <a:rPr lang="en-US" b="1" dirty="0">
                <a:effectLst>
                  <a:outerShdw blurRad="38100" dist="38100" dir="2700000" algn="tl">
                    <a:srgbClr val="000000">
                      <a:alpha val="43137"/>
                    </a:srgbClr>
                  </a:outerShdw>
                </a:effectLst>
                <a:latin typeface="Arial Rounded MT Bold" panose="020F0704030504030204" pitchFamily="34" charset="0"/>
              </a:rPr>
              <a:t>. They have their </a:t>
            </a:r>
            <a:r>
              <a:rPr lang="en-US" dirty="0">
                <a:effectLst>
                  <a:outerShdw blurRad="38100" dist="38100" dir="2700000" algn="tl">
                    <a:srgbClr val="000000">
                      <a:alpha val="43137"/>
                    </a:srgbClr>
                  </a:outerShdw>
                </a:effectLst>
                <a:latin typeface="Arial Rounded MT Bold" panose="020F0704030504030204" pitchFamily="34" charset="0"/>
              </a:rPr>
              <a:t>running shoes</a:t>
            </a:r>
            <a:r>
              <a:rPr lang="en-US" b="1" dirty="0">
                <a:effectLst>
                  <a:outerShdw blurRad="38100" dist="38100" dir="2700000" algn="tl">
                    <a:srgbClr val="000000">
                      <a:alpha val="43137"/>
                    </a:srgbClr>
                  </a:outerShdw>
                </a:effectLst>
                <a:latin typeface="Arial Rounded MT Bold" panose="020F0704030504030204" pitchFamily="34" charset="0"/>
              </a:rPr>
              <a:t> on and are </a:t>
            </a:r>
            <a:r>
              <a:rPr lang="en-US" dirty="0">
                <a:effectLst>
                  <a:outerShdw blurRad="38100" dist="38100" dir="2700000" algn="tl">
                    <a:srgbClr val="000000">
                      <a:alpha val="43137"/>
                    </a:srgbClr>
                  </a:outerShdw>
                </a:effectLst>
                <a:latin typeface="Arial Rounded MT Bold" panose="020F0704030504030204" pitchFamily="34" charset="0"/>
              </a:rPr>
              <a:t>ready to sprint</a:t>
            </a:r>
            <a:r>
              <a:rPr lang="en-US" b="1" dirty="0">
                <a:effectLst>
                  <a:outerShdw blurRad="38100" dist="38100" dir="2700000" algn="tl">
                    <a:srgbClr val="000000">
                      <a:alpha val="43137"/>
                    </a:srgbClr>
                  </a:outerShdw>
                </a:effectLst>
                <a:latin typeface="Arial Rounded MT Bold" panose="020F0704030504030204" pitchFamily="34" charset="0"/>
              </a:rPr>
              <a:t>.</a:t>
            </a:r>
            <a:endParaRPr lang="en-US" dirty="0">
              <a:effectLst>
                <a:outerShdw blurRad="38100" dist="38100" dir="2700000" algn="tl">
                  <a:srgbClr val="000000">
                    <a:alpha val="43137"/>
                  </a:srgbClr>
                </a:outerShdw>
              </a:effectLst>
              <a:latin typeface="Arial Rounded MT Bold" panose="020F0704030504030204" pitchFamily="34" charset="0"/>
            </a:endParaRPr>
          </a:p>
          <a:p>
            <a:pPr lvl="0"/>
            <a:r>
              <a:rPr lang="en-US" b="1" dirty="0">
                <a:effectLst>
                  <a:outerShdw blurRad="38100" dist="38100" dir="2700000" algn="tl">
                    <a:srgbClr val="000000">
                      <a:alpha val="43137"/>
                    </a:srgbClr>
                  </a:outerShdw>
                </a:effectLst>
                <a:latin typeface="Arial Rounded MT Bold" panose="020F0704030504030204" pitchFamily="34" charset="0"/>
              </a:rPr>
              <a:t>They would have </a:t>
            </a:r>
            <a:r>
              <a:rPr lang="en-US" dirty="0">
                <a:effectLst>
                  <a:outerShdw blurRad="38100" dist="38100" dir="2700000" algn="tl">
                    <a:srgbClr val="000000">
                      <a:alpha val="43137"/>
                    </a:srgbClr>
                  </a:outerShdw>
                </a:effectLst>
                <a:latin typeface="Arial Rounded MT Bold" panose="020F0704030504030204" pitchFamily="34" charset="0"/>
              </a:rPr>
              <a:t>never left</a:t>
            </a:r>
            <a:r>
              <a:rPr lang="en-US" b="1" dirty="0">
                <a:effectLst>
                  <a:outerShdw blurRad="38100" dist="38100" dir="2700000" algn="tl">
                    <a:srgbClr val="000000">
                      <a:alpha val="43137"/>
                    </a:srgbClr>
                  </a:outerShdw>
                </a:effectLst>
                <a:latin typeface="Arial Rounded MT Bold" panose="020F0704030504030204" pitchFamily="34" charset="0"/>
              </a:rPr>
              <a:t> had you not </a:t>
            </a:r>
            <a:r>
              <a:rPr lang="en-US" dirty="0">
                <a:effectLst>
                  <a:outerShdw blurRad="38100" dist="38100" dir="2700000" algn="tl">
                    <a:srgbClr val="000000">
                      <a:alpha val="43137"/>
                    </a:srgbClr>
                  </a:outerShdw>
                </a:effectLst>
                <a:latin typeface="Arial Rounded MT Bold" panose="020F0704030504030204" pitchFamily="34" charset="0"/>
              </a:rPr>
              <a:t>closed the doors</a:t>
            </a:r>
            <a:r>
              <a:rPr lang="en-US" b="1" dirty="0">
                <a:effectLst>
                  <a:outerShdw blurRad="38100" dist="38100" dir="2700000" algn="tl">
                    <a:srgbClr val="000000">
                      <a:alpha val="43137"/>
                    </a:srgbClr>
                  </a:outerShdw>
                </a:effectLst>
                <a:latin typeface="Arial Rounded MT Bold" panose="020F0704030504030204" pitchFamily="34"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a:p>
            <a:pPr lvl="0"/>
            <a:r>
              <a:rPr lang="en-US" b="1" dirty="0">
                <a:effectLst>
                  <a:outerShdw blurRad="38100" dist="38100" dir="2700000" algn="tl">
                    <a:srgbClr val="000000">
                      <a:alpha val="43137"/>
                    </a:srgbClr>
                  </a:outerShdw>
                </a:effectLst>
                <a:latin typeface="Arial Rounded MT Bold" panose="020F0704030504030204" pitchFamily="34" charset="0"/>
              </a:rPr>
              <a:t>They do not </a:t>
            </a:r>
            <a:r>
              <a:rPr lang="en-US" dirty="0">
                <a:effectLst>
                  <a:outerShdw blurRad="38100" dist="38100" dir="2700000" algn="tl">
                    <a:srgbClr val="000000">
                      <a:alpha val="43137"/>
                    </a:srgbClr>
                  </a:outerShdw>
                </a:effectLst>
                <a:latin typeface="Arial Rounded MT Bold" panose="020F0704030504030204" pitchFamily="34" charset="0"/>
              </a:rPr>
              <a:t>need or want</a:t>
            </a:r>
            <a:r>
              <a:rPr lang="en-US" b="1" dirty="0">
                <a:effectLst>
                  <a:outerShdw blurRad="38100" dist="38100" dir="2700000" algn="tl">
                    <a:srgbClr val="000000">
                      <a:alpha val="43137"/>
                    </a:srgbClr>
                  </a:outerShdw>
                </a:effectLst>
                <a:latin typeface="Arial Rounded MT Bold" panose="020F0704030504030204" pitchFamily="34" charset="0"/>
              </a:rPr>
              <a:t> masks, and some would </a:t>
            </a:r>
            <a:r>
              <a:rPr lang="en-US" dirty="0">
                <a:effectLst>
                  <a:outerShdw blurRad="38100" dist="38100" dir="2700000" algn="tl">
                    <a:srgbClr val="000000">
                      <a:alpha val="43137"/>
                    </a:srgbClr>
                  </a:outerShdw>
                </a:effectLst>
                <a:latin typeface="Arial Rounded MT Bold" panose="020F0704030504030204" pitchFamily="34" charset="0"/>
              </a:rPr>
              <a:t>hug</a:t>
            </a:r>
            <a:r>
              <a:rPr lang="en-US" b="1" dirty="0">
                <a:effectLst>
                  <a:outerShdw blurRad="38100" dist="38100" dir="2700000" algn="tl">
                    <a:srgbClr val="000000">
                      <a:alpha val="43137"/>
                    </a:srgbClr>
                  </a:outerShdw>
                </a:effectLst>
                <a:latin typeface="Arial Rounded MT Bold" panose="020F0704030504030204" pitchFamily="34" charset="0"/>
              </a:rPr>
              <a:t> you if you let them. </a:t>
            </a:r>
            <a:endParaRPr lang="en-US" dirty="0">
              <a:effectLst>
                <a:outerShdw blurRad="38100" dist="38100" dir="2700000" algn="tl">
                  <a:srgbClr val="000000">
                    <a:alpha val="43137"/>
                  </a:srgbClr>
                </a:outerShdw>
              </a:effectLst>
              <a:latin typeface="Arial Rounded MT Bold" panose="020F0704030504030204" pitchFamily="34" charset="0"/>
            </a:endParaRPr>
          </a:p>
          <a:p>
            <a:pPr lvl="0"/>
            <a:r>
              <a:rPr lang="en-US" b="1" dirty="0">
                <a:effectLst>
                  <a:outerShdw blurRad="38100" dist="38100" dir="2700000" algn="tl">
                    <a:srgbClr val="000000">
                      <a:alpha val="43137"/>
                    </a:srgbClr>
                  </a:outerShdw>
                </a:effectLst>
                <a:latin typeface="Arial Rounded MT Bold" panose="020F0704030504030204" pitchFamily="34" charset="0"/>
              </a:rPr>
              <a:t>They are </a:t>
            </a:r>
            <a:r>
              <a:rPr lang="en-US" dirty="0">
                <a:effectLst>
                  <a:outerShdw blurRad="38100" dist="38100" dir="2700000" algn="tl">
                    <a:srgbClr val="000000">
                      <a:alpha val="43137"/>
                    </a:srgbClr>
                  </a:outerShdw>
                </a:effectLst>
                <a:latin typeface="Arial Rounded MT Bold" panose="020F0704030504030204" pitchFamily="34" charset="0"/>
              </a:rPr>
              <a:t>excited</a:t>
            </a:r>
            <a:r>
              <a:rPr lang="en-US" b="1" dirty="0">
                <a:effectLst>
                  <a:outerShdw blurRad="38100" dist="38100" dir="2700000" algn="tl">
                    <a:srgbClr val="000000">
                      <a:alpha val="43137"/>
                    </a:srgbClr>
                  </a:outerShdw>
                </a:effectLst>
                <a:latin typeface="Arial Rounded MT Bold" panose="020F0704030504030204" pitchFamily="34" charset="0"/>
              </a:rPr>
              <a:t> the doors will </a:t>
            </a:r>
            <a:r>
              <a:rPr lang="en-US" dirty="0">
                <a:effectLst>
                  <a:outerShdw blurRad="38100" dist="38100" dir="2700000" algn="tl">
                    <a:srgbClr val="000000">
                      <a:alpha val="43137"/>
                    </a:srgbClr>
                  </a:outerShdw>
                </a:effectLst>
                <a:latin typeface="Arial Rounded MT Bold" panose="020F0704030504030204" pitchFamily="34" charset="0"/>
              </a:rPr>
              <a:t>reopen</a:t>
            </a:r>
            <a:r>
              <a:rPr lang="en-US" b="1" dirty="0">
                <a:effectLst>
                  <a:outerShdw blurRad="38100" dist="38100" dir="2700000" algn="tl">
                    <a:srgbClr val="000000">
                      <a:alpha val="43137"/>
                    </a:srgbClr>
                  </a:outerShdw>
                </a:effectLst>
                <a:latin typeface="Arial Rounded MT Bold" panose="020F0704030504030204" pitchFamily="34" charset="0"/>
              </a:rPr>
              <a:t>, / </a:t>
            </a:r>
            <a:r>
              <a:rPr lang="en-US" dirty="0">
                <a:effectLst>
                  <a:outerShdw blurRad="38100" dist="38100" dir="2700000" algn="tl">
                    <a:srgbClr val="000000">
                      <a:alpha val="43137"/>
                    </a:srgbClr>
                  </a:outerShdw>
                </a:effectLst>
                <a:latin typeface="Arial Rounded MT Bold" panose="020F0704030504030204" pitchFamily="34" charset="0"/>
              </a:rPr>
              <a:t>frustrated</a:t>
            </a:r>
            <a:r>
              <a:rPr lang="en-US" b="1" dirty="0">
                <a:effectLst>
                  <a:outerShdw blurRad="38100" dist="38100" dir="2700000" algn="tl">
                    <a:srgbClr val="000000">
                      <a:alpha val="43137"/>
                    </a:srgbClr>
                  </a:outerShdw>
                </a:effectLst>
                <a:latin typeface="Arial Rounded MT Bold" panose="020F0704030504030204" pitchFamily="34" charset="0"/>
              </a:rPr>
              <a:t> that you have not opened </a:t>
            </a:r>
            <a:r>
              <a:rPr lang="en-US" dirty="0">
                <a:effectLst>
                  <a:outerShdw blurRad="38100" dist="38100" dir="2700000" algn="tl">
                    <a:srgbClr val="000000">
                      <a:alpha val="43137"/>
                    </a:srgbClr>
                  </a:outerShdw>
                </a:effectLst>
                <a:latin typeface="Arial Rounded MT Bold" panose="020F0704030504030204" pitchFamily="34" charset="0"/>
              </a:rPr>
              <a:t>already</a:t>
            </a:r>
            <a:r>
              <a:rPr lang="en-US" b="1" dirty="0">
                <a:effectLst>
                  <a:outerShdw blurRad="38100" dist="38100" dir="2700000" algn="tl">
                    <a:srgbClr val="000000">
                      <a:alpha val="43137"/>
                    </a:srgbClr>
                  </a:outerShdw>
                </a:effectLst>
                <a:latin typeface="Arial Rounded MT Bold" panose="020F0704030504030204" pitchFamily="34" charset="0"/>
              </a:rPr>
              <a:t>.</a:t>
            </a:r>
            <a:endParaRPr lang="en-US" dirty="0">
              <a:effectLst>
                <a:outerShdw blurRad="38100" dist="38100" dir="2700000" algn="tl">
                  <a:srgbClr val="000000">
                    <a:alpha val="43137"/>
                  </a:srgbClr>
                </a:outerShdw>
              </a:effectLst>
              <a:latin typeface="Arial Rounded MT Bold" panose="020F0704030504030204" pitchFamily="34" charset="0"/>
            </a:endParaRPr>
          </a:p>
          <a:p>
            <a:pPr lvl="0"/>
            <a:r>
              <a:rPr lang="en-US" b="1" dirty="0">
                <a:effectLst>
                  <a:outerShdw blurRad="38100" dist="38100" dir="2700000" algn="tl">
                    <a:srgbClr val="000000">
                      <a:alpha val="43137"/>
                    </a:srgbClr>
                  </a:outerShdw>
                </a:effectLst>
                <a:latin typeface="Arial Rounded MT Bold" panose="020F0704030504030204" pitchFamily="34" charset="0"/>
              </a:rPr>
              <a:t>Let us estimate that this group </a:t>
            </a:r>
            <a:r>
              <a:rPr lang="en-US" dirty="0">
                <a:effectLst>
                  <a:outerShdw blurRad="38100" dist="38100" dir="2700000" algn="tl">
                    <a:srgbClr val="000000">
                      <a:alpha val="43137"/>
                    </a:srgbClr>
                  </a:outerShdw>
                </a:effectLst>
                <a:latin typeface="Arial Rounded MT Bold" panose="020F0704030504030204" pitchFamily="34" charset="0"/>
              </a:rPr>
              <a:t>comprises</a:t>
            </a:r>
            <a:r>
              <a:rPr lang="en-US" b="1" dirty="0">
                <a:effectLst>
                  <a:outerShdw blurRad="38100" dist="38100" dir="2700000" algn="tl">
                    <a:srgbClr val="000000">
                      <a:alpha val="43137"/>
                    </a:srgbClr>
                  </a:outerShdw>
                </a:effectLst>
                <a:latin typeface="Arial Rounded MT Bold" panose="020F0704030504030204" pitchFamily="34" charset="0"/>
              </a:rPr>
              <a:t> about </a:t>
            </a:r>
            <a:r>
              <a:rPr lang="en-US" dirty="0">
                <a:effectLst>
                  <a:outerShdw blurRad="38100" dist="38100" dir="2700000" algn="tl">
                    <a:srgbClr val="000000">
                      <a:alpha val="43137"/>
                    </a:srgbClr>
                  </a:outerShdw>
                </a:effectLst>
                <a:latin typeface="Arial Rounded MT Bold" panose="020F0704030504030204" pitchFamily="34" charset="0"/>
              </a:rPr>
              <a:t>25% of your congregation</a:t>
            </a:r>
            <a:r>
              <a:rPr lang="en-US" b="1" dirty="0">
                <a:effectLst>
                  <a:outerShdw blurRad="38100" dist="38100" dir="2700000" algn="tl">
                    <a:srgbClr val="000000">
                      <a:alpha val="43137"/>
                    </a:srgbClr>
                  </a:outerShdw>
                </a:effectLst>
                <a:latin typeface="Arial Rounded MT Bold" panose="020F0704030504030204" pitchFamily="34" charset="0"/>
              </a:rPr>
              <a:t>.</a:t>
            </a:r>
            <a:r>
              <a:rPr lang="en-US" b="1" dirty="0"/>
              <a:t> </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182881"/>
            <a:ext cx="5024120" cy="1097279"/>
          </a:xfrm>
        </p:spPr>
        <p:txBody>
          <a:bodyPr>
            <a:normAutofit/>
          </a:bodyPr>
          <a:lstStyle/>
          <a:p>
            <a:r>
              <a:rPr lang="en-US" dirty="0">
                <a:effectLst>
                  <a:outerShdw blurRad="38100" dist="38100" dir="2700000" algn="tl">
                    <a:srgbClr val="000000">
                      <a:alpha val="43137"/>
                    </a:srgbClr>
                  </a:outerShdw>
                </a:effectLst>
                <a:latin typeface="Arial Rounded MT Bold" panose="020F0704030504030204" pitchFamily="34" charset="0"/>
              </a:rPr>
              <a:t>Keyword = PACE</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310606" y="3235235"/>
            <a:ext cx="11734800" cy="2947850"/>
          </a:xfrm>
          <a:solidFill>
            <a:schemeClr val="bg1"/>
          </a:solidFill>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Help those who want to run back to pace their zeal…</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…engage others who feel / think differently with honor / respect.</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They need to embrace that while they are comfortable…</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…many in your church are not yet ready.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We must be careful to not even unknowingly pressure anyone to come back to a physical church building before they are ready.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right)">
                                      <p:cBhvr>
                                        <p:cTn id="13" dur="2000"/>
                                        <p:tgtEl>
                                          <p:spTgt spid="3">
                                            <p:bg/>
                                          </p:spTgt>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right)">
                                      <p:cBhvr>
                                        <p:cTn id="16" dur="2000"/>
                                        <p:tgtEl>
                                          <p:spTgt spid="3">
                                            <p:txEl>
                                              <p:pRg st="0" end="0"/>
                                            </p:txEl>
                                          </p:spTgt>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right)">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right)">
                                      <p:cBhvr>
                                        <p:cTn id="25" dur="2000"/>
                                        <p:tgtEl>
                                          <p:spTgt spid="3">
                                            <p:txEl>
                                              <p:pRg st="2" end="2"/>
                                            </p:txEl>
                                          </p:spTgt>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right)">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right)">
                                      <p:cBhvr>
                                        <p:cTn id="3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144" y="264251"/>
            <a:ext cx="5511800" cy="1325563"/>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“I’m Walking Back”</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0" fill="hold"/>
                                        <p:tgtEl>
                                          <p:spTgt spid="2"/>
                                        </p:tgtEl>
                                        <p:attrNameLst>
                                          <p:attrName>ppt_x</p:attrName>
                                        </p:attrNameLst>
                                      </p:cBhvr>
                                      <p:tavLst>
                                        <p:tav tm="0">
                                          <p:val>
                                            <p:strVal val="1+#ppt_w/2"/>
                                          </p:val>
                                        </p:tav>
                                        <p:tav tm="100000">
                                          <p:val>
                                            <p:strVal val="#ppt_x"/>
                                          </p:val>
                                        </p:tav>
                                      </p:tavLst>
                                    </p:anim>
                                    <p:anim calcmode="lin" valueType="num">
                                      <p:cBhvr additive="base">
                                        <p:cTn id="8" dur="20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6123</Words>
  <Application>WPS Presentation</Application>
  <PresentationFormat>Widescreen</PresentationFormat>
  <Paragraphs>110</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SimSun</vt:lpstr>
      <vt:lpstr>Wingdings</vt:lpstr>
      <vt:lpstr>Arial Rounded MT Bold</vt:lpstr>
      <vt:lpstr>Courier New</vt:lpstr>
      <vt:lpstr>Calibri</vt:lpstr>
      <vt:lpstr>Microsoft YaHei</vt:lpstr>
      <vt:lpstr>Arial Unicode MS</vt:lpstr>
      <vt:lpstr>Calibri Light</vt:lpstr>
      <vt:lpstr>Office Theme</vt:lpstr>
      <vt:lpstr>PowerPoint 演示文稿</vt:lpstr>
      <vt:lpstr>PowerPoint 演示文稿</vt:lpstr>
      <vt:lpstr>How to Assist Three Different Groups Back to Edward Church  “Who is Coming Back to Church and When?”</vt:lpstr>
      <vt:lpstr>PowerPoint 演示文稿</vt:lpstr>
      <vt:lpstr>Three Different Groups to Expect:</vt:lpstr>
      <vt:lpstr>PowerPoint 演示文稿</vt:lpstr>
      <vt:lpstr>“I’m Running Back”</vt:lpstr>
      <vt:lpstr>Keyword = PACE</vt:lpstr>
      <vt:lpstr>“I’m Walking Back”</vt:lpstr>
      <vt:lpstr>“I’m Walking Back”</vt:lpstr>
      <vt:lpstr>Keyword =PEACE</vt:lpstr>
      <vt:lpstr>“I Might Not Come Back”</vt:lpstr>
      <vt:lpstr>Keyword =PAUSE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Assist Three Different Groups Back to Edward Church  “Who is Coming Back to Church and When?”</dc:title>
  <dc:creator>David Linton</dc:creator>
  <cp:lastModifiedBy>edwar</cp:lastModifiedBy>
  <cp:revision>81</cp:revision>
  <cp:lastPrinted>2020-05-27T18:56:00Z</cp:lastPrinted>
  <dcterms:created xsi:type="dcterms:W3CDTF">2020-05-27T02:24:00Z</dcterms:created>
  <dcterms:modified xsi:type="dcterms:W3CDTF">2020-05-31T18:37:45Z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1033-11.2.0.9363</vt:lpwstr>
  </property>
</Properties>
</file>