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6" r:id="rId3"/>
    <p:sldId id="256" r:id="rId4"/>
    <p:sldId id="273" r:id="rId5"/>
    <p:sldId id="258" r:id="rId6"/>
    <p:sldId id="272" r:id="rId7"/>
    <p:sldId id="271" r:id="rId8"/>
    <p:sldId id="292" r:id="rId9"/>
    <p:sldId id="294" r:id="rId10"/>
    <p:sldId id="293" r:id="rId11"/>
    <p:sldId id="296" r:id="rId12"/>
    <p:sldId id="291" r:id="rId13"/>
    <p:sldId id="261" r:id="rId14"/>
    <p:sldId id="297" r:id="rId15"/>
    <p:sldId id="277" r:id="rId16"/>
    <p:sldId id="295" r:id="rId17"/>
    <p:sldId id="262" r:id="rId18"/>
    <p:sldId id="260" r:id="rId19"/>
    <p:sldId id="281" r:id="rId20"/>
    <p:sldId id="285" r:id="rId21"/>
    <p:sldId id="280" r:id="rId22"/>
    <p:sldId id="286" r:id="rId23"/>
    <p:sldId id="282" r:id="rId24"/>
    <p:sldId id="287" r:id="rId25"/>
    <p:sldId id="264" r:id="rId26"/>
    <p:sldId id="274" r:id="rId27"/>
    <p:sldId id="275" r:id="rId28"/>
    <p:sldId id="257" r:id="rId29"/>
    <p:sldId id="259" r:id="rId30"/>
    <p:sldId id="269" r:id="rId31"/>
    <p:sldId id="270" r:id="rId32"/>
    <p:sldId id="266" r:id="rId33"/>
    <p:sldId id="267" r:id="rId34"/>
    <p:sldId id="283" r:id="rId35"/>
    <p:sldId id="265" r:id="rId36"/>
    <p:sldId id="263" r:id="rId37"/>
    <p:sldId id="288" r:id="rId38"/>
    <p:sldId id="289" r:id="rId39"/>
    <p:sldId id="284" r:id="rId40"/>
    <p:sldId id="290" r:id="rId41"/>
    <p:sldId id="279" r:id="rId42"/>
    <p:sldId id="26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284BD-B0CC-4F02-A0B6-95C73C32F5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17D4B7-8B73-4E32-B6B7-9E76DAEC68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BAC788-1E21-457D-91DE-4B7F1CBF1C10}"/>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5" name="Footer Placeholder 4">
            <a:extLst>
              <a:ext uri="{FF2B5EF4-FFF2-40B4-BE49-F238E27FC236}">
                <a16:creationId xmlns:a16="http://schemas.microsoft.com/office/drawing/2014/main" id="{17C72A41-23C8-44C9-A1F0-889385E148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76C722-7D72-4C05-AFE1-C5D8A2D041F2}"/>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1162655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BD1B-8C93-4791-BCC1-479192B439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7446C-A790-4DD2-9BF9-B398075DC1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78322-1AB0-44AF-97DC-8B0D298AEB2A}"/>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5" name="Footer Placeholder 4">
            <a:extLst>
              <a:ext uri="{FF2B5EF4-FFF2-40B4-BE49-F238E27FC236}">
                <a16:creationId xmlns:a16="http://schemas.microsoft.com/office/drawing/2014/main" id="{6FC944CB-A227-4711-AEB7-6DA9DAFEF8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92BD3D-BB83-43C1-98C7-3B99BB9C089A}"/>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396833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08B791-313F-408E-A1E8-862D1027BF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DD648A-F83B-4E7E-A6DF-C1098CC260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FF240-0490-44D4-8223-CEA9227F1B85}"/>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5" name="Footer Placeholder 4">
            <a:extLst>
              <a:ext uri="{FF2B5EF4-FFF2-40B4-BE49-F238E27FC236}">
                <a16:creationId xmlns:a16="http://schemas.microsoft.com/office/drawing/2014/main" id="{8774FDEA-39D6-474B-8E56-15ACB75494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A9642E-DA94-4879-A0DD-F2E9F03562E2}"/>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379075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1366-00F7-4EE5-89BA-7E6ABF700B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98B31-35D0-40E7-82A8-D7574CB5D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EC68F-4140-4398-A77A-71653340DE4A}"/>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5" name="Footer Placeholder 4">
            <a:extLst>
              <a:ext uri="{FF2B5EF4-FFF2-40B4-BE49-F238E27FC236}">
                <a16:creationId xmlns:a16="http://schemas.microsoft.com/office/drawing/2014/main" id="{19D71726-2990-4928-924E-EF578CB228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08634F-387F-4188-AD54-6F6758FE3BE9}"/>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1696115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02686-705E-425F-B3D0-B2222F76BF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BFE88B-434D-44E9-B259-EE8045021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93C77F-F21B-4878-8036-ECE58B09B842}"/>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5" name="Footer Placeholder 4">
            <a:extLst>
              <a:ext uri="{FF2B5EF4-FFF2-40B4-BE49-F238E27FC236}">
                <a16:creationId xmlns:a16="http://schemas.microsoft.com/office/drawing/2014/main" id="{2169BCD0-5B0C-4A2A-A0C6-3B822196B8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8ADFF9-A58B-44DB-AB2D-F963EB8FC8A2}"/>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227483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616E-3727-4BF4-80EB-D058796A70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93B4E-048B-4B42-8ECF-C47F5F30EA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FB650-01C0-479D-9BD0-2A0D41BD44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1C61F6-C6F9-49C7-BA19-8294BA08C2E8}"/>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6" name="Footer Placeholder 5">
            <a:extLst>
              <a:ext uri="{FF2B5EF4-FFF2-40B4-BE49-F238E27FC236}">
                <a16:creationId xmlns:a16="http://schemas.microsoft.com/office/drawing/2014/main" id="{CDBC0182-D666-406F-8956-1EE61E6E2C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11EC35-435B-482D-A4A7-20D10643F9E0}"/>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205324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5335-1670-43E5-996F-2745502FD7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38E43A-DBC5-4E2D-B5F3-548584C910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B71175-2E34-4242-8D9A-4829DC0941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857BB3-A031-4E6A-9207-F9903BBCD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28C0A-562E-43D0-BF58-FE35EF924D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65B600-E5B0-49AB-B5DA-C0BCB762B4DC}"/>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8" name="Footer Placeholder 7">
            <a:extLst>
              <a:ext uri="{FF2B5EF4-FFF2-40B4-BE49-F238E27FC236}">
                <a16:creationId xmlns:a16="http://schemas.microsoft.com/office/drawing/2014/main" id="{35214264-3F17-47ED-B9B0-4153CF585F3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276177-5C11-4B83-BCF8-A03395319F02}"/>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394282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BCD84-6F42-495D-AF2E-B8F86466F9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53869A-F694-4E9C-8D65-E14D2F85BE12}"/>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4" name="Footer Placeholder 3">
            <a:extLst>
              <a:ext uri="{FF2B5EF4-FFF2-40B4-BE49-F238E27FC236}">
                <a16:creationId xmlns:a16="http://schemas.microsoft.com/office/drawing/2014/main" id="{00141348-E649-4BF3-9461-C58DA856CF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C32A3D-E0CC-442D-9EDA-37A4CDECA391}"/>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1275914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870B5-28F2-4960-A0CC-D499904CE3BF}"/>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3" name="Footer Placeholder 2">
            <a:extLst>
              <a:ext uri="{FF2B5EF4-FFF2-40B4-BE49-F238E27FC236}">
                <a16:creationId xmlns:a16="http://schemas.microsoft.com/office/drawing/2014/main" id="{40DFFD58-1724-4036-BB05-FFB3A6B2E2A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271CD3-CEBF-42A3-9674-B656EE4A4C02}"/>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12908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4C99-A885-4ABF-9620-E28C435E1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8D8BF-7588-4095-B695-18B840C54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4CE4A1-EEB8-43E2-AA0A-84D9C728B3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B996E-4A00-40E1-9088-6A216D668D59}"/>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6" name="Footer Placeholder 5">
            <a:extLst>
              <a:ext uri="{FF2B5EF4-FFF2-40B4-BE49-F238E27FC236}">
                <a16:creationId xmlns:a16="http://schemas.microsoft.com/office/drawing/2014/main" id="{E1FD9FB8-C822-4B6D-ADD8-909B5B26CC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809073-CBF5-44F4-B26E-4E811E12E777}"/>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7229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1B2E-28F8-463E-BB4C-7D783711D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9E9864-7D69-45E4-B287-9EC631C5CE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B150887-D5FB-43CD-9B12-EA36D50D0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30B56-9831-4FE8-B153-A2772274DEE0}"/>
              </a:ext>
            </a:extLst>
          </p:cNvPr>
          <p:cNvSpPr>
            <a:spLocks noGrp="1"/>
          </p:cNvSpPr>
          <p:nvPr>
            <p:ph type="dt" sz="half" idx="10"/>
          </p:nvPr>
        </p:nvSpPr>
        <p:spPr/>
        <p:txBody>
          <a:bodyPr/>
          <a:lstStyle/>
          <a:p>
            <a:fld id="{6C0890B7-8A96-4600-B560-049E8B693C0A}" type="datetimeFigureOut">
              <a:rPr lang="en-US" smtClean="0"/>
              <a:t>7/18/2020</a:t>
            </a:fld>
            <a:endParaRPr lang="en-US" dirty="0"/>
          </a:p>
        </p:txBody>
      </p:sp>
      <p:sp>
        <p:nvSpPr>
          <p:cNvPr id="6" name="Footer Placeholder 5">
            <a:extLst>
              <a:ext uri="{FF2B5EF4-FFF2-40B4-BE49-F238E27FC236}">
                <a16:creationId xmlns:a16="http://schemas.microsoft.com/office/drawing/2014/main" id="{0A588FFA-8CAD-4C31-85E7-11349F084B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B5A669-C72F-4779-9765-99FB0681AEB9}"/>
              </a:ext>
            </a:extLst>
          </p:cNvPr>
          <p:cNvSpPr>
            <a:spLocks noGrp="1"/>
          </p:cNvSpPr>
          <p:nvPr>
            <p:ph type="sldNum" sz="quarter" idx="12"/>
          </p:nvPr>
        </p:nvSpPr>
        <p:spPr/>
        <p:txBody>
          <a:bodyPr/>
          <a:lstStyle/>
          <a:p>
            <a:fld id="{0008C883-941F-4336-90ED-541658064003}" type="slidenum">
              <a:rPr lang="en-US" smtClean="0"/>
              <a:t>‹#›</a:t>
            </a:fld>
            <a:endParaRPr lang="en-US" dirty="0"/>
          </a:p>
        </p:txBody>
      </p:sp>
    </p:spTree>
    <p:extLst>
      <p:ext uri="{BB962C8B-B14F-4D97-AF65-F5344CB8AC3E}">
        <p14:creationId xmlns:p14="http://schemas.microsoft.com/office/powerpoint/2010/main" val="235571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67E43-04B1-4681-979C-C8AC130AD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5BA4E6-EE73-477F-9AB7-6939828DE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ABAB8-8708-4DF2-BB9E-E4D00E7F4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890B7-8A96-4600-B560-049E8B693C0A}" type="datetimeFigureOut">
              <a:rPr lang="en-US" smtClean="0"/>
              <a:t>7/18/2020</a:t>
            </a:fld>
            <a:endParaRPr lang="en-US" dirty="0"/>
          </a:p>
        </p:txBody>
      </p:sp>
      <p:sp>
        <p:nvSpPr>
          <p:cNvPr id="5" name="Footer Placeholder 4">
            <a:extLst>
              <a:ext uri="{FF2B5EF4-FFF2-40B4-BE49-F238E27FC236}">
                <a16:creationId xmlns:a16="http://schemas.microsoft.com/office/drawing/2014/main" id="{22DB1419-3335-49F1-B7EC-04EB179EE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90E570-00DC-458C-ACD1-D79868518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8C883-941F-4336-90ED-541658064003}" type="slidenum">
              <a:rPr lang="en-US" smtClean="0"/>
              <a:t>‹#›</a:t>
            </a:fld>
            <a:endParaRPr lang="en-US" dirty="0"/>
          </a:p>
        </p:txBody>
      </p:sp>
    </p:spTree>
    <p:extLst>
      <p:ext uri="{BB962C8B-B14F-4D97-AF65-F5344CB8AC3E}">
        <p14:creationId xmlns:p14="http://schemas.microsoft.com/office/powerpoint/2010/main" val="2843844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22A004-0942-444F-ACB9-2283E4B18C4D}"/>
              </a:ext>
            </a:extLst>
          </p:cNvPr>
          <p:cNvSpPr>
            <a:spLocks noGrp="1"/>
          </p:cNvSpPr>
          <p:nvPr>
            <p:ph idx="1"/>
          </p:nvPr>
        </p:nvSpPr>
        <p:spPr>
          <a:xfrm>
            <a:off x="217713" y="195943"/>
            <a:ext cx="11789229" cy="6313714"/>
          </a:xfrm>
        </p:spPr>
        <p:txBody>
          <a:bodyPr>
            <a:normAutofit/>
          </a:bodyPr>
          <a:lstStyle/>
          <a:p>
            <a:pPr marL="0" marR="0" indent="0">
              <a:lnSpc>
                <a:spcPct val="107000"/>
              </a:lnSpc>
              <a:spcBef>
                <a:spcPts val="0"/>
              </a:spcBef>
              <a:spcAft>
                <a:spcPts val="0"/>
              </a:spcAft>
              <a:buNone/>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 dog was so clever that his owner sent him to college. Home for vacation, the dog admitted he had learned neither history nor science, but added proudly, "I did make a good start in foreign languages."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“Okay” replied the owner, "say something in a foreign language."</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The dog said, "Meow!"</a:t>
            </a:r>
            <a:br>
              <a:rPr lang="en-US" sz="3600" b="1" dirty="0">
                <a:effectLst/>
                <a:latin typeface="Helvetica" panose="020B0604020202020204" pitchFamily="34" charset="0"/>
              </a:rPr>
            </a:br>
            <a:endParaRPr lang="en-US" sz="3600" b="1" dirty="0">
              <a:effectLst/>
              <a:latin typeface="Helvetica" panose="020B0604020202020204" pitchFamily="34" charset="0"/>
            </a:endParaRPr>
          </a:p>
        </p:txBody>
      </p:sp>
    </p:spTree>
    <p:extLst>
      <p:ext uri="{BB962C8B-B14F-4D97-AF65-F5344CB8AC3E}">
        <p14:creationId xmlns:p14="http://schemas.microsoft.com/office/powerpoint/2010/main" val="2488725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D94802-90D7-4306-9428-7A556B95880F}"/>
              </a:ext>
            </a:extLst>
          </p:cNvPr>
          <p:cNvSpPr>
            <a:spLocks noGrp="1"/>
          </p:cNvSpPr>
          <p:nvPr>
            <p:ph idx="1"/>
          </p:nvPr>
        </p:nvSpPr>
        <p:spPr>
          <a:xfrm>
            <a:off x="200025" y="219075"/>
            <a:ext cx="11811000" cy="6110606"/>
          </a:xfrm>
          <a:solidFill>
            <a:schemeClr val="bg1">
              <a:alpha val="80000"/>
            </a:schemeClr>
          </a:solidFill>
        </p:spPr>
        <p:txBody>
          <a:bodyPr>
            <a:noAutofit/>
          </a:bodyPr>
          <a:lstStyle/>
          <a:p>
            <a:pPr marL="0" marR="0" indent="0" algn="ctr">
              <a:lnSpc>
                <a:spcPct val="100000"/>
              </a:lnSpc>
              <a:spcBef>
                <a:spcPts val="0"/>
              </a:spcBef>
              <a:buNone/>
            </a:pPr>
            <a:r>
              <a:rPr lang="en-US" sz="3200" b="1" kern="0"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#5- Request Forgiveness </a:t>
            </a:r>
          </a:p>
          <a:p>
            <a:pPr marL="0" marR="0" indent="0" algn="ctr">
              <a:lnSpc>
                <a:spcPct val="10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Requesting forgiveness is requesting that the person forgives you.</a:t>
            </a:r>
            <a:endParaRPr lang="en-US" b="1" kern="0" dirty="0">
              <a:solidFill>
                <a:srgbClr val="733852"/>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marR="0">
              <a:lnSpc>
                <a:spcPct val="100000"/>
              </a:lnSpc>
              <a:spcBef>
                <a:spcPts val="600"/>
              </a:spcBef>
            </a:pPr>
            <a:r>
              <a:rPr lang="en-US"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This gives your partner a sense of control of the remediation.</a:t>
            </a:r>
          </a:p>
          <a:p>
            <a:pPr marL="0" marR="0" indent="0">
              <a:lnSpc>
                <a:spcPct val="100000"/>
              </a:lnSpc>
              <a:spcBef>
                <a:spcPts val="600"/>
              </a:spcBef>
              <a:buNone/>
            </a:pPr>
            <a:r>
              <a:rPr lang="en-US" sz="2400" i="1" dirty="0">
                <a:effectLst>
                  <a:outerShdw blurRad="38100" dist="38100" dir="2700000" algn="tl">
                    <a:srgbClr val="000000">
                      <a:alpha val="43137"/>
                    </a:srgbClr>
                  </a:outerShdw>
                </a:effectLst>
                <a:latin typeface="Arial Rounded MT Bold" panose="020F0704030504030204" pitchFamily="34" charset="0"/>
              </a:rPr>
              <a:t>Please forgive your brothers for the great wrong they did to you—for their sin in treating you so cruelly.’ …, beg you to forgive our sin.” When Joseph received the message, he broke down and wept</a:t>
            </a:r>
            <a:r>
              <a:rPr lang="en-US" sz="2400" dirty="0">
                <a:effectLst>
                  <a:outerShdw blurRad="38100" dist="38100" dir="2700000" algn="tl">
                    <a:srgbClr val="000000">
                      <a:alpha val="43137"/>
                    </a:srgbClr>
                  </a:outerShdw>
                </a:effectLst>
                <a:latin typeface="Arial Rounded MT Bold" panose="020F0704030504030204" pitchFamily="34" charset="0"/>
              </a:rPr>
              <a:t>. </a:t>
            </a:r>
            <a:r>
              <a:rPr lang="en-US" sz="2400" b="1" dirty="0">
                <a:effectLst>
                  <a:outerShdw blurRad="38100" dist="38100" dir="2700000" algn="tl">
                    <a:srgbClr val="000000">
                      <a:alpha val="43137"/>
                    </a:srgbClr>
                  </a:outerShdw>
                </a:effectLst>
                <a:latin typeface="Arial Rounded MT Bold" panose="020F0704030504030204" pitchFamily="34" charset="0"/>
              </a:rPr>
              <a:t>Gen 50:17 NLT </a:t>
            </a:r>
          </a:p>
          <a:p>
            <a:pPr marL="0" marR="0" indent="0">
              <a:lnSpc>
                <a:spcPct val="100000"/>
              </a:lnSpc>
              <a:spcBef>
                <a:spcPts val="1200"/>
              </a:spcBef>
              <a:spcAft>
                <a:spcPts val="1200"/>
              </a:spcAft>
              <a:buNone/>
            </a:pPr>
            <a:r>
              <a:rPr lang="en-US" dirty="0">
                <a:effectLst>
                  <a:outerShdw blurRad="38100" dist="38100" dir="2700000" algn="tl">
                    <a:srgbClr val="000000">
                      <a:alpha val="43137"/>
                    </a:srgbClr>
                  </a:outerShdw>
                </a:effectLst>
                <a:latin typeface="Arial Rounded MT Bold" panose="020F0704030504030204" pitchFamily="34" charset="0"/>
              </a:rPr>
              <a:t> </a:t>
            </a:r>
            <a:r>
              <a:rPr lang="en-US" dirty="0">
                <a:solidFill>
                  <a:srgbClr val="000000"/>
                </a:solidFill>
                <a:effectLst>
                  <a:outerShdw blurRad="38100" dist="38100" dir="2700000" algn="tl">
                    <a:srgbClr val="000000">
                      <a:alpha val="43137"/>
                    </a:srgbClr>
                  </a:outerShdw>
                </a:effectLst>
                <a:latin typeface="Arial Rounded MT Bold" panose="020F0704030504030204" pitchFamily="34" charset="0"/>
              </a:rPr>
              <a:t>I</a:t>
            </a:r>
            <a:r>
              <a:rPr lang="en-US"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t’s important to remember that there is a difference between asking for forgiveness and DEMANDING forgiveness. </a:t>
            </a:r>
          </a:p>
          <a:p>
            <a:pPr marL="6350" marR="0" indent="-6350">
              <a:lnSpc>
                <a:spcPct val="100000"/>
              </a:lnSpc>
              <a:spcBef>
                <a:spcPts val="0"/>
              </a:spcBef>
              <a:spcAft>
                <a:spcPts val="1200"/>
              </a:spcAft>
            </a:pPr>
            <a:r>
              <a:rPr lang="en-US"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When we demand forgiveness, we forget the nature of forgiveness. </a:t>
            </a:r>
          </a:p>
          <a:p>
            <a:pPr marL="6350" marR="0" indent="-6350">
              <a:lnSpc>
                <a:spcPct val="100000"/>
              </a:lnSpc>
              <a:spcBef>
                <a:spcPts val="0"/>
              </a:spcBef>
              <a:spcAft>
                <a:spcPts val="1200"/>
              </a:spcAft>
            </a:pPr>
            <a:r>
              <a:rPr lang="en-US"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Forgiveness is a choice the offended party is supposed to make.   </a:t>
            </a:r>
          </a:p>
          <a:p>
            <a:pPr marL="0" marR="0" indent="0">
              <a:lnSpc>
                <a:spcPct val="100000"/>
              </a:lnSpc>
              <a:spcBef>
                <a:spcPts val="0"/>
              </a:spcBef>
              <a:buNone/>
            </a:pPr>
            <a:r>
              <a:rPr lang="en-US"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The act of forgiveness is hard on both ends – for the person who’s asking and for the person who’s accepting.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660331753"/>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7" presetClass="entr" presetSubtype="1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par>
                          <p:cTn id="36" fill="hold">
                            <p:stCondLst>
                              <p:cond delay="2000"/>
                            </p:stCondLst>
                            <p:childTnLst>
                              <p:par>
                                <p:cTn id="37" presetID="17" presetClass="entr" presetSubtype="10" fill="hold" grpId="0"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par>
                          <p:cTn id="41" fill="hold">
                            <p:stCondLst>
                              <p:cond delay="4000"/>
                            </p:stCondLst>
                            <p:childTnLst>
                              <p:par>
                                <p:cTn id="42" presetID="17" presetClass="entr" presetSubtype="1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p:cTn id="44"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5"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par>
                          <p:cTn id="46" fill="hold">
                            <p:stCondLst>
                              <p:cond delay="6000"/>
                            </p:stCondLst>
                            <p:childTnLst>
                              <p:par>
                                <p:cTn id="47" presetID="17" presetClass="entr" presetSubtype="1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140F8D-198E-4774-BC1A-BE7F7C025A8E}"/>
              </a:ext>
            </a:extLst>
          </p:cNvPr>
          <p:cNvSpPr>
            <a:spLocks noGrp="1"/>
          </p:cNvSpPr>
          <p:nvPr>
            <p:ph idx="1"/>
          </p:nvPr>
        </p:nvSpPr>
        <p:spPr>
          <a:xfrm>
            <a:off x="172720" y="596265"/>
            <a:ext cx="11846560" cy="5906136"/>
          </a:xfrm>
          <a:solidFill>
            <a:schemeClr val="bg1">
              <a:alpha val="80000"/>
            </a:schemeClr>
          </a:solidFill>
        </p:spPr>
        <p:txBody>
          <a:bodyPr>
            <a:normAutofit lnSpcReduction="10000"/>
          </a:bodyPr>
          <a:lstStyle/>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Questions to Identify your Primary Apology Language: </a:t>
            </a:r>
          </a:p>
          <a:p>
            <a:pPr lvl="1">
              <a:lnSpc>
                <a:spcPct val="100000"/>
              </a:lnSpc>
              <a:spcAft>
                <a:spcPts val="600"/>
              </a:spcAft>
            </a:pPr>
            <a:r>
              <a:rPr lang="en-US" sz="2800" dirty="0">
                <a:effectLst>
                  <a:outerShdw blurRad="38100" dist="38100" dir="2700000" algn="tl">
                    <a:srgbClr val="000000">
                      <a:alpha val="43137"/>
                    </a:srgbClr>
                  </a:outerShdw>
                </a:effectLst>
                <a:latin typeface="Arial Rounded MT Bold" panose="020F0704030504030204" pitchFamily="34" charset="0"/>
              </a:rPr>
              <a:t>What do I expect a person to do or say when giving an apology? </a:t>
            </a:r>
          </a:p>
          <a:p>
            <a:pPr lvl="1">
              <a:lnSpc>
                <a:spcPct val="100000"/>
              </a:lnSpc>
              <a:spcAft>
                <a:spcPts val="600"/>
              </a:spcAft>
            </a:pPr>
            <a:r>
              <a:rPr lang="en-US" sz="2800" dirty="0">
                <a:effectLst>
                  <a:outerShdw blurRad="38100" dist="38100" dir="2700000" algn="tl">
                    <a:srgbClr val="000000">
                      <a:alpha val="43137"/>
                    </a:srgbClr>
                  </a:outerShdw>
                </a:effectLst>
                <a:latin typeface="Arial Rounded MT Bold" panose="020F0704030504030204" pitchFamily="34" charset="0"/>
              </a:rPr>
              <a:t>What hurt most deeply about the situation? </a:t>
            </a:r>
          </a:p>
          <a:p>
            <a:pPr lvl="1">
              <a:lnSpc>
                <a:spcPct val="100000"/>
              </a:lnSpc>
              <a:spcAft>
                <a:spcPts val="600"/>
              </a:spcAft>
            </a:pPr>
            <a:r>
              <a:rPr lang="en-US" sz="2800" dirty="0">
                <a:effectLst>
                  <a:outerShdw blurRad="38100" dist="38100" dir="2700000" algn="tl">
                    <a:srgbClr val="000000">
                      <a:alpha val="43137"/>
                    </a:srgbClr>
                  </a:outerShdw>
                </a:effectLst>
                <a:latin typeface="Arial Rounded MT Bold" panose="020F0704030504030204" pitchFamily="34" charset="0"/>
              </a:rPr>
              <a:t>What language is most important when I apologize? </a:t>
            </a: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Questions to Help Discover Someone's Apology Language </a:t>
            </a:r>
          </a:p>
          <a:p>
            <a:pPr lvl="1">
              <a:lnSpc>
                <a:spcPct val="100000"/>
              </a:lnSpc>
              <a:spcAft>
                <a:spcPts val="600"/>
              </a:spcAft>
            </a:pPr>
            <a:r>
              <a:rPr lang="en-US" sz="2800" dirty="0">
                <a:effectLst>
                  <a:outerShdw blurRad="38100" dist="38100" dir="2700000" algn="tl">
                    <a:srgbClr val="000000">
                      <a:alpha val="43137"/>
                    </a:srgbClr>
                  </a:outerShdw>
                </a:effectLst>
                <a:latin typeface="Arial Rounded MT Bold" panose="020F0704030504030204" pitchFamily="34" charset="0"/>
              </a:rPr>
              <a:t>Describe an apology of someone then ask him or her to comment on what lacks in the apology. </a:t>
            </a:r>
          </a:p>
          <a:p>
            <a:pPr lvl="1">
              <a:lnSpc>
                <a:spcPct val="100000"/>
              </a:lnSpc>
              <a:spcAft>
                <a:spcPts val="600"/>
              </a:spcAft>
            </a:pPr>
            <a:r>
              <a:rPr lang="en-US" sz="2800" dirty="0">
                <a:effectLst>
                  <a:outerShdw blurRad="38100" dist="38100" dir="2700000" algn="tl">
                    <a:srgbClr val="000000">
                      <a:alpha val="43137"/>
                    </a:srgbClr>
                  </a:outerShdw>
                </a:effectLst>
                <a:latin typeface="Arial Rounded MT Bold" panose="020F0704030504030204" pitchFamily="34" charset="0"/>
              </a:rPr>
              <a:t>Ask what hurts most about the things you did. </a:t>
            </a:r>
          </a:p>
          <a:p>
            <a:pPr lvl="1">
              <a:lnSpc>
                <a:spcPct val="100000"/>
              </a:lnSpc>
              <a:spcAft>
                <a:spcPts val="600"/>
              </a:spcAft>
            </a:pPr>
            <a:r>
              <a:rPr lang="en-US" sz="2800" dirty="0">
                <a:effectLst>
                  <a:outerShdw blurRad="38100" dist="38100" dir="2700000" algn="tl">
                    <a:srgbClr val="000000">
                      <a:alpha val="43137"/>
                    </a:srgbClr>
                  </a:outerShdw>
                </a:effectLst>
                <a:latin typeface="Arial Rounded MT Bold" panose="020F0704030504030204" pitchFamily="34" charset="0"/>
              </a:rPr>
              <a:t>Ask what they consider to be the most important part of an apology. </a:t>
            </a:r>
          </a:p>
          <a:p>
            <a:pPr lvl="1">
              <a:lnSpc>
                <a:spcPct val="100000"/>
              </a:lnSpc>
              <a:spcAft>
                <a:spcPts val="600"/>
              </a:spcAft>
            </a:pPr>
            <a:r>
              <a:rPr lang="en-US" sz="2800" dirty="0">
                <a:effectLst>
                  <a:outerShdw blurRad="38100" dist="38100" dir="2700000" algn="tl">
                    <a:srgbClr val="000000">
                      <a:alpha val="43137"/>
                    </a:srgbClr>
                  </a:outerShdw>
                </a:effectLst>
                <a:latin typeface="Arial Rounded MT Bold" panose="020F0704030504030204" pitchFamily="34" charset="0"/>
              </a:rPr>
              <a:t>What do I need to do or say to be forgiven? </a:t>
            </a:r>
          </a:p>
        </p:txBody>
      </p:sp>
    </p:spTree>
    <p:extLst>
      <p:ext uri="{BB962C8B-B14F-4D97-AF65-F5344CB8AC3E}">
        <p14:creationId xmlns:p14="http://schemas.microsoft.com/office/powerpoint/2010/main" val="1020709303"/>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strVal val="#ppt_w+.3"/>
                                          </p:val>
                                        </p:tav>
                                        <p:tav tm="100000">
                                          <p:val>
                                            <p:strVal val="#ppt_w"/>
                                          </p:val>
                                        </p:tav>
                                      </p:tavLst>
                                    </p:anim>
                                    <p:anim calcmode="lin" valueType="num">
                                      <p:cBhvr>
                                        <p:cTn id="8" dur="2000" fill="hold"/>
                                        <p:tgtEl>
                                          <p:spTgt spid="3">
                                            <p:bg/>
                                          </p:spTgt>
                                        </p:tgtEl>
                                        <p:attrNameLst>
                                          <p:attrName>ppt_h</p:attrName>
                                        </p:attrNameLst>
                                      </p:cBhvr>
                                      <p:tavLst>
                                        <p:tav tm="0">
                                          <p:val>
                                            <p:strVal val="#ppt_h"/>
                                          </p:val>
                                        </p:tav>
                                        <p:tav tm="100000">
                                          <p:val>
                                            <p:strVal val="#ppt_h"/>
                                          </p:val>
                                        </p:tav>
                                      </p:tavLst>
                                    </p:anim>
                                    <p:animEffect transition="in" filter="fade">
                                      <p:cBhvr>
                                        <p:cTn id="9" dur="2000"/>
                                        <p:tgtEl>
                                          <p:spTgt spid="3">
                                            <p:bg/>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2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2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7"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2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2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4"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2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2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41"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2" dur="2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2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48"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9" dur="20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20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55"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6" dur="20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2000" fill="hold"/>
                                        <p:tgtEl>
                                          <p:spTgt spid="3">
                                            <p:txEl>
                                              <p:pRg st="7" end="7"/>
                                            </p:txEl>
                                          </p:spTgt>
                                        </p:tgtEl>
                                        <p:attrNameLst>
                                          <p:attrName>ppt_w</p:attrName>
                                        </p:attrNameLst>
                                      </p:cBhvr>
                                      <p:tavLst>
                                        <p:tav tm="0">
                                          <p:val>
                                            <p:strVal val="#ppt_w+.3"/>
                                          </p:val>
                                        </p:tav>
                                        <p:tav tm="100000">
                                          <p:val>
                                            <p:strVal val="#ppt_w"/>
                                          </p:val>
                                        </p:tav>
                                      </p:tavLst>
                                    </p:anim>
                                    <p:anim calcmode="lin" valueType="num">
                                      <p:cBhvr>
                                        <p:cTn id="62"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63" dur="2000"/>
                                        <p:tgtEl>
                                          <p:spTgt spid="3">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0" presetClass="entr" presetSubtype="0" decel="100000"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p:cTn id="68" dur="2000" fill="hold"/>
                                        <p:tgtEl>
                                          <p:spTgt spid="3">
                                            <p:txEl>
                                              <p:pRg st="8" end="8"/>
                                            </p:txEl>
                                          </p:spTgt>
                                        </p:tgtEl>
                                        <p:attrNameLst>
                                          <p:attrName>ppt_w</p:attrName>
                                        </p:attrNameLst>
                                      </p:cBhvr>
                                      <p:tavLst>
                                        <p:tav tm="0">
                                          <p:val>
                                            <p:strVal val="#ppt_w+.3"/>
                                          </p:val>
                                        </p:tav>
                                        <p:tav tm="100000">
                                          <p:val>
                                            <p:strVal val="#ppt_w"/>
                                          </p:val>
                                        </p:tav>
                                      </p:tavLst>
                                    </p:anim>
                                    <p:anim calcmode="lin" valueType="num">
                                      <p:cBhvr>
                                        <p:cTn id="69" dur="2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7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814442"/>
      </p:ext>
    </p:extLst>
  </p:cSld>
  <p:clrMapOvr>
    <a:masterClrMapping/>
  </p:clrMapOvr>
  <mc:AlternateContent xmlns:mc="http://schemas.openxmlformats.org/markup-compatibility/2006" xmlns:p14="http://schemas.microsoft.com/office/powerpoint/2010/main">
    <mc:Choice Requires="p14">
      <p:transition spd="slow" p14:dur="5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8DFA-F45F-4914-9007-A93BD3A3C806}"/>
              </a:ext>
            </a:extLst>
          </p:cNvPr>
          <p:cNvSpPr>
            <a:spLocks noGrp="1"/>
          </p:cNvSpPr>
          <p:nvPr>
            <p:ph type="title"/>
          </p:nvPr>
        </p:nvSpPr>
        <p:spPr>
          <a:xfrm>
            <a:off x="838200" y="60325"/>
            <a:ext cx="10515600" cy="996315"/>
          </a:xfrm>
        </p:spPr>
        <p:txBody>
          <a:bodyPr/>
          <a:lstStyle/>
          <a:p>
            <a:endParaRPr lang="en-US" dirty="0"/>
          </a:p>
        </p:txBody>
      </p:sp>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1280160"/>
            <a:ext cx="11755120" cy="5394960"/>
          </a:xfrm>
        </p:spPr>
        <p:txBody>
          <a:bodyPr/>
          <a:lstStyle/>
          <a:p>
            <a:endParaRPr lang="en-US" dirty="0"/>
          </a:p>
        </p:txBody>
      </p:sp>
    </p:spTree>
    <p:extLst>
      <p:ext uri="{BB962C8B-B14F-4D97-AF65-F5344CB8AC3E}">
        <p14:creationId xmlns:p14="http://schemas.microsoft.com/office/powerpoint/2010/main" val="200088912"/>
      </p:ext>
    </p:extLst>
  </p:cSld>
  <p:clrMapOvr>
    <a:masterClrMapping/>
  </p:clrMapOvr>
  <mc:AlternateContent xmlns:mc="http://schemas.openxmlformats.org/markup-compatibility/2006" xmlns:p14="http://schemas.microsoft.com/office/powerpoint/2010/main">
    <mc:Choice Requires="p14">
      <p:transition spd="slow" p14:dur="3250">
        <p:comb/>
      </p:transition>
    </mc:Choice>
    <mc:Fallback xmlns="">
      <p:transition spd="slow">
        <p:comb/>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C75E-14C0-4A2C-94D6-ED2FF7B279B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A58BAA1-44A2-40C7-82C9-BDCDDAAD7194}"/>
              </a:ext>
            </a:extLst>
          </p:cNvPr>
          <p:cNvSpPr>
            <a:spLocks noGrp="1"/>
          </p:cNvSpPr>
          <p:nvPr>
            <p:ph idx="1"/>
          </p:nvPr>
        </p:nvSpPr>
        <p:spPr>
          <a:xfrm>
            <a:off x="838200" y="1825625"/>
            <a:ext cx="2971800" cy="1943735"/>
          </a:xfrm>
        </p:spPr>
        <p:txBody>
          <a:bodyPr>
            <a:normAutofit/>
          </a:bodyPr>
          <a:lstStyle/>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How Do I </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Discover</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Mine? Yours?</a:t>
            </a:r>
          </a:p>
        </p:txBody>
      </p:sp>
    </p:spTree>
    <p:extLst>
      <p:ext uri="{BB962C8B-B14F-4D97-AF65-F5344CB8AC3E}">
        <p14:creationId xmlns:p14="http://schemas.microsoft.com/office/powerpoint/2010/main" val="383151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sitting, person, people&#10;&#10;Description automatically generated">
            <a:extLst>
              <a:ext uri="{FF2B5EF4-FFF2-40B4-BE49-F238E27FC236}">
                <a16:creationId xmlns:a16="http://schemas.microsoft.com/office/drawing/2014/main" id="{34D08287-60BC-43D4-A212-E292D5FFC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59" y="162560"/>
            <a:ext cx="2651761" cy="204216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D608FBE6-2130-444F-8106-C46FAAA51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640" y="0"/>
            <a:ext cx="4064000" cy="2204720"/>
          </a:xfrm>
          <a:prstGeom prst="rect">
            <a:avLst/>
          </a:prstGeom>
        </p:spPr>
      </p:pic>
      <p:pic>
        <p:nvPicPr>
          <p:cNvPr id="4" name="Picture 3" descr="A picture containing food&#10;&#10;Description automatically generated">
            <a:extLst>
              <a:ext uri="{FF2B5EF4-FFF2-40B4-BE49-F238E27FC236}">
                <a16:creationId xmlns:a16="http://schemas.microsoft.com/office/drawing/2014/main" id="{F76B95AF-727B-4C34-A558-C2A9A3878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350" y="285750"/>
            <a:ext cx="2047875" cy="2095500"/>
          </a:xfrm>
          <a:prstGeom prst="rect">
            <a:avLst/>
          </a:prstGeom>
        </p:spPr>
      </p:pic>
      <p:sp>
        <p:nvSpPr>
          <p:cNvPr id="6" name="TextBox 5">
            <a:extLst>
              <a:ext uri="{FF2B5EF4-FFF2-40B4-BE49-F238E27FC236}">
                <a16:creationId xmlns:a16="http://schemas.microsoft.com/office/drawing/2014/main" id="{CB210E5C-274D-45AB-BF3F-3109257AE757}"/>
              </a:ext>
            </a:extLst>
          </p:cNvPr>
          <p:cNvSpPr txBox="1"/>
          <p:nvPr/>
        </p:nvSpPr>
        <p:spPr>
          <a:xfrm>
            <a:off x="895350" y="3160663"/>
            <a:ext cx="8810625" cy="2774286"/>
          </a:xfrm>
          <a:prstGeom prst="rect">
            <a:avLst/>
          </a:prstGeom>
          <a:noFill/>
        </p:spPr>
        <p:txBody>
          <a:bodyPr wrap="square">
            <a:spAutoFit/>
          </a:bodyPr>
          <a:lstStyle/>
          <a:p>
            <a:pPr marL="0" marR="0">
              <a:lnSpc>
                <a:spcPct val="200000"/>
              </a:lnSpc>
              <a:spcBef>
                <a:spcPts val="0"/>
              </a:spcBef>
              <a:spcAft>
                <a:spcPts val="0"/>
              </a:spcAft>
            </a:pPr>
            <a:r>
              <a:rPr lang="en-US" b="1" dirty="0">
                <a:effectLst>
                  <a:outerShdw blurRad="38100" dist="38100" dir="2700000" algn="tl">
                    <a:srgbClr val="000000">
                      <a:alpha val="43137"/>
                    </a:srgbClr>
                  </a:outerShdw>
                </a:effectLst>
                <a:latin typeface="Arial Rounded MT Bold" panose="020F0704030504030204" pitchFamily="34" charset="0"/>
              </a:rPr>
              <a:t>Language #1: Expressing Regret or “I am sorry”</a:t>
            </a:r>
          </a:p>
          <a:p>
            <a:pPr marL="0" marR="0">
              <a:lnSpc>
                <a:spcPct val="200000"/>
              </a:lnSpc>
              <a:spcBef>
                <a:spcPts val="0"/>
              </a:spcBef>
              <a:spcAft>
                <a:spcPts val="0"/>
              </a:spcAft>
            </a:pPr>
            <a:r>
              <a:rPr lang="en-US" b="1" dirty="0">
                <a:effectLst>
                  <a:outerShdw blurRad="38100" dist="38100" dir="2700000" algn="tl">
                    <a:srgbClr val="000000">
                      <a:alpha val="43137"/>
                    </a:srgbClr>
                  </a:outerShdw>
                </a:effectLst>
                <a:latin typeface="Arial Rounded MT Bold" panose="020F0704030504030204" pitchFamily="34" charset="0"/>
              </a:rPr>
              <a:t>Language #2: Accepting Responsibility or “I was wrong”</a:t>
            </a:r>
          </a:p>
          <a:p>
            <a:pPr marL="0" marR="0">
              <a:lnSpc>
                <a:spcPct val="200000"/>
              </a:lnSpc>
              <a:spcBef>
                <a:spcPts val="0"/>
              </a:spcBef>
              <a:spcAft>
                <a:spcPts val="0"/>
              </a:spcAft>
            </a:pPr>
            <a:r>
              <a:rPr lang="en-US" b="1" dirty="0">
                <a:effectLst>
                  <a:outerShdw blurRad="38100" dist="38100" dir="2700000" algn="tl">
                    <a:srgbClr val="000000">
                      <a:alpha val="43137"/>
                    </a:srgbClr>
                  </a:outerShdw>
                </a:effectLst>
                <a:latin typeface="Arial Rounded MT Bold" panose="020F0704030504030204" pitchFamily="34" charset="0"/>
              </a:rPr>
              <a:t>Language #3: Making Restitution or “What can I do to make it right?”</a:t>
            </a:r>
          </a:p>
          <a:p>
            <a:pPr marL="0" marR="0">
              <a:lnSpc>
                <a:spcPct val="200000"/>
              </a:lnSpc>
              <a:spcBef>
                <a:spcPts val="0"/>
              </a:spcBef>
              <a:spcAft>
                <a:spcPts val="0"/>
              </a:spcAft>
            </a:pPr>
            <a:r>
              <a:rPr lang="en-US" b="1" dirty="0">
                <a:effectLst>
                  <a:outerShdw blurRad="38100" dist="38100" dir="2700000" algn="tl">
                    <a:srgbClr val="000000">
                      <a:alpha val="43137"/>
                    </a:srgbClr>
                  </a:outerShdw>
                </a:effectLst>
                <a:latin typeface="Arial Rounded MT Bold" panose="020F0704030504030204" pitchFamily="34" charset="0"/>
              </a:rPr>
              <a:t>Language #4: Genuinely Repenting or “I’ll try not to do that again”</a:t>
            </a:r>
          </a:p>
          <a:p>
            <a:pPr marL="0" marR="0">
              <a:lnSpc>
                <a:spcPct val="200000"/>
              </a:lnSpc>
              <a:spcBef>
                <a:spcPts val="0"/>
              </a:spcBef>
              <a:spcAft>
                <a:spcPts val="0"/>
              </a:spcAft>
            </a:pPr>
            <a:r>
              <a:rPr lang="en-US" b="1" dirty="0">
                <a:effectLst>
                  <a:outerShdw blurRad="38100" dist="38100" dir="2700000" algn="tl">
                    <a:srgbClr val="000000">
                      <a:alpha val="43137"/>
                    </a:srgbClr>
                  </a:outerShdw>
                </a:effectLst>
                <a:latin typeface="Arial Rounded MT Bold" panose="020F0704030504030204" pitchFamily="34" charset="0"/>
              </a:rPr>
              <a:t>Language #5: Requesting Forgiveness or “Will you please forgive me?”</a:t>
            </a:r>
          </a:p>
        </p:txBody>
      </p:sp>
    </p:spTree>
    <p:extLst>
      <p:ext uri="{BB962C8B-B14F-4D97-AF65-F5344CB8AC3E}">
        <p14:creationId xmlns:p14="http://schemas.microsoft.com/office/powerpoint/2010/main" val="321643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EFD5-844E-403C-B2EF-3016016FAFE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DCA108F-5ECE-4E1E-B6A6-10A0705598EE}"/>
              </a:ext>
            </a:extLst>
          </p:cNvPr>
          <p:cNvSpPr>
            <a:spLocks noGrp="1"/>
          </p:cNvSpPr>
          <p:nvPr>
            <p:ph idx="1"/>
          </p:nvPr>
        </p:nvSpPr>
        <p:spPr>
          <a:xfrm>
            <a:off x="762000" y="2244725"/>
            <a:ext cx="4905375" cy="1184275"/>
          </a:xfrm>
        </p:spPr>
        <p:txBody>
          <a:bodyPr>
            <a:normAutofit/>
          </a:bodyPr>
          <a:lstStyle/>
          <a:p>
            <a:pPr marL="0" indent="0" algn="ctr">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 Am Sorry…</a:t>
            </a:r>
          </a:p>
          <a:p>
            <a:pPr marL="0" indent="0" algn="ctr">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Will You Forgive Me?</a:t>
            </a:r>
          </a:p>
        </p:txBody>
      </p:sp>
    </p:spTree>
    <p:extLst>
      <p:ext uri="{BB962C8B-B14F-4D97-AF65-F5344CB8AC3E}">
        <p14:creationId xmlns:p14="http://schemas.microsoft.com/office/powerpoint/2010/main" val="1127455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ird&#10;&#10;Description automatically generated">
            <a:extLst>
              <a:ext uri="{FF2B5EF4-FFF2-40B4-BE49-F238E27FC236}">
                <a16:creationId xmlns:a16="http://schemas.microsoft.com/office/drawing/2014/main" id="{4D0486F9-EC75-4132-81AC-B6FCCE7F41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766"/>
          <a:stretch/>
        </p:blipFill>
        <p:spPr>
          <a:xfrm>
            <a:off x="838201" y="252831"/>
            <a:ext cx="2778760" cy="2266849"/>
          </a:xfrm>
        </p:spPr>
      </p:pic>
      <p:pic>
        <p:nvPicPr>
          <p:cNvPr id="7" name="Picture 6" descr="A close up of text on a white background&#10;&#10;Description automatically generated">
            <a:extLst>
              <a:ext uri="{FF2B5EF4-FFF2-40B4-BE49-F238E27FC236}">
                <a16:creationId xmlns:a16="http://schemas.microsoft.com/office/drawing/2014/main" id="{72E22718-3A7C-466C-B51B-4AA68CBF9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338" y="220445"/>
            <a:ext cx="3433763" cy="2266849"/>
          </a:xfrm>
          <a:prstGeom prst="rect">
            <a:avLst/>
          </a:prstGeom>
        </p:spPr>
      </p:pic>
      <p:pic>
        <p:nvPicPr>
          <p:cNvPr id="9" name="Picture 8" descr="A person standing on top of a mountain&#10;&#10;Description automatically generated">
            <a:extLst>
              <a:ext uri="{FF2B5EF4-FFF2-40B4-BE49-F238E27FC236}">
                <a16:creationId xmlns:a16="http://schemas.microsoft.com/office/drawing/2014/main" id="{65167ECA-359C-4546-BB40-88CD5473818E}"/>
              </a:ext>
            </a:extLst>
          </p:cNvPr>
          <p:cNvPicPr>
            <a:picLocks noChangeAspect="1"/>
          </p:cNvPicPr>
          <p:nvPr/>
        </p:nvPicPr>
        <p:blipFill rotWithShape="1">
          <a:blip r:embed="rId4">
            <a:extLst>
              <a:ext uri="{28A0092B-C50C-407E-A947-70E740481C1C}">
                <a14:useLocalDpi xmlns:a14="http://schemas.microsoft.com/office/drawing/2010/main" val="0"/>
              </a:ext>
            </a:extLst>
          </a:blip>
          <a:srcRect l="3346" t="2808" r="2236" b="3442"/>
          <a:stretch/>
        </p:blipFill>
        <p:spPr>
          <a:xfrm>
            <a:off x="579120" y="3129280"/>
            <a:ext cx="5181600" cy="3352800"/>
          </a:xfrm>
          <a:prstGeom prst="rect">
            <a:avLst/>
          </a:prstGeom>
        </p:spPr>
      </p:pic>
      <p:pic>
        <p:nvPicPr>
          <p:cNvPr id="11" name="Picture 10" descr="A picture containing food&#10;&#10;Description automatically generated">
            <a:extLst>
              <a:ext uri="{FF2B5EF4-FFF2-40B4-BE49-F238E27FC236}">
                <a16:creationId xmlns:a16="http://schemas.microsoft.com/office/drawing/2014/main" id="{51531A58-5C40-4487-8817-BE17F59C8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433" y="3556000"/>
            <a:ext cx="2889567" cy="2926080"/>
          </a:xfrm>
          <a:prstGeom prst="rect">
            <a:avLst/>
          </a:prstGeom>
        </p:spPr>
      </p:pic>
    </p:spTree>
    <p:extLst>
      <p:ext uri="{BB962C8B-B14F-4D97-AF65-F5344CB8AC3E}">
        <p14:creationId xmlns:p14="http://schemas.microsoft.com/office/powerpoint/2010/main" val="343821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8DFA-F45F-4914-9007-A93BD3A3C806}"/>
              </a:ext>
            </a:extLst>
          </p:cNvPr>
          <p:cNvSpPr>
            <a:spLocks noGrp="1"/>
          </p:cNvSpPr>
          <p:nvPr>
            <p:ph type="title"/>
          </p:nvPr>
        </p:nvSpPr>
        <p:spPr>
          <a:xfrm>
            <a:off x="838200" y="60325"/>
            <a:ext cx="10515600" cy="996315"/>
          </a:xfrm>
        </p:spPr>
        <p:txBody>
          <a:bodyPr/>
          <a:lstStyle/>
          <a:p>
            <a:endParaRPr lang="en-US" dirty="0"/>
          </a:p>
        </p:txBody>
      </p:sp>
    </p:spTree>
    <p:extLst>
      <p:ext uri="{BB962C8B-B14F-4D97-AF65-F5344CB8AC3E}">
        <p14:creationId xmlns:p14="http://schemas.microsoft.com/office/powerpoint/2010/main" val="1669697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228600"/>
            <a:ext cx="11755120" cy="5887720"/>
          </a:xfrm>
          <a:solidFill>
            <a:schemeClr val="bg1">
              <a:alpha val="80000"/>
            </a:schemeClr>
          </a:solidFill>
        </p:spPr>
        <p:txBody>
          <a:bodyPr>
            <a:normAutofit/>
          </a:bodyPr>
          <a:lstStyle/>
          <a:p>
            <a:pPr marL="0" indent="0" algn="ctr">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Five Languages of Apology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C. Making Restitution </a:t>
            </a:r>
          </a:p>
          <a:p>
            <a:pPr marL="514350" indent="-514350">
              <a:lnSpc>
                <a:spcPct val="100000"/>
              </a:lnSpc>
              <a:buAutoNum type="arabicPeriod"/>
            </a:pPr>
            <a:r>
              <a:rPr lang="en-US" b="1" dirty="0">
                <a:effectLst>
                  <a:outerShdw blurRad="38100" dist="38100" dir="2700000" algn="tl">
                    <a:srgbClr val="000000">
                      <a:alpha val="43137"/>
                    </a:srgbClr>
                  </a:outerShdw>
                </a:effectLst>
                <a:latin typeface="Arial Rounded MT Bold" panose="020F0704030504030204" pitchFamily="34" charset="0"/>
              </a:rPr>
              <a:t>Making restitution is addressing what can be done to make it right. </a:t>
            </a:r>
          </a:p>
          <a:p>
            <a:pPr marL="514350" indent="-514350">
              <a:lnSpc>
                <a:spcPct val="100000"/>
              </a:lnSpc>
              <a:buAutoNum type="arabicPeriod"/>
            </a:pPr>
            <a:r>
              <a:rPr lang="en-US" b="1" dirty="0">
                <a:effectLst>
                  <a:outerShdw blurRad="38100" dist="38100" dir="2700000" algn="tl">
                    <a:srgbClr val="000000">
                      <a:alpha val="43137"/>
                    </a:srgbClr>
                  </a:outerShdw>
                </a:effectLst>
                <a:latin typeface="Arial Rounded MT Bold" panose="020F0704030504030204" pitchFamily="34" charset="0"/>
              </a:rPr>
              <a:t>Biblical example: Zacchaeus (Luke 19:8). </a:t>
            </a:r>
          </a:p>
          <a:p>
            <a:pPr marL="514350" indent="-514350">
              <a:lnSpc>
                <a:spcPct val="100000"/>
              </a:lnSpc>
              <a:buAutoNum type="arabicPeriod"/>
            </a:pPr>
            <a:r>
              <a:rPr lang="en-US" b="1" dirty="0">
                <a:effectLst>
                  <a:outerShdw blurRad="38100" dist="38100" dir="2700000" algn="tl">
                    <a:srgbClr val="000000">
                      <a:alpha val="43137"/>
                    </a:srgbClr>
                  </a:outerShdw>
                </a:effectLst>
                <a:latin typeface="Arial Rounded MT Bold" panose="020F0704030504030204" pitchFamily="34" charset="0"/>
              </a:rPr>
              <a:t>There is a correlation between one’s love language and language of apology. For those whose language of apology is making restitution, their answer to, “What can be done to make this right?” will likely be in keeping with their love language.</a:t>
            </a:r>
          </a:p>
          <a:p>
            <a:pPr marL="514350" indent="-514350">
              <a:lnSpc>
                <a:spcPct val="100000"/>
              </a:lnSpc>
              <a:buAutoNum type="arabicPeriod"/>
            </a:pPr>
            <a:r>
              <a:rPr lang="en-US" sz="2400" b="1" dirty="0">
                <a:effectLst>
                  <a:outerShdw blurRad="38100" dist="38100" dir="2700000" algn="tl">
                    <a:srgbClr val="000000">
                      <a:alpha val="43137"/>
                    </a:srgbClr>
                  </a:outerShdw>
                </a:effectLst>
                <a:latin typeface="Arial Rounded MT Bold" panose="020F0704030504030204" pitchFamily="34" charset="0"/>
              </a:rPr>
              <a:t>How a language of apology speaks to a person depends on the nature of the offense. • For small offenses, a simple, “I’m sorry” usually works. </a:t>
            </a:r>
          </a:p>
          <a:p>
            <a:pPr marL="0" indent="0">
              <a:lnSpc>
                <a:spcPct val="100000"/>
              </a:lnSpc>
              <a:buNone/>
            </a:pPr>
            <a:r>
              <a:rPr lang="en-US" sz="2400" b="1" dirty="0">
                <a:effectLst>
                  <a:outerShdw blurRad="38100" dist="38100" dir="2700000" algn="tl">
                    <a:srgbClr val="000000">
                      <a:alpha val="43137"/>
                    </a:srgbClr>
                  </a:outerShdw>
                </a:effectLst>
                <a:latin typeface="Arial Rounded MT Bold" panose="020F0704030504030204" pitchFamily="34" charset="0"/>
              </a:rPr>
              <a:t>       • For huge offenses, more than one language of apology will be necessary.</a:t>
            </a:r>
            <a:r>
              <a:rPr lang="en-US" sz="2400" dirty="0"/>
              <a:t> </a:t>
            </a:r>
          </a:p>
        </p:txBody>
      </p:sp>
    </p:spTree>
    <p:extLst>
      <p:ext uri="{BB962C8B-B14F-4D97-AF65-F5344CB8AC3E}">
        <p14:creationId xmlns:p14="http://schemas.microsoft.com/office/powerpoint/2010/main" val="1413439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095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348E25-9E46-42B2-B095-1D8CAB6433BF}"/>
              </a:ext>
            </a:extLst>
          </p:cNvPr>
          <p:cNvSpPr>
            <a:spLocks noGrp="1"/>
          </p:cNvSpPr>
          <p:nvPr>
            <p:ph idx="1"/>
          </p:nvPr>
        </p:nvSpPr>
        <p:spPr>
          <a:xfrm>
            <a:off x="228600" y="228600"/>
            <a:ext cx="11696700" cy="5948363"/>
          </a:xfrm>
        </p:spPr>
        <p:txBody>
          <a:bodyPr>
            <a:normAutofit/>
          </a:bodyPr>
          <a:lstStyle/>
          <a:p>
            <a:pPr marL="6350" marR="0" indent="-6350">
              <a:lnSpc>
                <a:spcPct val="115000"/>
              </a:lnSpc>
              <a:spcBef>
                <a:spcPts val="0"/>
              </a:spcBef>
              <a:spcAft>
                <a:spcPts val="1095"/>
              </a:spcAft>
            </a:pPr>
            <a:r>
              <a:rPr lang="en-US" sz="1800" b="1" kern="0" dirty="0">
                <a:solidFill>
                  <a:srgbClr val="000000"/>
                </a:solidFill>
                <a:effectLst/>
                <a:latin typeface="Arial" panose="020B0604020202020204" pitchFamily="34" charset="0"/>
                <a:ea typeface="Arial" panose="020B0604020202020204" pitchFamily="34" charset="0"/>
              </a:rPr>
              <a:t>Make Restitution  </a:t>
            </a:r>
            <a:endParaRPr lang="en-US" sz="1800" b="1" kern="0" dirty="0">
              <a:solidFill>
                <a:srgbClr val="733852"/>
              </a:solidFill>
              <a:effectLst/>
              <a:latin typeface="Arial" panose="020B0604020202020204" pitchFamily="34" charset="0"/>
              <a:ea typeface="Arial" panose="020B0604020202020204" pitchFamily="34" charset="0"/>
            </a:endParaRP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In our society, many people believe that wrong acts demand justice. The one who commits the crime should pay for their wrongdoing. A mate who speaks this love language feels the same way towards apologies. They believe that in order to be sincere, the person who is apologizing should justify their actions. The mate who’s been hurt simply wants to hear that their mate still loves them.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There are many effective ways to demonstrate sincerity in an apology. Each mate must learn the other’s love language in order to complete the act of restitution. Though some mates may feel a though all is forgotten with a bouquet of flowers, that may not necessarily work for all mates. Every mate should uncover what their partner’s main love language is (Words of Affirmation, Quality Time, Acts of Service, Physical Touch, and Receiving Gifts) and use that specific language in order to make restitutions in the most effective way. </a:t>
            </a:r>
          </a:p>
          <a:p>
            <a:pPr marL="6350" marR="182880" indent="-6350">
              <a:lnSpc>
                <a:spcPct val="115000"/>
              </a:lnSpc>
              <a:spcBef>
                <a:spcPts val="0"/>
              </a:spcBef>
              <a:spcAft>
                <a:spcPts val="1600"/>
              </a:spcAft>
            </a:pPr>
            <a:r>
              <a:rPr lang="en-US" sz="1800" dirty="0">
                <a:solidFill>
                  <a:srgbClr val="000000"/>
                </a:solidFill>
                <a:effectLst/>
                <a:latin typeface="Arial" panose="020B0604020202020204" pitchFamily="34" charset="0"/>
                <a:ea typeface="Arial" panose="020B0604020202020204" pitchFamily="34" charset="0"/>
              </a:rPr>
              <a:t>For a mate whose primary apology language is making restitutions, no matter how often you say “I’m sorry”, or “I was wrong”, your mate will never find the apology sincere. You must show strong efforts for making amends. A genuine apology will be accompanied by the assurance that you still love your mate  and have a desire to right the wrong-doings committed. </a:t>
            </a:r>
          </a:p>
        </p:txBody>
      </p:sp>
    </p:spTree>
    <p:extLst>
      <p:ext uri="{BB962C8B-B14F-4D97-AF65-F5344CB8AC3E}">
        <p14:creationId xmlns:p14="http://schemas.microsoft.com/office/powerpoint/2010/main" val="857807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228600"/>
            <a:ext cx="11755120" cy="6070600"/>
          </a:xfrm>
          <a:solidFill>
            <a:schemeClr val="bg1">
              <a:alpha val="80000"/>
            </a:schemeClr>
          </a:solidFill>
        </p:spPr>
        <p:txBody>
          <a:bodyPr>
            <a:normAutofit/>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Five Languages of Apology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D. Genuinely Repenting </a:t>
            </a:r>
          </a:p>
          <a:p>
            <a:pPr marL="514350" indent="-514350">
              <a:buAutoNum type="arabicPeriod"/>
            </a:pPr>
            <a:r>
              <a:rPr lang="en-US" b="1" dirty="0">
                <a:effectLst>
                  <a:outerShdw blurRad="38100" dist="38100" dir="2700000" algn="tl">
                    <a:srgbClr val="000000">
                      <a:alpha val="43137"/>
                    </a:srgbClr>
                  </a:outerShdw>
                </a:effectLst>
                <a:latin typeface="Arial Rounded MT Bold" panose="020F0704030504030204" pitchFamily="34" charset="0"/>
              </a:rPr>
              <a:t>Genuinely repenting is expressing the desire to change your behavior.</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“From that time Jesus began to preach and say, ‘Repent, for the kingdom of heaven is at hand.’”—Matthew 4:17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“Peter said to them, ‘Repent, and each of you be baptized in the name of Jesus Christ for the forgiveness of your sins; and you will receive the gift of the Holy Spirit.’”— Acts 2:38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Biblical example: the New Testament, in particular the Book of Acts.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3. As Christians, we are called to repent of sin.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4. Repent means to turn around. </a:t>
            </a:r>
          </a:p>
        </p:txBody>
      </p:sp>
    </p:spTree>
    <p:extLst>
      <p:ext uri="{BB962C8B-B14F-4D97-AF65-F5344CB8AC3E}">
        <p14:creationId xmlns:p14="http://schemas.microsoft.com/office/powerpoint/2010/main" val="3241065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448EB5-F9FD-4B6D-B873-51D3F237B133}"/>
              </a:ext>
            </a:extLst>
          </p:cNvPr>
          <p:cNvSpPr>
            <a:spLocks noGrp="1"/>
          </p:cNvSpPr>
          <p:nvPr>
            <p:ph idx="1"/>
          </p:nvPr>
        </p:nvSpPr>
        <p:spPr>
          <a:xfrm>
            <a:off x="85725" y="228600"/>
            <a:ext cx="11972925" cy="6276975"/>
          </a:xfrm>
        </p:spPr>
        <p:txBody>
          <a:bodyPr>
            <a:normAutofit fontScale="92500" lnSpcReduction="20000"/>
          </a:bodyPr>
          <a:lstStyle/>
          <a:p>
            <a:pPr marL="6350" marR="0" indent="-6350">
              <a:lnSpc>
                <a:spcPct val="115000"/>
              </a:lnSpc>
              <a:spcBef>
                <a:spcPts val="0"/>
              </a:spcBef>
              <a:spcAft>
                <a:spcPts val="1095"/>
              </a:spcAft>
            </a:pPr>
            <a:r>
              <a:rPr lang="en-US" sz="1800" b="1" kern="0" dirty="0">
                <a:solidFill>
                  <a:srgbClr val="000000"/>
                </a:solidFill>
                <a:effectLst/>
                <a:latin typeface="Arial" panose="020B0604020202020204" pitchFamily="34" charset="0"/>
                <a:ea typeface="Arial" panose="020B0604020202020204" pitchFamily="34" charset="0"/>
              </a:rPr>
              <a:t>Genuinely Repent </a:t>
            </a:r>
            <a:endParaRPr lang="en-US" sz="1800" b="1" kern="0" dirty="0">
              <a:solidFill>
                <a:srgbClr val="733852"/>
              </a:solidFill>
              <a:effectLst/>
              <a:latin typeface="Arial" panose="020B0604020202020204" pitchFamily="34" charset="0"/>
              <a:ea typeface="Arial" panose="020B0604020202020204" pitchFamily="34" charset="0"/>
            </a:endParaRPr>
          </a:p>
          <a:p>
            <a:pPr marL="6350" marR="11938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For some individuals, repentance is the convincing factor in an apology. Some mates will doubt the sincerity of an apology if it is not accompanied by their partner’s desire to modify their behavior to avoid  the situation in the future.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It’s important to remember that all true repentance begins in the heart. A mate must feel poorly for hurting their loved one, and rely on God’s help in order to truly change. Admitting you are wrong creates vulnerability. It allows your mate to get a glimpse of your heart. The glimpse of true self is assurance that the apology was sincere.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One important aspect of genuinely repenting is verbalizing your desire to change. Your mate cannot read your mind. Though you may be trying to change inside, if you do not verbalize your desire to change to your mate, most likely they will still be hurt.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Many people have problems with repenting when they do not feel as though their actions were morally wrong. However, in a healthy relationship, we often make changes that have nothing to do with morality and everything to do with building a harmonious marriage.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It is also important to make a dedicated plan for change. Often apologies involving repentance fail because the person never set up steps of action to help ensure success. A person must first set goals for their change. After you create realistic goals, then you can start implementing a plan to change. Taking baby steps towards repentance instead of insisting on changing all at once will increase your chances of successfully changing your ways. </a:t>
            </a:r>
          </a:p>
          <a:p>
            <a:pPr marL="6350" marR="0" indent="-6350">
              <a:lnSpc>
                <a:spcPct val="115000"/>
              </a:lnSpc>
              <a:spcBef>
                <a:spcPts val="0"/>
              </a:spcBef>
              <a:spcAft>
                <a:spcPts val="1600"/>
              </a:spcAft>
            </a:pPr>
            <a:r>
              <a:rPr lang="en-US" sz="1800" dirty="0">
                <a:solidFill>
                  <a:srgbClr val="000000"/>
                </a:solidFill>
                <a:effectLst/>
                <a:latin typeface="Arial" panose="020B0604020202020204" pitchFamily="34" charset="0"/>
                <a:ea typeface="Arial" panose="020B0604020202020204" pitchFamily="34" charset="0"/>
              </a:rPr>
              <a:t>It is important to remember that change is hard. Constructive change does not mean we will immediately be successful. There will be highs and lows on the road to change. You must remember that with God’s help, anyone can change their ways if they are truly and genuinely ready to repent. </a:t>
            </a:r>
            <a:r>
              <a:rPr lang="en-US" dirty="0"/>
              <a:t> </a:t>
            </a:r>
          </a:p>
        </p:txBody>
      </p:sp>
    </p:spTree>
    <p:extLst>
      <p:ext uri="{BB962C8B-B14F-4D97-AF65-F5344CB8AC3E}">
        <p14:creationId xmlns:p14="http://schemas.microsoft.com/office/powerpoint/2010/main" val="171434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228600"/>
            <a:ext cx="11755120" cy="4932680"/>
          </a:xfrm>
          <a:solidFill>
            <a:schemeClr val="bg1">
              <a:alpha val="80000"/>
            </a:schemeClr>
          </a:solidFill>
        </p:spPr>
        <p:txBody>
          <a:bodyPr>
            <a:normAutofit/>
          </a:bodyPr>
          <a:lstStyle/>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Five Languages of Apology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E. Requesting Forgiveness </a:t>
            </a:r>
          </a:p>
          <a:p>
            <a:pPr marL="514350" indent="-514350">
              <a:buAutoNum type="arabicPeriod"/>
            </a:pPr>
            <a:r>
              <a:rPr lang="en-US" b="1" dirty="0">
                <a:effectLst>
                  <a:outerShdw blurRad="38100" dist="38100" dir="2700000" algn="tl">
                    <a:srgbClr val="000000">
                      <a:alpha val="43137"/>
                    </a:srgbClr>
                  </a:outerShdw>
                </a:effectLst>
                <a:latin typeface="Arial Rounded MT Bold" panose="020F0704030504030204" pitchFamily="34" charset="0"/>
              </a:rPr>
              <a:t>Requesting forgiveness is requesting that the person forgives you. </a:t>
            </a:r>
          </a:p>
          <a:p>
            <a:pPr marL="514350" indent="-514350">
              <a:buAutoNum type="arabicPeriod"/>
            </a:pPr>
            <a:r>
              <a:rPr lang="en-US" b="1" dirty="0">
                <a:effectLst>
                  <a:outerShdw blurRad="38100" dist="38100" dir="2700000" algn="tl">
                    <a:srgbClr val="000000">
                      <a:alpha val="43137"/>
                    </a:srgbClr>
                  </a:outerShdw>
                </a:effectLst>
                <a:latin typeface="Arial Rounded MT Bold" panose="020F0704030504030204" pitchFamily="34" charset="0"/>
              </a:rPr>
              <a:t>For some people, if you have not requested forgiveness, you have not apologized. </a:t>
            </a:r>
          </a:p>
          <a:p>
            <a:pPr marL="514350" indent="-514350">
              <a:buAutoNum type="arabicPeriod"/>
            </a:pPr>
            <a:r>
              <a:rPr lang="en-US" b="1" dirty="0">
                <a:effectLst>
                  <a:outerShdw blurRad="38100" dist="38100" dir="2700000" algn="tl">
                    <a:srgbClr val="000000">
                      <a:alpha val="43137"/>
                    </a:srgbClr>
                  </a:outerShdw>
                </a:effectLst>
                <a:latin typeface="Arial Rounded MT Bold" panose="020F0704030504030204" pitchFamily="34" charset="0"/>
              </a:rPr>
              <a:t>Biblical example: David (Psalm 51). </a:t>
            </a:r>
          </a:p>
          <a:p>
            <a:pPr marL="457200" lvl="1" indent="0">
              <a:buNone/>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sz="2800" b="1" dirty="0">
                <a:effectLst>
                  <a:outerShdw blurRad="38100" dist="38100" dir="2700000" algn="tl">
                    <a:srgbClr val="000000">
                      <a:alpha val="43137"/>
                    </a:srgbClr>
                  </a:outerShdw>
                </a:effectLst>
                <a:latin typeface="Arial Rounded MT Bold" panose="020F0704030504030204" pitchFamily="34" charset="0"/>
              </a:rPr>
              <a:t>Blot out my transgressions </a:t>
            </a:r>
          </a:p>
          <a:p>
            <a:pPr marL="457200" lvl="1" indent="0">
              <a:buNone/>
            </a:pPr>
            <a:r>
              <a:rPr lang="en-US" sz="2800" b="1" dirty="0">
                <a:effectLst>
                  <a:outerShdw blurRad="38100" dist="38100" dir="2700000" algn="tl">
                    <a:srgbClr val="000000">
                      <a:alpha val="43137"/>
                    </a:srgbClr>
                  </a:outerShdw>
                </a:effectLst>
                <a:latin typeface="Arial Rounded MT Bold" panose="020F0704030504030204" pitchFamily="34" charset="0"/>
              </a:rPr>
              <a:t>• Wash away all my iniquity </a:t>
            </a:r>
          </a:p>
          <a:p>
            <a:pPr marL="457200" lvl="1" indent="0">
              <a:buNone/>
            </a:pPr>
            <a:r>
              <a:rPr lang="en-US" sz="2800" b="1" dirty="0">
                <a:effectLst>
                  <a:outerShdw blurRad="38100" dist="38100" dir="2700000" algn="tl">
                    <a:srgbClr val="000000">
                      <a:alpha val="43137"/>
                    </a:srgbClr>
                  </a:outerShdw>
                </a:effectLst>
                <a:latin typeface="Arial Rounded MT Bold" panose="020F0704030504030204" pitchFamily="34" charset="0"/>
              </a:rPr>
              <a:t>• Cleanse me from my sin</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32456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7A9F6A-23D2-47AA-B30F-D2EE31AD0CFE}"/>
              </a:ext>
            </a:extLst>
          </p:cNvPr>
          <p:cNvSpPr>
            <a:spLocks noGrp="1"/>
          </p:cNvSpPr>
          <p:nvPr>
            <p:ph idx="1"/>
          </p:nvPr>
        </p:nvSpPr>
        <p:spPr>
          <a:xfrm>
            <a:off x="209550" y="95250"/>
            <a:ext cx="11753850" cy="6081713"/>
          </a:xfrm>
        </p:spPr>
        <p:txBody>
          <a:bodyPr>
            <a:normAutofit lnSpcReduction="10000"/>
          </a:bodyPr>
          <a:lstStyle/>
          <a:p>
            <a:pPr marL="6350" marR="0" indent="-6350">
              <a:lnSpc>
                <a:spcPct val="115000"/>
              </a:lnSpc>
              <a:spcBef>
                <a:spcPts val="0"/>
              </a:spcBef>
              <a:spcAft>
                <a:spcPts val="1095"/>
              </a:spcAft>
            </a:pPr>
            <a:r>
              <a:rPr lang="en-US" sz="1800" b="1" kern="0" dirty="0">
                <a:solidFill>
                  <a:srgbClr val="000000"/>
                </a:solidFill>
                <a:effectLst/>
                <a:latin typeface="Arial" panose="020B0604020202020204" pitchFamily="34" charset="0"/>
                <a:ea typeface="Arial" panose="020B0604020202020204" pitchFamily="34" charset="0"/>
              </a:rPr>
              <a:t>Request Forgiveness </a:t>
            </a:r>
            <a:endParaRPr lang="en-US" sz="1800" b="1" kern="0" dirty="0">
              <a:solidFill>
                <a:srgbClr val="733852"/>
              </a:solidFill>
              <a:effectLst/>
              <a:latin typeface="Arial" panose="020B0604020202020204" pitchFamily="34" charset="0"/>
              <a:ea typeface="Arial" panose="020B0604020202020204" pitchFamily="34" charset="0"/>
            </a:endParaRP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In some relationships, a mate wants to hear their partner physically ask for forgiveness. They want assurance that their mate recognizes the need for forgiveness. By asking forgiveness for their actions, a partner is really asking their mate to still love them. Requesting forgiveness assures your mate that you want to see the relationship fully restored. It also proves to your mate that you are sincerely sorry for what you’ve done. It shows that you realize you’ve done something wrong. Requesting forgiveness also shows that you are willing to put the future of the relationship in the hands of the offended mate. You are leaving the final decision up to your partner – to forgive or not forgive.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Requesting forgiveness is not easy. It often leaves one vulnerable to the fear of rejection. Along with the fear of rejection is the fear of failing. Many people have a hard time seeking forgiveness because it means admitting that you have failed. The only way to overcome this fear is to recognize that it is very common amongst mankind. The commonality makes it okay to be a failure. It allows a stubborn mate to apologize to their partner and become a healthy individual.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Ultimately, it’s important to remember that there is a difference between asking for forgiveness and DEMANDING forgiveness. When we demand forgiveness, we tend to forget the nature of forgiveness. Forgiveness is a choice the offended party is supposed to make. Demanding forgiveness takes away the sincerity of asking for it.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Remember not to treat forgiveness lightly. It is something to be cherished and appreciated. The act of forgiveness is hard on both ends – for the person who’s asking and for the person who’s accepting.  </a:t>
            </a:r>
          </a:p>
        </p:txBody>
      </p:sp>
    </p:spTree>
    <p:extLst>
      <p:ext uri="{BB962C8B-B14F-4D97-AF65-F5344CB8AC3E}">
        <p14:creationId xmlns:p14="http://schemas.microsoft.com/office/powerpoint/2010/main" val="1298576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8DFA-F45F-4914-9007-A93BD3A3C806}"/>
              </a:ext>
            </a:extLst>
          </p:cNvPr>
          <p:cNvSpPr>
            <a:spLocks noGrp="1"/>
          </p:cNvSpPr>
          <p:nvPr>
            <p:ph type="title"/>
          </p:nvPr>
        </p:nvSpPr>
        <p:spPr>
          <a:xfrm>
            <a:off x="838200" y="60325"/>
            <a:ext cx="10515600" cy="996315"/>
          </a:xfrm>
        </p:spPr>
        <p:txBody>
          <a:bodyPr/>
          <a:lstStyle/>
          <a:p>
            <a:endParaRPr lang="en-US" dirty="0"/>
          </a:p>
        </p:txBody>
      </p:sp>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1280160"/>
            <a:ext cx="11755120" cy="5394960"/>
          </a:xfrm>
        </p:spPr>
        <p:txBody>
          <a:bodyPr/>
          <a:lstStyle/>
          <a:p>
            <a:endParaRPr lang="en-US" dirty="0"/>
          </a:p>
        </p:txBody>
      </p:sp>
    </p:spTree>
    <p:extLst>
      <p:ext uri="{BB962C8B-B14F-4D97-AF65-F5344CB8AC3E}">
        <p14:creationId xmlns:p14="http://schemas.microsoft.com/office/powerpoint/2010/main" val="4233806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CDD6C6A5-8F10-42FF-9633-97092AF73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60" y="200025"/>
            <a:ext cx="3056766" cy="2171700"/>
          </a:xfrm>
          <a:prstGeom prst="rect">
            <a:avLst/>
          </a:prstGeom>
        </p:spPr>
      </p:pic>
      <p:pic>
        <p:nvPicPr>
          <p:cNvPr id="4" name="Content Placeholder 4" descr="A screenshot of a cell phone&#10;&#10;Description automatically generated">
            <a:extLst>
              <a:ext uri="{FF2B5EF4-FFF2-40B4-BE49-F238E27FC236}">
                <a16:creationId xmlns:a16="http://schemas.microsoft.com/office/drawing/2014/main" id="{1864C502-3A0B-444A-A98B-7E284EF6B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759" y="200025"/>
            <a:ext cx="2036129" cy="2171700"/>
          </a:xfrm>
          <a:prstGeom prst="rect">
            <a:avLst/>
          </a:prstGeom>
        </p:spPr>
      </p:pic>
      <p:pic>
        <p:nvPicPr>
          <p:cNvPr id="1026" name="Picture 2">
            <a:extLst>
              <a:ext uri="{FF2B5EF4-FFF2-40B4-BE49-F238E27FC236}">
                <a16:creationId xmlns:a16="http://schemas.microsoft.com/office/drawing/2014/main" id="{5F4E7604-C6CD-4113-A040-3DE840D01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221" y="104775"/>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newspaper&#10;&#10;Description automatically generated">
            <a:extLst>
              <a:ext uri="{FF2B5EF4-FFF2-40B4-BE49-F238E27FC236}">
                <a16:creationId xmlns:a16="http://schemas.microsoft.com/office/drawing/2014/main" id="{0214752D-879D-4561-9AAF-37F2FDF86B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05" y="3429000"/>
            <a:ext cx="3190876" cy="2719387"/>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BCE19911-E8D0-4539-9D09-860FBB845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0562" y="3429000"/>
            <a:ext cx="3190876" cy="2928937"/>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D7756AD5-458D-43D1-BF40-EDD275BEA7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4519" y="3428999"/>
            <a:ext cx="2362199" cy="2928938"/>
          </a:xfrm>
          <a:prstGeom prst="rect">
            <a:avLst/>
          </a:prstGeom>
        </p:spPr>
      </p:pic>
      <p:pic>
        <p:nvPicPr>
          <p:cNvPr id="12" name="Picture 11" descr="A picture containing sitting, person&#10;&#10;Description automatically generated">
            <a:extLst>
              <a:ext uri="{FF2B5EF4-FFF2-40B4-BE49-F238E27FC236}">
                <a16:creationId xmlns:a16="http://schemas.microsoft.com/office/drawing/2014/main" id="{AA84F870-98CD-4E91-AD81-78131CB733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754" y="200025"/>
            <a:ext cx="2575560" cy="1927860"/>
          </a:xfrm>
          <a:prstGeom prst="rect">
            <a:avLst/>
          </a:prstGeom>
        </p:spPr>
      </p:pic>
    </p:spTree>
    <p:extLst>
      <p:ext uri="{BB962C8B-B14F-4D97-AF65-F5344CB8AC3E}">
        <p14:creationId xmlns:p14="http://schemas.microsoft.com/office/powerpoint/2010/main" val="4124470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263CDEC-36E3-4CC0-8BD2-089649799E46}"/>
              </a:ext>
            </a:extLst>
          </p:cNvPr>
          <p:cNvPicPr>
            <a:picLocks noChangeAspect="1"/>
          </p:cNvPicPr>
          <p:nvPr/>
        </p:nvPicPr>
        <p:blipFill rotWithShape="1">
          <a:blip r:embed="rId2">
            <a:extLst>
              <a:ext uri="{28A0092B-C50C-407E-A947-70E740481C1C}">
                <a14:useLocalDpi xmlns:a14="http://schemas.microsoft.com/office/drawing/2010/main" val="0"/>
              </a:ext>
            </a:extLst>
          </a:blip>
          <a:srcRect l="3167" t="15668" r="4832" b="15666"/>
          <a:stretch/>
        </p:blipFill>
        <p:spPr>
          <a:xfrm>
            <a:off x="414338" y="0"/>
            <a:ext cx="2628900" cy="2943226"/>
          </a:xfrm>
          <a:prstGeom prst="rect">
            <a:avLst/>
          </a:prstGeom>
        </p:spPr>
      </p:pic>
      <p:pic>
        <p:nvPicPr>
          <p:cNvPr id="5" name="Picture 4" descr="A close up of a womans face&#10;&#10;Description automatically generated">
            <a:extLst>
              <a:ext uri="{FF2B5EF4-FFF2-40B4-BE49-F238E27FC236}">
                <a16:creationId xmlns:a16="http://schemas.microsoft.com/office/drawing/2014/main" id="{FA70C7EC-4560-446F-B152-35C998D73E84}"/>
              </a:ext>
            </a:extLst>
          </p:cNvPr>
          <p:cNvPicPr>
            <a:picLocks noChangeAspect="1"/>
          </p:cNvPicPr>
          <p:nvPr/>
        </p:nvPicPr>
        <p:blipFill rotWithShape="1">
          <a:blip r:embed="rId3">
            <a:extLst>
              <a:ext uri="{28A0092B-C50C-407E-A947-70E740481C1C}">
                <a14:useLocalDpi xmlns:a14="http://schemas.microsoft.com/office/drawing/2010/main" val="0"/>
              </a:ext>
            </a:extLst>
          </a:blip>
          <a:srcRect t="13947" b="19177"/>
          <a:stretch/>
        </p:blipFill>
        <p:spPr>
          <a:xfrm>
            <a:off x="3632200" y="690880"/>
            <a:ext cx="3810000" cy="189992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46D455CA-E38C-4BB6-BEFD-D3912DE5A537}"/>
              </a:ext>
            </a:extLst>
          </p:cNvPr>
          <p:cNvPicPr>
            <a:picLocks noChangeAspect="1"/>
          </p:cNvPicPr>
          <p:nvPr/>
        </p:nvPicPr>
        <p:blipFill rotWithShape="1">
          <a:blip r:embed="rId4">
            <a:extLst>
              <a:ext uri="{28A0092B-C50C-407E-A947-70E740481C1C}">
                <a14:useLocalDpi xmlns:a14="http://schemas.microsoft.com/office/drawing/2010/main" val="0"/>
              </a:ext>
            </a:extLst>
          </a:blip>
          <a:srcRect b="27679"/>
          <a:stretch/>
        </p:blipFill>
        <p:spPr>
          <a:xfrm>
            <a:off x="0" y="3429000"/>
            <a:ext cx="2628900" cy="2156143"/>
          </a:xfrm>
          <a:prstGeom prst="rect">
            <a:avLst/>
          </a:prstGeom>
        </p:spPr>
      </p:pic>
      <p:pic>
        <p:nvPicPr>
          <p:cNvPr id="9" name="Picture 8" descr="A close up of a logo&#10;&#10;Description automatically generated">
            <a:extLst>
              <a:ext uri="{FF2B5EF4-FFF2-40B4-BE49-F238E27FC236}">
                <a16:creationId xmlns:a16="http://schemas.microsoft.com/office/drawing/2014/main" id="{919E4DFD-D390-473C-A9E0-E67435D70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3450" y="85725"/>
            <a:ext cx="2347913" cy="2771775"/>
          </a:xfrm>
          <a:prstGeom prst="rect">
            <a:avLst/>
          </a:prstGeom>
        </p:spPr>
      </p:pic>
      <p:pic>
        <p:nvPicPr>
          <p:cNvPr id="11" name="Picture 10" descr="A person with collar shirt&#10;&#10;Description automatically generated">
            <a:extLst>
              <a:ext uri="{FF2B5EF4-FFF2-40B4-BE49-F238E27FC236}">
                <a16:creationId xmlns:a16="http://schemas.microsoft.com/office/drawing/2014/main" id="{99B1FC39-B124-457F-8AEA-8274C9CA8A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2200" y="3429000"/>
            <a:ext cx="2282952" cy="1286256"/>
          </a:xfrm>
          <a:prstGeom prst="rect">
            <a:avLst/>
          </a:prstGeom>
        </p:spPr>
      </p:pic>
      <p:pic>
        <p:nvPicPr>
          <p:cNvPr id="13" name="Picture 12" descr="A person looking at the camera&#10;&#10;Description automatically generated">
            <a:extLst>
              <a:ext uri="{FF2B5EF4-FFF2-40B4-BE49-F238E27FC236}">
                <a16:creationId xmlns:a16="http://schemas.microsoft.com/office/drawing/2014/main" id="{BF0C1C5D-0B81-41B4-8EA0-51451ECF3E2A}"/>
              </a:ext>
            </a:extLst>
          </p:cNvPr>
          <p:cNvPicPr>
            <a:picLocks noChangeAspect="1"/>
          </p:cNvPicPr>
          <p:nvPr/>
        </p:nvPicPr>
        <p:blipFill rotWithShape="1">
          <a:blip r:embed="rId7">
            <a:extLst>
              <a:ext uri="{28A0092B-C50C-407E-A947-70E740481C1C}">
                <a14:useLocalDpi xmlns:a14="http://schemas.microsoft.com/office/drawing/2010/main" val="0"/>
              </a:ext>
            </a:extLst>
          </a:blip>
          <a:srcRect b="5833"/>
          <a:stretch/>
        </p:blipFill>
        <p:spPr>
          <a:xfrm>
            <a:off x="6329363" y="3395345"/>
            <a:ext cx="4572000" cy="2771775"/>
          </a:xfrm>
          <a:prstGeom prst="rect">
            <a:avLst/>
          </a:prstGeom>
        </p:spPr>
      </p:pic>
      <p:pic>
        <p:nvPicPr>
          <p:cNvPr id="15" name="Picture 14" descr="A picture containing person, table, sitting, person&#10;&#10;Description automatically generated">
            <a:extLst>
              <a:ext uri="{FF2B5EF4-FFF2-40B4-BE49-F238E27FC236}">
                <a16:creationId xmlns:a16="http://schemas.microsoft.com/office/drawing/2014/main" id="{03248AFD-FC3D-4D16-B8AF-02206E79C4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9440" y="5110480"/>
            <a:ext cx="2519364" cy="1534160"/>
          </a:xfrm>
          <a:prstGeom prst="rect">
            <a:avLst/>
          </a:prstGeom>
        </p:spPr>
      </p:pic>
    </p:spTree>
    <p:extLst>
      <p:ext uri="{BB962C8B-B14F-4D97-AF65-F5344CB8AC3E}">
        <p14:creationId xmlns:p14="http://schemas.microsoft.com/office/powerpoint/2010/main" val="4194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8DFA-F45F-4914-9007-A93BD3A3C806}"/>
              </a:ext>
            </a:extLst>
          </p:cNvPr>
          <p:cNvSpPr>
            <a:spLocks noGrp="1"/>
          </p:cNvSpPr>
          <p:nvPr>
            <p:ph type="title"/>
          </p:nvPr>
        </p:nvSpPr>
        <p:spPr>
          <a:xfrm>
            <a:off x="838200" y="60325"/>
            <a:ext cx="7439025" cy="1219835"/>
          </a:xfrm>
          <a:solidFill>
            <a:schemeClr val="bg1">
              <a:alpha val="80000"/>
            </a:schemeClr>
          </a:solidFill>
          <a:effectLst>
            <a:softEdge rad="38100"/>
          </a:effectLst>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What Apologies Are Not… </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“Missed it by that much”</a:t>
            </a:r>
          </a:p>
        </p:txBody>
      </p:sp>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525780" y="2499995"/>
            <a:ext cx="11140440" cy="3850640"/>
          </a:xfrm>
          <a:solidFill>
            <a:schemeClr val="bg1">
              <a:alpha val="80000"/>
            </a:schemeClr>
          </a:solidFill>
          <a:effectLst>
            <a:softEdge rad="38100"/>
          </a:effectLst>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Common Formats For Apology that Are “Counterfeit” </a:t>
            </a:r>
          </a:p>
          <a:p>
            <a:pPr marL="0" indent="0" algn="ctr">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“Sorry-excuse”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Example</a:t>
            </a:r>
            <a:r>
              <a:rPr lang="en-US" dirty="0">
                <a:effectLst>
                  <a:outerShdw blurRad="38100" dist="38100" dir="2700000" algn="tl">
                    <a:srgbClr val="000000">
                      <a:alpha val="43137"/>
                    </a:srgbClr>
                  </a:outerShdw>
                </a:effectLst>
                <a:latin typeface="Arial Rounded MT Bold" panose="020F0704030504030204" pitchFamily="34" charset="0"/>
              </a:rPr>
              <a:t>: </a:t>
            </a:r>
          </a:p>
          <a:p>
            <a:pPr marL="0" indent="0">
              <a:lnSpc>
                <a:spcPct val="10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“I’m sorry I didn’t call-I’ve been really busy.”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Translation</a:t>
            </a:r>
            <a:r>
              <a:rPr lang="en-US" dirty="0">
                <a:effectLst>
                  <a:outerShdw blurRad="38100" dist="38100" dir="2700000" algn="tl">
                    <a:srgbClr val="000000">
                      <a:alpha val="43137"/>
                    </a:srgbClr>
                  </a:outerShdw>
                </a:effectLst>
                <a:latin typeface="Arial Rounded MT Bold" panose="020F0704030504030204" pitchFamily="34" charset="0"/>
              </a:rPr>
              <a:t>: </a:t>
            </a:r>
          </a:p>
          <a:p>
            <a:pPr marL="0" indent="0">
              <a:lnSpc>
                <a:spcPct val="10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“Please be understanding about the fact that other things were more important than you.”</a:t>
            </a:r>
          </a:p>
        </p:txBody>
      </p:sp>
    </p:spTree>
    <p:extLst>
      <p:ext uri="{BB962C8B-B14F-4D97-AF65-F5344CB8AC3E}">
        <p14:creationId xmlns:p14="http://schemas.microsoft.com/office/powerpoint/2010/main" val="1976703097"/>
      </p:ext>
    </p:extLst>
  </p:cSld>
  <p:clrMapOvr>
    <a:masterClrMapping/>
  </p:clrMapOvr>
  <mc:AlternateContent xmlns:mc="http://schemas.openxmlformats.org/markup-compatibility/2006" xmlns:p14="http://schemas.microsoft.com/office/powerpoint/2010/main">
    <mc:Choice Requires="p14">
      <p:transition spd="slow" p14:dur="3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edge">
                                      <p:cBhvr>
                                        <p:cTn id="12" dur="2000"/>
                                        <p:tgtEl>
                                          <p:spTgt spid="3">
                                            <p:bg/>
                                          </p:spTgt>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edge">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edg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edge">
                                      <p:cBhvr>
                                        <p:cTn id="25" dur="2000"/>
                                        <p:tgtEl>
                                          <p:spTgt spid="3">
                                            <p:txEl>
                                              <p:pRg st="2" end="2"/>
                                            </p:txEl>
                                          </p:spTgt>
                                        </p:tgtEl>
                                      </p:cBhvr>
                                    </p:animEffect>
                                  </p:childTnLst>
                                </p:cTn>
                              </p:par>
                            </p:childTnLst>
                          </p:cTn>
                        </p:par>
                        <p:par>
                          <p:cTn id="26" fill="hold">
                            <p:stCondLst>
                              <p:cond delay="2000"/>
                            </p:stCondLst>
                            <p:childTnLst>
                              <p:par>
                                <p:cTn id="27" presetID="20"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edge">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edge">
                                      <p:cBhvr>
                                        <p:cTn id="34" dur="2000"/>
                                        <p:tgtEl>
                                          <p:spTgt spid="3">
                                            <p:txEl>
                                              <p:pRg st="4" end="4"/>
                                            </p:txEl>
                                          </p:spTgt>
                                        </p:tgtEl>
                                      </p:cBhvr>
                                    </p:animEffect>
                                  </p:childTnLst>
                                </p:cTn>
                              </p:par>
                            </p:childTnLst>
                          </p:cTn>
                        </p:par>
                        <p:par>
                          <p:cTn id="35" fill="hold">
                            <p:stCondLst>
                              <p:cond delay="2000"/>
                            </p:stCondLst>
                            <p:childTnLst>
                              <p:par>
                                <p:cTn id="36" presetID="20" presetClass="entr" presetSubtype="0"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edge">
                                      <p:cBhvr>
                                        <p:cTn id="3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8DFA-F45F-4914-9007-A93BD3A3C806}"/>
              </a:ext>
            </a:extLst>
          </p:cNvPr>
          <p:cNvSpPr>
            <a:spLocks noGrp="1"/>
          </p:cNvSpPr>
          <p:nvPr>
            <p:ph type="title"/>
          </p:nvPr>
        </p:nvSpPr>
        <p:spPr>
          <a:xfrm>
            <a:off x="4562474" y="0"/>
            <a:ext cx="3590925" cy="996315"/>
          </a:xfrm>
          <a:effectLst>
            <a:softEdge rad="38100"/>
          </a:effectLst>
        </p:spPr>
        <p:txBody>
          <a:bodyPr>
            <a:normAutofit fontScale="90000"/>
          </a:bodyPr>
          <a:lstStyle/>
          <a:p>
            <a:r>
              <a:rPr lang="en-US" sz="4800" b="1" dirty="0">
                <a:effectLst>
                  <a:outerShdw blurRad="38100" dist="38100" dir="2700000" algn="tl">
                    <a:srgbClr val="000000">
                      <a:alpha val="43137"/>
                    </a:srgbClr>
                  </a:outerShdw>
                </a:effectLst>
                <a:latin typeface="Arial Rounded MT Bold" panose="020F0704030504030204" pitchFamily="34" charset="0"/>
              </a:rPr>
              <a:t>Apologizing </a:t>
            </a:r>
          </a:p>
        </p:txBody>
      </p:sp>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1280160"/>
            <a:ext cx="11755120" cy="5394960"/>
          </a:xfrm>
          <a:solidFill>
            <a:schemeClr val="bg1">
              <a:alpha val="80000"/>
            </a:schemeClr>
          </a:solidFill>
          <a:effectLst>
            <a:softEdge rad="38100"/>
          </a:effectLst>
        </p:spPr>
        <p:txBody>
          <a:bodyPr>
            <a:normAutofit/>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The Bible is Very Positive Regarding the Issue of Apologizing </a:t>
            </a:r>
          </a:p>
          <a:p>
            <a:pPr marL="0" indent="0">
              <a:buNone/>
            </a:pPr>
            <a:r>
              <a:rPr lang="en-US" i="1" dirty="0">
                <a:effectLst>
                  <a:outerShdw blurRad="38100" dist="38100" dir="2700000" algn="tl">
                    <a:srgbClr val="000000">
                      <a:alpha val="43137"/>
                    </a:srgbClr>
                  </a:outerShdw>
                </a:effectLst>
                <a:latin typeface="Arial Rounded MT Bold" panose="020F0704030504030204" pitchFamily="34" charset="0"/>
              </a:rPr>
              <a:t>“He who conceals his transgressions will not prosper, but he who confesses and forsakes them will find compassion.” </a:t>
            </a:r>
            <a:r>
              <a:rPr lang="en-US" b="1" dirty="0">
                <a:effectLst>
                  <a:outerShdw blurRad="38100" dist="38100" dir="2700000" algn="tl">
                    <a:srgbClr val="000000">
                      <a:alpha val="43137"/>
                    </a:srgbClr>
                  </a:outerShdw>
                </a:effectLst>
                <a:latin typeface="Arial Rounded MT Bold" panose="020F0704030504030204" pitchFamily="34" charset="0"/>
              </a:rPr>
              <a:t>Prov 28:13 </a:t>
            </a:r>
          </a:p>
          <a:p>
            <a:pPr marL="0" indent="0">
              <a:buNone/>
            </a:pPr>
            <a:endParaRPr lang="en-US" sz="14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i="1" dirty="0">
                <a:effectLst>
                  <a:outerShdw blurRad="38100" dist="38100" dir="2700000" algn="tl">
                    <a:srgbClr val="000000">
                      <a:alpha val="43137"/>
                    </a:srgbClr>
                  </a:outerShdw>
                </a:effectLst>
                <a:latin typeface="Arial Rounded MT Bold" panose="020F0704030504030204" pitchFamily="34" charset="0"/>
              </a:rPr>
              <a:t>“But your iniquities have made a separation between you and your God, and your sins have hidden His face from you so that He does not hear.” </a:t>
            </a:r>
            <a:r>
              <a:rPr lang="en-US" b="1" dirty="0">
                <a:effectLst>
                  <a:outerShdw blurRad="38100" dist="38100" dir="2700000" algn="tl">
                    <a:srgbClr val="000000">
                      <a:alpha val="43137"/>
                    </a:srgbClr>
                  </a:outerShdw>
                </a:effectLst>
                <a:latin typeface="Arial Rounded MT Bold" panose="020F0704030504030204" pitchFamily="34" charset="0"/>
              </a:rPr>
              <a:t>Isaiah 59:2</a:t>
            </a:r>
          </a:p>
          <a:p>
            <a:pPr marL="0" indent="0">
              <a:buNone/>
            </a:pPr>
            <a:endParaRPr lang="en-US" sz="14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i="1" dirty="0">
                <a:effectLst>
                  <a:outerShdw blurRad="38100" dist="38100" dir="2700000" algn="tl">
                    <a:srgbClr val="000000">
                      <a:alpha val="43137"/>
                    </a:srgbClr>
                  </a:outerShdw>
                </a:effectLst>
                <a:latin typeface="Arial Rounded MT Bold" panose="020F0704030504030204" pitchFamily="34" charset="0"/>
              </a:rPr>
              <a:t>“Therefore if you are presenting your offering at the altar, and there remember that your brother has something against you, leave your offering there before the altar and go; first be reconciled to your brother, and then come and present your offering.”</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Matt 5:23-24 </a:t>
            </a:r>
          </a:p>
        </p:txBody>
      </p:sp>
    </p:spTree>
    <p:extLst>
      <p:ext uri="{BB962C8B-B14F-4D97-AF65-F5344CB8AC3E}">
        <p14:creationId xmlns:p14="http://schemas.microsoft.com/office/powerpoint/2010/main" val="2885925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7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outVertical)">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arn(inVertical)">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4D9B-00D4-45DB-9B08-80D972C43AC1}"/>
              </a:ext>
            </a:extLst>
          </p:cNvPr>
          <p:cNvSpPr>
            <a:spLocks noGrp="1"/>
          </p:cNvSpPr>
          <p:nvPr>
            <p:ph type="ctrTitle"/>
          </p:nvPr>
        </p:nvSpPr>
        <p:spPr>
          <a:xfrm>
            <a:off x="-101600" y="2123440"/>
            <a:ext cx="8818880" cy="1803082"/>
          </a:xfrm>
          <a:solidFill>
            <a:schemeClr val="bg1">
              <a:alpha val="80000"/>
            </a:schemeClr>
          </a:solidFill>
          <a:effectLst>
            <a:softEdge rad="38100"/>
          </a:effectLst>
        </p:spPr>
        <p:txBody>
          <a:bodyPr/>
          <a:lstStyle/>
          <a:p>
            <a:r>
              <a:rPr lang="en-US" dirty="0">
                <a:effectLst>
                  <a:outerShdw blurRad="38100" dist="38100" dir="2700000" algn="tl">
                    <a:srgbClr val="000000">
                      <a:alpha val="43137"/>
                    </a:srgbClr>
                  </a:outerShdw>
                </a:effectLst>
                <a:latin typeface="Arial Rounded MT Bold" panose="020F0704030504030204" pitchFamily="34" charset="0"/>
              </a:rPr>
              <a:t>How Can I Apologize?</a:t>
            </a:r>
            <a:br>
              <a:rPr lang="en-US" dirty="0">
                <a:effectLst>
                  <a:outerShdw blurRad="38100" dist="38100" dir="2700000" algn="tl">
                    <a:srgbClr val="000000">
                      <a:alpha val="43137"/>
                    </a:srgbClr>
                  </a:outerShdw>
                </a:effectLst>
                <a:latin typeface="Arial Rounded MT Bold" panose="020F0704030504030204" pitchFamily="34" charset="0"/>
              </a:rPr>
            </a:br>
            <a:r>
              <a:rPr lang="en-US" dirty="0">
                <a:effectLst>
                  <a:outerShdw blurRad="38100" dist="38100" dir="2700000" algn="tl">
                    <a:srgbClr val="000000">
                      <a:alpha val="43137"/>
                    </a:srgbClr>
                  </a:outerShdw>
                </a:effectLst>
                <a:latin typeface="Arial Rounded MT Bold" panose="020F0704030504030204" pitchFamily="34" charset="0"/>
              </a:rPr>
              <a:t>Let Me Count the Ways</a:t>
            </a:r>
          </a:p>
        </p:txBody>
      </p:sp>
      <p:sp>
        <p:nvSpPr>
          <p:cNvPr id="3" name="Subtitle 2">
            <a:extLst>
              <a:ext uri="{FF2B5EF4-FFF2-40B4-BE49-F238E27FC236}">
                <a16:creationId xmlns:a16="http://schemas.microsoft.com/office/drawing/2014/main" id="{7155F4D4-0D5C-44B5-95DA-5BAC2B1130F6}"/>
              </a:ext>
            </a:extLst>
          </p:cNvPr>
          <p:cNvSpPr>
            <a:spLocks noGrp="1"/>
          </p:cNvSpPr>
          <p:nvPr>
            <p:ph type="subTitle" idx="1"/>
          </p:nvPr>
        </p:nvSpPr>
        <p:spPr>
          <a:xfrm>
            <a:off x="8158480" y="5202238"/>
            <a:ext cx="4033520" cy="1025842"/>
          </a:xfrm>
          <a:solidFill>
            <a:schemeClr val="bg1">
              <a:alpha val="80000"/>
            </a:schemeClr>
          </a:solidFill>
          <a:effectLst>
            <a:softEdge rad="38100"/>
          </a:effectLst>
        </p:spPr>
        <p:txBody>
          <a:bodyPr>
            <a:normAutofit/>
          </a:bodyPr>
          <a:lstStyle/>
          <a:p>
            <a:r>
              <a:rPr lang="en-US" sz="2800" b="1" dirty="0">
                <a:effectLst>
                  <a:outerShdw blurRad="38100" dist="38100" dir="2700000" algn="tl">
                    <a:srgbClr val="000000">
                      <a:alpha val="43137"/>
                    </a:srgbClr>
                  </a:outerShdw>
                </a:effectLst>
                <a:latin typeface="Arial Rounded MT Bold" panose="020F0704030504030204" pitchFamily="34" charset="0"/>
              </a:rPr>
              <a:t>Freedom from Myself</a:t>
            </a:r>
          </a:p>
          <a:p>
            <a:r>
              <a:rPr lang="en-US" sz="2800" b="1" dirty="0">
                <a:effectLst>
                  <a:outerShdw blurRad="38100" dist="38100" dir="2700000" algn="tl">
                    <a:srgbClr val="000000">
                      <a:alpha val="43137"/>
                    </a:srgbClr>
                  </a:outerShdw>
                </a:effectLst>
                <a:latin typeface="Arial Rounded MT Bold" panose="020F0704030504030204" pitchFamily="34" charset="0"/>
              </a:rPr>
              <a:t>Pt 3</a:t>
            </a:r>
          </a:p>
        </p:txBody>
      </p:sp>
      <p:sp>
        <p:nvSpPr>
          <p:cNvPr id="5" name="TextBox 4">
            <a:extLst>
              <a:ext uri="{FF2B5EF4-FFF2-40B4-BE49-F238E27FC236}">
                <a16:creationId xmlns:a16="http://schemas.microsoft.com/office/drawing/2014/main" id="{A2FFFDD2-2BCC-4900-AE0E-DD8121FC7E6D}"/>
              </a:ext>
            </a:extLst>
          </p:cNvPr>
          <p:cNvSpPr txBox="1"/>
          <p:nvPr/>
        </p:nvSpPr>
        <p:spPr>
          <a:xfrm>
            <a:off x="9848850" y="91440"/>
            <a:ext cx="1728470" cy="369332"/>
          </a:xfrm>
          <a:prstGeom prst="rect">
            <a:avLst/>
          </a:prstGeom>
          <a:noFill/>
        </p:spPr>
        <p:txBody>
          <a:bodyPr wrap="square">
            <a:spAutoFit/>
          </a:bodyPr>
          <a:lstStyle/>
          <a:p>
            <a:r>
              <a:rPr lang="en-US" sz="1800" b="1" dirty="0">
                <a:effectLst>
                  <a:outerShdw blurRad="38100" dist="38100" dir="2700000" algn="tl">
                    <a:srgbClr val="000000">
                      <a:alpha val="43137"/>
                    </a:srgbClr>
                  </a:outerShdw>
                </a:effectLst>
                <a:latin typeface="Arial Rounded MT Bold" panose="020F0704030504030204" pitchFamily="34" charset="0"/>
              </a:rPr>
              <a:t>July 19, 2020 </a:t>
            </a:r>
          </a:p>
        </p:txBody>
      </p:sp>
      <p:sp>
        <p:nvSpPr>
          <p:cNvPr id="7" name="TextBox 6">
            <a:extLst>
              <a:ext uri="{FF2B5EF4-FFF2-40B4-BE49-F238E27FC236}">
                <a16:creationId xmlns:a16="http://schemas.microsoft.com/office/drawing/2014/main" id="{D9456D15-CE60-4F09-9C96-8AE0A4932035}"/>
              </a:ext>
            </a:extLst>
          </p:cNvPr>
          <p:cNvSpPr txBox="1"/>
          <p:nvPr/>
        </p:nvSpPr>
        <p:spPr>
          <a:xfrm>
            <a:off x="695960" y="122037"/>
            <a:ext cx="1996440" cy="369332"/>
          </a:xfrm>
          <a:prstGeom prst="rect">
            <a:avLst/>
          </a:prstGeom>
          <a:noFill/>
        </p:spPr>
        <p:txBody>
          <a:bodyPr wrap="square">
            <a:spAutoFit/>
          </a:bodyPr>
          <a:lstStyle/>
          <a:p>
            <a:r>
              <a:rPr lang="en-US" b="1" dirty="0">
                <a:effectLst>
                  <a:outerShdw blurRad="38100" dist="38100" dir="2700000" algn="tl">
                    <a:srgbClr val="000000">
                      <a:alpha val="43137"/>
                    </a:srgbClr>
                  </a:outerShdw>
                </a:effectLst>
                <a:latin typeface="Arial Rounded MT Bold" panose="020F0704030504030204" pitchFamily="34" charset="0"/>
              </a:rPr>
              <a:t>Edward Church </a:t>
            </a:r>
            <a:endParaRPr lang="en-US" dirty="0"/>
          </a:p>
        </p:txBody>
      </p:sp>
    </p:spTree>
    <p:extLst>
      <p:ext uri="{BB962C8B-B14F-4D97-AF65-F5344CB8AC3E}">
        <p14:creationId xmlns:p14="http://schemas.microsoft.com/office/powerpoint/2010/main" val="3407867998"/>
      </p:ext>
    </p:extLst>
  </p:cSld>
  <p:clrMapOvr>
    <a:masterClrMapping/>
  </p:clrMapOvr>
  <mc:AlternateContent xmlns:mc="http://schemas.openxmlformats.org/markup-compatibility/2006" xmlns:p14="http://schemas.microsoft.com/office/powerpoint/2010/main">
    <mc:Choice Requires="p14">
      <p:transition spd="slow" p14:dur="3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2000" fill="hold"/>
                                        <p:tgtEl>
                                          <p:spTgt spid="3">
                                            <p:bg/>
                                          </p:spTgt>
                                        </p:tgtEl>
                                        <p:attrNameLst>
                                          <p:attrName>ppt_w</p:attrName>
                                        </p:attrNameLst>
                                      </p:cBhvr>
                                      <p:tavLst>
                                        <p:tav tm="0">
                                          <p:val>
                                            <p:fltVal val="0"/>
                                          </p:val>
                                        </p:tav>
                                        <p:tav tm="100000">
                                          <p:val>
                                            <p:strVal val="#ppt_w"/>
                                          </p:val>
                                        </p:tav>
                                      </p:tavLst>
                                    </p:anim>
                                    <p:anim calcmode="lin" valueType="num">
                                      <p:cBhvr>
                                        <p:cTn id="14" dur="2000" fill="hold"/>
                                        <p:tgtEl>
                                          <p:spTgt spid="3">
                                            <p:bg/>
                                          </p:spTgt>
                                        </p:tgtEl>
                                        <p:attrNameLst>
                                          <p:attrName>ppt_h</p:attrName>
                                        </p:attrNameLst>
                                      </p:cBhvr>
                                      <p:tavLst>
                                        <p:tav tm="0">
                                          <p:val>
                                            <p:fltVal val="0"/>
                                          </p:val>
                                        </p:tav>
                                        <p:tav tm="100000">
                                          <p:val>
                                            <p:strVal val="#ppt_h"/>
                                          </p:val>
                                        </p:tav>
                                      </p:tavLst>
                                    </p:anim>
                                    <p:animEffect transition="in" filter="fade">
                                      <p:cBhvr>
                                        <p:cTn id="15" dur="2000"/>
                                        <p:tgtEl>
                                          <p:spTgt spid="3">
                                            <p:bg/>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2000"/>
                                        <p:tgtEl>
                                          <p:spTgt spid="3">
                                            <p:txEl>
                                              <p:pRg st="0" end="0"/>
                                            </p:txEl>
                                          </p:spTgt>
                                        </p:tgtEl>
                                      </p:cBhvr>
                                    </p:animEffect>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2000"/>
                                        <p:tgtEl>
                                          <p:spTgt spid="3">
                                            <p:txEl>
                                              <p:pRg st="1" end="1"/>
                                            </p:txEl>
                                          </p:spTgt>
                                        </p:tgtEl>
                                      </p:cBhvr>
                                    </p:animEffect>
                                  </p:childTnLst>
                                </p:cTn>
                              </p:par>
                            </p:childTnLst>
                          </p:cTn>
                        </p:par>
                        <p:par>
                          <p:cTn id="27" fill="hold">
                            <p:stCondLst>
                              <p:cond delay="6000"/>
                            </p:stCondLst>
                            <p:childTnLst>
                              <p:par>
                                <p:cTn id="28" presetID="3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style.rotation</p:attrName>
                                        </p:attrNameLst>
                                      </p:cBhvr>
                                      <p:tavLst>
                                        <p:tav tm="0">
                                          <p:val>
                                            <p:fltVal val="90"/>
                                          </p:val>
                                        </p:tav>
                                        <p:tav tm="100000">
                                          <p:val>
                                            <p:fltVal val="0"/>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1181100"/>
            <a:ext cx="11755120" cy="4803140"/>
          </a:xfrm>
          <a:solidFill>
            <a:schemeClr val="bg1">
              <a:alpha val="80000"/>
            </a:schemeClr>
          </a:solidFill>
          <a:effectLst>
            <a:softEdge rad="38100"/>
          </a:effectLst>
        </p:spPr>
        <p:txBody>
          <a:bodyPr>
            <a:normAutofit/>
          </a:bodyPr>
          <a:lstStyle/>
          <a:p>
            <a:pPr marL="0" indent="0">
              <a:lnSpc>
                <a:spcPct val="120000"/>
              </a:lnSpc>
              <a:buNone/>
            </a:pP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“Sorry-excuse” </a:t>
            </a:r>
            <a:r>
              <a:rPr lang="en-US"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“I’m sorry I didn’t call-I’ve been really busy.” </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“Sorry-Denial of Intent” </a:t>
            </a:r>
          </a:p>
          <a:p>
            <a:pPr>
              <a:lnSpc>
                <a:spcPct val="120000"/>
              </a:lnSpc>
              <a:spcBef>
                <a:spcPts val="3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Ex-</a:t>
            </a:r>
            <a:r>
              <a:rPr lang="en-US" i="1" dirty="0">
                <a:effectLst>
                  <a:outerShdw blurRad="38100" dist="38100" dir="2700000" algn="tl">
                    <a:srgbClr val="000000">
                      <a:alpha val="43137"/>
                    </a:srgbClr>
                  </a:outerShdw>
                </a:effectLst>
                <a:latin typeface="Arial Rounded MT Bold" panose="020F0704030504030204" pitchFamily="34" charset="0"/>
              </a:rPr>
              <a:t>“I’m sorry you took it that way. It wasn’t what I meant.” </a:t>
            </a:r>
          </a:p>
          <a:p>
            <a:pPr>
              <a:lnSpc>
                <a:spcPct val="120000"/>
              </a:lnSpc>
              <a:spcBef>
                <a:spcPts val="6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Tr-</a:t>
            </a:r>
            <a:r>
              <a:rPr lang="en-US" i="1" dirty="0">
                <a:effectLst>
                  <a:outerShdw blurRad="38100" dist="38100" dir="2700000" algn="tl">
                    <a:srgbClr val="000000">
                      <a:alpha val="43137"/>
                    </a:srgbClr>
                  </a:outerShdw>
                </a:effectLst>
                <a:latin typeface="Arial Rounded MT Bold" panose="020F0704030504030204" pitchFamily="34" charset="0"/>
              </a:rPr>
              <a:t>“I think it’s too bad that you had difficulty understanding me correctly.” </a:t>
            </a:r>
          </a:p>
          <a:p>
            <a:pPr>
              <a:lnSpc>
                <a:spcPct val="120000"/>
              </a:lnSpc>
              <a:spcBef>
                <a:spcPts val="12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Ex-</a:t>
            </a:r>
            <a:r>
              <a:rPr lang="en-US" i="1" dirty="0">
                <a:effectLst>
                  <a:outerShdw blurRad="38100" dist="38100" dir="2700000" algn="tl">
                    <a:srgbClr val="000000">
                      <a:alpha val="43137"/>
                    </a:srgbClr>
                  </a:outerShdw>
                </a:effectLst>
                <a:latin typeface="Arial Rounded MT Bold" panose="020F0704030504030204" pitchFamily="34" charset="0"/>
              </a:rPr>
              <a:t>“I’m sorry if I offended you.” </a:t>
            </a:r>
          </a:p>
          <a:p>
            <a:pPr>
              <a:lnSpc>
                <a:spcPct val="120000"/>
              </a:lnSpc>
              <a:spcBef>
                <a:spcPts val="30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Tr-</a:t>
            </a:r>
            <a:r>
              <a:rPr lang="en-US" i="1" dirty="0">
                <a:effectLst>
                  <a:outerShdw blurRad="38100" dist="38100" dir="2700000" algn="tl">
                    <a:srgbClr val="000000">
                      <a:alpha val="43137"/>
                    </a:srgbClr>
                  </a:outerShdw>
                </a:effectLst>
                <a:latin typeface="Arial Rounded MT Bold" panose="020F0704030504030204" pitchFamily="34" charset="0"/>
              </a:rPr>
              <a:t>“I can’t think of anything I did wrong, but if you think so, I’d be happy to apologize so I can get back in your good graces.” </a:t>
            </a:r>
          </a:p>
          <a:p>
            <a:pPr marL="0" indent="0">
              <a:lnSpc>
                <a:spcPct val="120000"/>
              </a:lnSpc>
              <a:buNone/>
            </a:pPr>
            <a:endParaRPr lang="en-US" i="1" dirty="0">
              <a:effectLst>
                <a:outerShdw blurRad="38100" dist="38100" dir="2700000" algn="tl">
                  <a:srgbClr val="000000">
                    <a:alpha val="43137"/>
                  </a:srgbClr>
                </a:outerShdw>
              </a:effectLst>
              <a:latin typeface="Arial Rounded MT Bold" panose="020F0704030504030204" pitchFamily="34" charset="0"/>
            </a:endParaRPr>
          </a:p>
        </p:txBody>
      </p:sp>
      <p:sp>
        <p:nvSpPr>
          <p:cNvPr id="6" name="Title 1">
            <a:extLst>
              <a:ext uri="{FF2B5EF4-FFF2-40B4-BE49-F238E27FC236}">
                <a16:creationId xmlns:a16="http://schemas.microsoft.com/office/drawing/2014/main" id="{50EE74CF-BFA9-4310-89D6-15338439CDE1}"/>
              </a:ext>
            </a:extLst>
          </p:cNvPr>
          <p:cNvSpPr>
            <a:spLocks noGrp="1"/>
          </p:cNvSpPr>
          <p:nvPr>
            <p:ph type="title"/>
          </p:nvPr>
        </p:nvSpPr>
        <p:spPr>
          <a:xfrm>
            <a:off x="838200" y="60325"/>
            <a:ext cx="7439025" cy="1219835"/>
          </a:xfrm>
          <a:solidFill>
            <a:schemeClr val="bg1">
              <a:alpha val="80000"/>
            </a:schemeClr>
          </a:solidFill>
          <a:effectLst>
            <a:softEdge rad="38100"/>
          </a:effectLst>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What Apologies Are Not… </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“Missed it by that much”</a:t>
            </a:r>
          </a:p>
        </p:txBody>
      </p:sp>
    </p:spTree>
    <p:extLst>
      <p:ext uri="{BB962C8B-B14F-4D97-AF65-F5344CB8AC3E}">
        <p14:creationId xmlns:p14="http://schemas.microsoft.com/office/powerpoint/2010/main" val="2237145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edge">
                                      <p:cBhvr>
                                        <p:cTn id="12" dur="2000"/>
                                        <p:tgtEl>
                                          <p:spTgt spid="3">
                                            <p:bg/>
                                          </p:spTgt>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edge">
                                      <p:cBhvr>
                                        <p:cTn id="15" dur="2000"/>
                                        <p:tgtEl>
                                          <p:spTgt spid="3">
                                            <p:txEl>
                                              <p:pRg st="0" end="0"/>
                                            </p:txEl>
                                          </p:spTgt>
                                        </p:tgtEl>
                                      </p:cBhvr>
                                    </p:animEffect>
                                  </p:childTnLst>
                                </p:cTn>
                              </p:par>
                            </p:childTnLst>
                          </p:cTn>
                        </p:par>
                        <p:par>
                          <p:cTn id="16" fill="hold">
                            <p:stCondLst>
                              <p:cond delay="2000"/>
                            </p:stCondLst>
                            <p:childTnLst>
                              <p:par>
                                <p:cTn id="17" presetID="2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edge">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edge">
                                      <p:cBhvr>
                                        <p:cTn id="24" dur="2000"/>
                                        <p:tgtEl>
                                          <p:spTgt spid="3">
                                            <p:txEl>
                                              <p:pRg st="2" end="2"/>
                                            </p:txEl>
                                          </p:spTgt>
                                        </p:tgtEl>
                                      </p:cBhvr>
                                    </p:animEffect>
                                  </p:childTnLst>
                                </p:cTn>
                              </p:par>
                            </p:childTnLst>
                          </p:cTn>
                        </p:par>
                        <p:par>
                          <p:cTn id="25" fill="hold">
                            <p:stCondLst>
                              <p:cond delay="2000"/>
                            </p:stCondLst>
                            <p:childTnLst>
                              <p:par>
                                <p:cTn id="26" presetID="20" presetClass="entr" presetSubtype="0"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edge">
                                      <p:cBhvr>
                                        <p:cTn id="28" dur="2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edge">
                                      <p:cBhvr>
                                        <p:cTn id="33" dur="2000"/>
                                        <p:tgtEl>
                                          <p:spTgt spid="3">
                                            <p:txEl>
                                              <p:pRg st="4" end="4"/>
                                            </p:txEl>
                                          </p:spTgt>
                                        </p:tgtEl>
                                      </p:cBhvr>
                                    </p:animEffect>
                                  </p:childTnLst>
                                </p:cTn>
                              </p:par>
                            </p:childTnLst>
                          </p:cTn>
                        </p:par>
                        <p:par>
                          <p:cTn id="34" fill="hold">
                            <p:stCondLst>
                              <p:cond delay="2000"/>
                            </p:stCondLst>
                            <p:childTnLst>
                              <p:par>
                                <p:cTn id="35" presetID="20"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edge">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1447800"/>
            <a:ext cx="11755120" cy="4867275"/>
          </a:xfrm>
          <a:solidFill>
            <a:schemeClr val="bg1">
              <a:alpha val="80000"/>
            </a:schemeClr>
          </a:solidFill>
          <a:effectLst>
            <a:softEdge rad="38100"/>
          </a:effectLst>
        </p:spPr>
        <p:txBody>
          <a:bodyPr>
            <a:normAutofit/>
          </a:bodyPr>
          <a:lstStyle/>
          <a:p>
            <a:pPr marL="0" indent="0">
              <a:lnSpc>
                <a:spcPct val="110000"/>
              </a:lnSpc>
              <a:buNone/>
            </a:pPr>
            <a:r>
              <a:rPr lang="en-US" dirty="0">
                <a:effectLst>
                  <a:outerShdw blurRad="38100" dist="38100" dir="2700000" algn="tl">
                    <a:srgbClr val="000000">
                      <a:alpha val="43137"/>
                    </a:srgbClr>
                  </a:outerShdw>
                </a:effectLst>
                <a:latin typeface="Arial Rounded MT Bold" panose="020F0704030504030204" pitchFamily="34" charset="0"/>
              </a:rPr>
              <a:t>• </a:t>
            </a:r>
            <a:r>
              <a:rPr lang="en-US" sz="2400" b="1" dirty="0">
                <a:effectLst>
                  <a:outerShdw blurRad="38100" dist="38100" dir="2700000" algn="tl">
                    <a:srgbClr val="000000">
                      <a:alpha val="43137"/>
                    </a:srgbClr>
                  </a:outerShdw>
                </a:effectLst>
                <a:latin typeface="Arial Rounded MT Bold" panose="020F0704030504030204" pitchFamily="34" charset="0"/>
              </a:rPr>
              <a:t>“Sorry-excuse” </a:t>
            </a:r>
            <a:r>
              <a:rPr lang="en-US" sz="2400" dirty="0">
                <a:effectLst>
                  <a:outerShdw blurRad="38100" dist="38100" dir="2700000" algn="tl">
                    <a:srgbClr val="000000">
                      <a:alpha val="43137"/>
                    </a:srgbClr>
                  </a:outerShdw>
                </a:effectLst>
                <a:latin typeface="Arial Rounded MT Bold" panose="020F0704030504030204" pitchFamily="34" charset="0"/>
              </a:rPr>
              <a:t> </a:t>
            </a:r>
            <a:r>
              <a:rPr lang="en-US" sz="2400" i="1" dirty="0">
                <a:effectLst>
                  <a:outerShdw blurRad="38100" dist="38100" dir="2700000" algn="tl">
                    <a:srgbClr val="000000">
                      <a:alpha val="43137"/>
                    </a:srgbClr>
                  </a:outerShdw>
                </a:effectLst>
                <a:latin typeface="Arial Rounded MT Bold" panose="020F0704030504030204" pitchFamily="34" charset="0"/>
              </a:rPr>
              <a:t>“I’m sorry I didn’t call-I’ve been really busy.” </a:t>
            </a:r>
          </a:p>
          <a:p>
            <a:pPr marL="0" indent="0">
              <a:lnSpc>
                <a:spcPct val="110000"/>
              </a:lnSpc>
              <a:buNone/>
            </a:pPr>
            <a:r>
              <a:rPr lang="en-US" sz="2400" dirty="0">
                <a:effectLst>
                  <a:outerShdw blurRad="38100" dist="38100" dir="2700000" algn="tl">
                    <a:srgbClr val="000000">
                      <a:alpha val="43137"/>
                    </a:srgbClr>
                  </a:outerShdw>
                </a:effectLst>
                <a:latin typeface="Arial Rounded MT Bold" panose="020F0704030504030204" pitchFamily="34" charset="0"/>
              </a:rPr>
              <a:t>• </a:t>
            </a:r>
            <a:r>
              <a:rPr lang="en-US" sz="2400" b="1" dirty="0">
                <a:effectLst>
                  <a:outerShdw blurRad="38100" dist="38100" dir="2700000" algn="tl">
                    <a:srgbClr val="000000">
                      <a:alpha val="43137"/>
                    </a:srgbClr>
                  </a:outerShdw>
                </a:effectLst>
                <a:latin typeface="Arial Rounded MT Bold" panose="020F0704030504030204" pitchFamily="34" charset="0"/>
              </a:rPr>
              <a:t>“Sorry-denial of intent” </a:t>
            </a:r>
            <a:r>
              <a:rPr lang="en-US" sz="2400" i="1" dirty="0">
                <a:effectLst>
                  <a:outerShdw blurRad="38100" dist="38100" dir="2700000" algn="tl">
                    <a:srgbClr val="000000">
                      <a:alpha val="43137"/>
                    </a:srgbClr>
                  </a:outerShdw>
                </a:effectLst>
                <a:latin typeface="Arial Rounded MT Bold" panose="020F0704030504030204" pitchFamily="34" charset="0"/>
              </a:rPr>
              <a:t>“I’m sorry you took it that way. Not what I meant.” </a:t>
            </a:r>
          </a:p>
          <a:p>
            <a:pPr marL="0" indent="0" algn="ctr">
              <a:lnSpc>
                <a:spcPct val="110000"/>
              </a:lnSpc>
              <a:buNone/>
            </a:pPr>
            <a:r>
              <a:rPr lang="en-US" sz="3500" b="1" dirty="0">
                <a:effectLst>
                  <a:outerShdw blurRad="38100" dist="38100" dir="2700000" algn="tl">
                    <a:srgbClr val="000000">
                      <a:alpha val="43137"/>
                    </a:srgbClr>
                  </a:outerShdw>
                </a:effectLst>
                <a:latin typeface="Arial Rounded MT Bold" panose="020F0704030504030204" pitchFamily="34" charset="0"/>
              </a:rPr>
              <a:t>“Sorry-Blame” </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Example</a:t>
            </a:r>
            <a:r>
              <a:rPr lang="en-US" dirty="0">
                <a:effectLst>
                  <a:outerShdw blurRad="38100" dist="38100" dir="2700000" algn="tl">
                    <a:srgbClr val="000000">
                      <a:alpha val="43137"/>
                    </a:srgbClr>
                  </a:outerShdw>
                </a:effectLst>
                <a:latin typeface="Arial Rounded MT Bold" panose="020F0704030504030204" pitchFamily="34" charset="0"/>
              </a:rPr>
              <a:t>: </a:t>
            </a:r>
          </a:p>
          <a:p>
            <a:pPr marL="0" indent="0">
              <a:lnSpc>
                <a:spcPct val="11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“I’m sorry I didn’t call sooner. Have you been feeling insecure about our relationship lately?” </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Translation</a:t>
            </a:r>
            <a:r>
              <a:rPr lang="en-US" i="1" dirty="0">
                <a:effectLst>
                  <a:outerShdw blurRad="38100" dist="38100" dir="2700000" algn="tl">
                    <a:srgbClr val="000000">
                      <a:alpha val="43137"/>
                    </a:srgbClr>
                  </a:outerShdw>
                </a:effectLst>
                <a:latin typeface="Arial Rounded MT Bold" panose="020F0704030504030204" pitchFamily="34" charset="0"/>
              </a:rPr>
              <a:t>: </a:t>
            </a:r>
          </a:p>
          <a:p>
            <a:pPr marL="0" indent="0">
              <a:lnSpc>
                <a:spcPct val="11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“If you are upset about my not calling, the real cause is your own insecurity, not anything I did.”</a:t>
            </a:r>
          </a:p>
        </p:txBody>
      </p:sp>
      <p:sp>
        <p:nvSpPr>
          <p:cNvPr id="6" name="Title 1">
            <a:extLst>
              <a:ext uri="{FF2B5EF4-FFF2-40B4-BE49-F238E27FC236}">
                <a16:creationId xmlns:a16="http://schemas.microsoft.com/office/drawing/2014/main" id="{B191B3B7-5DA0-4136-83F1-253FC4300737}"/>
              </a:ext>
            </a:extLst>
          </p:cNvPr>
          <p:cNvSpPr>
            <a:spLocks noGrp="1"/>
          </p:cNvSpPr>
          <p:nvPr>
            <p:ph type="title"/>
          </p:nvPr>
        </p:nvSpPr>
        <p:spPr>
          <a:xfrm>
            <a:off x="838200" y="60325"/>
            <a:ext cx="7439025" cy="1219835"/>
          </a:xfrm>
          <a:solidFill>
            <a:schemeClr val="bg1">
              <a:alpha val="80000"/>
            </a:schemeClr>
          </a:solidFill>
          <a:effectLst>
            <a:softEdge rad="38100"/>
          </a:effectLst>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What Apologies Are Not… </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“Missed it by that much”</a:t>
            </a:r>
          </a:p>
        </p:txBody>
      </p:sp>
    </p:spTree>
    <p:extLst>
      <p:ext uri="{BB962C8B-B14F-4D97-AF65-F5344CB8AC3E}">
        <p14:creationId xmlns:p14="http://schemas.microsoft.com/office/powerpoint/2010/main" val="2457371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3"/>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strVal val="#ppt_w+.3"/>
                                          </p:val>
                                        </p:tav>
                                        <p:tav tm="100000">
                                          <p:val>
                                            <p:strVal val="#ppt_w"/>
                                          </p:val>
                                        </p:tav>
                                      </p:tavLst>
                                    </p:anim>
                                    <p:anim calcmode="lin" valueType="num">
                                      <p:cBhvr>
                                        <p:cTn id="15" dur="2000" fill="hold"/>
                                        <p:tgtEl>
                                          <p:spTgt spid="3">
                                            <p:bg/>
                                          </p:spTgt>
                                        </p:tgtEl>
                                        <p:attrNameLst>
                                          <p:attrName>ppt_h</p:attrName>
                                        </p:attrNameLst>
                                      </p:cBhvr>
                                      <p:tavLst>
                                        <p:tav tm="0">
                                          <p:val>
                                            <p:strVal val="#ppt_h"/>
                                          </p:val>
                                        </p:tav>
                                        <p:tav tm="100000">
                                          <p:val>
                                            <p:strVal val="#ppt_h"/>
                                          </p:val>
                                        </p:tav>
                                      </p:tavLst>
                                    </p:anim>
                                    <p:animEffect transition="in" filter="fade">
                                      <p:cBhvr>
                                        <p:cTn id="16" dur="2000"/>
                                        <p:tgtEl>
                                          <p:spTgt spid="3">
                                            <p:bg/>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20"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0" end="0"/>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2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6" dur="2000"/>
                                        <p:tgtEl>
                                          <p:spTgt spid="3">
                                            <p:txEl>
                                              <p:pRg st="1" end="1"/>
                                            </p:txEl>
                                          </p:spTgt>
                                        </p:tgtEl>
                                      </p:cBhvr>
                                    </p:animEffect>
                                  </p:childTnLst>
                                </p:cTn>
                              </p:par>
                            </p:childTnLst>
                          </p:cTn>
                        </p:par>
                        <p:par>
                          <p:cTn id="27" fill="hold">
                            <p:stCondLst>
                              <p:cond delay="2000"/>
                            </p:stCondLst>
                            <p:childTnLst>
                              <p:par>
                                <p:cTn id="28" presetID="50" presetClass="entr" presetSubtype="0" decel="10000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2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31"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8"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9" dur="2000"/>
                                        <p:tgtEl>
                                          <p:spTgt spid="3">
                                            <p:txEl>
                                              <p:pRg st="3" end="3"/>
                                            </p:txEl>
                                          </p:spTgt>
                                        </p:tgtEl>
                                      </p:cBhvr>
                                    </p:animEffect>
                                  </p:childTnLst>
                                </p:cTn>
                              </p:par>
                            </p:childTnLst>
                          </p:cTn>
                        </p:par>
                        <p:par>
                          <p:cTn id="40" fill="hold">
                            <p:stCondLst>
                              <p:cond delay="2000"/>
                            </p:stCondLst>
                            <p:childTnLst>
                              <p:par>
                                <p:cTn id="41" presetID="50" presetClass="entr" presetSubtype="0" decel="100000" fill="hold" grpId="0"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2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44"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5" dur="20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p:cTn id="50" dur="2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51"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2" dur="2000"/>
                                        <p:tgtEl>
                                          <p:spTgt spid="3">
                                            <p:txEl>
                                              <p:pRg st="5" end="5"/>
                                            </p:txEl>
                                          </p:spTgt>
                                        </p:tgtEl>
                                      </p:cBhvr>
                                    </p:animEffect>
                                  </p:childTnLst>
                                </p:cTn>
                              </p:par>
                            </p:childTnLst>
                          </p:cTn>
                        </p:par>
                        <p:par>
                          <p:cTn id="53" fill="hold">
                            <p:stCondLst>
                              <p:cond delay="2000"/>
                            </p:stCondLst>
                            <p:childTnLst>
                              <p:par>
                                <p:cTn id="54" presetID="50" presetClass="entr" presetSubtype="0" decel="100000" fill="hold" grpId="0" nodeType="after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20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57"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1280160"/>
            <a:ext cx="11755120" cy="5394960"/>
          </a:xfrm>
          <a:solidFill>
            <a:schemeClr val="bg1">
              <a:alpha val="80000"/>
            </a:schemeClr>
          </a:solidFill>
          <a:effectLst>
            <a:softEdge rad="38100"/>
          </a:effectLst>
        </p:spPr>
        <p:txBody>
          <a:bodyPr>
            <a:normAutofit lnSpcReduction="10000"/>
          </a:bodyPr>
          <a:lstStyle/>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Decline to accept an apology that is not given sincerely. </a:t>
            </a:r>
          </a:p>
          <a:p>
            <a:pPr marL="0" indent="0">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When you accept an apology, knowing it wasn’t real, you pretend an issue is resolved while harboring resentments. </a:t>
            </a:r>
          </a:p>
          <a:p>
            <a:pPr marL="0" indent="0" algn="ctr">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Gently, firmly, without anger. </a:t>
            </a:r>
          </a:p>
          <a:p>
            <a:pPr marL="0" indent="0" algn="ctr">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refuse to accept an insincere apology, </a:t>
            </a:r>
          </a:p>
          <a:p>
            <a:pPr marL="0" indent="0" algn="ctr">
              <a:lnSpc>
                <a:spcPct val="120000"/>
              </a:lnSpc>
              <a:buNone/>
            </a:pPr>
            <a:r>
              <a:rPr lang="en-US" b="1" dirty="0">
                <a:effectLst>
                  <a:outerShdw blurRad="38100" dist="38100" dir="2700000" algn="tl">
                    <a:srgbClr val="000000">
                      <a:alpha val="43137"/>
                    </a:srgbClr>
                  </a:outerShdw>
                </a:effectLst>
                <a:latin typeface="Arial Rounded MT Bold" panose="020F0704030504030204" pitchFamily="34" charset="0"/>
              </a:rPr>
              <a:t>You will feel greater confidence</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You Won’t Feel manipulated or pacified </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you hold the other person more accountable</a:t>
            </a:r>
          </a:p>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without having to argue or try to force an apology. </a:t>
            </a:r>
          </a:p>
          <a:p>
            <a:pPr marL="0" indent="0">
              <a:lnSpc>
                <a:spcPct val="120000"/>
              </a:lnSpc>
              <a:buNone/>
            </a:pP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6" name="Title 1">
            <a:extLst>
              <a:ext uri="{FF2B5EF4-FFF2-40B4-BE49-F238E27FC236}">
                <a16:creationId xmlns:a16="http://schemas.microsoft.com/office/drawing/2014/main" id="{1680E07A-436C-4958-985F-62465EE76FC4}"/>
              </a:ext>
            </a:extLst>
          </p:cNvPr>
          <p:cNvSpPr>
            <a:spLocks noGrp="1"/>
          </p:cNvSpPr>
          <p:nvPr>
            <p:ph type="title"/>
          </p:nvPr>
        </p:nvSpPr>
        <p:spPr>
          <a:xfrm>
            <a:off x="1851660" y="90805"/>
            <a:ext cx="8478520" cy="996315"/>
          </a:xfrm>
          <a:effectLst>
            <a:softEdge rad="381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Guidelines For Real Apologies</a:t>
            </a:r>
          </a:p>
        </p:txBody>
      </p:sp>
    </p:spTree>
    <p:extLst>
      <p:ext uri="{BB962C8B-B14F-4D97-AF65-F5344CB8AC3E}">
        <p14:creationId xmlns:p14="http://schemas.microsoft.com/office/powerpoint/2010/main" val="3751713825"/>
      </p:ext>
    </p:extLst>
  </p:cSld>
  <p:clrMapOvr>
    <a:masterClrMapping/>
  </p:clrMapOvr>
  <mc:AlternateContent xmlns:mc="http://schemas.openxmlformats.org/markup-compatibility/2006" xmlns:p14="http://schemas.microsoft.com/office/powerpoint/2010/main">
    <mc:Choice Requires="p14">
      <p:transition spd="slow" p14:dur="475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bg/>
                                          </p:spTgt>
                                        </p:tgtEl>
                                        <p:attrNameLst>
                                          <p:attrName>style.visibility</p:attrName>
                                        </p:attrNameLst>
                                      </p:cBhvr>
                                      <p:to>
                                        <p:strVal val="visible"/>
                                      </p:to>
                                    </p:set>
                                    <p:anim by="(-#ppt_w*2)" calcmode="lin" valueType="num">
                                      <p:cBhvr rctx="PPT">
                                        <p:cTn id="15" dur="500" autoRev="1" fill="hold">
                                          <p:stCondLst>
                                            <p:cond delay="0"/>
                                          </p:stCondLst>
                                        </p:cTn>
                                        <p:tgtEl>
                                          <p:spTgt spid="3">
                                            <p:bg/>
                                          </p:spTgt>
                                        </p:tgtEl>
                                        <p:attrNameLst>
                                          <p:attrName>ppt_w</p:attrName>
                                        </p:attrNameLst>
                                      </p:cBhvr>
                                    </p:anim>
                                    <p:anim by="(#ppt_w*0.50)" calcmode="lin" valueType="num">
                                      <p:cBhvr>
                                        <p:cTn id="16" dur="500" decel="50000" autoRev="1" fill="hold">
                                          <p:stCondLst>
                                            <p:cond delay="0"/>
                                          </p:stCondLst>
                                        </p:cTn>
                                        <p:tgtEl>
                                          <p:spTgt spid="3">
                                            <p:bg/>
                                          </p:spTgt>
                                        </p:tgtEl>
                                        <p:attrNameLst>
                                          <p:attrName>ppt_x</p:attrName>
                                        </p:attrNameLst>
                                      </p:cBhvr>
                                    </p:anim>
                                    <p:anim from="(-#ppt_h/2)" to="(#ppt_y)" calcmode="lin" valueType="num">
                                      <p:cBhvr>
                                        <p:cTn id="17" dur="1000" fill="hold">
                                          <p:stCondLst>
                                            <p:cond delay="0"/>
                                          </p:stCondLst>
                                        </p:cTn>
                                        <p:tgtEl>
                                          <p:spTgt spid="3">
                                            <p:bg/>
                                          </p:spTgt>
                                        </p:tgtEl>
                                        <p:attrNameLst>
                                          <p:attrName>ppt_y</p:attrName>
                                        </p:attrNameLst>
                                      </p:cBhvr>
                                    </p:anim>
                                    <p:animRot by="21600000">
                                      <p:cBhvr>
                                        <p:cTn id="18" dur="1000" fill="hold">
                                          <p:stCondLst>
                                            <p:cond delay="0"/>
                                          </p:stCondLst>
                                        </p:cTn>
                                        <p:tgtEl>
                                          <p:spTgt spid="3">
                                            <p:bg/>
                                          </p:spTgt>
                                        </p:tgtEl>
                                        <p:attrNameLst>
                                          <p:attrName>r</p:attrName>
                                        </p:attrNameLst>
                                      </p:cBhvr>
                                    </p:animRo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by="(-#ppt_w*2)" calcmode="lin" valueType="num">
                                      <p:cBhvr rctx="PPT">
                                        <p:cTn id="21" dur="500" autoRev="1" fill="hold">
                                          <p:stCondLst>
                                            <p:cond delay="0"/>
                                          </p:stCondLst>
                                        </p:cTn>
                                        <p:tgtEl>
                                          <p:spTgt spid="3">
                                            <p:txEl>
                                              <p:pRg st="0" end="0"/>
                                            </p:txEl>
                                          </p:spTgt>
                                        </p:tgtEl>
                                        <p:attrNameLst>
                                          <p:attrName>ppt_w</p:attrName>
                                        </p:attrNameLst>
                                      </p:cBhvr>
                                    </p:anim>
                                    <p:anim by="(#ppt_w*0.50)" calcmode="lin" valueType="num">
                                      <p:cBhvr>
                                        <p:cTn id="22" dur="500" decel="50000" autoRev="1" fill="hold">
                                          <p:stCondLst>
                                            <p:cond delay="0"/>
                                          </p:stCondLst>
                                        </p:cTn>
                                        <p:tgtEl>
                                          <p:spTgt spid="3">
                                            <p:txEl>
                                              <p:pRg st="0" end="0"/>
                                            </p:txEl>
                                          </p:spTgt>
                                        </p:tgtEl>
                                        <p:attrNameLst>
                                          <p:attrName>ppt_x</p:attrName>
                                        </p:attrNameLst>
                                      </p:cBhvr>
                                    </p:anim>
                                    <p:anim from="(-#ppt_h/2)" to="(#ppt_y)" calcmode="lin" valueType="num">
                                      <p:cBhvr>
                                        <p:cTn id="23" dur="1000" fill="hold">
                                          <p:stCondLst>
                                            <p:cond delay="0"/>
                                          </p:stCondLst>
                                        </p:cTn>
                                        <p:tgtEl>
                                          <p:spTgt spid="3">
                                            <p:txEl>
                                              <p:pRg st="0" end="0"/>
                                            </p:txEl>
                                          </p:spTgt>
                                        </p:tgtEl>
                                        <p:attrNameLst>
                                          <p:attrName>ppt_y</p:attrName>
                                        </p:attrNameLst>
                                      </p:cBhvr>
                                    </p:anim>
                                    <p:animRot by="21600000">
                                      <p:cBhvr>
                                        <p:cTn id="24" dur="1000" fill="hold">
                                          <p:stCondLst>
                                            <p:cond delay="0"/>
                                          </p:stCondLst>
                                        </p:cTn>
                                        <p:tgtEl>
                                          <p:spTgt spid="3">
                                            <p:txEl>
                                              <p:pRg st="0" end="0"/>
                                            </p:txEl>
                                          </p:spTgt>
                                        </p:tgtEl>
                                        <p:attrNameLst>
                                          <p:attrName>r</p:attrName>
                                        </p:attrNameLst>
                                      </p:cBhvr>
                                    </p:animRot>
                                  </p:childTnLst>
                                </p:cTn>
                              </p:par>
                            </p:childTnLst>
                          </p:cTn>
                        </p:par>
                        <p:par>
                          <p:cTn id="25" fill="hold">
                            <p:stCondLst>
                              <p:cond delay="57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3">
                                            <p:txEl>
                                              <p:pRg st="1" end="1"/>
                                            </p:txEl>
                                          </p:spTgt>
                                        </p:tgtEl>
                                        <p:attrNameLst>
                                          <p:attrName>style.visibility</p:attrName>
                                        </p:attrNameLst>
                                      </p:cBhvr>
                                      <p:to>
                                        <p:strVal val="visible"/>
                                      </p:to>
                                    </p:set>
                                    <p:anim by="(-#ppt_w*2)" calcmode="lin" valueType="num">
                                      <p:cBhvr rctx="PPT">
                                        <p:cTn id="28" dur="500" autoRev="1" fill="hold">
                                          <p:stCondLst>
                                            <p:cond delay="0"/>
                                          </p:stCondLst>
                                        </p:cTn>
                                        <p:tgtEl>
                                          <p:spTgt spid="3">
                                            <p:txEl>
                                              <p:pRg st="1" end="1"/>
                                            </p:txEl>
                                          </p:spTgt>
                                        </p:tgtEl>
                                        <p:attrNameLst>
                                          <p:attrName>ppt_w</p:attrName>
                                        </p:attrNameLst>
                                      </p:cBhvr>
                                    </p:anim>
                                    <p:anim by="(#ppt_w*0.50)" calcmode="lin" valueType="num">
                                      <p:cBhvr>
                                        <p:cTn id="29" dur="500" decel="50000" autoRev="1" fill="hold">
                                          <p:stCondLst>
                                            <p:cond delay="0"/>
                                          </p:stCondLst>
                                        </p:cTn>
                                        <p:tgtEl>
                                          <p:spTgt spid="3">
                                            <p:txEl>
                                              <p:pRg st="1" end="1"/>
                                            </p:txEl>
                                          </p:spTgt>
                                        </p:tgtEl>
                                        <p:attrNameLst>
                                          <p:attrName>ppt_x</p:attrName>
                                        </p:attrNameLst>
                                      </p:cBhvr>
                                    </p:anim>
                                    <p:anim from="(-#ppt_h/2)" to="(#ppt_y)" calcmode="lin" valueType="num">
                                      <p:cBhvr>
                                        <p:cTn id="30" dur="1000" fill="hold">
                                          <p:stCondLst>
                                            <p:cond delay="0"/>
                                          </p:stCondLst>
                                        </p:cTn>
                                        <p:tgtEl>
                                          <p:spTgt spid="3">
                                            <p:txEl>
                                              <p:pRg st="1" end="1"/>
                                            </p:txEl>
                                          </p:spTgt>
                                        </p:tgtEl>
                                        <p:attrNameLst>
                                          <p:attrName>ppt_y</p:attrName>
                                        </p:attrNameLst>
                                      </p:cBhvr>
                                    </p:anim>
                                    <p:animRot by="21600000">
                                      <p:cBhvr>
                                        <p:cTn id="31" dur="1000" fill="hold">
                                          <p:stCondLst>
                                            <p:cond delay="0"/>
                                          </p:stCondLst>
                                        </p:cTn>
                                        <p:tgtEl>
                                          <p:spTgt spid="3">
                                            <p:txEl>
                                              <p:pRg st="1" end="1"/>
                                            </p:tx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56" presetClass="entr" presetSubtype="0" fill="hold" grpId="0" nodeType="clickEffect">
                                  <p:stCondLst>
                                    <p:cond delay="0"/>
                                  </p:stCondLst>
                                  <p:iterate type="lt">
                                    <p:tmPct val="10000"/>
                                  </p:iterate>
                                  <p:childTnLst>
                                    <p:set>
                                      <p:cBhvr>
                                        <p:cTn id="35" dur="1" fill="hold">
                                          <p:stCondLst>
                                            <p:cond delay="0"/>
                                          </p:stCondLst>
                                        </p:cTn>
                                        <p:tgtEl>
                                          <p:spTgt spid="3">
                                            <p:txEl>
                                              <p:pRg st="2" end="2"/>
                                            </p:txEl>
                                          </p:spTgt>
                                        </p:tgtEl>
                                        <p:attrNameLst>
                                          <p:attrName>style.visibility</p:attrName>
                                        </p:attrNameLst>
                                      </p:cBhvr>
                                      <p:to>
                                        <p:strVal val="visible"/>
                                      </p:to>
                                    </p:set>
                                    <p:anim by="(-#ppt_w*2)" calcmode="lin" valueType="num">
                                      <p:cBhvr rctx="PPT">
                                        <p:cTn id="36" dur="500" autoRev="1" fill="hold">
                                          <p:stCondLst>
                                            <p:cond delay="0"/>
                                          </p:stCondLst>
                                        </p:cTn>
                                        <p:tgtEl>
                                          <p:spTgt spid="3">
                                            <p:txEl>
                                              <p:pRg st="2" end="2"/>
                                            </p:txEl>
                                          </p:spTgt>
                                        </p:tgtEl>
                                        <p:attrNameLst>
                                          <p:attrName>ppt_w</p:attrName>
                                        </p:attrNameLst>
                                      </p:cBhvr>
                                    </p:anim>
                                    <p:anim by="(#ppt_w*0.50)" calcmode="lin" valueType="num">
                                      <p:cBhvr>
                                        <p:cTn id="37" dur="500" decel="50000" autoRev="1" fill="hold">
                                          <p:stCondLst>
                                            <p:cond delay="0"/>
                                          </p:stCondLst>
                                        </p:cTn>
                                        <p:tgtEl>
                                          <p:spTgt spid="3">
                                            <p:txEl>
                                              <p:pRg st="2" end="2"/>
                                            </p:txEl>
                                          </p:spTgt>
                                        </p:tgtEl>
                                        <p:attrNameLst>
                                          <p:attrName>ppt_x</p:attrName>
                                        </p:attrNameLst>
                                      </p:cBhvr>
                                    </p:anim>
                                    <p:anim from="(-#ppt_h/2)" to="(#ppt_y)" calcmode="lin" valueType="num">
                                      <p:cBhvr>
                                        <p:cTn id="38" dur="1000" fill="hold">
                                          <p:stCondLst>
                                            <p:cond delay="0"/>
                                          </p:stCondLst>
                                        </p:cTn>
                                        <p:tgtEl>
                                          <p:spTgt spid="3">
                                            <p:txEl>
                                              <p:pRg st="2" end="2"/>
                                            </p:txEl>
                                          </p:spTgt>
                                        </p:tgtEl>
                                        <p:attrNameLst>
                                          <p:attrName>ppt_y</p:attrName>
                                        </p:attrNameLst>
                                      </p:cBhvr>
                                    </p:anim>
                                    <p:animRot by="21600000">
                                      <p:cBhvr>
                                        <p:cTn id="39" dur="1000" fill="hold">
                                          <p:stCondLst>
                                            <p:cond delay="0"/>
                                          </p:stCondLst>
                                        </p:cTn>
                                        <p:tgtEl>
                                          <p:spTgt spid="3">
                                            <p:txEl>
                                              <p:pRg st="2" end="2"/>
                                            </p:txEl>
                                          </p:spTgt>
                                        </p:tgtEl>
                                        <p:attrNameLst>
                                          <p:attrName>r</p:attrName>
                                        </p:attrNameLst>
                                      </p:cBhvr>
                                    </p:animRot>
                                  </p:childTnLst>
                                </p:cTn>
                              </p:par>
                            </p:childTnLst>
                          </p:cTn>
                        </p:par>
                        <p:par>
                          <p:cTn id="40" fill="hold">
                            <p:stCondLst>
                              <p:cond delay="3600"/>
                            </p:stCondLst>
                            <p:childTnLst>
                              <p:par>
                                <p:cTn id="41" presetID="56" presetClass="entr" presetSubtype="0" fill="hold" grpId="0" nodeType="afterEffect">
                                  <p:stCondLst>
                                    <p:cond delay="0"/>
                                  </p:stCondLst>
                                  <p:iterate type="lt">
                                    <p:tmPct val="10000"/>
                                  </p:iterate>
                                  <p:childTnLst>
                                    <p:set>
                                      <p:cBhvr>
                                        <p:cTn id="42" dur="1" fill="hold">
                                          <p:stCondLst>
                                            <p:cond delay="0"/>
                                          </p:stCondLst>
                                        </p:cTn>
                                        <p:tgtEl>
                                          <p:spTgt spid="3">
                                            <p:txEl>
                                              <p:pRg st="3" end="3"/>
                                            </p:txEl>
                                          </p:spTgt>
                                        </p:tgtEl>
                                        <p:attrNameLst>
                                          <p:attrName>style.visibility</p:attrName>
                                        </p:attrNameLst>
                                      </p:cBhvr>
                                      <p:to>
                                        <p:strVal val="visible"/>
                                      </p:to>
                                    </p:set>
                                    <p:anim by="(-#ppt_w*2)" calcmode="lin" valueType="num">
                                      <p:cBhvr rctx="PPT">
                                        <p:cTn id="43" dur="500" autoRev="1" fill="hold">
                                          <p:stCondLst>
                                            <p:cond delay="0"/>
                                          </p:stCondLst>
                                        </p:cTn>
                                        <p:tgtEl>
                                          <p:spTgt spid="3">
                                            <p:txEl>
                                              <p:pRg st="3" end="3"/>
                                            </p:txEl>
                                          </p:spTgt>
                                        </p:tgtEl>
                                        <p:attrNameLst>
                                          <p:attrName>ppt_w</p:attrName>
                                        </p:attrNameLst>
                                      </p:cBhvr>
                                    </p:anim>
                                    <p:anim by="(#ppt_w*0.50)" calcmode="lin" valueType="num">
                                      <p:cBhvr>
                                        <p:cTn id="44" dur="500" decel="50000" autoRev="1" fill="hold">
                                          <p:stCondLst>
                                            <p:cond delay="0"/>
                                          </p:stCondLst>
                                        </p:cTn>
                                        <p:tgtEl>
                                          <p:spTgt spid="3">
                                            <p:txEl>
                                              <p:pRg st="3" end="3"/>
                                            </p:txEl>
                                          </p:spTgt>
                                        </p:tgtEl>
                                        <p:attrNameLst>
                                          <p:attrName>ppt_x</p:attrName>
                                        </p:attrNameLst>
                                      </p:cBhvr>
                                    </p:anim>
                                    <p:anim from="(-#ppt_h/2)" to="(#ppt_y)" calcmode="lin" valueType="num">
                                      <p:cBhvr>
                                        <p:cTn id="45" dur="1000" fill="hold">
                                          <p:stCondLst>
                                            <p:cond delay="0"/>
                                          </p:stCondLst>
                                        </p:cTn>
                                        <p:tgtEl>
                                          <p:spTgt spid="3">
                                            <p:txEl>
                                              <p:pRg st="3" end="3"/>
                                            </p:txEl>
                                          </p:spTgt>
                                        </p:tgtEl>
                                        <p:attrNameLst>
                                          <p:attrName>ppt_y</p:attrName>
                                        </p:attrNameLst>
                                      </p:cBhvr>
                                    </p:anim>
                                    <p:animRot by="21600000">
                                      <p:cBhvr>
                                        <p:cTn id="46" dur="1000" fill="hold">
                                          <p:stCondLst>
                                            <p:cond delay="0"/>
                                          </p:stCondLst>
                                        </p:cTn>
                                        <p:tgtEl>
                                          <p:spTgt spid="3">
                                            <p:txEl>
                                              <p:pRg st="3" end="3"/>
                                            </p:txEl>
                                          </p:spTgt>
                                        </p:tgtEl>
                                        <p:attrNameLst>
                                          <p:attrName>r</p:attrName>
                                        </p:attrNameLst>
                                      </p:cBhvr>
                                    </p:animRot>
                                  </p:childTnLst>
                                </p:cTn>
                              </p:par>
                            </p:childTnLst>
                          </p:cTn>
                        </p:par>
                        <p:par>
                          <p:cTn id="47" fill="hold">
                            <p:stCondLst>
                              <p:cond delay="7800"/>
                            </p:stCondLst>
                            <p:childTnLst>
                              <p:par>
                                <p:cTn id="48" presetID="56" presetClass="entr" presetSubtype="0" fill="hold" grpId="0" nodeType="afterEffect">
                                  <p:stCondLst>
                                    <p:cond delay="0"/>
                                  </p:stCondLst>
                                  <p:iterate type="lt">
                                    <p:tmPct val="10000"/>
                                  </p:iterate>
                                  <p:childTnLst>
                                    <p:set>
                                      <p:cBhvr>
                                        <p:cTn id="49" dur="1" fill="hold">
                                          <p:stCondLst>
                                            <p:cond delay="0"/>
                                          </p:stCondLst>
                                        </p:cTn>
                                        <p:tgtEl>
                                          <p:spTgt spid="3">
                                            <p:txEl>
                                              <p:pRg st="4" end="4"/>
                                            </p:txEl>
                                          </p:spTgt>
                                        </p:tgtEl>
                                        <p:attrNameLst>
                                          <p:attrName>style.visibility</p:attrName>
                                        </p:attrNameLst>
                                      </p:cBhvr>
                                      <p:to>
                                        <p:strVal val="visible"/>
                                      </p:to>
                                    </p:set>
                                    <p:anim by="(-#ppt_w*2)" calcmode="lin" valueType="num">
                                      <p:cBhvr rctx="PPT">
                                        <p:cTn id="50" dur="500" autoRev="1" fill="hold">
                                          <p:stCondLst>
                                            <p:cond delay="0"/>
                                          </p:stCondLst>
                                        </p:cTn>
                                        <p:tgtEl>
                                          <p:spTgt spid="3">
                                            <p:txEl>
                                              <p:pRg st="4" end="4"/>
                                            </p:txEl>
                                          </p:spTgt>
                                        </p:tgtEl>
                                        <p:attrNameLst>
                                          <p:attrName>ppt_w</p:attrName>
                                        </p:attrNameLst>
                                      </p:cBhvr>
                                    </p:anim>
                                    <p:anim by="(#ppt_w*0.50)" calcmode="lin" valueType="num">
                                      <p:cBhvr>
                                        <p:cTn id="51" dur="500" decel="50000" autoRev="1" fill="hold">
                                          <p:stCondLst>
                                            <p:cond delay="0"/>
                                          </p:stCondLst>
                                        </p:cTn>
                                        <p:tgtEl>
                                          <p:spTgt spid="3">
                                            <p:txEl>
                                              <p:pRg st="4" end="4"/>
                                            </p:txEl>
                                          </p:spTgt>
                                        </p:tgtEl>
                                        <p:attrNameLst>
                                          <p:attrName>ppt_x</p:attrName>
                                        </p:attrNameLst>
                                      </p:cBhvr>
                                    </p:anim>
                                    <p:anim from="(-#ppt_h/2)" to="(#ppt_y)" calcmode="lin" valueType="num">
                                      <p:cBhvr>
                                        <p:cTn id="52" dur="1000" fill="hold">
                                          <p:stCondLst>
                                            <p:cond delay="0"/>
                                          </p:stCondLst>
                                        </p:cTn>
                                        <p:tgtEl>
                                          <p:spTgt spid="3">
                                            <p:txEl>
                                              <p:pRg st="4" end="4"/>
                                            </p:txEl>
                                          </p:spTgt>
                                        </p:tgtEl>
                                        <p:attrNameLst>
                                          <p:attrName>ppt_y</p:attrName>
                                        </p:attrNameLst>
                                      </p:cBhvr>
                                    </p:anim>
                                    <p:animRot by="21600000">
                                      <p:cBhvr>
                                        <p:cTn id="53" dur="1000" fill="hold">
                                          <p:stCondLst>
                                            <p:cond delay="0"/>
                                          </p:stCondLst>
                                        </p:cTn>
                                        <p:tgtEl>
                                          <p:spTgt spid="3">
                                            <p:txEl>
                                              <p:pRg st="4" end="4"/>
                                            </p:txEl>
                                          </p:spTgt>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56" presetClass="entr" presetSubtype="0" fill="hold" grpId="0" nodeType="clickEffect">
                                  <p:stCondLst>
                                    <p:cond delay="0"/>
                                  </p:stCondLst>
                                  <p:iterate type="lt">
                                    <p:tmPct val="10000"/>
                                  </p:iterate>
                                  <p:childTnLst>
                                    <p:set>
                                      <p:cBhvr>
                                        <p:cTn id="57" dur="1" fill="hold">
                                          <p:stCondLst>
                                            <p:cond delay="0"/>
                                          </p:stCondLst>
                                        </p:cTn>
                                        <p:tgtEl>
                                          <p:spTgt spid="3">
                                            <p:txEl>
                                              <p:pRg st="5" end="5"/>
                                            </p:txEl>
                                          </p:spTgt>
                                        </p:tgtEl>
                                        <p:attrNameLst>
                                          <p:attrName>style.visibility</p:attrName>
                                        </p:attrNameLst>
                                      </p:cBhvr>
                                      <p:to>
                                        <p:strVal val="visible"/>
                                      </p:to>
                                    </p:set>
                                    <p:anim by="(-#ppt_w*2)" calcmode="lin" valueType="num">
                                      <p:cBhvr rctx="PPT">
                                        <p:cTn id="58" dur="500" autoRev="1" fill="hold">
                                          <p:stCondLst>
                                            <p:cond delay="0"/>
                                          </p:stCondLst>
                                        </p:cTn>
                                        <p:tgtEl>
                                          <p:spTgt spid="3">
                                            <p:txEl>
                                              <p:pRg st="5" end="5"/>
                                            </p:txEl>
                                          </p:spTgt>
                                        </p:tgtEl>
                                        <p:attrNameLst>
                                          <p:attrName>ppt_w</p:attrName>
                                        </p:attrNameLst>
                                      </p:cBhvr>
                                    </p:anim>
                                    <p:anim by="(#ppt_w*0.50)" calcmode="lin" valueType="num">
                                      <p:cBhvr>
                                        <p:cTn id="59" dur="500" decel="50000" autoRev="1" fill="hold">
                                          <p:stCondLst>
                                            <p:cond delay="0"/>
                                          </p:stCondLst>
                                        </p:cTn>
                                        <p:tgtEl>
                                          <p:spTgt spid="3">
                                            <p:txEl>
                                              <p:pRg st="5" end="5"/>
                                            </p:txEl>
                                          </p:spTgt>
                                        </p:tgtEl>
                                        <p:attrNameLst>
                                          <p:attrName>ppt_x</p:attrName>
                                        </p:attrNameLst>
                                      </p:cBhvr>
                                    </p:anim>
                                    <p:anim from="(-#ppt_h/2)" to="(#ppt_y)" calcmode="lin" valueType="num">
                                      <p:cBhvr>
                                        <p:cTn id="60" dur="1000" fill="hold">
                                          <p:stCondLst>
                                            <p:cond delay="0"/>
                                          </p:stCondLst>
                                        </p:cTn>
                                        <p:tgtEl>
                                          <p:spTgt spid="3">
                                            <p:txEl>
                                              <p:pRg st="5" end="5"/>
                                            </p:txEl>
                                          </p:spTgt>
                                        </p:tgtEl>
                                        <p:attrNameLst>
                                          <p:attrName>ppt_y</p:attrName>
                                        </p:attrNameLst>
                                      </p:cBhvr>
                                    </p:anim>
                                    <p:animRot by="21600000">
                                      <p:cBhvr>
                                        <p:cTn id="61" dur="1000" fill="hold">
                                          <p:stCondLst>
                                            <p:cond delay="0"/>
                                          </p:stCondLst>
                                        </p:cTn>
                                        <p:tgtEl>
                                          <p:spTgt spid="3">
                                            <p:txEl>
                                              <p:pRg st="5" end="5"/>
                                            </p:txEl>
                                          </p:spTgt>
                                        </p:tgtEl>
                                        <p:attrNameLst>
                                          <p:attrName>r</p:attrName>
                                        </p:attrNameLst>
                                      </p:cBhvr>
                                    </p:animRot>
                                  </p:childTnLst>
                                </p:cTn>
                              </p:par>
                            </p:childTnLst>
                          </p:cTn>
                        </p:par>
                        <p:par>
                          <p:cTn id="62" fill="hold">
                            <p:stCondLst>
                              <p:cond delay="4200"/>
                            </p:stCondLst>
                            <p:childTnLst>
                              <p:par>
                                <p:cTn id="63" presetID="56" presetClass="entr" presetSubtype="0" fill="hold" grpId="0" nodeType="afterEffect">
                                  <p:stCondLst>
                                    <p:cond delay="0"/>
                                  </p:stCondLst>
                                  <p:iterate type="lt">
                                    <p:tmPct val="10000"/>
                                  </p:iterate>
                                  <p:childTnLst>
                                    <p:set>
                                      <p:cBhvr>
                                        <p:cTn id="64" dur="1" fill="hold">
                                          <p:stCondLst>
                                            <p:cond delay="0"/>
                                          </p:stCondLst>
                                        </p:cTn>
                                        <p:tgtEl>
                                          <p:spTgt spid="3">
                                            <p:txEl>
                                              <p:pRg st="6" end="6"/>
                                            </p:txEl>
                                          </p:spTgt>
                                        </p:tgtEl>
                                        <p:attrNameLst>
                                          <p:attrName>style.visibility</p:attrName>
                                        </p:attrNameLst>
                                      </p:cBhvr>
                                      <p:to>
                                        <p:strVal val="visible"/>
                                      </p:to>
                                    </p:set>
                                    <p:anim by="(-#ppt_w*2)" calcmode="lin" valueType="num">
                                      <p:cBhvr rctx="PPT">
                                        <p:cTn id="65" dur="500" autoRev="1" fill="hold">
                                          <p:stCondLst>
                                            <p:cond delay="0"/>
                                          </p:stCondLst>
                                        </p:cTn>
                                        <p:tgtEl>
                                          <p:spTgt spid="3">
                                            <p:txEl>
                                              <p:pRg st="6" end="6"/>
                                            </p:txEl>
                                          </p:spTgt>
                                        </p:tgtEl>
                                        <p:attrNameLst>
                                          <p:attrName>ppt_w</p:attrName>
                                        </p:attrNameLst>
                                      </p:cBhvr>
                                    </p:anim>
                                    <p:anim by="(#ppt_w*0.50)" calcmode="lin" valueType="num">
                                      <p:cBhvr>
                                        <p:cTn id="66" dur="500" decel="50000" autoRev="1" fill="hold">
                                          <p:stCondLst>
                                            <p:cond delay="0"/>
                                          </p:stCondLst>
                                        </p:cTn>
                                        <p:tgtEl>
                                          <p:spTgt spid="3">
                                            <p:txEl>
                                              <p:pRg st="6" end="6"/>
                                            </p:txEl>
                                          </p:spTgt>
                                        </p:tgtEl>
                                        <p:attrNameLst>
                                          <p:attrName>ppt_x</p:attrName>
                                        </p:attrNameLst>
                                      </p:cBhvr>
                                    </p:anim>
                                    <p:anim from="(-#ppt_h/2)" to="(#ppt_y)" calcmode="lin" valueType="num">
                                      <p:cBhvr>
                                        <p:cTn id="67" dur="1000" fill="hold">
                                          <p:stCondLst>
                                            <p:cond delay="0"/>
                                          </p:stCondLst>
                                        </p:cTn>
                                        <p:tgtEl>
                                          <p:spTgt spid="3">
                                            <p:txEl>
                                              <p:pRg st="6" end="6"/>
                                            </p:txEl>
                                          </p:spTgt>
                                        </p:tgtEl>
                                        <p:attrNameLst>
                                          <p:attrName>ppt_y</p:attrName>
                                        </p:attrNameLst>
                                      </p:cBhvr>
                                    </p:anim>
                                    <p:animRot by="21600000">
                                      <p:cBhvr>
                                        <p:cTn id="68" dur="1000" fill="hold">
                                          <p:stCondLst>
                                            <p:cond delay="0"/>
                                          </p:stCondLst>
                                        </p:cTn>
                                        <p:tgtEl>
                                          <p:spTgt spid="3">
                                            <p:txEl>
                                              <p:pRg st="6" end="6"/>
                                            </p:txEl>
                                          </p:spTgt>
                                        </p:tgtEl>
                                        <p:attrNameLst>
                                          <p:attrName>r</p:attrName>
                                        </p:attrNameLst>
                                      </p:cBhvr>
                                    </p:animRot>
                                  </p:childTnLst>
                                </p:cTn>
                              </p:par>
                            </p:childTnLst>
                          </p:cTn>
                        </p:par>
                        <p:par>
                          <p:cTn id="69" fill="hold">
                            <p:stCondLst>
                              <p:cond delay="8700"/>
                            </p:stCondLst>
                            <p:childTnLst>
                              <p:par>
                                <p:cTn id="70" presetID="56" presetClass="entr" presetSubtype="0" fill="hold" grpId="0" nodeType="afterEffect">
                                  <p:stCondLst>
                                    <p:cond delay="0"/>
                                  </p:stCondLst>
                                  <p:iterate type="lt">
                                    <p:tmPct val="10000"/>
                                  </p:iterate>
                                  <p:childTnLst>
                                    <p:set>
                                      <p:cBhvr>
                                        <p:cTn id="71" dur="1" fill="hold">
                                          <p:stCondLst>
                                            <p:cond delay="0"/>
                                          </p:stCondLst>
                                        </p:cTn>
                                        <p:tgtEl>
                                          <p:spTgt spid="3">
                                            <p:txEl>
                                              <p:pRg st="7" end="7"/>
                                            </p:txEl>
                                          </p:spTgt>
                                        </p:tgtEl>
                                        <p:attrNameLst>
                                          <p:attrName>style.visibility</p:attrName>
                                        </p:attrNameLst>
                                      </p:cBhvr>
                                      <p:to>
                                        <p:strVal val="visible"/>
                                      </p:to>
                                    </p:set>
                                    <p:anim by="(-#ppt_w*2)" calcmode="lin" valueType="num">
                                      <p:cBhvr rctx="PPT">
                                        <p:cTn id="72" dur="500" autoRev="1" fill="hold">
                                          <p:stCondLst>
                                            <p:cond delay="0"/>
                                          </p:stCondLst>
                                        </p:cTn>
                                        <p:tgtEl>
                                          <p:spTgt spid="3">
                                            <p:txEl>
                                              <p:pRg st="7" end="7"/>
                                            </p:txEl>
                                          </p:spTgt>
                                        </p:tgtEl>
                                        <p:attrNameLst>
                                          <p:attrName>ppt_w</p:attrName>
                                        </p:attrNameLst>
                                      </p:cBhvr>
                                    </p:anim>
                                    <p:anim by="(#ppt_w*0.50)" calcmode="lin" valueType="num">
                                      <p:cBhvr>
                                        <p:cTn id="73" dur="500" decel="50000" autoRev="1" fill="hold">
                                          <p:stCondLst>
                                            <p:cond delay="0"/>
                                          </p:stCondLst>
                                        </p:cTn>
                                        <p:tgtEl>
                                          <p:spTgt spid="3">
                                            <p:txEl>
                                              <p:pRg st="7" end="7"/>
                                            </p:txEl>
                                          </p:spTgt>
                                        </p:tgtEl>
                                        <p:attrNameLst>
                                          <p:attrName>ppt_x</p:attrName>
                                        </p:attrNameLst>
                                      </p:cBhvr>
                                    </p:anim>
                                    <p:anim from="(-#ppt_h/2)" to="(#ppt_y)" calcmode="lin" valueType="num">
                                      <p:cBhvr>
                                        <p:cTn id="74" dur="1000" fill="hold">
                                          <p:stCondLst>
                                            <p:cond delay="0"/>
                                          </p:stCondLst>
                                        </p:cTn>
                                        <p:tgtEl>
                                          <p:spTgt spid="3">
                                            <p:txEl>
                                              <p:pRg st="7" end="7"/>
                                            </p:txEl>
                                          </p:spTgt>
                                        </p:tgtEl>
                                        <p:attrNameLst>
                                          <p:attrName>ppt_y</p:attrName>
                                        </p:attrNameLst>
                                      </p:cBhvr>
                                    </p:anim>
                                    <p:animRot by="21600000">
                                      <p:cBhvr>
                                        <p:cTn id="75" dur="1000" fill="hold">
                                          <p:stCondLst>
                                            <p:cond delay="0"/>
                                          </p:stCondLst>
                                        </p:cTn>
                                        <p:tgtEl>
                                          <p:spTgt spid="3">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8DFA-F45F-4914-9007-A93BD3A3C806}"/>
              </a:ext>
            </a:extLst>
          </p:cNvPr>
          <p:cNvSpPr>
            <a:spLocks noGrp="1"/>
          </p:cNvSpPr>
          <p:nvPr>
            <p:ph type="title"/>
          </p:nvPr>
        </p:nvSpPr>
        <p:spPr>
          <a:xfrm>
            <a:off x="5943600" y="163830"/>
            <a:ext cx="6153150" cy="996315"/>
          </a:xfrm>
          <a:solidFill>
            <a:schemeClr val="bg1">
              <a:alpha val="80000"/>
            </a:schemeClr>
          </a:solidFill>
          <a:effectLst>
            <a:softEdge rad="38100"/>
          </a:effectLst>
        </p:spPr>
        <p:txBody>
          <a:bodyPr>
            <a:normAutofit fontScale="90000"/>
          </a:bodyPr>
          <a:lstStyle/>
          <a:p>
            <a:r>
              <a:rPr lang="en-US" sz="4800" b="1" dirty="0">
                <a:effectLst>
                  <a:outerShdw blurRad="38100" dist="38100" dir="2700000" algn="tl">
                    <a:srgbClr val="000000">
                      <a:alpha val="43137"/>
                    </a:srgbClr>
                  </a:outerShdw>
                </a:effectLst>
                <a:latin typeface="Arial Rounded MT Bold" panose="020F0704030504030204" pitchFamily="34" charset="0"/>
              </a:rPr>
              <a:t>Learning to Apologize </a:t>
            </a:r>
          </a:p>
        </p:txBody>
      </p:sp>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527685" y="1463040"/>
            <a:ext cx="11755120" cy="3609703"/>
          </a:xfrm>
          <a:solidFill>
            <a:schemeClr val="bg1">
              <a:alpha val="80000"/>
            </a:schemeClr>
          </a:solidFill>
          <a:effectLst>
            <a:softEdge rad="38100"/>
          </a:effectLst>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People learn different styles of apology/non-apology from parents. </a:t>
            </a:r>
          </a:p>
          <a:p>
            <a:pPr marL="0" indent="0">
              <a:lnSpc>
                <a:spcPct val="150000"/>
              </a:lnSpc>
              <a:buNone/>
            </a:pPr>
            <a:r>
              <a:rPr lang="en-US" b="1" dirty="0">
                <a:effectLst>
                  <a:outerShdw blurRad="38100" dist="38100" dir="2700000" algn="tl">
                    <a:srgbClr val="000000">
                      <a:alpha val="43137"/>
                    </a:srgbClr>
                  </a:outerShdw>
                </a:effectLst>
                <a:latin typeface="Arial Rounded MT Bold" panose="020F0704030504030204" pitchFamily="34" charset="0"/>
              </a:rPr>
              <a:t>• Research shows that about 10% of the population…</a:t>
            </a:r>
          </a:p>
          <a:p>
            <a:pPr marL="0" indent="0">
              <a:lnSpc>
                <a:spcPct val="150000"/>
              </a:lnSpc>
              <a:buNone/>
            </a:pPr>
            <a:r>
              <a:rPr lang="en-US" b="1" dirty="0">
                <a:effectLst>
                  <a:outerShdw blurRad="38100" dist="38100" dir="2700000" algn="tl">
                    <a:srgbClr val="000000">
                      <a:alpha val="43137"/>
                    </a:srgbClr>
                  </a:outerShdw>
                </a:effectLst>
                <a:latin typeface="Arial Rounded MT Bold" panose="020F0704030504030204" pitchFamily="34" charset="0"/>
              </a:rPr>
              <a:t>    …almost never apologizes, </a:t>
            </a:r>
          </a:p>
          <a:p>
            <a:pPr marL="0" indent="0">
              <a:lnSpc>
                <a:spcPct val="150000"/>
              </a:lnSpc>
              <a:buNone/>
            </a:pPr>
            <a:r>
              <a:rPr lang="en-US" b="1" dirty="0">
                <a:effectLst>
                  <a:outerShdw blurRad="38100" dist="38100" dir="2700000" algn="tl">
                    <a:srgbClr val="000000">
                      <a:alpha val="43137"/>
                    </a:srgbClr>
                  </a:outerShdw>
                </a:effectLst>
                <a:latin typeface="Arial Rounded MT Bold" panose="020F0704030504030204" pitchFamily="34" charset="0"/>
              </a:rPr>
              <a:t>         …most of these are men  </a:t>
            </a:r>
          </a:p>
          <a:p>
            <a:pPr marL="0" indent="0">
              <a:lnSpc>
                <a:spcPct val="150000"/>
              </a:lnSpc>
              <a:buNone/>
            </a:pPr>
            <a:r>
              <a:rPr lang="en-US" b="1" dirty="0">
                <a:effectLst>
                  <a:outerShdw blurRad="38100" dist="38100" dir="2700000" algn="tl">
                    <a:srgbClr val="000000">
                      <a:alpha val="43137"/>
                    </a:srgbClr>
                  </a:outerShdw>
                </a:effectLst>
                <a:latin typeface="Arial Rounded MT Bold" panose="020F0704030504030204" pitchFamily="34" charset="0"/>
              </a:rPr>
              <a:t>               …they learned this from their fathers</a:t>
            </a:r>
          </a:p>
        </p:txBody>
      </p:sp>
    </p:spTree>
    <p:extLst>
      <p:ext uri="{BB962C8B-B14F-4D97-AF65-F5344CB8AC3E}">
        <p14:creationId xmlns:p14="http://schemas.microsoft.com/office/powerpoint/2010/main" val="2155025473"/>
      </p:ext>
    </p:extLst>
  </p:cSld>
  <p:clrMapOvr>
    <a:masterClrMapping/>
  </p:clrMapOvr>
  <mc:AlternateContent xmlns:mc="http://schemas.openxmlformats.org/markup-compatibility/2006" xmlns:p14="http://schemas.microsoft.com/office/powerpoint/2010/main">
    <mc:Choice Requires="p14">
      <p:transition spd="slow" p14:dur="225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fltVal val="0"/>
                                          </p:val>
                                        </p:tav>
                                        <p:tav tm="100000">
                                          <p:val>
                                            <p:strVal val="#ppt_w"/>
                                          </p:val>
                                        </p:tav>
                                      </p:tavLst>
                                    </p:anim>
                                    <p:anim calcmode="lin" valueType="num">
                                      <p:cBhvr>
                                        <p:cTn id="15" dur="2000" fill="hold"/>
                                        <p:tgtEl>
                                          <p:spTgt spid="3">
                                            <p:bg/>
                                          </p:spTgt>
                                        </p:tgtEl>
                                        <p:attrNameLst>
                                          <p:attrName>ppt_h</p:attrName>
                                        </p:attrNameLst>
                                      </p:cBhvr>
                                      <p:tavLst>
                                        <p:tav tm="0">
                                          <p:val>
                                            <p:fltVal val="0"/>
                                          </p:val>
                                        </p:tav>
                                        <p:tav tm="100000">
                                          <p:val>
                                            <p:strVal val="#ppt_h"/>
                                          </p:val>
                                        </p:tav>
                                      </p:tavLst>
                                    </p:anim>
                                    <p:animEffect transition="in" filter="fade">
                                      <p:cBhvr>
                                        <p:cTn id="16" dur="2000"/>
                                        <p:tgtEl>
                                          <p:spTgt spid="3">
                                            <p:bg/>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2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2000"/>
                                        <p:tgtEl>
                                          <p:spTgt spid="3">
                                            <p:txEl>
                                              <p:pRg st="1" end="1"/>
                                            </p:txEl>
                                          </p:spTgt>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4" dur="2000"/>
                                        <p:tgtEl>
                                          <p:spTgt spid="3">
                                            <p:txEl>
                                              <p:pRg st="2" end="2"/>
                                            </p:txEl>
                                          </p:spTgt>
                                        </p:tgtEl>
                                      </p:cBhvr>
                                    </p:animEffect>
                                  </p:childTnLst>
                                </p:cTn>
                              </p:par>
                            </p:childTnLst>
                          </p:cTn>
                        </p:par>
                        <p:par>
                          <p:cTn id="35" fill="hold">
                            <p:stCondLst>
                              <p:cond delay="4000"/>
                            </p:stCondLst>
                            <p:childTnLst>
                              <p:par>
                                <p:cTn id="36" presetID="53" presetClass="entr" presetSubtype="16" fill="hold" grpId="0" nodeType="after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0" dur="2000"/>
                                        <p:tgtEl>
                                          <p:spTgt spid="3">
                                            <p:txEl>
                                              <p:pRg st="3" end="3"/>
                                            </p:txEl>
                                          </p:spTgt>
                                        </p:tgtEl>
                                      </p:cBhvr>
                                    </p:animEffect>
                                  </p:childTnLst>
                                </p:cTn>
                              </p:par>
                            </p:childTnLst>
                          </p:cTn>
                        </p:par>
                        <p:par>
                          <p:cTn id="41" fill="hold">
                            <p:stCondLst>
                              <p:cond delay="6000"/>
                            </p:stCondLst>
                            <p:childTnLst>
                              <p:par>
                                <p:cTn id="42" presetID="53" presetClass="entr" presetSubtype="16" fill="hold" grpId="0" nodeType="after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5"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76E9C-584D-461A-AB5E-54D97665DCE1}"/>
              </a:ext>
            </a:extLst>
          </p:cNvPr>
          <p:cNvSpPr>
            <a:spLocks noGrp="1"/>
          </p:cNvSpPr>
          <p:nvPr>
            <p:ph idx="1"/>
          </p:nvPr>
        </p:nvSpPr>
        <p:spPr>
          <a:xfrm>
            <a:off x="247650" y="200025"/>
            <a:ext cx="11715750" cy="5976938"/>
          </a:xfrm>
        </p:spPr>
        <p:txBody>
          <a:bodyPr>
            <a:normAutofit/>
          </a:bodyPr>
          <a:lstStyle/>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“Expressing Regret” is the Apology Language that </a:t>
            </a:r>
            <a:r>
              <a:rPr lang="en-US" sz="1800" b="1" dirty="0">
                <a:solidFill>
                  <a:srgbClr val="000000"/>
                </a:solidFill>
                <a:effectLst/>
                <a:latin typeface="Arial" panose="020B0604020202020204" pitchFamily="34" charset="0"/>
                <a:ea typeface="Arial" panose="020B0604020202020204" pitchFamily="34" charset="0"/>
              </a:rPr>
              <a:t>Zeroes in On Emotional Hurt</a:t>
            </a:r>
            <a:r>
              <a:rPr lang="en-US" sz="1800" dirty="0">
                <a:solidFill>
                  <a:srgbClr val="000000"/>
                </a:solidFill>
                <a:effectLst/>
                <a:latin typeface="Arial" panose="020B0604020202020204" pitchFamily="34" charset="0"/>
                <a:ea typeface="Arial" panose="020B0604020202020204" pitchFamily="34" charset="0"/>
              </a:rPr>
              <a:t>.  </a:t>
            </a:r>
          </a:p>
          <a:p>
            <a:pPr marL="342900" marR="0" lvl="0" indent="-342900">
              <a:lnSpc>
                <a:spcPct val="115000"/>
              </a:lnSpc>
              <a:spcBef>
                <a:spcPts val="0"/>
              </a:spcBef>
              <a:spcAft>
                <a:spcPts val="14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rPr>
              <a:t>It is an </a:t>
            </a:r>
            <a:r>
              <a:rPr lang="en-US" sz="1800" b="1" u="sng" dirty="0">
                <a:solidFill>
                  <a:srgbClr val="000000"/>
                </a:solidFill>
                <a:effectLst/>
                <a:latin typeface="Arial" panose="020B0604020202020204" pitchFamily="34" charset="0"/>
                <a:ea typeface="Arial" panose="020B0604020202020204" pitchFamily="34" charset="0"/>
              </a:rPr>
              <a:t>admission of guilt and shame</a:t>
            </a:r>
            <a:r>
              <a:rPr lang="en-US" sz="1800" dirty="0">
                <a:solidFill>
                  <a:srgbClr val="000000"/>
                </a:solidFill>
                <a:effectLst/>
                <a:latin typeface="Arial" panose="020B0604020202020204" pitchFamily="34" charset="0"/>
                <a:ea typeface="Arial" panose="020B0604020202020204" pitchFamily="34" charset="0"/>
              </a:rPr>
              <a:t> for </a:t>
            </a:r>
            <a:r>
              <a:rPr lang="en-US" sz="1800" b="1" u="sng" dirty="0">
                <a:solidFill>
                  <a:srgbClr val="000000"/>
                </a:solidFill>
                <a:effectLst/>
                <a:latin typeface="Arial" panose="020B0604020202020204" pitchFamily="34" charset="0"/>
                <a:ea typeface="Arial" panose="020B0604020202020204" pitchFamily="34" charset="0"/>
              </a:rPr>
              <a:t>causing pain to another person</a:t>
            </a: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For those who listen for “Expressing Regret” apologies…. </a:t>
            </a:r>
            <a:r>
              <a:rPr lang="en-US" sz="1800" b="1" dirty="0">
                <a:solidFill>
                  <a:srgbClr val="000000"/>
                </a:solidFill>
                <a:effectLst/>
                <a:latin typeface="Arial" panose="020B0604020202020204" pitchFamily="34" charset="0"/>
                <a:ea typeface="Arial" panose="020B0604020202020204" pitchFamily="34" charset="0"/>
              </a:rPr>
              <a:t>a simple “I’m sorry” is all they look for.</a:t>
            </a:r>
            <a:r>
              <a:rPr lang="en-US" sz="1800" dirty="0">
                <a:solidFill>
                  <a:srgbClr val="000000"/>
                </a:solidFill>
                <a:effectLst/>
                <a:latin typeface="Arial" panose="020B0604020202020204" pitchFamily="34" charset="0"/>
                <a:ea typeface="Arial" panose="020B0604020202020204" pitchFamily="34" charset="0"/>
              </a:rPr>
              <a:t>  </a:t>
            </a:r>
          </a:p>
          <a:p>
            <a:pPr marL="342900" marR="0" lvl="0" indent="-342900">
              <a:lnSpc>
                <a:spcPct val="115000"/>
              </a:lnSpc>
              <a:spcBef>
                <a:spcPts val="0"/>
              </a:spcBef>
              <a:spcAft>
                <a:spcPts val="14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rPr>
              <a:t>There is </a:t>
            </a:r>
            <a:r>
              <a:rPr lang="en-US" sz="1800" b="1" dirty="0">
                <a:solidFill>
                  <a:srgbClr val="000000"/>
                </a:solidFill>
                <a:effectLst/>
                <a:latin typeface="Arial" panose="020B0604020202020204" pitchFamily="34" charset="0"/>
                <a:ea typeface="Arial" panose="020B0604020202020204" pitchFamily="34" charset="0"/>
              </a:rPr>
              <a:t>no need for explanation</a:t>
            </a:r>
            <a:r>
              <a:rPr lang="en-US" sz="1800" dirty="0">
                <a:solidFill>
                  <a:srgbClr val="000000"/>
                </a:solidFill>
                <a:effectLst/>
                <a:latin typeface="Arial" panose="020B0604020202020204" pitchFamily="34" charset="0"/>
                <a:ea typeface="Arial" panose="020B0604020202020204" pitchFamily="34" charset="0"/>
              </a:rPr>
              <a:t> or </a:t>
            </a:r>
            <a:r>
              <a:rPr lang="en-US" sz="1800" b="1" dirty="0">
                <a:solidFill>
                  <a:srgbClr val="000000"/>
                </a:solidFill>
                <a:effectLst/>
                <a:latin typeface="Arial" panose="020B0604020202020204" pitchFamily="34" charset="0"/>
                <a:ea typeface="Arial" panose="020B0604020202020204" pitchFamily="34" charset="0"/>
              </a:rPr>
              <a:t>“pay back” provided </a:t>
            </a:r>
            <a:r>
              <a:rPr lang="en-US" sz="1800" dirty="0">
                <a:solidFill>
                  <a:srgbClr val="000000"/>
                </a:solidFill>
                <a:effectLst/>
                <a:latin typeface="Arial" panose="020B0604020202020204" pitchFamily="34" charset="0"/>
                <a:ea typeface="Arial" panose="020B0604020202020204" pitchFamily="34" charset="0"/>
              </a:rPr>
              <a:t>if </a:t>
            </a:r>
            <a:r>
              <a:rPr lang="en-US" sz="1800" b="1" dirty="0">
                <a:solidFill>
                  <a:srgbClr val="000000"/>
                </a:solidFill>
                <a:effectLst/>
                <a:latin typeface="Arial" panose="020B0604020202020204" pitchFamily="34" charset="0"/>
                <a:ea typeface="Arial" panose="020B0604020202020204" pitchFamily="34" charset="0"/>
              </a:rPr>
              <a:t>apology has truly come from the heart</a:t>
            </a: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15000"/>
              </a:lnSpc>
              <a:spcBef>
                <a:spcPts val="0"/>
              </a:spcBef>
              <a:spcAft>
                <a:spcPts val="1400"/>
              </a:spcAft>
            </a:pPr>
            <a:r>
              <a:rPr lang="en-US" sz="1800" dirty="0">
                <a:solidFill>
                  <a:srgbClr val="000000"/>
                </a:solidFill>
                <a:effectLst/>
                <a:latin typeface="Arial" panose="020B0604020202020204" pitchFamily="34" charset="0"/>
                <a:ea typeface="Arial" panose="020B0604020202020204" pitchFamily="34" charset="0"/>
              </a:rPr>
              <a:t>“Expressing Regret” is a </a:t>
            </a:r>
            <a:r>
              <a:rPr lang="en-US" sz="1800" b="1" dirty="0">
                <a:solidFill>
                  <a:srgbClr val="000000"/>
                </a:solidFill>
                <a:effectLst/>
                <a:latin typeface="Arial" panose="020B0604020202020204" pitchFamily="34" charset="0"/>
                <a:ea typeface="Arial" panose="020B0604020202020204" pitchFamily="34" charset="0"/>
              </a:rPr>
              <a:t>powerful Apology Language</a:t>
            </a:r>
            <a:r>
              <a:rPr lang="en-US" sz="1800" dirty="0">
                <a:solidFill>
                  <a:srgbClr val="000000"/>
                </a:solidFill>
                <a:effectLst/>
                <a:latin typeface="Arial" panose="020B0604020202020204" pitchFamily="34" charset="0"/>
                <a:ea typeface="Arial" panose="020B0604020202020204" pitchFamily="34" charset="0"/>
              </a:rPr>
              <a:t> because it </a:t>
            </a:r>
            <a:r>
              <a:rPr lang="en-US" sz="1800" b="1" dirty="0">
                <a:solidFill>
                  <a:srgbClr val="000000"/>
                </a:solidFill>
                <a:effectLst/>
                <a:latin typeface="Arial" panose="020B0604020202020204" pitchFamily="34" charset="0"/>
                <a:ea typeface="Arial" panose="020B0604020202020204" pitchFamily="34" charset="0"/>
              </a:rPr>
              <a:t>gets right to the point</a:t>
            </a:r>
            <a:r>
              <a:rPr lang="en-US" sz="1800" dirty="0">
                <a:solidFill>
                  <a:srgbClr val="000000"/>
                </a:solidFill>
                <a:effectLst/>
                <a:latin typeface="Arial" panose="020B0604020202020204" pitchFamily="34" charset="0"/>
                <a:ea typeface="Arial" panose="020B0604020202020204" pitchFamily="34" charset="0"/>
              </a:rPr>
              <a:t>.  </a:t>
            </a:r>
          </a:p>
          <a:p>
            <a:pPr marL="342900" marR="0" lvl="0" indent="-342900">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rPr>
              <a:t>It </a:t>
            </a:r>
            <a:r>
              <a:rPr lang="en-US" sz="1800" b="1" dirty="0">
                <a:solidFill>
                  <a:srgbClr val="000000"/>
                </a:solidFill>
                <a:effectLst/>
                <a:latin typeface="Arial" panose="020B0604020202020204" pitchFamily="34" charset="0"/>
                <a:ea typeface="Arial" panose="020B0604020202020204" pitchFamily="34" charset="0"/>
              </a:rPr>
              <a:t>Doesn’t Make Excuses</a:t>
            </a:r>
            <a:r>
              <a:rPr lang="en-US" sz="1800" dirty="0">
                <a:solidFill>
                  <a:srgbClr val="000000"/>
                </a:solidFill>
                <a:effectLst/>
                <a:latin typeface="Arial" panose="020B0604020202020204" pitchFamily="34" charset="0"/>
                <a:ea typeface="Arial" panose="020B0604020202020204" pitchFamily="34" charset="0"/>
              </a:rPr>
              <a:t> or </a:t>
            </a:r>
            <a:r>
              <a:rPr lang="en-US" sz="1800" b="1" dirty="0">
                <a:solidFill>
                  <a:srgbClr val="000000"/>
                </a:solidFill>
                <a:effectLst/>
                <a:latin typeface="Arial" panose="020B0604020202020204" pitchFamily="34" charset="0"/>
                <a:ea typeface="Arial" panose="020B0604020202020204" pitchFamily="34" charset="0"/>
              </a:rPr>
              <a:t>Attempt to Deflect Blame</a:t>
            </a:r>
            <a:r>
              <a:rPr lang="en-US" sz="1800" dirty="0">
                <a:solidFill>
                  <a:srgbClr val="000000"/>
                </a:solidFill>
                <a:effectLst/>
                <a:latin typeface="Arial" panose="020B0604020202020204" pitchFamily="34" charset="0"/>
                <a:ea typeface="Arial" panose="020B0604020202020204" pitchFamily="34" charset="0"/>
              </a:rPr>
              <a:t>.  </a:t>
            </a:r>
          </a:p>
          <a:p>
            <a:pPr marL="342900" marR="0" lvl="0" indent="-342900">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Arial" panose="020B0604020202020204" pitchFamily="34" charset="0"/>
              </a:rPr>
              <a:t>Above all, “Expressing Regret” </a:t>
            </a:r>
            <a:r>
              <a:rPr lang="en-US" sz="1800" b="1" dirty="0">
                <a:solidFill>
                  <a:srgbClr val="000000"/>
                </a:solidFill>
                <a:effectLst/>
                <a:latin typeface="Arial" panose="020B0604020202020204" pitchFamily="34" charset="0"/>
                <a:ea typeface="Arial" panose="020B0604020202020204" pitchFamily="34" charset="0"/>
              </a:rPr>
              <a:t>Takes Ownership of the Wrong</a:t>
            </a:r>
            <a:r>
              <a:rPr lang="en-US" sz="1800" dirty="0">
                <a:solidFill>
                  <a:srgbClr val="000000"/>
                </a:solidFill>
                <a:effectLst/>
                <a:latin typeface="Arial" panose="020B0604020202020204" pitchFamily="34" charset="0"/>
                <a:ea typeface="Arial" panose="020B0604020202020204" pitchFamily="34" charset="0"/>
              </a:rPr>
              <a:t>.  </a:t>
            </a:r>
          </a:p>
          <a:p>
            <a:pPr marL="8890" marR="0" indent="-8890">
              <a:lnSpc>
                <a:spcPct val="115000"/>
              </a:lnSpc>
              <a:spcBef>
                <a:spcPts val="0"/>
              </a:spcBef>
              <a:spcAft>
                <a:spcPts val="600"/>
              </a:spcAft>
            </a:pPr>
            <a:r>
              <a:rPr lang="en-US" sz="1800" dirty="0">
                <a:solidFill>
                  <a:srgbClr val="000000"/>
                </a:solidFill>
                <a:effectLst/>
                <a:latin typeface="Arial" panose="020B0604020202020204" pitchFamily="34" charset="0"/>
                <a:ea typeface="Arial" panose="020B0604020202020204" pitchFamily="34" charset="0"/>
              </a:rPr>
              <a:t>For that reason, “Expressing Regret” is understood as a </a:t>
            </a:r>
            <a:r>
              <a:rPr lang="en-US" sz="1800" b="1" dirty="0">
                <a:solidFill>
                  <a:srgbClr val="000000"/>
                </a:solidFill>
                <a:effectLst/>
                <a:latin typeface="Arial" panose="020B0604020202020204" pitchFamily="34" charset="0"/>
                <a:ea typeface="Arial" panose="020B0604020202020204" pitchFamily="34" charset="0"/>
              </a:rPr>
              <a:t>Sincere Commitment</a:t>
            </a:r>
            <a:r>
              <a:rPr lang="en-US" sz="1800" dirty="0">
                <a:solidFill>
                  <a:srgbClr val="000000"/>
                </a:solidFill>
                <a:effectLst/>
                <a:latin typeface="Arial" panose="020B0604020202020204" pitchFamily="34" charset="0"/>
                <a:ea typeface="Arial" panose="020B0604020202020204" pitchFamily="34" charset="0"/>
              </a:rPr>
              <a:t> to </a:t>
            </a:r>
          </a:p>
          <a:p>
            <a:pPr marL="6350" marR="0" indent="-6350">
              <a:lnSpc>
                <a:spcPct val="115000"/>
              </a:lnSpc>
              <a:spcBef>
                <a:spcPts val="0"/>
              </a:spcBef>
              <a:spcAft>
                <a:spcPts val="600"/>
              </a:spcAft>
            </a:pPr>
            <a:r>
              <a:rPr lang="en-US" sz="1800" dirty="0">
                <a:solidFill>
                  <a:srgbClr val="000000"/>
                </a:solidFill>
                <a:effectLst/>
                <a:latin typeface="Arial" panose="020B0604020202020204" pitchFamily="34" charset="0"/>
                <a:ea typeface="Arial" panose="020B0604020202020204" pitchFamily="34" charset="0"/>
              </a:rPr>
              <a:t>                              …</a:t>
            </a:r>
            <a:r>
              <a:rPr lang="en-US" sz="1800" b="1" dirty="0">
                <a:solidFill>
                  <a:srgbClr val="000000"/>
                </a:solidFill>
                <a:effectLst/>
                <a:latin typeface="Arial" panose="020B0604020202020204" pitchFamily="34" charset="0"/>
                <a:ea typeface="Arial" panose="020B0604020202020204" pitchFamily="34" charset="0"/>
              </a:rPr>
              <a:t>Repair and Rebuild the Relationship.   </a:t>
            </a:r>
            <a:endParaRPr lang="en-US" sz="1800" dirty="0">
              <a:solidFill>
                <a:srgbClr val="000000"/>
              </a:solidFill>
              <a:effectLst/>
              <a:latin typeface="Arial" panose="020B0604020202020204" pitchFamily="34" charset="0"/>
              <a:ea typeface="Arial" panose="020B0604020202020204" pitchFamily="34" charset="0"/>
            </a:endParaRPr>
          </a:p>
          <a:p>
            <a:pPr marL="6350" marR="0" indent="-6350">
              <a:lnSpc>
                <a:spcPct val="115000"/>
              </a:lnSpc>
              <a:spcBef>
                <a:spcPts val="0"/>
              </a:spcBef>
              <a:spcAft>
                <a:spcPts val="1600"/>
              </a:spcAft>
            </a:pPr>
            <a:r>
              <a:rPr lang="en-US" sz="1800" dirty="0">
                <a:solidFill>
                  <a:srgbClr val="000000"/>
                </a:solidFill>
                <a:effectLst/>
                <a:latin typeface="Arial" panose="020B0604020202020204" pitchFamily="34" charset="0"/>
                <a:ea typeface="Arial" panose="020B0604020202020204" pitchFamily="34" charset="0"/>
              </a:rPr>
              <a:t>The “Expressing Regret” Apology </a:t>
            </a:r>
            <a:r>
              <a:rPr lang="en-US" sz="1800" b="1" dirty="0">
                <a:solidFill>
                  <a:srgbClr val="000000"/>
                </a:solidFill>
                <a:effectLst/>
                <a:latin typeface="Arial" panose="020B0604020202020204" pitchFamily="34" charset="0"/>
                <a:ea typeface="Arial" panose="020B0604020202020204" pitchFamily="34" charset="0"/>
              </a:rPr>
              <a:t>Language speaks most clearly </a:t>
            </a:r>
            <a:r>
              <a:rPr lang="en-US" sz="1800" dirty="0">
                <a:solidFill>
                  <a:srgbClr val="000000"/>
                </a:solidFill>
                <a:effectLst/>
                <a:latin typeface="Arial" panose="020B0604020202020204" pitchFamily="34" charset="0"/>
                <a:ea typeface="Arial" panose="020B0604020202020204" pitchFamily="34" charset="0"/>
              </a:rPr>
              <a:t>when the person offering the </a:t>
            </a:r>
            <a:r>
              <a:rPr lang="en-US" sz="1800" b="1" dirty="0">
                <a:solidFill>
                  <a:srgbClr val="000000"/>
                </a:solidFill>
                <a:effectLst/>
                <a:latin typeface="Arial" panose="020B0604020202020204" pitchFamily="34" charset="0"/>
                <a:ea typeface="Arial" panose="020B0604020202020204" pitchFamily="34" charset="0"/>
              </a:rPr>
              <a:t>apology reflects sincerity not only verbally, but also through body language.  </a:t>
            </a:r>
            <a:endParaRPr lang="en-US" sz="1800" dirty="0">
              <a:solidFill>
                <a:srgbClr val="000000"/>
              </a:solidFill>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1600"/>
              </a:spcAft>
              <a:buFont typeface="Symbol" panose="05050102010706020507" pitchFamily="18" charset="2"/>
              <a:buChar char=""/>
            </a:pPr>
            <a:r>
              <a:rPr lang="en-US" sz="1800" b="1" dirty="0">
                <a:solidFill>
                  <a:srgbClr val="000000"/>
                </a:solidFill>
                <a:effectLst/>
                <a:latin typeface="Arial" panose="020B0604020202020204" pitchFamily="34" charset="0"/>
                <a:ea typeface="Arial" panose="020B0604020202020204" pitchFamily="34" charset="0"/>
              </a:rPr>
              <a:t>Unflinching eye contact</a:t>
            </a:r>
            <a:r>
              <a:rPr lang="en-US" sz="1800" dirty="0">
                <a:solidFill>
                  <a:srgbClr val="000000"/>
                </a:solidFill>
                <a:effectLst/>
                <a:latin typeface="Arial" panose="020B0604020202020204" pitchFamily="34" charset="0"/>
                <a:ea typeface="Arial" panose="020B0604020202020204" pitchFamily="34" charset="0"/>
              </a:rPr>
              <a:t>/ a </a:t>
            </a:r>
            <a:r>
              <a:rPr lang="en-US" sz="1800" b="1" dirty="0">
                <a:solidFill>
                  <a:srgbClr val="000000"/>
                </a:solidFill>
                <a:effectLst/>
                <a:latin typeface="Arial" panose="020B0604020202020204" pitchFamily="34" charset="0"/>
                <a:ea typeface="Arial" panose="020B0604020202020204" pitchFamily="34" charset="0"/>
              </a:rPr>
              <a:t>gentle, but firm touch</a:t>
            </a:r>
            <a:r>
              <a:rPr lang="en-US" sz="1800" dirty="0">
                <a:solidFill>
                  <a:srgbClr val="000000"/>
                </a:solidFill>
                <a:effectLst/>
                <a:latin typeface="Arial" panose="020B0604020202020204" pitchFamily="34" charset="0"/>
                <a:ea typeface="Arial" panose="020B0604020202020204" pitchFamily="34" charset="0"/>
              </a:rPr>
              <a:t> are </a:t>
            </a:r>
            <a:r>
              <a:rPr lang="en-US" sz="1800" b="1" dirty="0">
                <a:solidFill>
                  <a:srgbClr val="000000"/>
                </a:solidFill>
                <a:effectLst/>
                <a:latin typeface="Arial" panose="020B0604020202020204" pitchFamily="34" charset="0"/>
                <a:ea typeface="Arial" panose="020B0604020202020204" pitchFamily="34" charset="0"/>
              </a:rPr>
              <a:t>two ways that body language</a:t>
            </a:r>
            <a:r>
              <a:rPr lang="en-US" sz="1800" dirty="0">
                <a:solidFill>
                  <a:srgbClr val="000000"/>
                </a:solidFill>
                <a:effectLst/>
                <a:latin typeface="Arial" panose="020B0604020202020204" pitchFamily="34" charset="0"/>
                <a:ea typeface="Arial" panose="020B0604020202020204" pitchFamily="34" charset="0"/>
              </a:rPr>
              <a:t> can show sincerity.  </a:t>
            </a:r>
          </a:p>
        </p:txBody>
      </p:sp>
    </p:spTree>
    <p:extLst>
      <p:ext uri="{BB962C8B-B14F-4D97-AF65-F5344CB8AC3E}">
        <p14:creationId xmlns:p14="http://schemas.microsoft.com/office/powerpoint/2010/main" val="2577052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8DFA-F45F-4914-9007-A93BD3A3C806}"/>
              </a:ext>
            </a:extLst>
          </p:cNvPr>
          <p:cNvSpPr>
            <a:spLocks noGrp="1"/>
          </p:cNvSpPr>
          <p:nvPr>
            <p:ph type="title"/>
          </p:nvPr>
        </p:nvSpPr>
        <p:spPr>
          <a:xfrm>
            <a:off x="3429000" y="100965"/>
            <a:ext cx="8539480" cy="996315"/>
          </a:xfrm>
          <a:solidFill>
            <a:schemeClr val="bg1">
              <a:alpha val="80000"/>
            </a:schemeClr>
          </a:solidFill>
          <a:effectLst>
            <a:softEdge rad="381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Guidelines For Real Apologies</a:t>
            </a:r>
          </a:p>
        </p:txBody>
      </p:sp>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1280160"/>
            <a:ext cx="11755120" cy="5008880"/>
          </a:xfrm>
          <a:solidFill>
            <a:schemeClr val="bg1">
              <a:alpha val="80000"/>
            </a:schemeClr>
          </a:solidFill>
          <a:effectLst>
            <a:softEdge rad="38100"/>
          </a:effectLst>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Only say “I’m sorry,” when …</a:t>
            </a:r>
          </a:p>
          <a:p>
            <a:pPr lvl="1">
              <a:lnSpc>
                <a:spcPct val="100000"/>
              </a:lnSpc>
              <a:spcBef>
                <a:spcPts val="0"/>
              </a:spcBef>
            </a:pPr>
            <a:r>
              <a:rPr lang="en-US" sz="3000" b="1" dirty="0">
                <a:effectLst>
                  <a:outerShdw blurRad="38100" dist="38100" dir="2700000" algn="tl">
                    <a:srgbClr val="000000">
                      <a:alpha val="43137"/>
                    </a:srgbClr>
                  </a:outerShdw>
                </a:effectLst>
                <a:latin typeface="Arial Rounded MT Bold" panose="020F0704030504030204" pitchFamily="34" charset="0"/>
              </a:rPr>
              <a:t>you mean it  </a:t>
            </a:r>
          </a:p>
          <a:p>
            <a:pPr lvl="1">
              <a:lnSpc>
                <a:spcPct val="100000"/>
              </a:lnSpc>
              <a:spcBef>
                <a:spcPts val="0"/>
              </a:spcBef>
            </a:pPr>
            <a:r>
              <a:rPr lang="en-US" sz="3000" b="1" dirty="0">
                <a:effectLst>
                  <a:outerShdw blurRad="38100" dist="38100" dir="2700000" algn="tl">
                    <a:srgbClr val="000000">
                      <a:alpha val="43137"/>
                    </a:srgbClr>
                  </a:outerShdw>
                </a:effectLst>
                <a:latin typeface="Arial Rounded MT Bold" panose="020F0704030504030204" pitchFamily="34" charset="0"/>
              </a:rPr>
              <a:t>can specify what you are apologizing for</a:t>
            </a:r>
          </a:p>
          <a:p>
            <a:pPr marL="0" indent="0">
              <a:lnSpc>
                <a:spcPct val="100000"/>
              </a:lnSpc>
              <a:spcBef>
                <a:spcPts val="1800"/>
              </a:spcBef>
              <a:buNone/>
            </a:pPr>
            <a:r>
              <a:rPr lang="en-US" b="1" dirty="0">
                <a:effectLst>
                  <a:outerShdw blurRad="38100" dist="38100" dir="2700000" algn="tl">
                    <a:srgbClr val="000000">
                      <a:alpha val="43137"/>
                    </a:srgbClr>
                  </a:outerShdw>
                </a:effectLst>
                <a:latin typeface="Arial Rounded MT Bold" panose="020F0704030504030204" pitchFamily="34" charset="0"/>
              </a:rPr>
              <a:t>A “healthy” or authentic apology can be stated clearly what we did that was disrespectful or inconsiderate without: </a:t>
            </a:r>
          </a:p>
          <a:p>
            <a:pPr marL="457200" lvl="1"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sz="2800" b="1" dirty="0">
                <a:effectLst>
                  <a:outerShdw blurRad="38100" dist="38100" dir="2700000" algn="tl">
                    <a:srgbClr val="000000">
                      <a:alpha val="43137"/>
                    </a:srgbClr>
                  </a:outerShdw>
                </a:effectLst>
                <a:latin typeface="Arial Rounded MT Bold" panose="020F0704030504030204" pitchFamily="34" charset="0"/>
              </a:rPr>
              <a:t>immediately explaining why we did it, </a:t>
            </a:r>
          </a:p>
          <a:p>
            <a:pPr marL="457200" lvl="1"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telling the person that however it looked or sounded, it wasn’t our real intention</a:t>
            </a:r>
          </a:p>
          <a:p>
            <a:pPr marL="457200" lvl="1"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bringing up some other issue that suggests that the other person contributed to or caused the problem. </a:t>
            </a:r>
          </a:p>
        </p:txBody>
      </p:sp>
    </p:spTree>
    <p:extLst>
      <p:ext uri="{BB962C8B-B14F-4D97-AF65-F5344CB8AC3E}">
        <p14:creationId xmlns:p14="http://schemas.microsoft.com/office/powerpoint/2010/main" val="2525574941"/>
      </p:ext>
    </p:extLst>
  </p:cSld>
  <p:clrMapOvr>
    <a:masterClrMapping/>
  </p:clrMapOvr>
  <mc:AlternateContent xmlns:mc="http://schemas.openxmlformats.org/markup-compatibility/2006" xmlns:p14="http://schemas.microsoft.com/office/powerpoint/2010/main">
    <mc:Choice Requires="p14">
      <p:transition spd="slow" p14:dur="4000">
        <p14:shred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randombar(vertical)">
                                      <p:cBhvr>
                                        <p:cTn id="12" dur="1500"/>
                                        <p:tgtEl>
                                          <p:spTgt spid="3">
                                            <p:bg/>
                                          </p:spTgt>
                                        </p:tgtEl>
                                      </p:cBhvr>
                                    </p:animEffect>
                                  </p:childTnLst>
                                </p:cTn>
                              </p:par>
                              <p:par>
                                <p:cTn id="13" presetID="14" presetClass="entr" presetSubtype="5"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vertical)">
                                      <p:cBhvr>
                                        <p:cTn id="15" dur="1500"/>
                                        <p:tgtEl>
                                          <p:spTgt spid="3">
                                            <p:txEl>
                                              <p:pRg st="0" end="0"/>
                                            </p:txEl>
                                          </p:spTgt>
                                        </p:tgtEl>
                                      </p:cBhvr>
                                    </p:animEffect>
                                  </p:childTnLst>
                                </p:cTn>
                              </p:par>
                            </p:childTnLst>
                          </p:cTn>
                        </p:par>
                        <p:par>
                          <p:cTn id="16" fill="hold">
                            <p:stCondLst>
                              <p:cond delay="1500"/>
                            </p:stCondLst>
                            <p:childTnLst>
                              <p:par>
                                <p:cTn id="17" presetID="14" presetClass="entr" presetSubtype="5"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vertical)">
                                      <p:cBhvr>
                                        <p:cTn id="19" dur="1500"/>
                                        <p:tgtEl>
                                          <p:spTgt spid="3">
                                            <p:txEl>
                                              <p:pRg st="1" end="1"/>
                                            </p:txEl>
                                          </p:spTgt>
                                        </p:tgtEl>
                                      </p:cBhvr>
                                    </p:animEffect>
                                  </p:childTnLst>
                                </p:cTn>
                              </p:par>
                            </p:childTnLst>
                          </p:cTn>
                        </p:par>
                        <p:par>
                          <p:cTn id="20" fill="hold">
                            <p:stCondLst>
                              <p:cond delay="3000"/>
                            </p:stCondLst>
                            <p:childTnLst>
                              <p:par>
                                <p:cTn id="21" presetID="14" presetClass="entr" presetSubtype="5"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vertical)">
                                      <p:cBhvr>
                                        <p:cTn id="23" dur="1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5"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vertical)">
                                      <p:cBhvr>
                                        <p:cTn id="28" dur="1500"/>
                                        <p:tgtEl>
                                          <p:spTgt spid="3">
                                            <p:txEl>
                                              <p:pRg st="3" end="3"/>
                                            </p:txEl>
                                          </p:spTgt>
                                        </p:tgtEl>
                                      </p:cBhvr>
                                    </p:animEffect>
                                  </p:childTnLst>
                                </p:cTn>
                              </p:par>
                            </p:childTnLst>
                          </p:cTn>
                        </p:par>
                        <p:par>
                          <p:cTn id="29" fill="hold">
                            <p:stCondLst>
                              <p:cond delay="1500"/>
                            </p:stCondLst>
                            <p:childTnLst>
                              <p:par>
                                <p:cTn id="30" presetID="14" presetClass="entr" presetSubtype="5"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vertical)">
                                      <p:cBhvr>
                                        <p:cTn id="32" dur="1500"/>
                                        <p:tgtEl>
                                          <p:spTgt spid="3">
                                            <p:txEl>
                                              <p:pRg st="4" end="4"/>
                                            </p:txEl>
                                          </p:spTgt>
                                        </p:tgtEl>
                                      </p:cBhvr>
                                    </p:animEffect>
                                  </p:childTnLst>
                                </p:cTn>
                              </p:par>
                            </p:childTnLst>
                          </p:cTn>
                        </p:par>
                        <p:par>
                          <p:cTn id="33" fill="hold">
                            <p:stCondLst>
                              <p:cond delay="3000"/>
                            </p:stCondLst>
                            <p:childTnLst>
                              <p:par>
                                <p:cTn id="34" presetID="14" presetClass="entr" presetSubtype="5"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randombar(vertical)">
                                      <p:cBhvr>
                                        <p:cTn id="36" dur="1500"/>
                                        <p:tgtEl>
                                          <p:spTgt spid="3">
                                            <p:txEl>
                                              <p:pRg st="5" end="5"/>
                                            </p:txEl>
                                          </p:spTgt>
                                        </p:tgtEl>
                                      </p:cBhvr>
                                    </p:animEffect>
                                  </p:childTnLst>
                                </p:cTn>
                              </p:par>
                            </p:childTnLst>
                          </p:cTn>
                        </p:par>
                        <p:par>
                          <p:cTn id="37" fill="hold">
                            <p:stCondLst>
                              <p:cond delay="4500"/>
                            </p:stCondLst>
                            <p:childTnLst>
                              <p:par>
                                <p:cTn id="38" presetID="14" presetClass="entr" presetSubtype="5"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vertical)">
                                      <p:cBhvr>
                                        <p:cTn id="40" dur="1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401320" y="772160"/>
            <a:ext cx="11389360" cy="6085840"/>
          </a:xfrm>
          <a:solidFill>
            <a:schemeClr val="bg1">
              <a:alpha val="80000"/>
            </a:schemeClr>
          </a:solidFill>
        </p:spPr>
        <p:txBody>
          <a:bodyPr>
            <a:normAutofit fontScale="77500" lnSpcReduction="20000"/>
          </a:bodyPr>
          <a:lstStyle/>
          <a:p>
            <a:pPr marL="0" indent="0" algn="ctr">
              <a:lnSpc>
                <a:spcPct val="110000"/>
              </a:lnSpc>
              <a:buNone/>
            </a:pPr>
            <a:r>
              <a:rPr lang="en-US" sz="4100" b="1" dirty="0">
                <a:effectLst>
                  <a:outerShdw blurRad="38100" dist="38100" dir="2700000" algn="tl">
                    <a:srgbClr val="000000">
                      <a:alpha val="43137"/>
                    </a:srgbClr>
                  </a:outerShdw>
                </a:effectLst>
                <a:latin typeface="Arial Rounded MT Bold" panose="020F0704030504030204" pitchFamily="34" charset="0"/>
              </a:rPr>
              <a:t>Five Languages of Apology </a:t>
            </a:r>
          </a:p>
          <a:p>
            <a:pPr marL="0" indent="0" algn="ctr">
              <a:lnSpc>
                <a:spcPct val="110000"/>
              </a:lnSpc>
              <a:buNone/>
            </a:pPr>
            <a:r>
              <a:rPr lang="en-US" sz="4100" b="1" dirty="0">
                <a:effectLst>
                  <a:outerShdw blurRad="38100" dist="38100" dir="2700000" algn="tl">
                    <a:srgbClr val="000000">
                      <a:alpha val="43137"/>
                    </a:srgbClr>
                  </a:outerShdw>
                </a:effectLst>
                <a:latin typeface="Arial Rounded MT Bold" panose="020F0704030504030204" pitchFamily="34" charset="0"/>
              </a:rPr>
              <a:t>#1- Expressing Regret </a:t>
            </a:r>
          </a:p>
          <a:p>
            <a:pPr marL="0" indent="0">
              <a:lnSpc>
                <a:spcPct val="120000"/>
              </a:lnSpc>
              <a:spcBef>
                <a:spcPts val="600"/>
              </a:spcBef>
              <a:spcAft>
                <a:spcPts val="600"/>
              </a:spcAft>
              <a:buNone/>
            </a:pPr>
            <a:r>
              <a:rPr lang="en-US" sz="3300" b="1" dirty="0">
                <a:effectLst>
                  <a:outerShdw blurRad="38100" dist="38100" dir="2700000" algn="tl">
                    <a:srgbClr val="000000">
                      <a:alpha val="43137"/>
                    </a:srgbClr>
                  </a:outerShdw>
                </a:effectLst>
                <a:latin typeface="Arial Rounded MT Bold" panose="020F0704030504030204" pitchFamily="34" charset="0"/>
              </a:rPr>
              <a:t>Expressing Regret Is Often with the Words, “I’m Sorry.”</a:t>
            </a:r>
          </a:p>
          <a:p>
            <a:pPr>
              <a:lnSpc>
                <a:spcPct val="120000"/>
              </a:lnSpc>
              <a:spcBef>
                <a:spcPts val="600"/>
              </a:spcBef>
              <a:spcAft>
                <a:spcPts val="600"/>
              </a:spcAft>
            </a:pPr>
            <a:r>
              <a:rPr lang="en-US" sz="33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It is the Apology Language that…</a:t>
            </a:r>
          </a:p>
          <a:p>
            <a:pPr marL="0" marR="0" indent="0">
              <a:lnSpc>
                <a:spcPct val="120000"/>
              </a:lnSpc>
              <a:spcBef>
                <a:spcPts val="0"/>
              </a:spcBef>
              <a:spcAft>
                <a:spcPts val="1400"/>
              </a:spcAft>
              <a:buNone/>
            </a:pPr>
            <a:r>
              <a:rPr lang="en-US" sz="33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…Focus’ in On “Emotional Hurt”</a:t>
            </a:r>
          </a:p>
          <a:p>
            <a:pPr>
              <a:lnSpc>
                <a:spcPct val="120000"/>
              </a:lnSpc>
              <a:spcBef>
                <a:spcPts val="0"/>
              </a:spcBef>
              <a:spcAft>
                <a:spcPts val="600"/>
              </a:spcAft>
            </a:pPr>
            <a:r>
              <a:rPr lang="en-US" sz="33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It is an Admission of Guilt and Shame…</a:t>
            </a:r>
          </a:p>
          <a:p>
            <a:pPr marL="0" marR="0" lvl="0" indent="0">
              <a:lnSpc>
                <a:spcPct val="120000"/>
              </a:lnSpc>
              <a:spcBef>
                <a:spcPts val="0"/>
              </a:spcBef>
              <a:spcAft>
                <a:spcPts val="1800"/>
              </a:spcAft>
              <a:buNone/>
            </a:pPr>
            <a:r>
              <a:rPr lang="en-US" sz="33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…for Causing Pain to Another Person</a:t>
            </a:r>
          </a:p>
          <a:p>
            <a:pPr marL="0" marR="0" lvl="0" indent="0" algn="ctr">
              <a:lnSpc>
                <a:spcPct val="110000"/>
              </a:lnSpc>
              <a:spcBef>
                <a:spcPts val="0"/>
              </a:spcBef>
              <a:spcAft>
                <a:spcPts val="1400"/>
              </a:spcAft>
              <a:buNone/>
            </a:pPr>
            <a:r>
              <a:rPr lang="en-US" sz="3300" dirty="0">
                <a:effectLst>
                  <a:outerShdw blurRad="38100" dist="38100" dir="2700000" algn="tl">
                    <a:srgbClr val="000000">
                      <a:alpha val="43137"/>
                    </a:srgbClr>
                  </a:outerShdw>
                </a:effectLst>
                <a:latin typeface="Arial Rounded MT Bold" panose="020F0704030504030204" pitchFamily="34" charset="0"/>
              </a:rPr>
              <a:t>Example: </a:t>
            </a:r>
            <a:r>
              <a:rPr lang="en-US" sz="3300" b="1" dirty="0">
                <a:effectLst>
                  <a:outerShdw blurRad="38100" dist="38100" dir="2700000" algn="tl">
                    <a:srgbClr val="000000">
                      <a:alpha val="43137"/>
                    </a:srgbClr>
                  </a:outerShdw>
                </a:effectLst>
                <a:latin typeface="Arial Rounded MT Bold" panose="020F0704030504030204" pitchFamily="34" charset="0"/>
              </a:rPr>
              <a:t>the Prodigal Son</a:t>
            </a:r>
            <a:endParaRPr lang="en-US" sz="33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spcAft>
                <a:spcPts val="1400"/>
              </a:spcAft>
              <a:buNone/>
            </a:pPr>
            <a:r>
              <a:rPr lang="en-US" sz="3600" b="1" dirty="0">
                <a:effectLst>
                  <a:outerShdw blurRad="38100" dist="38100" dir="2700000" algn="tl">
                    <a:srgbClr val="000000">
                      <a:alpha val="43137"/>
                    </a:srgbClr>
                  </a:outerShdw>
                </a:effectLst>
                <a:latin typeface="Arial Rounded MT Bold" panose="020F0704030504030204" pitchFamily="34" charset="0"/>
              </a:rPr>
              <a:t>Luke 15:21 (AMP) </a:t>
            </a:r>
            <a:br>
              <a:rPr lang="en-US" sz="3600" dirty="0">
                <a:effectLst>
                  <a:outerShdw blurRad="38100" dist="38100" dir="2700000" algn="tl">
                    <a:srgbClr val="000000">
                      <a:alpha val="43137"/>
                    </a:srgbClr>
                  </a:outerShdw>
                </a:effectLst>
                <a:latin typeface="Arial Rounded MT Bold" panose="020F0704030504030204" pitchFamily="34" charset="0"/>
              </a:rPr>
            </a:br>
            <a:r>
              <a:rPr lang="en-US" sz="3600" baseline="30000" dirty="0">
                <a:effectLst>
                  <a:outerShdw blurRad="38100" dist="38100" dir="2700000" algn="tl">
                    <a:srgbClr val="000000">
                      <a:alpha val="43137"/>
                    </a:srgbClr>
                  </a:outerShdw>
                </a:effectLst>
              </a:rPr>
              <a:t>21 </a:t>
            </a:r>
            <a:r>
              <a:rPr lang="en-US" sz="3600" dirty="0">
                <a:effectLst>
                  <a:outerShdw blurRad="38100" dist="38100" dir="2700000" algn="tl">
                    <a:srgbClr val="000000">
                      <a:alpha val="43137"/>
                    </a:srgbClr>
                  </a:outerShdw>
                </a:effectLst>
              </a:rPr>
              <a:t> And the son said to him, Father, I have sinned against heaven and in your sight; I am no longer worthy to be called your son [I no longer deserve to be recognized as a son of yours]! </a:t>
            </a:r>
            <a:endParaRPr lang="en-US" sz="3600" dirty="0">
              <a:solidFill>
                <a:srgbClr val="00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949125040"/>
      </p:ext>
    </p:extLst>
  </p:cSld>
  <p:clrMapOvr>
    <a:masterClrMapping/>
  </p:clrMapOvr>
  <mc:AlternateContent xmlns:mc="http://schemas.openxmlformats.org/markup-compatibility/2006" xmlns:p14="http://schemas.microsoft.com/office/powerpoint/2010/main">
    <mc:Choice Requires="p14">
      <p:transition spd="slow" p14:dur="2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2000"/>
                                        <p:tgtEl>
                                          <p:spTgt spid="3">
                                            <p:txEl>
                                              <p:pRg st="3" end="3"/>
                                            </p:txEl>
                                          </p:spTgt>
                                        </p:tgtEl>
                                      </p:cBhvr>
                                    </p:animEffect>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2000"/>
                                        <p:tgtEl>
                                          <p:spTgt spid="3">
                                            <p:txEl>
                                              <p:pRg st="5" end="5"/>
                                            </p:txEl>
                                          </p:spTgt>
                                        </p:tgtEl>
                                      </p:cBhvr>
                                    </p:animEffect>
                                  </p:childTnLst>
                                </p:cTn>
                              </p:par>
                            </p:childTnLst>
                          </p:cTn>
                        </p:par>
                        <p:par>
                          <p:cTn id="34" fill="hold">
                            <p:stCondLst>
                              <p:cond delay="2000"/>
                            </p:stCondLst>
                            <p:childTnLst>
                              <p:par>
                                <p:cTn id="35" presetID="16" presetClass="entr" presetSubtype="2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2000"/>
                                        <p:tgtEl>
                                          <p:spTgt spid="3">
                                            <p:txEl>
                                              <p:pRg st="7" end="7"/>
                                            </p:txEl>
                                          </p:spTgt>
                                        </p:tgtEl>
                                      </p:cBhvr>
                                    </p:animEffect>
                                  </p:childTnLst>
                                </p:cTn>
                              </p:par>
                            </p:childTnLst>
                          </p:cTn>
                        </p:par>
                        <p:par>
                          <p:cTn id="43" fill="hold">
                            <p:stCondLst>
                              <p:cond delay="2000"/>
                            </p:stCondLst>
                            <p:childTnLst>
                              <p:par>
                                <p:cTn id="44" presetID="16" presetClass="entr" presetSubtype="2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barn(inVertical)">
                                      <p:cBhvr>
                                        <p:cTn id="4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228600"/>
            <a:ext cx="11755120" cy="5938520"/>
          </a:xfrm>
          <a:solidFill>
            <a:schemeClr val="bg1">
              <a:alpha val="80000"/>
            </a:schemeClr>
          </a:solidFill>
        </p:spPr>
        <p:txBody>
          <a:bodyPr>
            <a:normAutofit fontScale="55000" lnSpcReduction="20000"/>
          </a:bodyPr>
          <a:lstStyle/>
          <a:p>
            <a:pPr marL="0" marR="0" indent="0">
              <a:lnSpc>
                <a:spcPct val="115000"/>
              </a:lnSpc>
              <a:spcBef>
                <a:spcPts val="0"/>
              </a:spcBef>
              <a:spcAft>
                <a:spcPts val="1400"/>
              </a:spcAft>
              <a:buNone/>
            </a:pPr>
            <a:r>
              <a:rPr lang="en-US" sz="51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For Those Who Listen for “Expressing Regret” Apologies…. </a:t>
            </a:r>
          </a:p>
          <a:p>
            <a:pPr marL="0" marR="0" indent="0">
              <a:lnSpc>
                <a:spcPct val="115000"/>
              </a:lnSpc>
              <a:spcBef>
                <a:spcPts val="0"/>
              </a:spcBef>
              <a:spcAft>
                <a:spcPts val="1400"/>
              </a:spcAft>
              <a:buNone/>
            </a:pPr>
            <a:r>
              <a:rPr lang="en-US" sz="51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…a simple “I’m sorry” is all they look for.  </a:t>
            </a:r>
          </a:p>
          <a:p>
            <a:pPr marL="342900" marR="0" lvl="0" indent="-342900">
              <a:lnSpc>
                <a:spcPct val="115000"/>
              </a:lnSpc>
              <a:spcBef>
                <a:spcPts val="0"/>
              </a:spcBef>
              <a:spcAft>
                <a:spcPts val="1400"/>
              </a:spcAft>
              <a:buFont typeface="Symbol" panose="05050102010706020507" pitchFamily="18" charset="2"/>
              <a:buChar char=""/>
            </a:pPr>
            <a:r>
              <a:rPr lang="en-US" sz="51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There is no need for explanation or “pay back” provided if apology has truly come from the heart. </a:t>
            </a:r>
          </a:p>
          <a:p>
            <a:pPr marL="0" marR="0" indent="0">
              <a:lnSpc>
                <a:spcPct val="115000"/>
              </a:lnSpc>
              <a:spcBef>
                <a:spcPts val="0"/>
              </a:spcBef>
              <a:spcAft>
                <a:spcPts val="1400"/>
              </a:spcAft>
              <a:buNone/>
            </a:pPr>
            <a:r>
              <a:rPr lang="en-US" sz="51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“Expressing Regret” is a powerful Apology Language…</a:t>
            </a:r>
          </a:p>
          <a:p>
            <a:pPr marL="0" marR="0" indent="0">
              <a:lnSpc>
                <a:spcPct val="115000"/>
              </a:lnSpc>
              <a:spcBef>
                <a:spcPts val="0"/>
              </a:spcBef>
              <a:spcAft>
                <a:spcPts val="1400"/>
              </a:spcAft>
              <a:buNone/>
            </a:pPr>
            <a:r>
              <a:rPr lang="en-US" sz="51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…because it gets right to the point.  </a:t>
            </a:r>
          </a:p>
          <a:p>
            <a:pPr marL="342900" marR="0" lvl="0" indent="-342900">
              <a:lnSpc>
                <a:spcPct val="115000"/>
              </a:lnSpc>
              <a:spcBef>
                <a:spcPts val="0"/>
              </a:spcBef>
              <a:spcAft>
                <a:spcPts val="600"/>
              </a:spcAft>
              <a:buFont typeface="Symbol" panose="05050102010706020507" pitchFamily="18" charset="2"/>
              <a:buChar char=""/>
            </a:pPr>
            <a:r>
              <a:rPr lang="en-US" sz="51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It Doesn’t Make Excuses or Attempt to Deflect Blame.  </a:t>
            </a:r>
          </a:p>
          <a:p>
            <a:pPr marL="342900" marR="0" lvl="0" indent="-342900">
              <a:lnSpc>
                <a:spcPct val="115000"/>
              </a:lnSpc>
              <a:spcBef>
                <a:spcPts val="0"/>
              </a:spcBef>
              <a:spcAft>
                <a:spcPts val="600"/>
              </a:spcAft>
              <a:buFont typeface="Symbol" panose="05050102010706020507" pitchFamily="18" charset="2"/>
              <a:buChar char=""/>
            </a:pPr>
            <a:r>
              <a:rPr lang="en-US" sz="51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Above all, “Expressing Regret” Takes Ownership of the Wrong.  </a:t>
            </a:r>
          </a:p>
          <a:p>
            <a:pPr marL="8890" marR="0" indent="-8890">
              <a:lnSpc>
                <a:spcPct val="115000"/>
              </a:lnSpc>
              <a:spcBef>
                <a:spcPts val="0"/>
              </a:spcBef>
              <a:spcAft>
                <a:spcPts val="600"/>
              </a:spcAft>
            </a:pPr>
            <a:r>
              <a:rPr lang="en-US" sz="51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For that reason, “Expressing Regret” is understood as a Sincere Commitment to …</a:t>
            </a:r>
          </a:p>
          <a:p>
            <a:pPr marL="0" marR="0" indent="0">
              <a:lnSpc>
                <a:spcPct val="115000"/>
              </a:lnSpc>
              <a:spcBef>
                <a:spcPts val="0"/>
              </a:spcBef>
              <a:spcAft>
                <a:spcPts val="600"/>
              </a:spcAft>
              <a:buNone/>
            </a:pPr>
            <a:r>
              <a:rPr lang="en-US" sz="51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…Repair and Rebuild the Relationship</a:t>
            </a:r>
            <a:r>
              <a:rPr lang="en-US" sz="5100" b="1" dirty="0">
                <a:effectLst>
                  <a:outerShdw blurRad="38100" dist="38100" dir="2700000" algn="tl">
                    <a:srgbClr val="000000">
                      <a:alpha val="43137"/>
                    </a:srgbClr>
                  </a:outerShdw>
                </a:effectLst>
                <a:latin typeface="Arial Rounded MT Bold" panose="020F0704030504030204" pitchFamily="34" charset="0"/>
              </a:rPr>
              <a:t>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52378701"/>
      </p:ext>
    </p:extLst>
  </p:cSld>
  <p:clrMapOvr>
    <a:masterClrMapping/>
  </p:clrMapOvr>
  <mc:AlternateContent xmlns:mc="http://schemas.openxmlformats.org/markup-compatibility/2006" xmlns:p14="http://schemas.microsoft.com/office/powerpoint/2010/main">
    <mc:Choice Requires="p14">
      <p:transition spd="slow" p14:dur="2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2000"/>
                                        <p:tgtEl>
                                          <p:spTgt spid="3">
                                            <p:txEl>
                                              <p:pRg st="3" end="3"/>
                                            </p:txEl>
                                          </p:spTgt>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2000"/>
                                        <p:tgtEl>
                                          <p:spTgt spid="3">
                                            <p:txEl>
                                              <p:pRg st="4" end="4"/>
                                            </p:txEl>
                                          </p:spTgt>
                                        </p:tgtEl>
                                      </p:cBhvr>
                                    </p:animEffect>
                                  </p:childTnLst>
                                </p:cTn>
                              </p:par>
                            </p:childTnLst>
                          </p:cTn>
                        </p:par>
                        <p:par>
                          <p:cTn id="41" fill="hold">
                            <p:stCondLst>
                              <p:cond delay="400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20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3" dur="2000"/>
                                        <p:tgtEl>
                                          <p:spTgt spid="3">
                                            <p:txEl>
                                              <p:pRg st="6" end="6"/>
                                            </p:txEl>
                                          </p:spTgt>
                                        </p:tgtEl>
                                      </p:cBhvr>
                                    </p:animEffect>
                                  </p:childTnLst>
                                </p:cTn>
                              </p:par>
                            </p:childTnLst>
                          </p:cTn>
                        </p:par>
                        <p:par>
                          <p:cTn id="54" fill="hold">
                            <p:stCondLst>
                              <p:cond delay="2000"/>
                            </p:stCondLst>
                            <p:childTnLst>
                              <p:par>
                                <p:cTn id="55" presetID="53" presetClass="entr" presetSubtype="16" fill="hold" grpId="0"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9" dur="2000"/>
                                        <p:tgtEl>
                                          <p:spTgt spid="3">
                                            <p:txEl>
                                              <p:pRg st="7" end="7"/>
                                            </p:txEl>
                                          </p:spTgt>
                                        </p:tgtEl>
                                      </p:cBhvr>
                                    </p:animEffect>
                                  </p:childTnLst>
                                </p:cTn>
                              </p:par>
                            </p:childTnLst>
                          </p:cTn>
                        </p:par>
                        <p:par>
                          <p:cTn id="60" fill="hold">
                            <p:stCondLst>
                              <p:cond delay="4000"/>
                            </p:stCondLst>
                            <p:childTnLst>
                              <p:par>
                                <p:cTn id="61" presetID="53" presetClass="entr" presetSubtype="16" fill="hold" grpId="0" nodeType="after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72143" y="533400"/>
            <a:ext cx="11919857" cy="5044440"/>
          </a:xfrm>
          <a:solidFill>
            <a:schemeClr val="bg1">
              <a:alpha val="80000"/>
            </a:schemeClr>
          </a:solidFill>
        </p:spPr>
        <p:txBody>
          <a:bodyPr>
            <a:normAutofit/>
          </a:bodyPr>
          <a:lstStyle/>
          <a:p>
            <a:pPr marL="0" marR="0" indent="0">
              <a:lnSpc>
                <a:spcPct val="115000"/>
              </a:lnSpc>
              <a:spcBef>
                <a:spcPts val="0"/>
              </a:spcBef>
              <a:spcAft>
                <a:spcPts val="1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The “Expressing Regret” Apology Language speaks most clearly when the person offering the apology reflects sincerity not only verbally, but also through Body Language.  </a:t>
            </a:r>
          </a:p>
          <a:p>
            <a:pPr marL="342900" marR="0" lvl="0" indent="-342900">
              <a:lnSpc>
                <a:spcPct val="115000"/>
              </a:lnSpc>
              <a:spcBef>
                <a:spcPts val="0"/>
              </a:spcBef>
              <a:spcAft>
                <a:spcPts val="1600"/>
              </a:spcAft>
              <a:buFont typeface="Symbol" panose="05050102010706020507" pitchFamily="18" charset="2"/>
              <a:buChar char=""/>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Unflinching eye contact/ a gentle, but firm touch are two ways that body language can show sincerity.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Communicates that you feel badly about your behavior </a:t>
            </a:r>
          </a:p>
          <a:p>
            <a:pPr marL="0" indent="0" algn="ctr">
              <a:buNone/>
            </a:pPr>
            <a:r>
              <a:rPr lang="en-US" b="1" dirty="0">
                <a:effectLst>
                  <a:outerShdw blurRad="38100" dist="38100" dir="2700000" algn="tl">
                    <a:srgbClr val="000000">
                      <a:alpha val="43137"/>
                    </a:srgbClr>
                  </a:outerShdw>
                </a:effectLst>
                <a:latin typeface="Arial Rounded MT Bold" panose="020F0704030504030204" pitchFamily="34" charset="0"/>
              </a:rPr>
              <a:t>Never use the words “I’m sorry” alone.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Always tell the person that you are apologizing to why you are sorry. </a:t>
            </a:r>
          </a:p>
        </p:txBody>
      </p:sp>
    </p:spTree>
    <p:extLst>
      <p:ext uri="{BB962C8B-B14F-4D97-AF65-F5344CB8AC3E}">
        <p14:creationId xmlns:p14="http://schemas.microsoft.com/office/powerpoint/2010/main" val="231697412"/>
      </p:ext>
    </p:extLst>
  </p:cSld>
  <p:clrMapOvr>
    <a:masterClrMapping/>
  </p:clrMapOvr>
  <mc:AlternateContent xmlns:mc="http://schemas.openxmlformats.org/markup-compatibility/2006" xmlns:p14="http://schemas.microsoft.com/office/powerpoint/2010/main">
    <mc:Choice Requires="p14">
      <p:transition spd="slow" p14:dur="20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strVal val="#ppt_w+.3"/>
                                          </p:val>
                                        </p:tav>
                                        <p:tav tm="100000">
                                          <p:val>
                                            <p:strVal val="#ppt_w"/>
                                          </p:val>
                                        </p:tav>
                                      </p:tavLst>
                                    </p:anim>
                                    <p:anim calcmode="lin" valueType="num">
                                      <p:cBhvr>
                                        <p:cTn id="8" dur="2000" fill="hold"/>
                                        <p:tgtEl>
                                          <p:spTgt spid="3">
                                            <p:bg/>
                                          </p:spTgt>
                                        </p:tgtEl>
                                        <p:attrNameLst>
                                          <p:attrName>ppt_h</p:attrName>
                                        </p:attrNameLst>
                                      </p:cBhvr>
                                      <p:tavLst>
                                        <p:tav tm="0">
                                          <p:val>
                                            <p:strVal val="#ppt_h"/>
                                          </p:val>
                                        </p:tav>
                                        <p:tav tm="100000">
                                          <p:val>
                                            <p:strVal val="#ppt_h"/>
                                          </p:val>
                                        </p:tav>
                                      </p:tavLst>
                                    </p:anim>
                                    <p:animEffect transition="in" filter="fade">
                                      <p:cBhvr>
                                        <p:cTn id="9" dur="2000"/>
                                        <p:tgtEl>
                                          <p:spTgt spid="3">
                                            <p:bg/>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2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2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7"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2000"/>
                                        <p:tgtEl>
                                          <p:spTgt spid="3">
                                            <p:txEl>
                                              <p:pRg st="2" end="2"/>
                                            </p:txEl>
                                          </p:spTgt>
                                        </p:tgtEl>
                                      </p:cBhvr>
                                    </p:animEffect>
                                  </p:childTnLst>
                                </p:cTn>
                              </p:par>
                            </p:childTnLst>
                          </p:cTn>
                        </p:par>
                        <p:par>
                          <p:cTn id="29" fill="hold">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2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3"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4" dur="2000"/>
                                        <p:tgtEl>
                                          <p:spTgt spid="3">
                                            <p:txEl>
                                              <p:pRg st="3" end="3"/>
                                            </p:txEl>
                                          </p:spTgt>
                                        </p:tgtEl>
                                      </p:cBhvr>
                                    </p:animEffect>
                                  </p:childTnLst>
                                </p:cTn>
                              </p:par>
                            </p:childTnLst>
                          </p:cTn>
                        </p:par>
                        <p:par>
                          <p:cTn id="35" fill="hold">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2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9"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93A8FD-7062-488B-9197-2DD2CFB43BF9}"/>
              </a:ext>
            </a:extLst>
          </p:cNvPr>
          <p:cNvSpPr>
            <a:spLocks noGrp="1"/>
          </p:cNvSpPr>
          <p:nvPr>
            <p:ph idx="1"/>
          </p:nvPr>
        </p:nvSpPr>
        <p:spPr>
          <a:xfrm>
            <a:off x="164465" y="2258061"/>
            <a:ext cx="11620500" cy="4599939"/>
          </a:xfrm>
          <a:solidFill>
            <a:schemeClr val="bg1">
              <a:alpha val="80000"/>
            </a:schemeClr>
          </a:solidFill>
        </p:spPr>
        <p:txBody>
          <a:bodyPr>
            <a:normAutofit/>
          </a:bodyPr>
          <a:lstStyle/>
          <a:p>
            <a:pPr marL="0" marR="0" indent="0" algn="ctr">
              <a:lnSpc>
                <a:spcPct val="120000"/>
              </a:lnSpc>
              <a:spcBef>
                <a:spcPts val="0"/>
              </a:spcBef>
              <a:spcAft>
                <a:spcPts val="600"/>
              </a:spcAft>
              <a:buNone/>
            </a:pPr>
            <a:r>
              <a:rPr lang="en-US" sz="3200" b="1" kern="0"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Accept Responsibility  </a:t>
            </a:r>
            <a:endParaRPr lang="en-US" sz="3200" b="1" kern="0" dirty="0">
              <a:solidFill>
                <a:srgbClr val="733852"/>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marR="0" indent="0">
              <a:lnSpc>
                <a:spcPct val="120000"/>
              </a:lnSpc>
              <a:spcBef>
                <a:spcPts val="0"/>
              </a:spcBef>
              <a:spcAft>
                <a:spcPts val="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It is Difficult for Some People to Admit That They’re Wrong.</a:t>
            </a:r>
          </a:p>
          <a:p>
            <a:pPr marL="800100" lvl="1" indent="-342900">
              <a:lnSpc>
                <a:spcPct val="110000"/>
              </a:lnSpc>
              <a:spcBef>
                <a:spcPts val="0"/>
              </a:spcBef>
              <a:buFont typeface="Symbol" panose="05050102010706020507" pitchFamily="18" charset="2"/>
              <a:buChar char=""/>
            </a:pPr>
            <a:r>
              <a:rPr lang="en-US" sz="28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It makes them doubt their self-worth even feel like a failure. </a:t>
            </a:r>
          </a:p>
          <a:p>
            <a:pPr marL="800100" lvl="1" indent="-342900">
              <a:lnSpc>
                <a:spcPct val="110000"/>
              </a:lnSpc>
              <a:spcBef>
                <a:spcPts val="0"/>
              </a:spcBef>
              <a:spcAft>
                <a:spcPts val="1400"/>
              </a:spcAft>
              <a:buFont typeface="Symbol" panose="05050102010706020507" pitchFamily="18" charset="2"/>
              <a:buChar char=""/>
            </a:pPr>
            <a:r>
              <a:rPr lang="en-US" sz="28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we must all admit that we are sinners and that we will make mistakes. </a:t>
            </a:r>
          </a:p>
          <a:p>
            <a:pPr marL="0" marR="0" indent="0">
              <a:lnSpc>
                <a:spcPct val="110000"/>
              </a:lnSpc>
              <a:spcBef>
                <a:spcPts val="0"/>
              </a:spcBef>
              <a:spcAft>
                <a:spcPts val="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Realize We Will Make Poor Decisions that Hurt Our Relationships</a:t>
            </a:r>
          </a:p>
          <a:p>
            <a:pPr marL="800100" lvl="1" indent="-342900">
              <a:lnSpc>
                <a:spcPct val="110000"/>
              </a:lnSpc>
              <a:spcBef>
                <a:spcPts val="0"/>
              </a:spcBef>
              <a:buFont typeface="Symbol" panose="05050102010706020507" pitchFamily="18" charset="2"/>
              <a:buChar char=""/>
            </a:pPr>
            <a:r>
              <a:rPr lang="en-US" sz="28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We are going to have to admit that we were wrong. </a:t>
            </a:r>
          </a:p>
          <a:p>
            <a:pPr marL="800100" lvl="1" indent="-342900">
              <a:lnSpc>
                <a:spcPct val="110000"/>
              </a:lnSpc>
              <a:spcBef>
                <a:spcPts val="0"/>
              </a:spcBef>
              <a:spcAft>
                <a:spcPts val="1400"/>
              </a:spcAft>
              <a:buFont typeface="Symbol" panose="05050102010706020507" pitchFamily="18" charset="2"/>
              <a:buChar char=""/>
            </a:pPr>
            <a:r>
              <a:rPr lang="en-US" sz="28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We have to Accept Responsibility for our own failures. </a:t>
            </a:r>
          </a:p>
        </p:txBody>
      </p:sp>
    </p:spTree>
    <p:extLst>
      <p:ext uri="{BB962C8B-B14F-4D97-AF65-F5344CB8AC3E}">
        <p14:creationId xmlns:p14="http://schemas.microsoft.com/office/powerpoint/2010/main" val="3725531372"/>
      </p:ext>
    </p:extLst>
  </p:cSld>
  <p:clrMapOvr>
    <a:masterClrMapping/>
  </p:clrMapOvr>
  <mc:AlternateContent xmlns:mc="http://schemas.openxmlformats.org/markup-compatibility/2006" xmlns:p14="http://schemas.microsoft.com/office/powerpoint/2010/main">
    <mc:Choice Requires="p14">
      <p:transition spd="slow" p14:dur="30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20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2000"/>
                                        <p:tgtEl>
                                          <p:spTgt spid="3">
                                            <p:txEl>
                                              <p:pRg st="1" end="1"/>
                                            </p:txEl>
                                          </p:spTgt>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2000"/>
                                        <p:tgtEl>
                                          <p:spTgt spid="3">
                                            <p:txEl>
                                              <p:pRg st="2" end="2"/>
                                            </p:txEl>
                                          </p:spTgt>
                                        </p:tgtEl>
                                      </p:cBhvr>
                                    </p:animEffect>
                                  </p:childTnLst>
                                </p:cTn>
                              </p:par>
                            </p:childTnLst>
                          </p:cTn>
                        </p:par>
                        <p:par>
                          <p:cTn id="20" fill="hold">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8" dur="2000"/>
                                        <p:tgtEl>
                                          <p:spTgt spid="3">
                                            <p:txEl>
                                              <p:pRg st="4" end="4"/>
                                            </p:txEl>
                                          </p:spTgt>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2000"/>
                                        <p:tgtEl>
                                          <p:spTgt spid="3">
                                            <p:txEl>
                                              <p:pRg st="5" end="5"/>
                                            </p:txEl>
                                          </p:spTgt>
                                        </p:tgtEl>
                                      </p:cBhvr>
                                    </p:animEffect>
                                  </p:childTnLst>
                                </p:cTn>
                              </p:par>
                            </p:childTnLst>
                          </p:cTn>
                        </p:par>
                        <p:par>
                          <p:cTn id="33" fill="hold">
                            <p:stCondLst>
                              <p:cond delay="4000"/>
                            </p:stCondLst>
                            <p:childTnLst>
                              <p:par>
                                <p:cTn id="34" presetID="14" presetClass="entr" presetSubtype="10"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F590-37A2-4AAB-B441-D55CAF0EAB61}"/>
              </a:ext>
            </a:extLst>
          </p:cNvPr>
          <p:cNvSpPr>
            <a:spLocks noGrp="1"/>
          </p:cNvSpPr>
          <p:nvPr>
            <p:ph type="title"/>
          </p:nvPr>
        </p:nvSpPr>
        <p:spPr>
          <a:xfrm>
            <a:off x="4685665" y="537845"/>
            <a:ext cx="7292975" cy="894715"/>
          </a:xfrm>
          <a:solidFill>
            <a:schemeClr val="bg1">
              <a:alpha val="80000"/>
            </a:schemeClr>
          </a:solidFill>
          <a:effectLst>
            <a:softEdge rad="381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God is About Relationship</a:t>
            </a:r>
          </a:p>
        </p:txBody>
      </p:sp>
      <p:sp>
        <p:nvSpPr>
          <p:cNvPr id="3" name="Content Placeholder 2">
            <a:extLst>
              <a:ext uri="{FF2B5EF4-FFF2-40B4-BE49-F238E27FC236}">
                <a16:creationId xmlns:a16="http://schemas.microsoft.com/office/drawing/2014/main" id="{2CBD14E0-5018-4851-A9EA-2A1D180FCC01}"/>
              </a:ext>
            </a:extLst>
          </p:cNvPr>
          <p:cNvSpPr>
            <a:spLocks noGrp="1"/>
          </p:cNvSpPr>
          <p:nvPr>
            <p:ph idx="1"/>
          </p:nvPr>
        </p:nvSpPr>
        <p:spPr>
          <a:xfrm>
            <a:off x="323850" y="1825625"/>
            <a:ext cx="11468099" cy="4832350"/>
          </a:xfrm>
          <a:solidFill>
            <a:schemeClr val="bg1">
              <a:alpha val="80000"/>
            </a:schemeClr>
          </a:solidFill>
          <a:effectLst>
            <a:softEdge rad="38100"/>
          </a:effectLst>
        </p:spPr>
        <p:txBody>
          <a:bodyPr>
            <a:normAutofit lnSpcReduction="10000"/>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God in His Power and Wisdom…</a:t>
            </a:r>
          </a:p>
          <a:p>
            <a:pPr lvl="1"/>
            <a:r>
              <a:rPr lang="en-US" sz="2800" b="1" dirty="0">
                <a:effectLst>
                  <a:outerShdw blurRad="38100" dist="38100" dir="2700000" algn="tl">
                    <a:srgbClr val="000000">
                      <a:alpha val="43137"/>
                    </a:srgbClr>
                  </a:outerShdw>
                </a:effectLst>
                <a:latin typeface="Arial Rounded MT Bold" panose="020F0704030504030204" pitchFamily="34" charset="0"/>
              </a:rPr>
              <a:t>Ordained</a:t>
            </a:r>
          </a:p>
          <a:p>
            <a:pPr lvl="1"/>
            <a:r>
              <a:rPr lang="en-US" sz="2800" b="1" dirty="0">
                <a:effectLst>
                  <a:outerShdw blurRad="38100" dist="38100" dir="2700000" algn="tl">
                    <a:srgbClr val="000000">
                      <a:alpha val="43137"/>
                    </a:srgbClr>
                  </a:outerShdw>
                </a:effectLst>
                <a:latin typeface="Arial Rounded MT Bold" panose="020F0704030504030204" pitchFamily="34" charset="0"/>
              </a:rPr>
              <a:t>Designed</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Although Adam had Relationship</a:t>
            </a:r>
          </a:p>
          <a:p>
            <a:pPr lvl="1"/>
            <a:r>
              <a:rPr lang="en-US" sz="2800" b="1" dirty="0">
                <a:effectLst>
                  <a:outerShdw blurRad="38100" dist="38100" dir="2700000" algn="tl">
                    <a:srgbClr val="000000">
                      <a:alpha val="43137"/>
                    </a:srgbClr>
                  </a:outerShdw>
                </a:effectLst>
                <a:latin typeface="Arial Rounded MT Bold" panose="020F0704030504030204" pitchFamily="34" charset="0"/>
              </a:rPr>
              <a:t>God</a:t>
            </a:r>
          </a:p>
          <a:p>
            <a:pPr lvl="1"/>
            <a:r>
              <a:rPr lang="en-US" sz="2800" b="1" dirty="0">
                <a:effectLst>
                  <a:outerShdw blurRad="38100" dist="38100" dir="2700000" algn="tl">
                    <a:srgbClr val="000000">
                      <a:alpha val="43137"/>
                    </a:srgbClr>
                  </a:outerShdw>
                </a:effectLst>
                <a:latin typeface="Arial Rounded MT Bold" panose="020F0704030504030204" pitchFamily="34" charset="0"/>
              </a:rPr>
              <a:t>Animals</a:t>
            </a:r>
          </a:p>
          <a:p>
            <a:pPr lvl="1"/>
            <a:r>
              <a:rPr lang="en-US" sz="2800" b="1" dirty="0">
                <a:effectLst>
                  <a:outerShdw blurRad="38100" dist="38100" dir="2700000" algn="tl">
                    <a:srgbClr val="000000">
                      <a:alpha val="43137"/>
                    </a:srgbClr>
                  </a:outerShdw>
                </a:effectLst>
                <a:latin typeface="Arial Rounded MT Bold" panose="020F0704030504030204" pitchFamily="34" charset="0"/>
              </a:rPr>
              <a:t>Still Alone</a:t>
            </a:r>
          </a:p>
          <a:p>
            <a:pPr marL="0" indent="0">
              <a:lnSpc>
                <a:spcPct val="110000"/>
              </a:lnSpc>
              <a:buNone/>
            </a:pPr>
            <a:br>
              <a:rPr lang="en-US" sz="2400" dirty="0">
                <a:effectLst>
                  <a:outerShdw blurRad="38100" dist="38100" dir="2700000" algn="tl">
                    <a:srgbClr val="000000">
                      <a:alpha val="43137"/>
                    </a:srgbClr>
                  </a:outerShdw>
                </a:effectLst>
                <a:latin typeface="Arial Rounded MT Bold" panose="020F0704030504030204" pitchFamily="34" charset="0"/>
              </a:rPr>
            </a:br>
            <a:r>
              <a:rPr lang="en-US" dirty="0">
                <a:effectLst>
                  <a:outerShdw blurRad="38100" dist="38100" dir="2700000" algn="tl">
                    <a:srgbClr val="000000">
                      <a:alpha val="43137"/>
                    </a:srgbClr>
                  </a:outerShdw>
                </a:effectLst>
                <a:latin typeface="Arial Rounded MT Bold" panose="020F0704030504030204" pitchFamily="34" charset="0"/>
              </a:rPr>
              <a:t>“Now the Lord God said, It is not good (sufficient, satisfactory) that the man should be alone; I will make him a helper (suitable, adapted, complementary) for him.” </a:t>
            </a:r>
            <a:r>
              <a:rPr lang="en-US" sz="2800" b="1" dirty="0">
                <a:effectLst>
                  <a:outerShdw blurRad="38100" dist="38100" dir="2700000" algn="tl">
                    <a:srgbClr val="000000">
                      <a:alpha val="43137"/>
                    </a:srgbClr>
                  </a:outerShdw>
                </a:effectLst>
                <a:latin typeface="Arial Rounded MT Bold" panose="020F0704030504030204" pitchFamily="34" charset="0"/>
              </a:rPr>
              <a:t>Genesis 2:18 (AMP)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309738667"/>
      </p:ext>
    </p:extLst>
  </p:cSld>
  <p:clrMapOvr>
    <a:masterClrMapping/>
  </p:clrMapOvr>
  <mc:AlternateContent xmlns:mc="http://schemas.openxmlformats.org/markup-compatibility/2006" xmlns:p14="http://schemas.microsoft.com/office/powerpoint/2010/main">
    <mc:Choice Requires="p14">
      <p:transition spd="slow" p14:dur="3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2000"/>
                                        <p:tgtEl>
                                          <p:spTgt spid="2"/>
                                        </p:tgtEl>
                                      </p:cBhvr>
                                    </p:animEffect>
                                  </p:childTnLst>
                                </p:cTn>
                              </p:par>
                            </p:childTnLst>
                          </p:cTn>
                        </p:par>
                        <p:par>
                          <p:cTn id="8" fill="hold">
                            <p:stCondLst>
                              <p:cond delay="2000"/>
                            </p:stCondLst>
                            <p:childTnLst>
                              <p:par>
                                <p:cTn id="9" presetID="16" presetClass="entr" presetSubtype="26"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Horizontal)">
                                      <p:cBhvr>
                                        <p:cTn id="11" dur="2000"/>
                                        <p:tgtEl>
                                          <p:spTgt spid="3">
                                            <p:bg/>
                                          </p:spTgt>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Horizontal)">
                                      <p:cBhvr>
                                        <p:cTn id="14" dur="2000"/>
                                        <p:tgtEl>
                                          <p:spTgt spid="3">
                                            <p:txEl>
                                              <p:pRg st="0" end="0"/>
                                            </p:txEl>
                                          </p:spTgt>
                                        </p:tgtEl>
                                      </p:cBhvr>
                                    </p:animEffect>
                                  </p:childTnLst>
                                </p:cTn>
                              </p:par>
                            </p:childTnLst>
                          </p:cTn>
                        </p:par>
                        <p:par>
                          <p:cTn id="15" fill="hold">
                            <p:stCondLst>
                              <p:cond delay="4000"/>
                            </p:stCondLst>
                            <p:childTnLst>
                              <p:par>
                                <p:cTn id="16" presetID="16" presetClass="entr" presetSubtype="2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Horizontal)">
                                      <p:cBhvr>
                                        <p:cTn id="18" dur="2000"/>
                                        <p:tgtEl>
                                          <p:spTgt spid="3">
                                            <p:txEl>
                                              <p:pRg st="1" end="1"/>
                                            </p:txEl>
                                          </p:spTgt>
                                        </p:tgtEl>
                                      </p:cBhvr>
                                    </p:animEffect>
                                  </p:childTnLst>
                                </p:cTn>
                              </p:par>
                            </p:childTnLst>
                          </p:cTn>
                        </p:par>
                        <p:par>
                          <p:cTn id="19" fill="hold">
                            <p:stCondLst>
                              <p:cond delay="6000"/>
                            </p:stCondLst>
                            <p:childTnLst>
                              <p:par>
                                <p:cTn id="20" presetID="16" presetClass="entr" presetSubtype="26"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Horizontal)">
                                      <p:cBhvr>
                                        <p:cTn id="22" dur="2000"/>
                                        <p:tgtEl>
                                          <p:spTgt spid="3">
                                            <p:txEl>
                                              <p:pRg st="2" end="2"/>
                                            </p:txEl>
                                          </p:spTgt>
                                        </p:tgtEl>
                                      </p:cBhvr>
                                    </p:animEffect>
                                  </p:childTnLst>
                                </p:cTn>
                              </p:par>
                            </p:childTnLst>
                          </p:cTn>
                        </p:par>
                        <p:par>
                          <p:cTn id="23" fill="hold">
                            <p:stCondLst>
                              <p:cond delay="8000"/>
                            </p:stCondLst>
                            <p:childTnLst>
                              <p:par>
                                <p:cTn id="24" presetID="16" presetClass="entr" presetSubtype="26"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Horizontal)">
                                      <p:cBhvr>
                                        <p:cTn id="26" dur="2000"/>
                                        <p:tgtEl>
                                          <p:spTgt spid="3">
                                            <p:txEl>
                                              <p:pRg st="3" end="3"/>
                                            </p:txEl>
                                          </p:spTgt>
                                        </p:tgtEl>
                                      </p:cBhvr>
                                    </p:animEffect>
                                  </p:childTnLst>
                                </p:cTn>
                              </p:par>
                            </p:childTnLst>
                          </p:cTn>
                        </p:par>
                        <p:par>
                          <p:cTn id="27" fill="hold">
                            <p:stCondLst>
                              <p:cond delay="10000"/>
                            </p:stCondLst>
                            <p:childTnLst>
                              <p:par>
                                <p:cTn id="28" presetID="16" presetClass="entr" presetSubtype="26"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Horizontal)">
                                      <p:cBhvr>
                                        <p:cTn id="30" dur="2000"/>
                                        <p:tgtEl>
                                          <p:spTgt spid="3">
                                            <p:txEl>
                                              <p:pRg st="4" end="4"/>
                                            </p:txEl>
                                          </p:spTgt>
                                        </p:tgtEl>
                                      </p:cBhvr>
                                    </p:animEffect>
                                  </p:childTnLst>
                                </p:cTn>
                              </p:par>
                            </p:childTnLst>
                          </p:cTn>
                        </p:par>
                        <p:par>
                          <p:cTn id="31" fill="hold">
                            <p:stCondLst>
                              <p:cond delay="12000"/>
                            </p:stCondLst>
                            <p:childTnLst>
                              <p:par>
                                <p:cTn id="32" presetID="16" presetClass="entr" presetSubtype="26"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Horizontal)">
                                      <p:cBhvr>
                                        <p:cTn id="34" dur="2000"/>
                                        <p:tgtEl>
                                          <p:spTgt spid="3">
                                            <p:txEl>
                                              <p:pRg st="5" end="5"/>
                                            </p:txEl>
                                          </p:spTgt>
                                        </p:tgtEl>
                                      </p:cBhvr>
                                    </p:animEffect>
                                  </p:childTnLst>
                                </p:cTn>
                              </p:par>
                            </p:childTnLst>
                          </p:cTn>
                        </p:par>
                        <p:par>
                          <p:cTn id="35" fill="hold">
                            <p:stCondLst>
                              <p:cond delay="14000"/>
                            </p:stCondLst>
                            <p:childTnLst>
                              <p:par>
                                <p:cTn id="36" presetID="16" presetClass="entr" presetSubtype="26"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arn(inHorizontal)">
                                      <p:cBhvr>
                                        <p:cTn id="38" dur="2000"/>
                                        <p:tgtEl>
                                          <p:spTgt spid="3">
                                            <p:txEl>
                                              <p:pRg st="6" end="6"/>
                                            </p:txEl>
                                          </p:spTgt>
                                        </p:tgtEl>
                                      </p:cBhvr>
                                    </p:animEffect>
                                  </p:childTnLst>
                                </p:cTn>
                              </p:par>
                            </p:childTnLst>
                          </p:cTn>
                        </p:par>
                        <p:par>
                          <p:cTn id="39" fill="hold">
                            <p:stCondLst>
                              <p:cond delay="16000"/>
                            </p:stCondLst>
                            <p:childTnLst>
                              <p:par>
                                <p:cTn id="40" presetID="16" presetClass="entr" presetSubtype="26"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Horizontal)">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93A8FD-7062-488B-9197-2DD2CFB43BF9}"/>
              </a:ext>
            </a:extLst>
          </p:cNvPr>
          <p:cNvSpPr>
            <a:spLocks noGrp="1"/>
          </p:cNvSpPr>
          <p:nvPr>
            <p:ph idx="1"/>
          </p:nvPr>
        </p:nvSpPr>
        <p:spPr>
          <a:xfrm>
            <a:off x="2176145" y="1313181"/>
            <a:ext cx="9883775" cy="5433060"/>
          </a:xfrm>
          <a:solidFill>
            <a:schemeClr val="bg1">
              <a:alpha val="80000"/>
            </a:schemeClr>
          </a:solidFill>
        </p:spPr>
        <p:txBody>
          <a:bodyPr>
            <a:normAutofit/>
          </a:bodyPr>
          <a:lstStyle/>
          <a:p>
            <a:pPr marL="0" marR="0" indent="0" algn="ctr">
              <a:lnSpc>
                <a:spcPct val="120000"/>
              </a:lnSpc>
              <a:spcBef>
                <a:spcPts val="0"/>
              </a:spcBef>
              <a:spcAft>
                <a:spcPts val="600"/>
              </a:spcAft>
              <a:buNone/>
            </a:pPr>
            <a:r>
              <a:rPr lang="en-US" sz="3200" b="1" kern="0"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Accept Responsibility  </a:t>
            </a:r>
            <a:endParaRPr lang="en-US" sz="3200" b="1" kern="0" dirty="0">
              <a:solidFill>
                <a:srgbClr val="733852"/>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marR="0" indent="0">
              <a:lnSpc>
                <a:spcPct val="110000"/>
              </a:lnSpc>
              <a:spcBef>
                <a:spcPts val="0"/>
              </a:spcBef>
              <a:spcAft>
                <a:spcPts val="1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We Need To Learn How to Overcome Ego… </a:t>
            </a:r>
          </a:p>
          <a:p>
            <a:pPr marL="0" marR="0" indent="0">
              <a:lnSpc>
                <a:spcPct val="110000"/>
              </a:lnSpc>
              <a:spcBef>
                <a:spcPts val="0"/>
              </a:spcBef>
              <a:spcAft>
                <a:spcPts val="1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…The Desire To Not Be Viewed as a Failure</a:t>
            </a:r>
          </a:p>
          <a:p>
            <a:pPr marL="0" marR="0" indent="0">
              <a:lnSpc>
                <a:spcPct val="110000"/>
              </a:lnSpc>
              <a:spcBef>
                <a:spcPts val="0"/>
              </a:spcBef>
              <a:spcAft>
                <a:spcPts val="1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…Simply Admit that Our Actions Were Wrong. </a:t>
            </a:r>
          </a:p>
          <a:p>
            <a:pPr marL="0" marR="0" indent="0">
              <a:lnSpc>
                <a:spcPct val="110000"/>
              </a:lnSpc>
              <a:spcBef>
                <a:spcPts val="0"/>
              </a:spcBef>
              <a:spcAft>
                <a:spcPts val="1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This Apology Means Allowing Yourself To Look Weak… </a:t>
            </a:r>
          </a:p>
          <a:p>
            <a:pPr marL="0" marR="0" indent="0">
              <a:lnSpc>
                <a:spcPct val="110000"/>
              </a:lnSpc>
              <a:spcBef>
                <a:spcPts val="0"/>
              </a:spcBef>
              <a:spcAft>
                <a:spcPts val="1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…But Actually It Takes Great Strength to Do This </a:t>
            </a:r>
          </a:p>
          <a:p>
            <a:pPr marL="0" marR="0" indent="0">
              <a:lnSpc>
                <a:spcPct val="110000"/>
              </a:lnSpc>
              <a:spcBef>
                <a:spcPts val="0"/>
              </a:spcBef>
              <a:spcAft>
                <a:spcPts val="1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It Makes A World Of A Difference to Those…</a:t>
            </a:r>
          </a:p>
          <a:p>
            <a:pPr marL="0" marR="0" indent="0">
              <a:lnSpc>
                <a:spcPct val="110000"/>
              </a:lnSpc>
              <a:spcBef>
                <a:spcPts val="0"/>
              </a:spcBef>
              <a:spcAft>
                <a:spcPts val="1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…Who Speaks This Language.  </a:t>
            </a:r>
          </a:p>
        </p:txBody>
      </p:sp>
    </p:spTree>
    <p:extLst>
      <p:ext uri="{BB962C8B-B14F-4D97-AF65-F5344CB8AC3E}">
        <p14:creationId xmlns:p14="http://schemas.microsoft.com/office/powerpoint/2010/main" val="170450897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edge">
                                      <p:cBhvr>
                                        <p:cTn id="7" dur="2000"/>
                                        <p:tgtEl>
                                          <p:spTgt spid="3">
                                            <p:bg/>
                                          </p:spTgt>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edg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edg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edg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edge">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edge">
                                      <p:cBhvr>
                                        <p:cTn id="30" dur="2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edge">
                                      <p:cBhvr>
                                        <p:cTn id="35" dur="20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edge">
                                      <p:cBhvr>
                                        <p:cTn id="40" dur="20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edge">
                                      <p:cBhvr>
                                        <p:cTn id="4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228600"/>
            <a:ext cx="11755120" cy="5481320"/>
          </a:xfrm>
          <a:solidFill>
            <a:schemeClr val="bg1">
              <a:alpha val="80000"/>
            </a:schemeClr>
          </a:solidFill>
        </p:spPr>
        <p:txBody>
          <a:bodyPr>
            <a:normAutofit/>
          </a:bodyPr>
          <a:lstStyle/>
          <a:p>
            <a:pPr marL="0" indent="0" algn="ctr">
              <a:lnSpc>
                <a:spcPct val="110000"/>
              </a:lnSpc>
              <a:buNone/>
            </a:pPr>
            <a:r>
              <a:rPr lang="en-US" sz="3800" b="1" dirty="0">
                <a:effectLst>
                  <a:outerShdw blurRad="38100" dist="38100" dir="2700000" algn="tl">
                    <a:srgbClr val="000000">
                      <a:alpha val="43137"/>
                    </a:srgbClr>
                  </a:outerShdw>
                </a:effectLst>
                <a:latin typeface="Arial Rounded MT Bold" panose="020F0704030504030204" pitchFamily="34" charset="0"/>
              </a:rPr>
              <a:t>#2- Accepting Responsibility </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Accepting responsibility is saying that…</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                      …you were wrong and not blaming anyone else. </a:t>
            </a:r>
          </a:p>
          <a:p>
            <a:pPr marL="0" indent="0" algn="ctr">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Example: The Prodigal Son</a:t>
            </a:r>
          </a:p>
          <a:p>
            <a:r>
              <a:rPr lang="en-US" b="1"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rPr>
              <a:t>Luke 15:18 (AMP) </a:t>
            </a:r>
            <a:br>
              <a:rPr lang="en-US" b="1" dirty="0">
                <a:effectLst>
                  <a:outerShdw blurRad="38100" dist="38100" dir="2700000" algn="tl">
                    <a:srgbClr val="000000">
                      <a:alpha val="43137"/>
                    </a:srgbClr>
                  </a:outerShdw>
                </a:effectLst>
              </a:rPr>
            </a:br>
            <a:r>
              <a:rPr lang="en-US" b="1" baseline="30000" dirty="0">
                <a:effectLst>
                  <a:outerShdw blurRad="38100" dist="38100" dir="2700000" algn="tl">
                    <a:srgbClr val="000000">
                      <a:alpha val="43137"/>
                    </a:srgbClr>
                  </a:outerShdw>
                </a:effectLst>
              </a:rPr>
              <a:t>18 </a:t>
            </a:r>
            <a:r>
              <a:rPr lang="en-US" b="1"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I will get up and go to my father, and I will say to him, Father, I have sinned against heaven and in your sight. </a:t>
            </a:r>
          </a:p>
          <a:p>
            <a:r>
              <a:rPr lang="en-US" b="1" dirty="0">
                <a:effectLst>
                  <a:outerShdw blurRad="38100" dist="38100" dir="2700000" algn="tl">
                    <a:srgbClr val="000000">
                      <a:alpha val="43137"/>
                    </a:srgbClr>
                  </a:outerShdw>
                </a:effectLst>
                <a:latin typeface="Arial Rounded MT Bold" panose="020F0704030504030204" pitchFamily="34" charset="0"/>
              </a:rPr>
              <a:t>He Accepted Responsibility </a:t>
            </a:r>
            <a:r>
              <a:rPr lang="en-US" b="1" i="1" dirty="0">
                <a:effectLst>
                  <a:outerShdw blurRad="38100" dist="38100" dir="2700000" algn="tl">
                    <a:srgbClr val="000000">
                      <a:alpha val="43137"/>
                    </a:srgbClr>
                  </a:outerShdw>
                </a:effectLst>
                <a:latin typeface="Arial Rounded MT Bold" panose="020F0704030504030204" pitchFamily="34" charset="0"/>
              </a:rPr>
              <a:t>“I will Get Up and Go…”</a:t>
            </a:r>
          </a:p>
          <a:p>
            <a:r>
              <a:rPr lang="en-US" b="1" i="1" dirty="0">
                <a:effectLst>
                  <a:outerShdw blurRad="38100" dist="38100" dir="2700000" algn="tl">
                    <a:srgbClr val="000000">
                      <a:alpha val="43137"/>
                    </a:srgbClr>
                  </a:outerShdw>
                </a:effectLst>
                <a:latin typeface="Arial Rounded MT Bold" panose="020F0704030504030204" pitchFamily="34" charset="0"/>
              </a:rPr>
              <a:t>It was My Actions that Brought me to this place</a:t>
            </a:r>
          </a:p>
          <a:p>
            <a:pPr marL="0" indent="0">
              <a:buNone/>
            </a:pPr>
            <a:r>
              <a:rPr lang="en-US" b="1" i="1" dirty="0">
                <a:effectLst>
                  <a:outerShdw blurRad="38100" dist="38100" dir="2700000" algn="tl">
                    <a:srgbClr val="000000">
                      <a:alpha val="43137"/>
                    </a:srgbClr>
                  </a:outerShdw>
                </a:effectLst>
                <a:latin typeface="Arial Rounded MT Bold" panose="020F0704030504030204" pitchFamily="34" charset="0"/>
              </a:rPr>
              <a:t>                      …my actions will take me back to possibility</a:t>
            </a:r>
          </a:p>
          <a:p>
            <a:pPr marL="0" indent="0">
              <a:lnSpc>
                <a:spcPct val="110000"/>
              </a:lnSpc>
              <a:buNone/>
            </a:pP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841947385"/>
      </p:ext>
    </p:extLst>
  </p:cSld>
  <p:clrMapOvr>
    <a:masterClrMapping/>
  </p:clrMapOvr>
  <mc:AlternateContent xmlns:mc="http://schemas.openxmlformats.org/markup-compatibility/2006" xmlns:p14="http://schemas.microsoft.com/office/powerpoint/2010/main">
    <mc:Choice Requires="p14">
      <p:transition spd="slow" p14:dur="3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3" end="3"/>
                                            </p:txEl>
                                          </p:spTgt>
                                        </p:tgtEl>
                                      </p:cBhvr>
                                    </p:animEffect>
                                  </p:childTnLst>
                                </p:cTn>
                              </p:par>
                            </p:childTnLst>
                          </p:cTn>
                        </p:par>
                        <p:par>
                          <p:cTn id="40" fill="hold">
                            <p:stCondLst>
                              <p:cond delay="1000"/>
                            </p:stCondLst>
                            <p:childTnLst>
                              <p:par>
                                <p:cTn id="41" presetID="31" presetClass="entr" presetSubtype="0" fill="hold" grpId="0" nodeType="after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5" end="5"/>
                                            </p:txEl>
                                          </p:spTgt>
                                        </p:tgtEl>
                                      </p:cBhvr>
                                    </p:animEffect>
                                  </p:childTnLst>
                                </p:cTn>
                              </p:par>
                            </p:childTnLst>
                          </p:cTn>
                        </p:par>
                        <p:par>
                          <p:cTn id="55" fill="hold">
                            <p:stCondLst>
                              <p:cond delay="1000"/>
                            </p:stCondLst>
                            <p:childTnLst>
                              <p:par>
                                <p:cTn id="56" presetID="31" presetClass="entr" presetSubtype="0" fill="hold" grpId="0" nodeType="after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p:cTn id="58"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9"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0"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1" dur="1000"/>
                                        <p:tgtEl>
                                          <p:spTgt spid="3">
                                            <p:txEl>
                                              <p:pRg st="6" end="6"/>
                                            </p:txEl>
                                          </p:spTgt>
                                        </p:tgtEl>
                                      </p:cBhvr>
                                    </p:animEffect>
                                  </p:childTnLst>
                                </p:cTn>
                              </p:par>
                            </p:childTnLst>
                          </p:cTn>
                        </p:par>
                        <p:par>
                          <p:cTn id="62" fill="hold">
                            <p:stCondLst>
                              <p:cond delay="2000"/>
                            </p:stCondLst>
                            <p:childTnLst>
                              <p:par>
                                <p:cTn id="63" presetID="31" presetClass="entr" presetSubtype="0" fill="hold" grpId="0" nodeType="after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p:cTn id="6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782320" y="1280160"/>
            <a:ext cx="11186160" cy="5394960"/>
          </a:xfrm>
          <a:solidFill>
            <a:schemeClr val="bg1">
              <a:alpha val="80000"/>
            </a:schemeClr>
          </a:solidFill>
          <a:effectLst>
            <a:softEdge rad="38100"/>
          </a:effectLst>
        </p:spPr>
        <p:txBody>
          <a:bodyPr>
            <a:normAutofit lnSpcReduction="10000"/>
          </a:bodyPr>
          <a:lstStyle/>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Relationships </a:t>
            </a:r>
          </a:p>
          <a:p>
            <a:pPr marL="0" indent="0" algn="ctr">
              <a:lnSpc>
                <a:spcPct val="10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Individuals Need to Feel Loved and Appreciated</a:t>
            </a:r>
            <a:br>
              <a:rPr lang="en-US" dirty="0">
                <a:effectLst>
                  <a:outerShdw blurRad="38100" dist="38100" dir="2700000" algn="tl">
                    <a:srgbClr val="000000">
                      <a:alpha val="43137"/>
                    </a:srgbClr>
                  </a:outerShdw>
                </a:effectLst>
                <a:latin typeface="Arial Rounded MT Bold" panose="020F0704030504030204" pitchFamily="34" charset="0"/>
              </a:rPr>
            </a:br>
            <a:r>
              <a:rPr lang="en-US" dirty="0">
                <a:effectLst>
                  <a:outerShdw blurRad="38100" dist="38100" dir="2700000" algn="tl">
                    <a:srgbClr val="000000">
                      <a:alpha val="43137"/>
                    </a:srgbClr>
                  </a:outerShdw>
                </a:effectLst>
                <a:latin typeface="Arial Rounded MT Bold" panose="020F0704030504030204" pitchFamily="34" charset="0"/>
              </a:rPr>
              <a:t>Relationships Provide This</a:t>
            </a:r>
          </a:p>
          <a:p>
            <a:pPr marL="0" indent="0" algn="ctr">
              <a:lnSpc>
                <a:spcPct val="10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To Guard this, they Need to Deal Effectively…</a:t>
            </a: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The Reality </a:t>
            </a:r>
          </a:p>
          <a:p>
            <a:pPr marL="0" indent="0" algn="ctr">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No One Is Perfect. </a:t>
            </a:r>
          </a:p>
          <a:p>
            <a:pPr marL="0" indent="0" algn="ctr">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If People Do Not Deal With the Failures…</a:t>
            </a:r>
          </a:p>
          <a:p>
            <a:pPr marL="0" indent="0" algn="ctr">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                           …Resulting In An Emotional Barrier of Hurt</a:t>
            </a: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The Revelation </a:t>
            </a:r>
          </a:p>
          <a:p>
            <a:pPr marL="0" indent="0" algn="ctr">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dirty="0">
                <a:effectLst>
                  <a:outerShdw blurRad="38100" dist="38100" dir="2700000" algn="tl">
                    <a:srgbClr val="000000">
                      <a:alpha val="43137"/>
                    </a:srgbClr>
                  </a:outerShdw>
                </a:effectLst>
                <a:latin typeface="Arial Rounded MT Bold" panose="020F0704030504030204" pitchFamily="34" charset="0"/>
              </a:rPr>
              <a:t>Apologizing </a:t>
            </a:r>
          </a:p>
          <a:p>
            <a:pPr marL="0" indent="0" algn="ctr">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 Forgiving </a:t>
            </a:r>
          </a:p>
        </p:txBody>
      </p:sp>
      <p:sp>
        <p:nvSpPr>
          <p:cNvPr id="6" name="Title 1">
            <a:extLst>
              <a:ext uri="{FF2B5EF4-FFF2-40B4-BE49-F238E27FC236}">
                <a16:creationId xmlns:a16="http://schemas.microsoft.com/office/drawing/2014/main" id="{0B3DCA1B-189F-4FFF-BBCE-5901DF6D7C26}"/>
              </a:ext>
            </a:extLst>
          </p:cNvPr>
          <p:cNvSpPr txBox="1">
            <a:spLocks/>
          </p:cNvSpPr>
          <p:nvPr/>
        </p:nvSpPr>
        <p:spPr>
          <a:xfrm>
            <a:off x="428625" y="60325"/>
            <a:ext cx="11052175" cy="996315"/>
          </a:xfrm>
          <a:prstGeom prst="rect">
            <a:avLst/>
          </a:prstGeom>
          <a:solidFill>
            <a:schemeClr val="bg1">
              <a:alpha val="80000"/>
            </a:schemeClr>
          </a:solidFill>
          <a:effectLst>
            <a:softEdge rad="38100"/>
          </a:effectLst>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latin typeface="Arial Rounded MT Bold" panose="020F0704030504030204" pitchFamily="34" charset="0"/>
              </a:rPr>
              <a:t>Even Healthy Relationships Have Problems</a:t>
            </a:r>
          </a:p>
        </p:txBody>
      </p:sp>
    </p:spTree>
    <p:extLst>
      <p:ext uri="{BB962C8B-B14F-4D97-AF65-F5344CB8AC3E}">
        <p14:creationId xmlns:p14="http://schemas.microsoft.com/office/powerpoint/2010/main" val="1700065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3"/>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fltVal val="0"/>
                                          </p:val>
                                        </p:tav>
                                        <p:tav tm="100000">
                                          <p:val>
                                            <p:strVal val="#ppt_w"/>
                                          </p:val>
                                        </p:tav>
                                      </p:tavLst>
                                    </p:anim>
                                    <p:anim calcmode="lin" valueType="num">
                                      <p:cBhvr>
                                        <p:cTn id="15" dur="2000" fill="hold"/>
                                        <p:tgtEl>
                                          <p:spTgt spid="3">
                                            <p:bg/>
                                          </p:spTgt>
                                        </p:tgtEl>
                                        <p:attrNameLst>
                                          <p:attrName>ppt_h</p:attrName>
                                        </p:attrNameLst>
                                      </p:cBhvr>
                                      <p:tavLst>
                                        <p:tav tm="0">
                                          <p:val>
                                            <p:fltVal val="0"/>
                                          </p:val>
                                        </p:tav>
                                        <p:tav tm="100000">
                                          <p:val>
                                            <p:strVal val="#ppt_h"/>
                                          </p:val>
                                        </p:tav>
                                      </p:tavLst>
                                    </p:anim>
                                    <p:anim calcmode="lin" valueType="num">
                                      <p:cBhvr>
                                        <p:cTn id="16" dur="2000" fill="hold"/>
                                        <p:tgtEl>
                                          <p:spTgt spid="3">
                                            <p:bg/>
                                          </p:spTgt>
                                        </p:tgtEl>
                                        <p:attrNameLst>
                                          <p:attrName>style.rotation</p:attrName>
                                        </p:attrNameLst>
                                      </p:cBhvr>
                                      <p:tavLst>
                                        <p:tav tm="0">
                                          <p:val>
                                            <p:fltVal val="360"/>
                                          </p:val>
                                        </p:tav>
                                        <p:tav tm="100000">
                                          <p:val>
                                            <p:fltVal val="0"/>
                                          </p:val>
                                        </p:tav>
                                      </p:tavLst>
                                    </p:anim>
                                    <p:animEffect transition="in" filter="fade">
                                      <p:cBhvr>
                                        <p:cTn id="17" dur="2000"/>
                                        <p:tgtEl>
                                          <p:spTgt spid="3">
                                            <p:bg/>
                                          </p:spTgt>
                                        </p:tgtEl>
                                      </p:cBhvr>
                                    </p:animEffect>
                                  </p:childTnLst>
                                </p:cTn>
                              </p:par>
                              <p:par>
                                <p:cTn id="18" presetID="49" presetClass="entr" presetSubtype="0" decel="10000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23" dur="2000"/>
                                        <p:tgtEl>
                                          <p:spTgt spid="3">
                                            <p:txEl>
                                              <p:pRg st="0" end="0"/>
                                            </p:txEl>
                                          </p:spTgt>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8" dur="20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29" dur="2000"/>
                                        <p:tgtEl>
                                          <p:spTgt spid="3">
                                            <p:txEl>
                                              <p:pRg st="1" end="1"/>
                                            </p:txEl>
                                          </p:spTgt>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4" dur="20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35" dur="20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2" dur="20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43" dur="2000"/>
                                        <p:tgtEl>
                                          <p:spTgt spid="3">
                                            <p:txEl>
                                              <p:pRg st="3" end="3"/>
                                            </p:txEl>
                                          </p:spTgt>
                                        </p:tgtEl>
                                      </p:cBhvr>
                                    </p:animEffect>
                                  </p:childTnLst>
                                </p:cTn>
                              </p:par>
                            </p:childTnLst>
                          </p:cTn>
                        </p:par>
                        <p:par>
                          <p:cTn id="44" fill="hold">
                            <p:stCondLst>
                              <p:cond delay="2000"/>
                            </p:stCondLst>
                            <p:childTnLst>
                              <p:par>
                                <p:cTn id="45" presetID="49" presetClass="entr" presetSubtype="0" decel="100000" fill="hold" grpId="0" nodeType="after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9" dur="2000" fill="hold"/>
                                        <p:tgtEl>
                                          <p:spTgt spid="3">
                                            <p:txEl>
                                              <p:pRg st="4" end="4"/>
                                            </p:txEl>
                                          </p:spTgt>
                                        </p:tgtEl>
                                        <p:attrNameLst>
                                          <p:attrName>style.rotation</p:attrName>
                                        </p:attrNameLst>
                                      </p:cBhvr>
                                      <p:tavLst>
                                        <p:tav tm="0">
                                          <p:val>
                                            <p:fltVal val="360"/>
                                          </p:val>
                                        </p:tav>
                                        <p:tav tm="100000">
                                          <p:val>
                                            <p:fltVal val="0"/>
                                          </p:val>
                                        </p:tav>
                                      </p:tavLst>
                                    </p:anim>
                                    <p:animEffect transition="in" filter="fade">
                                      <p:cBhvr>
                                        <p:cTn id="50" dur="2000"/>
                                        <p:tgtEl>
                                          <p:spTgt spid="3">
                                            <p:txEl>
                                              <p:pRg st="4" end="4"/>
                                            </p:txEl>
                                          </p:spTgt>
                                        </p:tgtEl>
                                      </p:cBhvr>
                                    </p:animEffect>
                                  </p:childTnLst>
                                </p:cTn>
                              </p:par>
                            </p:childTnLst>
                          </p:cTn>
                        </p:par>
                        <p:par>
                          <p:cTn id="51" fill="hold">
                            <p:stCondLst>
                              <p:cond delay="4000"/>
                            </p:stCondLst>
                            <p:childTnLst>
                              <p:par>
                                <p:cTn id="52" presetID="49" presetClass="entr" presetSubtype="0" decel="100000" fill="hold" grpId="0" nodeType="after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p:cTn id="54"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5"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6" dur="2000" fill="hold"/>
                                        <p:tgtEl>
                                          <p:spTgt spid="3">
                                            <p:txEl>
                                              <p:pRg st="5" end="5"/>
                                            </p:txEl>
                                          </p:spTgt>
                                        </p:tgtEl>
                                        <p:attrNameLst>
                                          <p:attrName>style.rotation</p:attrName>
                                        </p:attrNameLst>
                                      </p:cBhvr>
                                      <p:tavLst>
                                        <p:tav tm="0">
                                          <p:val>
                                            <p:fltVal val="360"/>
                                          </p:val>
                                        </p:tav>
                                        <p:tav tm="100000">
                                          <p:val>
                                            <p:fltVal val="0"/>
                                          </p:val>
                                        </p:tav>
                                      </p:tavLst>
                                    </p:anim>
                                    <p:animEffect transition="in" filter="fade">
                                      <p:cBhvr>
                                        <p:cTn id="57" dur="2000"/>
                                        <p:tgtEl>
                                          <p:spTgt spid="3">
                                            <p:txEl>
                                              <p:pRg st="5" end="5"/>
                                            </p:txEl>
                                          </p:spTgt>
                                        </p:tgtEl>
                                      </p:cBhvr>
                                    </p:animEffect>
                                  </p:childTnLst>
                                </p:cTn>
                              </p:par>
                            </p:childTnLst>
                          </p:cTn>
                        </p:par>
                        <p:par>
                          <p:cTn id="58" fill="hold">
                            <p:stCondLst>
                              <p:cond delay="6000"/>
                            </p:stCondLst>
                            <p:childTnLst>
                              <p:par>
                                <p:cTn id="59" presetID="49" presetClass="entr" presetSubtype="0" decel="100000" fill="hold" grpId="0" nodeType="after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2"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3" dur="2000" fill="hold"/>
                                        <p:tgtEl>
                                          <p:spTgt spid="3">
                                            <p:txEl>
                                              <p:pRg st="6" end="6"/>
                                            </p:txEl>
                                          </p:spTgt>
                                        </p:tgtEl>
                                        <p:attrNameLst>
                                          <p:attrName>style.rotation</p:attrName>
                                        </p:attrNameLst>
                                      </p:cBhvr>
                                      <p:tavLst>
                                        <p:tav tm="0">
                                          <p:val>
                                            <p:fltVal val="360"/>
                                          </p:val>
                                        </p:tav>
                                        <p:tav tm="100000">
                                          <p:val>
                                            <p:fltVal val="0"/>
                                          </p:val>
                                        </p:tav>
                                      </p:tavLst>
                                    </p:anim>
                                    <p:animEffect transition="in" filter="fade">
                                      <p:cBhvr>
                                        <p:cTn id="64" dur="2000"/>
                                        <p:tgtEl>
                                          <p:spTgt spid="3">
                                            <p:txEl>
                                              <p:pRg st="6" end="6"/>
                                            </p:txEl>
                                          </p:spTgt>
                                        </p:tgtEl>
                                      </p:cBhvr>
                                    </p:animEffect>
                                  </p:childTnLst>
                                </p:cTn>
                              </p:par>
                            </p:childTnLst>
                          </p:cTn>
                        </p:par>
                        <p:par>
                          <p:cTn id="65" fill="hold">
                            <p:stCondLst>
                              <p:cond delay="8000"/>
                            </p:stCondLst>
                            <p:childTnLst>
                              <p:par>
                                <p:cTn id="66" presetID="49" presetClass="entr" presetSubtype="0" decel="100000" fill="hold" grpId="0" nodeType="after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 calcmode="lin" valueType="num">
                                      <p:cBhvr>
                                        <p:cTn id="68"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9" dur="2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0" dur="2000" fill="hold"/>
                                        <p:tgtEl>
                                          <p:spTgt spid="3">
                                            <p:txEl>
                                              <p:pRg st="7" end="7"/>
                                            </p:txEl>
                                          </p:spTgt>
                                        </p:tgtEl>
                                        <p:attrNameLst>
                                          <p:attrName>style.rotation</p:attrName>
                                        </p:attrNameLst>
                                      </p:cBhvr>
                                      <p:tavLst>
                                        <p:tav tm="0">
                                          <p:val>
                                            <p:fltVal val="360"/>
                                          </p:val>
                                        </p:tav>
                                        <p:tav tm="100000">
                                          <p:val>
                                            <p:fltVal val="0"/>
                                          </p:val>
                                        </p:tav>
                                      </p:tavLst>
                                    </p:anim>
                                    <p:animEffect transition="in" filter="fade">
                                      <p:cBhvr>
                                        <p:cTn id="71" dur="2000"/>
                                        <p:tgtEl>
                                          <p:spTgt spid="3">
                                            <p:txEl>
                                              <p:pRg st="7" end="7"/>
                                            </p:txEl>
                                          </p:spTgt>
                                        </p:tgtEl>
                                      </p:cBhvr>
                                    </p:animEffect>
                                  </p:childTnLst>
                                </p:cTn>
                              </p:par>
                            </p:childTnLst>
                          </p:cTn>
                        </p:par>
                        <p:par>
                          <p:cTn id="72" fill="hold">
                            <p:stCondLst>
                              <p:cond delay="10000"/>
                            </p:stCondLst>
                            <p:childTnLst>
                              <p:par>
                                <p:cTn id="73" presetID="49" presetClass="entr" presetSubtype="0" decel="100000" fill="hold" grpId="0" nodeType="afterEffect">
                                  <p:stCondLst>
                                    <p:cond delay="0"/>
                                  </p:stCondLst>
                                  <p:childTnLst>
                                    <p:set>
                                      <p:cBhvr>
                                        <p:cTn id="74" dur="1" fill="hold">
                                          <p:stCondLst>
                                            <p:cond delay="0"/>
                                          </p:stCondLst>
                                        </p:cTn>
                                        <p:tgtEl>
                                          <p:spTgt spid="3">
                                            <p:txEl>
                                              <p:pRg st="8" end="8"/>
                                            </p:txEl>
                                          </p:spTgt>
                                        </p:tgtEl>
                                        <p:attrNameLst>
                                          <p:attrName>style.visibility</p:attrName>
                                        </p:attrNameLst>
                                      </p:cBhvr>
                                      <p:to>
                                        <p:strVal val="visible"/>
                                      </p:to>
                                    </p:set>
                                    <p:anim calcmode="lin" valueType="num">
                                      <p:cBhvr>
                                        <p:cTn id="75"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6" dur="2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7" dur="2000" fill="hold"/>
                                        <p:tgtEl>
                                          <p:spTgt spid="3">
                                            <p:txEl>
                                              <p:pRg st="8" end="8"/>
                                            </p:txEl>
                                          </p:spTgt>
                                        </p:tgtEl>
                                        <p:attrNameLst>
                                          <p:attrName>style.rotation</p:attrName>
                                        </p:attrNameLst>
                                      </p:cBhvr>
                                      <p:tavLst>
                                        <p:tav tm="0">
                                          <p:val>
                                            <p:fltVal val="360"/>
                                          </p:val>
                                        </p:tav>
                                        <p:tav tm="100000">
                                          <p:val>
                                            <p:fltVal val="0"/>
                                          </p:val>
                                        </p:tav>
                                      </p:tavLst>
                                    </p:anim>
                                    <p:animEffect transition="in" filter="fade">
                                      <p:cBhvr>
                                        <p:cTn id="78" dur="2000"/>
                                        <p:tgtEl>
                                          <p:spTgt spid="3">
                                            <p:txEl>
                                              <p:pRg st="8" end="8"/>
                                            </p:txEl>
                                          </p:spTgt>
                                        </p:tgtEl>
                                      </p:cBhvr>
                                    </p:animEffect>
                                  </p:childTnLst>
                                </p:cTn>
                              </p:par>
                            </p:childTnLst>
                          </p:cTn>
                        </p:par>
                        <p:par>
                          <p:cTn id="79" fill="hold">
                            <p:stCondLst>
                              <p:cond delay="12000"/>
                            </p:stCondLst>
                            <p:childTnLst>
                              <p:par>
                                <p:cTn id="80" presetID="49" presetClass="entr" presetSubtype="0" decel="100000" fill="hold" grpId="0" nodeType="afterEffect">
                                  <p:stCondLst>
                                    <p:cond delay="0"/>
                                  </p:stCondLst>
                                  <p:childTnLst>
                                    <p:set>
                                      <p:cBhvr>
                                        <p:cTn id="81" dur="1" fill="hold">
                                          <p:stCondLst>
                                            <p:cond delay="0"/>
                                          </p:stCondLst>
                                        </p:cTn>
                                        <p:tgtEl>
                                          <p:spTgt spid="3">
                                            <p:txEl>
                                              <p:pRg st="9" end="9"/>
                                            </p:txEl>
                                          </p:spTgt>
                                        </p:tgtEl>
                                        <p:attrNameLst>
                                          <p:attrName>style.visibility</p:attrName>
                                        </p:attrNameLst>
                                      </p:cBhvr>
                                      <p:to>
                                        <p:strVal val="visible"/>
                                      </p:to>
                                    </p:set>
                                    <p:anim calcmode="lin" valueType="num">
                                      <p:cBhvr>
                                        <p:cTn id="82"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3" dur="2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4" dur="2000" fill="hold"/>
                                        <p:tgtEl>
                                          <p:spTgt spid="3">
                                            <p:txEl>
                                              <p:pRg st="9" end="9"/>
                                            </p:txEl>
                                          </p:spTgt>
                                        </p:tgtEl>
                                        <p:attrNameLst>
                                          <p:attrName>style.rotation</p:attrName>
                                        </p:attrNameLst>
                                      </p:cBhvr>
                                      <p:tavLst>
                                        <p:tav tm="0">
                                          <p:val>
                                            <p:fltVal val="360"/>
                                          </p:val>
                                        </p:tav>
                                        <p:tav tm="100000">
                                          <p:val>
                                            <p:fltVal val="0"/>
                                          </p:val>
                                        </p:tav>
                                      </p:tavLst>
                                    </p:anim>
                                    <p:animEffect transition="in" filter="fade">
                                      <p:cBhvr>
                                        <p:cTn id="85"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8DFA-F45F-4914-9007-A93BD3A3C806}"/>
              </a:ext>
            </a:extLst>
          </p:cNvPr>
          <p:cNvSpPr>
            <a:spLocks noGrp="1"/>
          </p:cNvSpPr>
          <p:nvPr>
            <p:ph type="title"/>
          </p:nvPr>
        </p:nvSpPr>
        <p:spPr>
          <a:xfrm>
            <a:off x="428625" y="60325"/>
            <a:ext cx="11052175" cy="996315"/>
          </a:xfrm>
          <a:solidFill>
            <a:schemeClr val="bg1">
              <a:alpha val="80000"/>
            </a:schemeClr>
          </a:solidFill>
          <a:effectLst>
            <a:softEdge rad="38100"/>
          </a:effectLst>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Even Healthy Relationships Have Problems</a:t>
            </a:r>
          </a:p>
        </p:txBody>
      </p:sp>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396240" y="1280160"/>
            <a:ext cx="8564880" cy="5171440"/>
          </a:xfrm>
          <a:solidFill>
            <a:schemeClr val="bg1">
              <a:alpha val="80000"/>
            </a:schemeClr>
          </a:solidFill>
          <a:effectLst>
            <a:softEdge rad="38100"/>
          </a:effectLst>
        </p:spPr>
        <p:txBody>
          <a:bodyPr>
            <a:normAutofit/>
          </a:bodyPr>
          <a:lstStyle/>
          <a:p>
            <a:pPr marL="0" indent="0" algn="ctr">
              <a:lnSpc>
                <a:spcPct val="100000"/>
              </a:lnSpc>
              <a:spcBef>
                <a:spcPts val="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Relationships </a:t>
            </a:r>
          </a:p>
          <a:p>
            <a:pPr marL="0" indent="0" algn="ctr">
              <a:lnSpc>
                <a:spcPct val="100000"/>
              </a:lnSpc>
              <a:spcBef>
                <a:spcPts val="0"/>
              </a:spcBef>
              <a:spcAft>
                <a:spcPts val="1200"/>
              </a:spcAft>
              <a:buNone/>
            </a:pPr>
            <a:r>
              <a:rPr lang="en-US" dirty="0">
                <a:effectLst>
                  <a:outerShdw blurRad="38100" dist="38100" dir="2700000" algn="tl">
                    <a:srgbClr val="000000">
                      <a:alpha val="43137"/>
                    </a:srgbClr>
                  </a:outerShdw>
                </a:effectLst>
                <a:latin typeface="Arial Rounded MT Bold" panose="020F0704030504030204" pitchFamily="34" charset="0"/>
              </a:rPr>
              <a:t>Individuals Need to Feel Loved and Appreciated</a:t>
            </a:r>
            <a:br>
              <a:rPr lang="en-US" dirty="0">
                <a:effectLst>
                  <a:outerShdw blurRad="38100" dist="38100" dir="2700000" algn="tl">
                    <a:srgbClr val="000000">
                      <a:alpha val="43137"/>
                    </a:srgbClr>
                  </a:outerShdw>
                </a:effectLst>
                <a:latin typeface="Arial Rounded MT Bold" panose="020F0704030504030204" pitchFamily="34" charset="0"/>
              </a:rPr>
            </a:br>
            <a:r>
              <a:rPr lang="en-US" dirty="0">
                <a:effectLst>
                  <a:outerShdw blurRad="38100" dist="38100" dir="2700000" algn="tl">
                    <a:srgbClr val="000000">
                      <a:alpha val="43137"/>
                    </a:srgbClr>
                  </a:outerShdw>
                </a:effectLst>
                <a:latin typeface="Arial Rounded MT Bold" panose="020F0704030504030204" pitchFamily="34" charset="0"/>
              </a:rPr>
              <a:t>Relationships Provide This</a:t>
            </a:r>
          </a:p>
          <a:p>
            <a:pPr marL="0" indent="0" algn="ctr">
              <a:lnSpc>
                <a:spcPct val="100000"/>
              </a:lnSpc>
              <a:spcBef>
                <a:spcPts val="0"/>
              </a:spcBef>
              <a:spcAft>
                <a:spcPts val="1200"/>
              </a:spcAft>
              <a:buNone/>
            </a:pPr>
            <a:r>
              <a:rPr lang="en-US" dirty="0">
                <a:effectLst>
                  <a:outerShdw blurRad="38100" dist="38100" dir="2700000" algn="tl">
                    <a:srgbClr val="000000">
                      <a:alpha val="43137"/>
                    </a:srgbClr>
                  </a:outerShdw>
                </a:effectLst>
                <a:latin typeface="Arial Rounded MT Bold" panose="020F0704030504030204" pitchFamily="34" charset="0"/>
              </a:rPr>
              <a:t>But they can also Promote Misunderstanding</a:t>
            </a:r>
          </a:p>
          <a:p>
            <a:pPr marL="0" indent="0" algn="ctr">
              <a:lnSpc>
                <a:spcPct val="100000"/>
              </a:lnSpc>
              <a:spcBef>
                <a:spcPts val="0"/>
              </a:spcBef>
              <a:spcAft>
                <a:spcPts val="1200"/>
              </a:spcAft>
              <a:buNone/>
            </a:pPr>
            <a:r>
              <a:rPr lang="en-US" dirty="0">
                <a:effectLst>
                  <a:outerShdw blurRad="38100" dist="38100" dir="2700000" algn="tl">
                    <a:srgbClr val="000000">
                      <a:alpha val="43137"/>
                    </a:srgbClr>
                  </a:outerShdw>
                </a:effectLst>
                <a:latin typeface="Arial Rounded MT Bold" panose="020F0704030504030204" pitchFamily="34" charset="0"/>
              </a:rPr>
              <a:t>Actions Run Contrary</a:t>
            </a:r>
          </a:p>
          <a:p>
            <a:pPr marL="0" indent="0" algn="ctr">
              <a:lnSpc>
                <a:spcPct val="100000"/>
              </a:lnSpc>
              <a:spcBef>
                <a:spcPts val="0"/>
              </a:spcBef>
              <a:spcAft>
                <a:spcPts val="1200"/>
              </a:spcAft>
              <a:buNone/>
            </a:pPr>
            <a:r>
              <a:rPr lang="en-US" dirty="0">
                <a:effectLst>
                  <a:outerShdw blurRad="38100" dist="38100" dir="2700000" algn="tl">
                    <a:srgbClr val="000000">
                      <a:alpha val="43137"/>
                    </a:srgbClr>
                  </a:outerShdw>
                </a:effectLst>
                <a:latin typeface="Arial Rounded MT Bold" panose="020F0704030504030204" pitchFamily="34" charset="0"/>
              </a:rPr>
              <a:t>Emotions Get Stirred</a:t>
            </a:r>
          </a:p>
          <a:p>
            <a:pPr marL="0" indent="0" algn="ctr">
              <a:lnSpc>
                <a:spcPct val="100000"/>
              </a:lnSpc>
              <a:spcBef>
                <a:spcPts val="0"/>
              </a:spcBef>
              <a:spcAft>
                <a:spcPts val="1200"/>
              </a:spcAft>
              <a:buNone/>
            </a:pPr>
            <a:r>
              <a:rPr lang="en-US" dirty="0">
                <a:effectLst>
                  <a:outerShdw blurRad="38100" dist="38100" dir="2700000" algn="tl">
                    <a:srgbClr val="000000">
                      <a:alpha val="43137"/>
                    </a:srgbClr>
                  </a:outerShdw>
                </a:effectLst>
                <a:latin typeface="Arial Rounded MT Bold" panose="020F0704030504030204" pitchFamily="34" charset="0"/>
              </a:rPr>
              <a:t>Feelings Get Hurt</a:t>
            </a:r>
          </a:p>
          <a:p>
            <a:pPr marL="0" indent="0" algn="ctr">
              <a:lnSpc>
                <a:spcPct val="100000"/>
              </a:lnSpc>
              <a:spcBef>
                <a:spcPts val="0"/>
              </a:spcBef>
              <a:spcAft>
                <a:spcPts val="1200"/>
              </a:spcAft>
              <a:buNone/>
            </a:pPr>
            <a:r>
              <a:rPr lang="en-US" dirty="0">
                <a:effectLst>
                  <a:outerShdw blurRad="38100" dist="38100" dir="2700000" algn="tl">
                    <a:srgbClr val="000000">
                      <a:alpha val="43137"/>
                    </a:srgbClr>
                  </a:outerShdw>
                </a:effectLst>
                <a:latin typeface="Arial Rounded MT Bold" panose="020F0704030504030204" pitchFamily="34" charset="0"/>
              </a:rPr>
              <a:t>To Guard This, </a:t>
            </a:r>
          </a:p>
          <a:p>
            <a:pPr marL="0" indent="0" algn="ctr">
              <a:lnSpc>
                <a:spcPct val="100000"/>
              </a:lnSpc>
              <a:spcBef>
                <a:spcPts val="0"/>
              </a:spcBef>
              <a:spcAft>
                <a:spcPts val="1200"/>
              </a:spcAft>
              <a:buNone/>
            </a:pPr>
            <a:r>
              <a:rPr lang="en-US" dirty="0">
                <a:effectLst>
                  <a:outerShdw blurRad="38100" dist="38100" dir="2700000" algn="tl">
                    <a:srgbClr val="000000">
                      <a:alpha val="43137"/>
                    </a:srgbClr>
                  </a:outerShdw>
                </a:effectLst>
                <a:latin typeface="Arial Rounded MT Bold" panose="020F0704030504030204" pitchFamily="34" charset="0"/>
              </a:rPr>
              <a:t>We Need To Deal Effectively…</a:t>
            </a:r>
          </a:p>
        </p:txBody>
      </p:sp>
    </p:spTree>
    <p:extLst>
      <p:ext uri="{BB962C8B-B14F-4D97-AF65-F5344CB8AC3E}">
        <p14:creationId xmlns:p14="http://schemas.microsoft.com/office/powerpoint/2010/main" val="1150471721"/>
      </p:ext>
    </p:extLst>
  </p:cSld>
  <p:clrMapOvr>
    <a:masterClrMapping/>
  </p:clrMapOvr>
  <mc:AlternateContent xmlns:mc="http://schemas.openxmlformats.org/markup-compatibility/2006" xmlns:p14="http://schemas.microsoft.com/office/powerpoint/2010/main">
    <mc:Choice Requires="p14">
      <p:transition spd="slow" p14:dur="275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3"/>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0" presetClass="entr" presetSubtype="0" decel="10000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2000" fill="hold"/>
                                        <p:tgtEl>
                                          <p:spTgt spid="3">
                                            <p:bg/>
                                          </p:spTgt>
                                        </p:tgtEl>
                                        <p:attrNameLst>
                                          <p:attrName>ppt_w</p:attrName>
                                        </p:attrNameLst>
                                      </p:cBhvr>
                                      <p:tavLst>
                                        <p:tav tm="0">
                                          <p:val>
                                            <p:strVal val="#ppt_w+.3"/>
                                          </p:val>
                                        </p:tav>
                                        <p:tav tm="100000">
                                          <p:val>
                                            <p:strVal val="#ppt_w"/>
                                          </p:val>
                                        </p:tav>
                                      </p:tavLst>
                                    </p:anim>
                                    <p:anim calcmode="lin" valueType="num">
                                      <p:cBhvr>
                                        <p:cTn id="14" dur="2000" fill="hold"/>
                                        <p:tgtEl>
                                          <p:spTgt spid="3">
                                            <p:bg/>
                                          </p:spTgt>
                                        </p:tgtEl>
                                        <p:attrNameLst>
                                          <p:attrName>ppt_h</p:attrName>
                                        </p:attrNameLst>
                                      </p:cBhvr>
                                      <p:tavLst>
                                        <p:tav tm="0">
                                          <p:val>
                                            <p:strVal val="#ppt_h"/>
                                          </p:val>
                                        </p:tav>
                                        <p:tav tm="100000">
                                          <p:val>
                                            <p:strVal val="#ppt_h"/>
                                          </p:val>
                                        </p:tav>
                                      </p:tavLst>
                                    </p:anim>
                                    <p:animEffect transition="in" filter="fade">
                                      <p:cBhvr>
                                        <p:cTn id="15" dur="2000"/>
                                        <p:tgtEl>
                                          <p:spTgt spid="3">
                                            <p:bg/>
                                          </p:spTgt>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2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0" dur="2000"/>
                                        <p:tgtEl>
                                          <p:spTgt spid="3">
                                            <p:txEl>
                                              <p:pRg st="0" end="0"/>
                                            </p:txEl>
                                          </p:spTgt>
                                        </p:tgtEl>
                                      </p:cBhvr>
                                    </p:animEffect>
                                  </p:childTnLst>
                                </p:cTn>
                              </p:par>
                            </p:childTnLst>
                          </p:cTn>
                        </p:par>
                        <p:par>
                          <p:cTn id="21" fill="hold">
                            <p:stCondLst>
                              <p:cond delay="4000"/>
                            </p:stCondLst>
                            <p:childTnLst>
                              <p:par>
                                <p:cTn id="22" presetID="50" presetClass="entr" presetSubtype="0" decel="10000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2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6" dur="2000"/>
                                        <p:tgtEl>
                                          <p:spTgt spid="3">
                                            <p:txEl>
                                              <p:pRg st="1" end="1"/>
                                            </p:txEl>
                                          </p:spTgt>
                                        </p:tgtEl>
                                      </p:cBhvr>
                                    </p:animEffect>
                                  </p:childTnLst>
                                </p:cTn>
                              </p:par>
                            </p:childTnLst>
                          </p:cTn>
                        </p:par>
                        <p:par>
                          <p:cTn id="27" fill="hold">
                            <p:stCondLst>
                              <p:cond delay="6000"/>
                            </p:stCondLst>
                            <p:childTnLst>
                              <p:par>
                                <p:cTn id="28" presetID="50" presetClass="entr" presetSubtype="0" decel="10000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2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31"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2" dur="2000"/>
                                        <p:tgtEl>
                                          <p:spTgt spid="3">
                                            <p:txEl>
                                              <p:pRg st="2" end="2"/>
                                            </p:txEl>
                                          </p:spTgt>
                                        </p:tgtEl>
                                      </p:cBhvr>
                                    </p:animEffect>
                                  </p:childTnLst>
                                </p:cTn>
                              </p:par>
                            </p:childTnLst>
                          </p:cTn>
                        </p:par>
                        <p:par>
                          <p:cTn id="33" fill="hold">
                            <p:stCondLst>
                              <p:cond delay="8000"/>
                            </p:stCondLst>
                            <p:childTnLst>
                              <p:par>
                                <p:cTn id="34" presetID="50" presetClass="entr" presetSubtype="0" decel="100000"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2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7"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8" dur="2000"/>
                                        <p:tgtEl>
                                          <p:spTgt spid="3">
                                            <p:txEl>
                                              <p:pRg st="3" end="3"/>
                                            </p:txEl>
                                          </p:spTgt>
                                        </p:tgtEl>
                                      </p:cBhvr>
                                    </p:animEffect>
                                  </p:childTnLst>
                                </p:cTn>
                              </p:par>
                            </p:childTnLst>
                          </p:cTn>
                        </p:par>
                        <p:par>
                          <p:cTn id="39" fill="hold">
                            <p:stCondLst>
                              <p:cond delay="10000"/>
                            </p:stCondLst>
                            <p:childTnLst>
                              <p:par>
                                <p:cTn id="40" presetID="50" presetClass="entr" presetSubtype="0" decel="100000"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2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43"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2000"/>
                                        <p:tgtEl>
                                          <p:spTgt spid="3">
                                            <p:txEl>
                                              <p:pRg st="4" end="4"/>
                                            </p:txEl>
                                          </p:spTgt>
                                        </p:tgtEl>
                                      </p:cBhvr>
                                    </p:animEffect>
                                  </p:childTnLst>
                                </p:cTn>
                              </p:par>
                            </p:childTnLst>
                          </p:cTn>
                        </p:par>
                        <p:par>
                          <p:cTn id="45" fill="hold">
                            <p:stCondLst>
                              <p:cond delay="12000"/>
                            </p:stCondLst>
                            <p:childTnLst>
                              <p:par>
                                <p:cTn id="46" presetID="50" presetClass="entr" presetSubtype="0" decel="100000" fill="hold" grpId="0" nodeType="after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2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49" dur="2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0" dur="2000"/>
                                        <p:tgtEl>
                                          <p:spTgt spid="3">
                                            <p:txEl>
                                              <p:pRg st="5" end="5"/>
                                            </p:txEl>
                                          </p:spTgt>
                                        </p:tgtEl>
                                      </p:cBhvr>
                                    </p:animEffect>
                                  </p:childTnLst>
                                </p:cTn>
                              </p:par>
                            </p:childTnLst>
                          </p:cTn>
                        </p:par>
                        <p:par>
                          <p:cTn id="51" fill="hold">
                            <p:stCondLst>
                              <p:cond delay="14000"/>
                            </p:stCondLst>
                            <p:childTnLst>
                              <p:par>
                                <p:cTn id="52" presetID="50" presetClass="entr" presetSubtype="0" decel="100000" fill="hold" grpId="0" nodeType="after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20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55"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6" dur="2000"/>
                                        <p:tgtEl>
                                          <p:spTgt spid="3">
                                            <p:txEl>
                                              <p:pRg st="6" end="6"/>
                                            </p:txEl>
                                          </p:spTgt>
                                        </p:tgtEl>
                                      </p:cBhvr>
                                    </p:animEffect>
                                  </p:childTnLst>
                                </p:cTn>
                              </p:par>
                            </p:childTnLst>
                          </p:cTn>
                        </p:par>
                        <p:par>
                          <p:cTn id="57" fill="hold">
                            <p:stCondLst>
                              <p:cond delay="16000"/>
                            </p:stCondLst>
                            <p:childTnLst>
                              <p:par>
                                <p:cTn id="58" presetID="50" presetClass="entr" presetSubtype="0" decel="100000" fill="hold" grpId="0" nodeType="after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p:cTn id="60" dur="2000" fill="hold"/>
                                        <p:tgtEl>
                                          <p:spTgt spid="3">
                                            <p:txEl>
                                              <p:pRg st="7" end="7"/>
                                            </p:txEl>
                                          </p:spTgt>
                                        </p:tgtEl>
                                        <p:attrNameLst>
                                          <p:attrName>ppt_w</p:attrName>
                                        </p:attrNameLst>
                                      </p:cBhvr>
                                      <p:tavLst>
                                        <p:tav tm="0">
                                          <p:val>
                                            <p:strVal val="#ppt_w+.3"/>
                                          </p:val>
                                        </p:tav>
                                        <p:tav tm="100000">
                                          <p:val>
                                            <p:strVal val="#ppt_w"/>
                                          </p:val>
                                        </p:tav>
                                      </p:tavLst>
                                    </p:anim>
                                    <p:anim calcmode="lin" valueType="num">
                                      <p:cBhvr>
                                        <p:cTn id="61" dur="2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6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F48A-597A-4CAF-AAE0-92C7C1B58B09}"/>
              </a:ext>
            </a:extLst>
          </p:cNvPr>
          <p:cNvSpPr>
            <a:spLocks noGrp="1"/>
          </p:cNvSpPr>
          <p:nvPr>
            <p:ph type="title"/>
          </p:nvPr>
        </p:nvSpPr>
        <p:spPr>
          <a:xfrm>
            <a:off x="3968750" y="0"/>
            <a:ext cx="7898130" cy="742315"/>
          </a:xfrm>
          <a:solidFill>
            <a:schemeClr val="bg1">
              <a:alpha val="85000"/>
            </a:schemeClr>
          </a:solidFill>
          <a:effectLst>
            <a:softEdge rad="381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Five Relational Languages…</a:t>
            </a:r>
          </a:p>
        </p:txBody>
      </p:sp>
      <p:sp>
        <p:nvSpPr>
          <p:cNvPr id="3" name="Content Placeholder 2">
            <a:extLst>
              <a:ext uri="{FF2B5EF4-FFF2-40B4-BE49-F238E27FC236}">
                <a16:creationId xmlns:a16="http://schemas.microsoft.com/office/drawing/2014/main" id="{B36ACFCE-BF64-4CBA-B2AD-C424FBF6649C}"/>
              </a:ext>
            </a:extLst>
          </p:cNvPr>
          <p:cNvSpPr>
            <a:spLocks noGrp="1"/>
          </p:cNvSpPr>
          <p:nvPr>
            <p:ph idx="1"/>
          </p:nvPr>
        </p:nvSpPr>
        <p:spPr>
          <a:xfrm>
            <a:off x="5745480" y="5323841"/>
            <a:ext cx="6446520" cy="1312228"/>
          </a:xfrm>
          <a:solidFill>
            <a:schemeClr val="bg1">
              <a:alpha val="85000"/>
            </a:schemeClr>
          </a:solidFill>
          <a:effectLst>
            <a:softEdge rad="38100"/>
          </a:effectLst>
        </p:spPr>
        <p:txBody>
          <a:bodyPr>
            <a:normAutofit/>
          </a:bodyPr>
          <a:lstStyle/>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Languages of Apology </a:t>
            </a: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…Help Us Re-Connect</a:t>
            </a:r>
          </a:p>
        </p:txBody>
      </p:sp>
      <p:sp>
        <p:nvSpPr>
          <p:cNvPr id="4" name="Content Placeholder 2">
            <a:extLst>
              <a:ext uri="{FF2B5EF4-FFF2-40B4-BE49-F238E27FC236}">
                <a16:creationId xmlns:a16="http://schemas.microsoft.com/office/drawing/2014/main" id="{D81E84F2-0594-4B55-BC3B-51F7E57BFC9E}"/>
              </a:ext>
            </a:extLst>
          </p:cNvPr>
          <p:cNvSpPr txBox="1">
            <a:spLocks/>
          </p:cNvSpPr>
          <p:nvPr/>
        </p:nvSpPr>
        <p:spPr>
          <a:xfrm>
            <a:off x="254000" y="2538413"/>
            <a:ext cx="5491480" cy="1312228"/>
          </a:xfrm>
          <a:prstGeom prst="rect">
            <a:avLst/>
          </a:prstGeom>
          <a:solidFill>
            <a:schemeClr val="bg1">
              <a:alpha val="85000"/>
            </a:schemeClr>
          </a:solidFill>
          <a:effectLst>
            <a:softEdge rad="381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effectLst>
                  <a:outerShdw blurRad="38100" dist="38100" dir="2700000" algn="tl">
                    <a:srgbClr val="000000">
                      <a:alpha val="43137"/>
                    </a:srgbClr>
                  </a:outerShdw>
                </a:effectLst>
                <a:latin typeface="Arial Rounded MT Bold" panose="020F0704030504030204" pitchFamily="34" charset="0"/>
              </a:rPr>
              <a:t>Love Languages… </a:t>
            </a:r>
          </a:p>
          <a:p>
            <a:pPr marL="0" indent="0">
              <a:buFont typeface="Arial" panose="020B0604020202020204" pitchFamily="34" charset="0"/>
              <a:buNone/>
            </a:pPr>
            <a:r>
              <a:rPr lang="en-US" sz="3600" b="1" dirty="0">
                <a:effectLst>
                  <a:outerShdw blurRad="38100" dist="38100" dir="2700000" algn="tl">
                    <a:srgbClr val="000000">
                      <a:alpha val="43137"/>
                    </a:srgbClr>
                  </a:outerShdw>
                </a:effectLst>
                <a:latin typeface="Arial Rounded MT Bold" panose="020F0704030504030204" pitchFamily="34" charset="0"/>
              </a:rPr>
              <a:t>         …Help Us Connect</a:t>
            </a:r>
          </a:p>
        </p:txBody>
      </p:sp>
    </p:spTree>
    <p:extLst>
      <p:ext uri="{BB962C8B-B14F-4D97-AF65-F5344CB8AC3E}">
        <p14:creationId xmlns:p14="http://schemas.microsoft.com/office/powerpoint/2010/main" val="1054335474"/>
      </p:ext>
    </p:extLst>
  </p:cSld>
  <p:clrMapOvr>
    <a:masterClrMapping/>
  </p:clrMapOvr>
  <mc:AlternateContent xmlns:mc="http://schemas.openxmlformats.org/markup-compatibility/2006" xmlns:p14="http://schemas.microsoft.com/office/powerpoint/2010/main">
    <mc:Choice Requires="p14">
      <p:transition spd="slow" p14:dur="3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ppt_x</p:attrName>
                                        </p:attrNameLst>
                                      </p:cBhvr>
                                      <p:tavLst>
                                        <p:tav tm="0">
                                          <p:val>
                                            <p:strVal val="#ppt_x"/>
                                          </p:val>
                                        </p:tav>
                                        <p:tav tm="100000">
                                          <p:val>
                                            <p:strVal val="#ppt_x"/>
                                          </p:val>
                                        </p:tav>
                                      </p:tavLst>
                                    </p:anim>
                                    <p:anim calcmode="lin" valueType="num">
                                      <p:cBhvr>
                                        <p:cTn id="15" dur="2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fade">
                                      <p:cBhvr>
                                        <p:cTn id="19" dur="2000"/>
                                        <p:tgtEl>
                                          <p:spTgt spid="3">
                                            <p:bg/>
                                          </p:spTgt>
                                        </p:tgtEl>
                                      </p:cBhvr>
                                    </p:animEffect>
                                    <p:anim calcmode="lin" valueType="num">
                                      <p:cBhvr>
                                        <p:cTn id="20" dur="2000" fill="hold"/>
                                        <p:tgtEl>
                                          <p:spTgt spid="3">
                                            <p:bg/>
                                          </p:spTgt>
                                        </p:tgtEl>
                                        <p:attrNameLst>
                                          <p:attrName>ppt_x</p:attrName>
                                        </p:attrNameLst>
                                      </p:cBhvr>
                                      <p:tavLst>
                                        <p:tav tm="0">
                                          <p:val>
                                            <p:strVal val="#ppt_x"/>
                                          </p:val>
                                        </p:tav>
                                        <p:tav tm="100000">
                                          <p:val>
                                            <p:strVal val="#ppt_x"/>
                                          </p:val>
                                        </p:tav>
                                      </p:tavLst>
                                    </p:anim>
                                    <p:anim calcmode="lin" valueType="num">
                                      <p:cBhvr>
                                        <p:cTn id="21" dur="2000" fill="hold"/>
                                        <p:tgtEl>
                                          <p:spTgt spid="3">
                                            <p:bg/>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2000"/>
                                        <p:tgtEl>
                                          <p:spTgt spid="3">
                                            <p:txEl>
                                              <p:pRg st="0" end="0"/>
                                            </p:txEl>
                                          </p:spTgt>
                                        </p:tgtEl>
                                      </p:cBhvr>
                                    </p:animEffect>
                                    <p:anim calcmode="lin" valueType="num">
                                      <p:cBhvr>
                                        <p:cTn id="25"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6000"/>
                            </p:stCondLst>
                            <p:childTnLst>
                              <p:par>
                                <p:cTn id="28" presetID="42" presetClass="entr" presetSubtype="0"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2000"/>
                                        <p:tgtEl>
                                          <p:spTgt spid="3">
                                            <p:txEl>
                                              <p:pRg st="1" end="1"/>
                                            </p:txEl>
                                          </p:spTgt>
                                        </p:tgtEl>
                                      </p:cBhvr>
                                    </p:animEffect>
                                    <p:anim calcmode="lin" valueType="num">
                                      <p:cBhvr>
                                        <p:cTn id="31"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C357D-F430-47CB-8BA0-9D2FCA6FA1C9}"/>
              </a:ext>
            </a:extLst>
          </p:cNvPr>
          <p:cNvSpPr>
            <a:spLocks noGrp="1"/>
          </p:cNvSpPr>
          <p:nvPr>
            <p:ph idx="1"/>
          </p:nvPr>
        </p:nvSpPr>
        <p:spPr>
          <a:xfrm>
            <a:off x="213360" y="1280160"/>
            <a:ext cx="11755120" cy="5201920"/>
          </a:xfrm>
          <a:solidFill>
            <a:schemeClr val="bg1">
              <a:alpha val="80000"/>
            </a:schemeClr>
          </a:solidFill>
          <a:effectLst>
            <a:softEdge rad="38100"/>
          </a:effectLst>
        </p:spPr>
        <p:txBody>
          <a:bodyPr>
            <a:normAutofit/>
          </a:bodyPr>
          <a:lstStyle/>
          <a:p>
            <a:pPr marL="0" indent="0" algn="ctr">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Number One Rule</a:t>
            </a:r>
          </a:p>
          <a:p>
            <a:pPr mar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NEVER say </a:t>
            </a:r>
            <a:r>
              <a:rPr lang="en-US" b="1" i="1" dirty="0">
                <a:effectLst>
                  <a:outerShdw blurRad="38100" dist="38100" dir="2700000" algn="tl">
                    <a:srgbClr val="000000">
                      <a:alpha val="43137"/>
                    </a:srgbClr>
                  </a:outerShdw>
                </a:effectLst>
                <a:latin typeface="Arial Rounded MT Bold" panose="020F0704030504030204" pitchFamily="34" charset="0"/>
              </a:rPr>
              <a:t>“I’m sorry…but” </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…even if there was wrongdoing on other side </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#1- Expressing Regret </a:t>
            </a:r>
          </a:p>
          <a:p>
            <a:pPr marL="0" indent="0">
              <a:lnSpc>
                <a:spcPct val="100000"/>
              </a:lnSpc>
              <a:spcBef>
                <a:spcPts val="600"/>
              </a:spcBef>
              <a:spcAft>
                <a:spcPts val="600"/>
              </a:spcAft>
              <a:buNone/>
            </a:pPr>
            <a:r>
              <a:rPr lang="en-US" b="1" dirty="0">
                <a:effectLst>
                  <a:outerShdw blurRad="38100" dist="38100" dir="2700000" algn="tl">
                    <a:srgbClr val="000000">
                      <a:alpha val="43137"/>
                    </a:srgbClr>
                  </a:outerShdw>
                </a:effectLst>
                <a:latin typeface="Arial Rounded MT Bold" panose="020F0704030504030204" pitchFamily="34" charset="0"/>
              </a:rPr>
              <a:t>Expressing Regret Is Often with the Words, “I’m Sorry.”</a:t>
            </a:r>
          </a:p>
          <a:p>
            <a:pPr>
              <a:lnSpc>
                <a:spcPct val="100000"/>
              </a:lnSpc>
              <a:spcBef>
                <a:spcPts val="600"/>
              </a:spcBef>
              <a:spcAft>
                <a:spcPts val="600"/>
              </a:spcAft>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It is the Apology Language that Focus’ in On “Emotional Hurt”</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#2- Accepting Responsibility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Accepting responsibility is saying…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…you were wrong and not blaming anyone else. </a:t>
            </a:r>
          </a:p>
          <a:p>
            <a:pPr>
              <a:lnSpc>
                <a:spcPct val="100000"/>
              </a:lnSpc>
              <a:spcBef>
                <a:spcPts val="600"/>
              </a:spcBef>
              <a:spcAft>
                <a:spcPts val="600"/>
              </a:spcAft>
            </a:pPr>
            <a:endPar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a:lnSpc>
                <a:spcPct val="120000"/>
              </a:lnSpc>
              <a:spcBef>
                <a:spcPts val="600"/>
              </a:spcBef>
              <a:spcAft>
                <a:spcPts val="600"/>
              </a:spcAft>
            </a:pPr>
            <a:endPar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nSpc>
                <a:spcPct val="100000"/>
              </a:lnSpc>
              <a:spcBef>
                <a:spcPts val="0"/>
              </a:spcBef>
              <a:buNone/>
            </a:pP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6" name="Title 1">
            <a:extLst>
              <a:ext uri="{FF2B5EF4-FFF2-40B4-BE49-F238E27FC236}">
                <a16:creationId xmlns:a16="http://schemas.microsoft.com/office/drawing/2014/main" id="{D69231A5-1584-42AF-B546-E83B31C2ADB9}"/>
              </a:ext>
            </a:extLst>
          </p:cNvPr>
          <p:cNvSpPr>
            <a:spLocks noGrp="1"/>
          </p:cNvSpPr>
          <p:nvPr>
            <p:ph type="title"/>
          </p:nvPr>
        </p:nvSpPr>
        <p:spPr>
          <a:xfrm>
            <a:off x="314960" y="161925"/>
            <a:ext cx="8300720" cy="996315"/>
          </a:xfrm>
          <a:solidFill>
            <a:schemeClr val="bg1">
              <a:alpha val="80000"/>
            </a:schemeClr>
          </a:solidFill>
          <a:effectLst>
            <a:softEdge rad="381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Guidelines for Real Apologies</a:t>
            </a:r>
          </a:p>
        </p:txBody>
      </p:sp>
    </p:spTree>
    <p:extLst>
      <p:ext uri="{BB962C8B-B14F-4D97-AF65-F5344CB8AC3E}">
        <p14:creationId xmlns:p14="http://schemas.microsoft.com/office/powerpoint/2010/main" val="569118185"/>
      </p:ext>
    </p:extLst>
  </p:cSld>
  <p:clrMapOvr>
    <a:masterClrMapping/>
  </p:clrMapOvr>
  <mc:AlternateContent xmlns:mc="http://schemas.openxmlformats.org/markup-compatibility/2006" xmlns:p14="http://schemas.microsoft.com/office/powerpoint/2010/main">
    <mc:Choice Requires="p14">
      <p:transition spd="slow" p14:dur="275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12"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2000" fill="hold"/>
                                        <p:tgtEl>
                                          <p:spTgt spid="3">
                                            <p:bg/>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
                                            <p:bg/>
                                          </p:spTgt>
                                        </p:tgtEl>
                                        <p:attrNameLst>
                                          <p:attrName>ppt_y</p:attrName>
                                        </p:attrNameLst>
                                      </p:cBhvr>
                                      <p:tavLst>
                                        <p:tav tm="0">
                                          <p:val>
                                            <p:strVal val="1+#ppt_h/2"/>
                                          </p:val>
                                        </p:tav>
                                        <p:tav tm="100000">
                                          <p:val>
                                            <p:strVal val="#ppt_y"/>
                                          </p:val>
                                        </p:tav>
                                      </p:tavLst>
                                    </p:anim>
                                  </p:childTnLst>
                                </p:cTn>
                              </p:par>
                              <p:par>
                                <p:cTn id="14" presetID="2" presetClass="entr" presetSubtype="12"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12"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9"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12"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2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4"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2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0"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12" fill="hold" grpId="0"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2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5"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56" fill="hold">
                            <p:stCondLst>
                              <p:cond delay="4000"/>
                            </p:stCondLst>
                            <p:childTnLst>
                              <p:par>
                                <p:cTn id="57" presetID="2" presetClass="entr" presetSubtype="12" fill="hold" grpId="0" nodeType="after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2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60" dur="2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D94802-90D7-4306-9428-7A556B95880F}"/>
              </a:ext>
            </a:extLst>
          </p:cNvPr>
          <p:cNvSpPr>
            <a:spLocks noGrp="1"/>
          </p:cNvSpPr>
          <p:nvPr>
            <p:ph idx="1"/>
          </p:nvPr>
        </p:nvSpPr>
        <p:spPr>
          <a:xfrm>
            <a:off x="190500" y="0"/>
            <a:ext cx="11811000" cy="6319520"/>
          </a:xfrm>
          <a:solidFill>
            <a:schemeClr val="bg1">
              <a:alpha val="80000"/>
            </a:schemeClr>
          </a:solidFill>
        </p:spPr>
        <p:txBody>
          <a:bodyPr>
            <a:noAutofit/>
          </a:bodyPr>
          <a:lstStyle/>
          <a:p>
            <a:pPr marL="0" marR="0" indent="0" algn="ctr">
              <a:lnSpc>
                <a:spcPct val="100000"/>
              </a:lnSpc>
              <a:spcBef>
                <a:spcPts val="0"/>
              </a:spcBef>
              <a:spcAft>
                <a:spcPts val="1200"/>
              </a:spcAft>
              <a:buNone/>
            </a:pPr>
            <a:r>
              <a:rPr lang="en-US" sz="3200" b="1" kern="0"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#3-Make Restitution  </a:t>
            </a:r>
            <a:endParaRPr lang="en-US" sz="3200" b="1" kern="0" dirty="0">
              <a:solidFill>
                <a:srgbClr val="733852"/>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indent="0">
              <a:lnSpc>
                <a:spcPct val="100000"/>
              </a:lnSpc>
              <a:spcBef>
                <a:spcPts val="0"/>
              </a:spcBef>
              <a:spcAft>
                <a:spcPts val="12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Follow up your apology with </a:t>
            </a:r>
            <a:r>
              <a:rPr lang="en-US" b="1" i="1"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“How can I make this up to you?” </a:t>
            </a: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or </a:t>
            </a:r>
            <a:r>
              <a:rPr lang="en-US" b="1" i="1"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“How can I make things right between us?”</a:t>
            </a:r>
          </a:p>
          <a:p>
            <a:pPr lvl="1">
              <a:lnSpc>
                <a:spcPct val="100000"/>
              </a:lnSpc>
              <a:spcBef>
                <a:spcPts val="0"/>
              </a:spcBef>
              <a:spcAft>
                <a:spcPts val="1200"/>
              </a:spcAft>
            </a:pPr>
            <a:r>
              <a:rPr lang="en-US" sz="28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Give opportunity to choose what they need to feel whole again</a:t>
            </a:r>
            <a:r>
              <a:rPr lang="en-US" sz="2800"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a:t>
            </a:r>
          </a:p>
          <a:p>
            <a:pPr marL="0" indent="0">
              <a:lnSpc>
                <a:spcPct val="100000"/>
              </a:lnSpc>
              <a:spcBef>
                <a:spcPts val="0"/>
              </a:spcBef>
              <a:spcAft>
                <a:spcPts val="1200"/>
              </a:spcAft>
              <a:buNone/>
            </a:pPr>
            <a:r>
              <a:rPr lang="en-US" baseline="30000" dirty="0">
                <a:effectLst>
                  <a:outerShdw blurRad="38100" dist="38100" dir="2700000" algn="tl">
                    <a:srgbClr val="000000">
                      <a:alpha val="43137"/>
                    </a:srgbClr>
                  </a:outerShdw>
                </a:effectLst>
                <a:latin typeface="Arial Rounded MT Bold" panose="020F0704030504030204" pitchFamily="34" charset="0"/>
              </a:rPr>
              <a:t>    </a:t>
            </a:r>
            <a:r>
              <a:rPr lang="en-US" dirty="0">
                <a:effectLst>
                  <a:outerShdw blurRad="38100" dist="38100" dir="2700000" algn="tl">
                    <a:srgbClr val="000000">
                      <a:alpha val="43137"/>
                    </a:srgbClr>
                  </a:outerShdw>
                </a:effectLst>
                <a:latin typeface="Arial Rounded MT Bold" panose="020F0704030504030204" pitchFamily="34" charset="0"/>
              </a:rPr>
              <a:t>So then Zacchaeus stood up and solemnly declared to the Lord, See, Lord, the half of my goods I [now] give [by way of restoration] to the poor, and if I have cheated anyone out of anything, I [now] restore four times as much.</a:t>
            </a:r>
            <a:r>
              <a:rPr lang="en-US"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rPr>
              <a:t> </a:t>
            </a:r>
            <a:r>
              <a:rPr lang="en-US" b="1" dirty="0">
                <a:effectLst>
                  <a:outerShdw blurRad="38100" dist="38100" dir="2700000" algn="tl">
                    <a:srgbClr val="000000">
                      <a:alpha val="43137"/>
                    </a:srgbClr>
                  </a:outerShdw>
                </a:effectLst>
                <a:latin typeface="Arial Rounded MT Bold" panose="020F0704030504030204" pitchFamily="34" charset="0"/>
              </a:rPr>
              <a:t>Luke 19:8 (AMP) </a:t>
            </a:r>
            <a:endPar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marR="0" indent="0" algn="ctr">
              <a:lnSpc>
                <a:spcPct val="100000"/>
              </a:lnSpc>
              <a:spcBef>
                <a:spcPts val="0"/>
              </a:spcBef>
              <a:spcAft>
                <a:spcPts val="12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It is a Next STEP to Taking Responsibility…</a:t>
            </a:r>
          </a:p>
          <a:p>
            <a:pPr marL="0" marR="182880" indent="0">
              <a:lnSpc>
                <a:spcPct val="100000"/>
              </a:lnSpc>
              <a:spcBef>
                <a:spcPts val="0"/>
              </a:spcBef>
              <a:spcAft>
                <a:spcPts val="12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For a person whose primary apology language is making restitutions, no matter how often you say “I’m sorry”, or “I was wrong”, the other person will never find the apology sincere.</a:t>
            </a:r>
          </a:p>
        </p:txBody>
      </p:sp>
    </p:spTree>
    <p:extLst>
      <p:ext uri="{BB962C8B-B14F-4D97-AF65-F5344CB8AC3E}">
        <p14:creationId xmlns:p14="http://schemas.microsoft.com/office/powerpoint/2010/main" val="2133154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1" end="1"/>
                                            </p:txEl>
                                          </p:spTgt>
                                        </p:tgtEl>
                                      </p:cBhvr>
                                    </p:animEffect>
                                  </p:childTnLst>
                                </p:cTn>
                              </p:par>
                            </p:childTnLst>
                          </p:cTn>
                        </p:par>
                        <p:par>
                          <p:cTn id="24" fill="hold">
                            <p:stCondLst>
                              <p:cond delay="4000"/>
                            </p:stCondLst>
                            <p:childTnLst>
                              <p:par>
                                <p:cTn id="25" presetID="31"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2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20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p:cTn id="43"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5"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6" dur="20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2"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3"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D94802-90D7-4306-9428-7A556B95880F}"/>
              </a:ext>
            </a:extLst>
          </p:cNvPr>
          <p:cNvSpPr>
            <a:spLocks noGrp="1"/>
          </p:cNvSpPr>
          <p:nvPr>
            <p:ph idx="1"/>
          </p:nvPr>
        </p:nvSpPr>
        <p:spPr>
          <a:xfrm>
            <a:off x="101600" y="152400"/>
            <a:ext cx="11917680" cy="6593840"/>
          </a:xfrm>
          <a:solidFill>
            <a:schemeClr val="bg1">
              <a:alpha val="80000"/>
            </a:schemeClr>
          </a:solidFill>
        </p:spPr>
        <p:txBody>
          <a:bodyPr>
            <a:noAutofit/>
          </a:bodyPr>
          <a:lstStyle/>
          <a:p>
            <a:pPr marL="0" marR="0" indent="0" algn="ctr">
              <a:lnSpc>
                <a:spcPct val="100000"/>
              </a:lnSpc>
              <a:spcBef>
                <a:spcPts val="0"/>
              </a:spcBef>
              <a:spcAft>
                <a:spcPts val="600"/>
              </a:spcAft>
              <a:buNone/>
            </a:pPr>
            <a:r>
              <a:rPr lang="en-US" sz="3200" b="1" kern="0"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#4- Genuinely Repent </a:t>
            </a:r>
          </a:p>
          <a:p>
            <a:pPr marL="0" indent="0">
              <a:lnSpc>
                <a:spcPct val="100000"/>
              </a:lnSpc>
              <a:spcBef>
                <a:spcPts val="0"/>
              </a:spcBef>
              <a:spcAft>
                <a:spcPts val="600"/>
              </a:spcAft>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Arial" panose="020B0604020202020204" pitchFamily="34" charset="0"/>
              </a:rPr>
              <a:t>Not only offer a genuine apology, but also an expression for how you will make changes to ensure the hurtful action won’t be repeated.</a:t>
            </a:r>
            <a:r>
              <a:rPr lang="en-US" b="1" dirty="0">
                <a:effectLst>
                  <a:outerShdw blurRad="38100" dist="38100" dir="2700000" algn="tl">
                    <a:srgbClr val="000000">
                      <a:alpha val="43137"/>
                    </a:srgbClr>
                  </a:outerShdw>
                </a:effectLst>
                <a:latin typeface="Arial Rounded MT Bold" panose="020F0704030504030204" pitchFamily="34" charset="0"/>
              </a:rPr>
              <a:t> </a:t>
            </a:r>
          </a:p>
          <a:p>
            <a:pPr marL="0" indent="0" algn="ctr">
              <a:lnSpc>
                <a:spcPct val="100000"/>
              </a:lnSpc>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rPr>
              <a:t>Luke 15:19 (AMP) </a:t>
            </a:r>
            <a:br>
              <a:rPr lang="en-US" dirty="0">
                <a:effectLst>
                  <a:outerShdw blurRad="38100" dist="38100" dir="2700000" algn="tl">
                    <a:srgbClr val="000000">
                      <a:alpha val="43137"/>
                    </a:srgbClr>
                  </a:outerShdw>
                </a:effectLst>
                <a:latin typeface="Arial Rounded MT Bold" panose="020F0704030504030204" pitchFamily="34" charset="0"/>
              </a:rPr>
            </a:br>
            <a:r>
              <a:rPr lang="en-US" baseline="30000" dirty="0">
                <a:effectLst>
                  <a:outerShdw blurRad="38100" dist="38100" dir="2700000" algn="tl">
                    <a:srgbClr val="000000">
                      <a:alpha val="43137"/>
                    </a:srgbClr>
                  </a:outerShdw>
                </a:effectLst>
                <a:latin typeface="Arial Rounded MT Bold" panose="020F0704030504030204" pitchFamily="34" charset="0"/>
              </a:rPr>
              <a:t>19 </a:t>
            </a:r>
            <a:r>
              <a:rPr lang="en-US" dirty="0">
                <a:effectLst>
                  <a:outerShdw blurRad="38100" dist="38100" dir="2700000" algn="tl">
                    <a:srgbClr val="000000">
                      <a:alpha val="43137"/>
                    </a:srgbClr>
                  </a:outerShdw>
                </a:effectLst>
                <a:latin typeface="Arial Rounded MT Bold" panose="020F0704030504030204" pitchFamily="34" charset="0"/>
              </a:rPr>
              <a:t> I am no longer worthy to be called your son; [just] </a:t>
            </a:r>
            <a:r>
              <a:rPr lang="en-US" b="1" dirty="0">
                <a:effectLst>
                  <a:outerShdw blurRad="38100" dist="38100" dir="2700000" algn="tl">
                    <a:srgbClr val="000000">
                      <a:alpha val="43137"/>
                    </a:srgbClr>
                  </a:outerShdw>
                </a:effectLst>
                <a:latin typeface="Arial Rounded MT Bold" panose="020F0704030504030204" pitchFamily="34" charset="0"/>
              </a:rPr>
              <a:t>make me like one of your hired servants. </a:t>
            </a:r>
            <a:endParaRPr lang="en-US" b="1" kern="0" dirty="0">
              <a:solidFill>
                <a:srgbClr val="733852"/>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endParaRPr>
          </a:p>
          <a:p>
            <a:pPr marL="0" marR="119380" indent="0">
              <a:lnSpc>
                <a:spcPct val="100000"/>
              </a:lnSpc>
              <a:spcBef>
                <a:spcPts val="1200"/>
              </a:spcBef>
              <a:buNone/>
            </a:pPr>
            <a:r>
              <a:rPr lang="en-US"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Some will doubt the sincerity of an apology if it doesn’t show desire to modify their behavior to avoid the situation in the future.  </a:t>
            </a:r>
          </a:p>
          <a:p>
            <a:pPr marL="463550" lvl="1" indent="-6350">
              <a:lnSpc>
                <a:spcPct val="100000"/>
              </a:lnSpc>
              <a:spcBef>
                <a:spcPts val="600"/>
              </a:spcBef>
            </a:pPr>
            <a:r>
              <a:rPr lang="en-US" sz="28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Admitting you are wrong creates vulnerability. </a:t>
            </a:r>
          </a:p>
          <a:p>
            <a:pPr marL="463550" lvl="1" indent="-6350">
              <a:lnSpc>
                <a:spcPct val="100000"/>
              </a:lnSpc>
              <a:spcBef>
                <a:spcPts val="1200"/>
              </a:spcBef>
            </a:pPr>
            <a:r>
              <a:rPr lang="en-US" sz="28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It allows the other party to get a glimpse of your heart.</a:t>
            </a:r>
          </a:p>
          <a:p>
            <a:pPr marL="463550" lvl="1" indent="-6350">
              <a:lnSpc>
                <a:spcPct val="100000"/>
              </a:lnSpc>
              <a:spcBef>
                <a:spcPts val="1200"/>
              </a:spcBef>
            </a:pPr>
            <a:r>
              <a:rPr lang="en-US" sz="2800" b="1" dirty="0">
                <a:solidFill>
                  <a:srgbClr val="000000"/>
                </a:solidFill>
                <a:effectLst>
                  <a:outerShdw blurRad="38100" dist="38100" dir="2700000" algn="tl">
                    <a:srgbClr val="000000">
                      <a:alpha val="43137"/>
                    </a:srgbClr>
                  </a:outerShdw>
                </a:effectLst>
                <a:latin typeface="Arial Rounded MT Bold" panose="020F0704030504030204" pitchFamily="34" charset="0"/>
                <a:ea typeface="Arial" panose="020B0604020202020204" pitchFamily="34" charset="0"/>
              </a:rPr>
              <a:t> The glimpse of true self is assurance of sincerity </a:t>
            </a:r>
          </a:p>
          <a:p>
            <a:pPr marL="0" marR="0" indent="0">
              <a:lnSpc>
                <a:spcPct val="100000"/>
              </a:lnSpc>
              <a:spcBef>
                <a:spcPts val="0"/>
              </a:spcBef>
              <a:spcAft>
                <a:spcPts val="600"/>
              </a:spcAft>
              <a:buNone/>
            </a:pP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697516734"/>
      </p:ext>
    </p:extLst>
  </p:cSld>
  <p:clrMapOvr>
    <a:masterClrMapping/>
  </p:clrMapOvr>
  <mc:AlternateContent xmlns:mc="http://schemas.openxmlformats.org/markup-compatibility/2006" xmlns:p14="http://schemas.microsoft.com/office/powerpoint/2010/main">
    <mc:Choice Requires="p14">
      <p:transition spd="slow" p14:dur="25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2000"/>
                                        <p:tgtEl>
                                          <p:spTgt spid="3">
                                            <p:txEl>
                                              <p:pRg st="3" end="3"/>
                                            </p:txEl>
                                          </p:spTgt>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2000"/>
                                        <p:tgtEl>
                                          <p:spTgt spid="3">
                                            <p:txEl>
                                              <p:pRg st="4" end="4"/>
                                            </p:txEl>
                                          </p:spTgt>
                                        </p:tgtEl>
                                      </p:cBhvr>
                                    </p:animEffect>
                                  </p:childTnLst>
                                </p:cTn>
                              </p:par>
                            </p:childTnLst>
                          </p:cTn>
                        </p:par>
                        <p:par>
                          <p:cTn id="41" fill="hold">
                            <p:stCondLst>
                              <p:cond delay="400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2000"/>
                                        <p:tgtEl>
                                          <p:spTgt spid="3">
                                            <p:txEl>
                                              <p:pRg st="5" end="5"/>
                                            </p:txEl>
                                          </p:spTgt>
                                        </p:tgtEl>
                                      </p:cBhvr>
                                    </p:animEffect>
                                  </p:childTnLst>
                                </p:cTn>
                              </p:par>
                            </p:childTnLst>
                          </p:cTn>
                        </p:par>
                        <p:par>
                          <p:cTn id="47" fill="hold">
                            <p:stCondLst>
                              <p:cond delay="6000"/>
                            </p:stCondLst>
                            <p:childTnLst>
                              <p:par>
                                <p:cTn id="48" presetID="53" presetClass="entr" presetSubtype="16"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10075</TotalTime>
  <Words>3460</Words>
  <Application>Microsoft Office PowerPoint</Application>
  <PresentationFormat>Widescreen</PresentationFormat>
  <Paragraphs>243</Paragraphs>
  <Slides>42</Slides>
  <Notes>0</Notes>
  <HiddenSlides>13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Arial Rounded MT Bold</vt:lpstr>
      <vt:lpstr>Calibri</vt:lpstr>
      <vt:lpstr>Calibri Light</vt:lpstr>
      <vt:lpstr>Courier New</vt:lpstr>
      <vt:lpstr>Helvetica</vt:lpstr>
      <vt:lpstr>Symbol</vt:lpstr>
      <vt:lpstr>Times New Roman</vt:lpstr>
      <vt:lpstr>Office Theme</vt:lpstr>
      <vt:lpstr>PowerPoint Presentation</vt:lpstr>
      <vt:lpstr>PowerPoint Presentation</vt:lpstr>
      <vt:lpstr>How Can I Apologize? Let Me Count the Ways</vt:lpstr>
      <vt:lpstr>God is About Relationship</vt:lpstr>
      <vt:lpstr>Even Healthy Relationships Have Problems</vt:lpstr>
      <vt:lpstr>Five Relational Languages…</vt:lpstr>
      <vt:lpstr>Guidelines for Real Apologies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Apologies Are Not…          “Missed it by that much”</vt:lpstr>
      <vt:lpstr>Apologizing </vt:lpstr>
      <vt:lpstr>What Apologies Are Not…          “Missed it by that much”</vt:lpstr>
      <vt:lpstr>What Apologies Are Not…          “Missed it by that much”</vt:lpstr>
      <vt:lpstr>Guidelines For Real Apologies</vt:lpstr>
      <vt:lpstr>Learning to Apologize </vt:lpstr>
      <vt:lpstr>PowerPoint Presentation</vt:lpstr>
      <vt:lpstr>Guidelines For Real Apologies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I Apologize? Let Me Count the Ways</dc:title>
  <dc:creator>David Linton</dc:creator>
  <cp:lastModifiedBy>David Linton</cp:lastModifiedBy>
  <cp:revision>215</cp:revision>
  <dcterms:created xsi:type="dcterms:W3CDTF">2020-06-29T02:37:00Z</dcterms:created>
  <dcterms:modified xsi:type="dcterms:W3CDTF">2020-07-19T05:40:43Z</dcterms:modified>
</cp:coreProperties>
</file>