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6" r:id="rId3"/>
    <p:sldId id="256" r:id="rId4"/>
    <p:sldId id="273" r:id="rId5"/>
    <p:sldId id="258" r:id="rId6"/>
    <p:sldId id="268" r:id="rId7"/>
    <p:sldId id="272" r:id="rId8"/>
    <p:sldId id="259" r:id="rId9"/>
    <p:sldId id="267" r:id="rId10"/>
    <p:sldId id="271" r:id="rId11"/>
    <p:sldId id="257" r:id="rId12"/>
    <p:sldId id="269" r:id="rId13"/>
    <p:sldId id="270" r:id="rId14"/>
    <p:sldId id="265" r:id="rId15"/>
    <p:sldId id="266" r:id="rId16"/>
    <p:sldId id="261" r:id="rId17"/>
    <p:sldId id="262" r:id="rId18"/>
    <p:sldId id="274" r:id="rId19"/>
    <p:sldId id="275" r:id="rId20"/>
    <p:sldId id="277" r:id="rId21"/>
    <p:sldId id="260" r:id="rId22"/>
    <p:sldId id="26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84BD-B0CC-4F02-A0B6-95C73C32F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7D4B7-8B73-4E32-B6B7-9E76DAEC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AC788-1E21-457D-91DE-4B7F1CBF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72A41-23C8-44C9-A1F0-889385E1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6C722-7D72-4C05-AFE1-C5D8A2D0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5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BD1B-8C93-4791-BCC1-479192B4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7446C-A790-4DD2-9BF9-B398075DC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8322-1AB0-44AF-97DC-8B0D298A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944CB-A227-4711-AEB7-6DA9DAFE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BD3D-BB83-43C1-98C7-3B99BB9C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3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8B791-313F-408E-A1E8-862D1027B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D648A-F83B-4E7E-A6DF-C1098CC26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FF240-0490-44D4-8223-CEA9227F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4FDEA-39D6-474B-8E56-15ACB754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9642E-DA94-4879-A0DD-F2E9F035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5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1366-00F7-4EE5-89BA-7E6ABF70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8B31-35D0-40E7-82A8-D7574CB5D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C68F-4140-4398-A77A-71653340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71726-2990-4928-924E-EF578CB2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8634F-387F-4188-AD54-6F6758FE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1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02686-705E-425F-B3D0-B2222F76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FE88B-434D-44E9-B259-EE8045021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3C77F-F21B-4878-8036-ECE58B09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BCD0-5B0C-4A2A-A0C6-3B822196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ADFF9-A58B-44DB-AB2D-F963EB8F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3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616E-3727-4BF4-80EB-D058796A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93B4E-048B-4B42-8ECF-C47F5F30E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FB650-01C0-479D-9BD0-2A0D41BD4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C61F6-C6F9-49C7-BA19-8294BA08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C0182-D666-406F-8956-1EE61E6E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1EC35-435B-482D-A4A7-20D10643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5335-1670-43E5-996F-2745502F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8E43A-DBC5-4E2D-B5F3-548584C91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71175-2E34-4242-8D9A-4829DC094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57BB3-A031-4E6A-9207-F9903BBCD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28C0A-562E-43D0-BF58-FE35EF92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65B600-E5B0-49AB-B5DA-C0BCB762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14264-3F17-47ED-B9B0-4153CF58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76177-5C11-4B83-BCF8-A0339531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BCD84-6F42-495D-AF2E-B8F86466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3869A-F694-4E9C-8D65-E14D2F85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41348-E649-4BF3-9461-C58DA856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32A3D-E0CC-442D-9EDA-37A4CDEC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1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870B5-28F2-4960-A0CC-D499904C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FFD58-1724-4036-BB05-FFB3A6B2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71CD3-CEBF-42A3-9674-B656EE4A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4C99-A885-4ABF-9620-E28C435E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D8BF-7588-4095-B695-18B840C54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CE4A1-EEB8-43E2-AA0A-84D9C728B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B996E-4A00-40E1-9088-6A216D66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D9FB8-C822-4B6D-ADD8-909B5B26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9073-CBF5-44F4-B26E-4E811E12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D1B2E-28F8-463E-BB4C-7D783711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9E9864-7D69-45E4-B287-9EC631C5C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50887-D5FB-43CD-9B12-EA36D50D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30B56-9831-4FE8-B153-A2772274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88FFA-8CAD-4C31-85E7-11349F08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5A669-C72F-4779-9765-99FB0681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1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67E43-04B1-4681-979C-C8AC130A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BA4E6-EE73-477F-9AB7-6939828DE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BAB8-8708-4DF2-BB9E-E4D00E7F4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890B7-8A96-4600-B560-049E8B693C0A}" type="datetimeFigureOut">
              <a:rPr lang="en-US" smtClean="0"/>
              <a:t>7/4/2020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B1419-3335-49F1-B7EC-04EB179EE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0E570-00DC-458C-ACD1-D79868518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C883-941F-4336-90ED-541658064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4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A004-0942-444F-ACB9-2283E4B18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8971"/>
            <a:ext cx="10515600" cy="5697992"/>
          </a:xfrm>
        </p:spPr>
        <p:txBody>
          <a:bodyPr>
            <a:normAutofit lnSpcReduction="10000"/>
          </a:bodyPr>
          <a:lstStyle/>
          <a:p>
            <a:pPr marL="0" marR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A gorilla walked into a drugstore and ordered a $1.50 chocolate sundae. He put a ten-dollar bill on the counter to pay for it.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  <a:p>
            <a:pPr marL="0" marR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The clerk thought, what could a gorilla know about money? So he gave the gorilla a single dollar bill in change. As he did, the clerk said, "You know, we don't get too many gorillas in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here."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  <a:p>
            <a:pPr marL="0" marR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"No wonder," the gorilla replied, "at nine dollars a sundae."</a:t>
            </a:r>
          </a:p>
        </p:txBody>
      </p:sp>
    </p:spTree>
    <p:extLst>
      <p:ext uri="{BB962C8B-B14F-4D97-AF65-F5344CB8AC3E}">
        <p14:creationId xmlns:p14="http://schemas.microsoft.com/office/powerpoint/2010/main" val="2488725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20192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Number One Rule</a:t>
            </a:r>
            <a:endParaRPr lang="en-US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NEVER say </a:t>
            </a:r>
            <a:r>
              <a:rPr lang="en-US" sz="5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sorry…but”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…even if there was wrongdoing on other side </a:t>
            </a:r>
          </a:p>
          <a:p>
            <a:pPr>
              <a:lnSpc>
                <a:spcPct val="120000"/>
              </a:lnSpc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“but” nullifies the whole apology</a:t>
            </a:r>
          </a:p>
          <a:p>
            <a:pPr>
              <a:lnSpc>
                <a:spcPct val="120000"/>
              </a:lnSpc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an attempt to excuse your own bad behavior based on their bad behavior </a:t>
            </a:r>
          </a:p>
          <a:p>
            <a:pPr>
              <a:lnSpc>
                <a:spcPct val="120000"/>
              </a:lnSpc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takes strength/ humility but you ALWAYS have a choice over your actions</a:t>
            </a:r>
          </a:p>
          <a:p>
            <a:pPr>
              <a:lnSpc>
                <a:spcPct val="120000"/>
              </a:lnSpc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responsible for owning up on your end</a:t>
            </a:r>
          </a:p>
          <a:p>
            <a:pPr>
              <a:lnSpc>
                <a:spcPct val="120000"/>
              </a:lnSpc>
            </a:pPr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will deal with your spouse separately 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9231A5-1584-42AF-B546-E83B31C2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161925"/>
            <a:ext cx="8300720" cy="99631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Guidelines for Real Apologies</a:t>
            </a:r>
          </a:p>
        </p:txBody>
      </p:sp>
    </p:spTree>
    <p:extLst>
      <p:ext uri="{BB962C8B-B14F-4D97-AF65-F5344CB8AC3E}">
        <p14:creationId xmlns:p14="http://schemas.microsoft.com/office/powerpoint/2010/main" val="5691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7439025" cy="121983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Apologies Are Not…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“Missed it by that much”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2499995"/>
            <a:ext cx="11140440" cy="385064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Common Formats For Apology that Are “Counterfeit”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“Sorry-excuse”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Example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I didn’t call-I’ve been really busy.”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Translation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“Please be understanding about the fact that other things were more important than you.”</a:t>
            </a:r>
          </a:p>
        </p:txBody>
      </p:sp>
    </p:spTree>
    <p:extLst>
      <p:ext uri="{BB962C8B-B14F-4D97-AF65-F5344CB8AC3E}">
        <p14:creationId xmlns:p14="http://schemas.microsoft.com/office/powerpoint/2010/main" val="19767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181100"/>
            <a:ext cx="11755120" cy="480314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“Sorry-excuse”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I didn’t call-I’ve been really busy.”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“Sorry-Denial of Intent”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you took it that way. It wasn’t what I meant.”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 think it’s too bad that you had difficulty understanding me correctly.” 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if I offended you.”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 can’t think of anything I did wrong, but if you think so, I’d be happy to apologize so I can get back in your good graces.” </a:t>
            </a:r>
          </a:p>
          <a:p>
            <a:pPr marL="0" indent="0">
              <a:lnSpc>
                <a:spcPct val="120000"/>
              </a:lnSpc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EE74CF-BFA9-4310-89D6-15338439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7439025" cy="121983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Apologies Are Not…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“Missed it by that much”</a:t>
            </a:r>
          </a:p>
        </p:txBody>
      </p:sp>
    </p:spTree>
    <p:extLst>
      <p:ext uri="{BB962C8B-B14F-4D97-AF65-F5344CB8AC3E}">
        <p14:creationId xmlns:p14="http://schemas.microsoft.com/office/powerpoint/2010/main" val="223714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447800"/>
            <a:ext cx="11755120" cy="486727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“Sorry-excuse”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I didn’t call-I’ve been really busy.”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“Sorry-denial of intent”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you took it that way. Not what I meant.”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“Sorry-Blame”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Example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“I’m sorry I didn’t call sooner. Have you been feeling insecure about our relationship lately?”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Translation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“If you are upset about my not calling, the real cause is your own insecurity, not anything I did.”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91B3B7-5DA0-4136-83F1-253FC430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7439025" cy="121983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Apologies Are Not…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“Missed it by that much”</a:t>
            </a:r>
          </a:p>
        </p:txBody>
      </p:sp>
    </p:spTree>
    <p:extLst>
      <p:ext uri="{BB962C8B-B14F-4D97-AF65-F5344CB8AC3E}">
        <p14:creationId xmlns:p14="http://schemas.microsoft.com/office/powerpoint/2010/main" val="245737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00965"/>
            <a:ext cx="8539480" cy="99631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Guidelines For Real Apologies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00888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Only say “I’m sorry,” when …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mean it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can specify what you are apologizing for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“healthy” or authentic apology can be stated clearly what we did that was disrespectful or inconsiderate without: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immediately explaining why we did it,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telling the person that however it looked or sounded, it wasn’t our real intention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bringing up some other issue that suggests that the other person contributed to or caused the problem. </a:t>
            </a:r>
          </a:p>
        </p:txBody>
      </p:sp>
    </p:spTree>
    <p:extLst>
      <p:ext uri="{BB962C8B-B14F-4D97-AF65-F5344CB8AC3E}">
        <p14:creationId xmlns:p14="http://schemas.microsoft.com/office/powerpoint/2010/main" val="25255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39496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Decline to accept an apology that is not given sincerely.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accept an apology, knowing it wasn’t real, you pretend an issue is resolved while harboring resentments.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Gently, firmly, without anger.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refuse to accept an insincere apology,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feel greater confidence</a:t>
            </a:r>
          </a:p>
          <a:p>
            <a:pPr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Won’t Feel manipulated or pacified </a:t>
            </a:r>
          </a:p>
          <a:p>
            <a:pPr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hold the other person more accountable</a:t>
            </a:r>
          </a:p>
          <a:p>
            <a:pPr>
              <a:lnSpc>
                <a:spcPct val="12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without having to argue or try to force an apology. </a:t>
            </a:r>
          </a:p>
          <a:p>
            <a:pPr marL="0" indent="0">
              <a:lnSpc>
                <a:spcPct val="12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80E07A-436C-4958-985F-62465EE7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660" y="90805"/>
            <a:ext cx="8478520" cy="996315"/>
          </a:xfrm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Guidelines For Real Apologies</a:t>
            </a:r>
          </a:p>
        </p:txBody>
      </p:sp>
    </p:spTree>
    <p:extLst>
      <p:ext uri="{BB962C8B-B14F-4D97-AF65-F5344CB8AC3E}">
        <p14:creationId xmlns:p14="http://schemas.microsoft.com/office/powerpoint/2010/main" val="37517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800"/>
                            </p:stCondLst>
                            <p:childTnLst>
                              <p:par>
                                <p:cTn id="4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700"/>
                            </p:stCondLst>
                            <p:childTnLst>
                              <p:par>
                                <p:cTn id="7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996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3949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omb/>
      </p:transition>
    </mc:Choice>
    <mc:Fallback xmlns="">
      <p:transition spd="slow">
        <p:comb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996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3949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10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D6C6A5-8F10-42FF-9633-97092AF73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0" y="200025"/>
            <a:ext cx="3056766" cy="2171700"/>
          </a:xfrm>
          <a:prstGeom prst="rect">
            <a:avLst/>
          </a:prstGeom>
        </p:spPr>
      </p:pic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64C502-3A0B-444A-A98B-7E284EF6B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59" y="200025"/>
            <a:ext cx="2036129" cy="21717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4E7604-C6CD-4113-A040-3DE840D0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21" y="104775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newspaper&#10;&#10;Description automatically generated">
            <a:extLst>
              <a:ext uri="{FF2B5EF4-FFF2-40B4-BE49-F238E27FC236}">
                <a16:creationId xmlns:a16="http://schemas.microsoft.com/office/drawing/2014/main" id="{0214752D-879D-4561-9AAF-37F2FDF86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5" y="3429000"/>
            <a:ext cx="3190876" cy="271938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E19911-E8D0-4539-9D09-860FBB845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3429000"/>
            <a:ext cx="3190876" cy="2928937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7756AD5-458D-43D1-BF40-EDD275BEA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19" y="3428999"/>
            <a:ext cx="2362199" cy="2928938"/>
          </a:xfrm>
          <a:prstGeom prst="rect">
            <a:avLst/>
          </a:prstGeom>
        </p:spPr>
      </p:pic>
      <p:pic>
        <p:nvPicPr>
          <p:cNvPr id="12" name="Picture 11" descr="A picture containing sitting, person&#10;&#10;Description automatically generated">
            <a:extLst>
              <a:ext uri="{FF2B5EF4-FFF2-40B4-BE49-F238E27FC236}">
                <a16:creationId xmlns:a16="http://schemas.microsoft.com/office/drawing/2014/main" id="{AA84F870-98CD-4E91-AD81-78131CB73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54" y="200025"/>
            <a:ext cx="257556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263CDEC-36E3-4CC0-8BD2-08964979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15668" r="4832" b="15666"/>
          <a:stretch/>
        </p:blipFill>
        <p:spPr>
          <a:xfrm>
            <a:off x="414338" y="0"/>
            <a:ext cx="2628900" cy="2943226"/>
          </a:xfrm>
          <a:prstGeom prst="rect">
            <a:avLst/>
          </a:prstGeom>
        </p:spPr>
      </p:pic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FA70C7EC-4560-446F-B152-35C998D73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9177"/>
          <a:stretch/>
        </p:blipFill>
        <p:spPr>
          <a:xfrm>
            <a:off x="3632200" y="690880"/>
            <a:ext cx="3810000" cy="1899920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6D455CA-E38C-4BB6-BEFD-D3912DE5A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9"/>
          <a:stretch/>
        </p:blipFill>
        <p:spPr>
          <a:xfrm>
            <a:off x="0" y="3429000"/>
            <a:ext cx="2628900" cy="21561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19E4DFD-D390-473C-A9E0-E67435D70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85725"/>
            <a:ext cx="2347913" cy="2771775"/>
          </a:xfrm>
          <a:prstGeom prst="rect">
            <a:avLst/>
          </a:prstGeom>
        </p:spPr>
      </p:pic>
      <p:pic>
        <p:nvPicPr>
          <p:cNvPr id="11" name="Picture 10" descr="A person with collar shirt&#10;&#10;Description automatically generated">
            <a:extLst>
              <a:ext uri="{FF2B5EF4-FFF2-40B4-BE49-F238E27FC236}">
                <a16:creationId xmlns:a16="http://schemas.microsoft.com/office/drawing/2014/main" id="{99B1FC39-B124-457F-8AEA-8274C9CA8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3429000"/>
            <a:ext cx="2282952" cy="1286256"/>
          </a:xfrm>
          <a:prstGeom prst="rect">
            <a:avLst/>
          </a:prstGeom>
        </p:spPr>
      </p:pic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BF0C1C5D-0B81-41B4-8EA0-51451ECF3E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3"/>
          <a:stretch/>
        </p:blipFill>
        <p:spPr>
          <a:xfrm>
            <a:off x="6329363" y="3395345"/>
            <a:ext cx="4572000" cy="2771775"/>
          </a:xfrm>
          <a:prstGeom prst="rect">
            <a:avLst/>
          </a:prstGeom>
        </p:spPr>
      </p:pic>
      <p:pic>
        <p:nvPicPr>
          <p:cNvPr id="15" name="Picture 14" descr="A picture containing person, table, sitting, person&#10;&#10;Description automatically generated">
            <a:extLst>
              <a:ext uri="{FF2B5EF4-FFF2-40B4-BE49-F238E27FC236}">
                <a16:creationId xmlns:a16="http://schemas.microsoft.com/office/drawing/2014/main" id="{03248AFD-FC3D-4D16-B8AF-02206E79C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5110480"/>
            <a:ext cx="2519364" cy="15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095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itting, person, people&#10;&#10;Description automatically generated">
            <a:extLst>
              <a:ext uri="{FF2B5EF4-FFF2-40B4-BE49-F238E27FC236}">
                <a16:creationId xmlns:a16="http://schemas.microsoft.com/office/drawing/2014/main" id="{34D08287-60BC-43D4-A212-E292D5FFC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" y="162560"/>
            <a:ext cx="2651761" cy="204216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08FBE6-2130-444F-8106-C46FAAA51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40" y="0"/>
            <a:ext cx="4064000" cy="2204720"/>
          </a:xfrm>
          <a:prstGeom prst="rect">
            <a:avLst/>
          </a:prstGeom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F76B95AF-727B-4C34-A558-C2A9A3878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285750"/>
            <a:ext cx="20478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3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996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DE6845-0408-49C8-B88B-103836488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97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996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3949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2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9963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3949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0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4D9B-00D4-45DB-9B08-80D972C43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1600" y="2123440"/>
            <a:ext cx="8818880" cy="1803082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Can I Apologize?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Me Count the 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5F4D4-0D5C-44B5-95DA-5BAC2B113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8480" y="5202238"/>
            <a:ext cx="4033520" cy="1025842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Freedom from Myself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FFDD2-2BCC-4900-AE0E-DD8121FC7E6D}"/>
              </a:ext>
            </a:extLst>
          </p:cNvPr>
          <p:cNvSpPr txBox="1"/>
          <p:nvPr/>
        </p:nvSpPr>
        <p:spPr>
          <a:xfrm>
            <a:off x="9987280" y="91440"/>
            <a:ext cx="1590040" cy="36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July 5, 2020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56D15-CE60-4F09-9C96-8AE0A4932035}"/>
              </a:ext>
            </a:extLst>
          </p:cNvPr>
          <p:cNvSpPr txBox="1"/>
          <p:nvPr/>
        </p:nvSpPr>
        <p:spPr>
          <a:xfrm>
            <a:off x="695960" y="122037"/>
            <a:ext cx="199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F590-37A2-4AAB-B441-D55CAF0E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665" y="537845"/>
            <a:ext cx="7292975" cy="89471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About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D14E0-5018-4851-A9EA-2A1D180FC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25625"/>
            <a:ext cx="11468099" cy="483235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in His Power and Wisdom…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Ordained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Designed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Adam had Relationship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Animals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Still Alone</a:t>
            </a:r>
          </a:p>
          <a:p>
            <a:pPr marL="0" indent="0">
              <a:lnSpc>
                <a:spcPct val="110000"/>
              </a:lnSpc>
              <a:buNone/>
            </a:pP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“Now the Lord God said, It is not good (sufficient, satisfactory) that the man should be alone; I will make him a helper (suitable, adapted, complementary) for him.”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Genesis 2:18 (AMP)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60325"/>
            <a:ext cx="11052175" cy="99631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Healthy Relationships Have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280160"/>
            <a:ext cx="8564880" cy="517144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Relationships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Individuals Need to Feel Loved and Appreciated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Relationships Provide This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they can also Promote Misunderstanding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Actions Run Contrary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Emotions Get Stirred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Feelings Get Hurt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Guard This,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Need To Deal Effectively…</a:t>
            </a:r>
          </a:p>
        </p:txBody>
      </p:sp>
    </p:spTree>
    <p:extLst>
      <p:ext uri="{BB962C8B-B14F-4D97-AF65-F5344CB8AC3E}">
        <p14:creationId xmlns:p14="http://schemas.microsoft.com/office/powerpoint/2010/main" val="11504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20" y="1280160"/>
            <a:ext cx="11186160" cy="539496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Relationships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Individuals Need to Feel Loved and Appreciated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Relationships Provide This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Guard this, they Need to Deal Effectively…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Reality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One Is Perfect.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People Do Not Deal With the Failures…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…Resulting In An Emotional Barrier of Hurt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Revelation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Apologizing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Forgiving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3DCA1B-189F-4FFF-BBCE-5901DF6D7C26}"/>
              </a:ext>
            </a:extLst>
          </p:cNvPr>
          <p:cNvSpPr txBox="1">
            <a:spLocks/>
          </p:cNvSpPr>
          <p:nvPr/>
        </p:nvSpPr>
        <p:spPr>
          <a:xfrm>
            <a:off x="428625" y="60325"/>
            <a:ext cx="11052175" cy="99631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Healthy Relationships Have Problems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6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DF48A-597A-4CAF-AAE0-92C7C1B5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50" y="0"/>
            <a:ext cx="7898130" cy="742315"/>
          </a:xfrm>
          <a:solidFill>
            <a:schemeClr val="bg1">
              <a:alpha val="85000"/>
            </a:schemeClr>
          </a:solidFill>
          <a:effectLst>
            <a:softEdge rad="38100"/>
          </a:effectLst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Five Relational Languages…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ACFCE-BF64-4CBA-B2AD-C424FBF66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480" y="5323841"/>
            <a:ext cx="6446520" cy="1312228"/>
          </a:xfrm>
          <a:solidFill>
            <a:schemeClr val="bg1">
              <a:alpha val="85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Languages of Apology </a:t>
            </a:r>
          </a:p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…Help Us Re-Correct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1E84F2-0594-4B55-BC3B-51F7E57BFC9E}"/>
              </a:ext>
            </a:extLst>
          </p:cNvPr>
          <p:cNvSpPr txBox="1">
            <a:spLocks/>
          </p:cNvSpPr>
          <p:nvPr/>
        </p:nvSpPr>
        <p:spPr>
          <a:xfrm>
            <a:off x="254000" y="2538413"/>
            <a:ext cx="5491480" cy="1312228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81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Love Languages…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…Help Us Connect</a:t>
            </a:r>
          </a:p>
        </p:txBody>
      </p:sp>
    </p:spTree>
    <p:extLst>
      <p:ext uri="{BB962C8B-B14F-4D97-AF65-F5344CB8AC3E}">
        <p14:creationId xmlns:p14="http://schemas.microsoft.com/office/powerpoint/2010/main" val="10543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74" y="0"/>
            <a:ext cx="3590925" cy="996315"/>
          </a:xfrm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Apologizing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80160"/>
            <a:ext cx="11755120" cy="539496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Bible is Very Positive Regarding the Issue of Apologizing </a:t>
            </a:r>
          </a:p>
          <a:p>
            <a:pPr marL="0" indent="0"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“He who conceals his transgressions will not prosper, but he who confesses and forsakes them will find compassion.”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 28:13 </a:t>
            </a:r>
          </a:p>
          <a:p>
            <a:pPr marL="0" indent="0">
              <a:buNone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“But your iniquities have made a separation between you and your God, and your sins have hidden His face from you so that He does not hear.”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Isaiah 59:2</a:t>
            </a:r>
          </a:p>
          <a:p>
            <a:pPr marL="0" indent="0">
              <a:buNone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“Therefore if you are presenting your offering at the altar, and there remember that your brother has something against you, leave your offering there before the altar and go; first be reconciled to your brother, and then come and present your offering.”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 5:23-24 </a:t>
            </a:r>
          </a:p>
        </p:txBody>
      </p:sp>
    </p:spTree>
    <p:extLst>
      <p:ext uri="{BB962C8B-B14F-4D97-AF65-F5344CB8AC3E}">
        <p14:creationId xmlns:p14="http://schemas.microsoft.com/office/powerpoint/2010/main" val="288592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8DFA-F45F-4914-9007-A93BD3A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163830"/>
            <a:ext cx="6153150" cy="99631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Learning to Apologize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357D-F430-47CB-8BA0-9D2FCA6F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85" y="1463040"/>
            <a:ext cx="11755120" cy="3609703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People learn different styles of apology/non-apology from parents.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• Research shows that about 10% of the population…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…almost never apologizes,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…most of these are men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…they learned this from their fathers</a:t>
            </a:r>
          </a:p>
        </p:txBody>
      </p:sp>
    </p:spTree>
    <p:extLst>
      <p:ext uri="{BB962C8B-B14F-4D97-AF65-F5344CB8AC3E}">
        <p14:creationId xmlns:p14="http://schemas.microsoft.com/office/powerpoint/2010/main" val="21550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6365</TotalTime>
  <Words>958</Words>
  <Application>Microsoft Office PowerPoint</Application>
  <PresentationFormat>Widescreen</PresentationFormat>
  <Paragraphs>103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Courier New</vt:lpstr>
      <vt:lpstr>Helvetica</vt:lpstr>
      <vt:lpstr>Office Theme</vt:lpstr>
      <vt:lpstr>PowerPoint Presentation</vt:lpstr>
      <vt:lpstr>PowerPoint Presentation</vt:lpstr>
      <vt:lpstr>How Can I Apologize? Let Me Count the Ways</vt:lpstr>
      <vt:lpstr>God is About Relationship</vt:lpstr>
      <vt:lpstr>Even Healthy Relationships Have Problems</vt:lpstr>
      <vt:lpstr>PowerPoint Presentation</vt:lpstr>
      <vt:lpstr>Five Relational Languages…</vt:lpstr>
      <vt:lpstr>Apologizing </vt:lpstr>
      <vt:lpstr>Learning to Apologize </vt:lpstr>
      <vt:lpstr>Guidelines for Real Apologies</vt:lpstr>
      <vt:lpstr>What Apologies Are Not…          “Missed it by that much”</vt:lpstr>
      <vt:lpstr>What Apologies Are Not…          “Missed it by that much”</vt:lpstr>
      <vt:lpstr>What Apologies Are Not…          “Missed it by that much”</vt:lpstr>
      <vt:lpstr>Guidelines For Real Apologies</vt:lpstr>
      <vt:lpstr>Guidelines For Real Apologies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I Apologize? Let Me Count the Ways</dc:title>
  <dc:creator>David Linton</dc:creator>
  <cp:lastModifiedBy>David Linton</cp:lastModifiedBy>
  <cp:revision>93</cp:revision>
  <dcterms:created xsi:type="dcterms:W3CDTF">2020-06-29T02:37:00Z</dcterms:created>
  <dcterms:modified xsi:type="dcterms:W3CDTF">2020-07-05T12:04:07Z</dcterms:modified>
</cp:coreProperties>
</file>