
<file path=[Content_Types].xml><?xml version="1.0" encoding="utf-8"?>
<Types xmlns="http://schemas.openxmlformats.org/package/2006/content-types">
  <Default Extension="jpeg" ContentType="image/jpeg"/>
  <Default Extension="bmp" ContentType="image/bmp"/>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8" r:id="rId3"/>
    <p:sldId id="276" r:id="rId4"/>
    <p:sldId id="256" r:id="rId5"/>
    <p:sldId id="273" r:id="rId6"/>
    <p:sldId id="258" r:id="rId7"/>
    <p:sldId id="268" r:id="rId8"/>
    <p:sldId id="272" r:id="rId9"/>
    <p:sldId id="271" r:id="rId10"/>
    <p:sldId id="263" r:id="rId11"/>
    <p:sldId id="288" r:id="rId12"/>
    <p:sldId id="289" r:id="rId13"/>
    <p:sldId id="279" r:id="rId14"/>
    <p:sldId id="284" r:id="rId15"/>
    <p:sldId id="290" r:id="rId16"/>
    <p:sldId id="291" r:id="rId17"/>
    <p:sldId id="261" r:id="rId18"/>
    <p:sldId id="262" r:id="rId19"/>
    <p:sldId id="260" r:id="rId20"/>
    <p:sldId id="281" r:id="rId21"/>
    <p:sldId id="285" r:id="rId22"/>
    <p:sldId id="280" r:id="rId23"/>
    <p:sldId id="286" r:id="rId24"/>
    <p:sldId id="282" r:id="rId25"/>
    <p:sldId id="287" r:id="rId26"/>
    <p:sldId id="277" r:id="rId27"/>
    <p:sldId id="264" r:id="rId28"/>
    <p:sldId id="274" r:id="rId29"/>
    <p:sldId id="275" r:id="rId30"/>
    <p:sldId id="257" r:id="rId31"/>
    <p:sldId id="259" r:id="rId32"/>
    <p:sldId id="269" r:id="rId33"/>
    <p:sldId id="270" r:id="rId34"/>
    <p:sldId id="266" r:id="rId35"/>
    <p:sldId id="267" r:id="rId36"/>
    <p:sldId id="283"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C0890B7-8A96-4600-B560-049E8B693C0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C0890B7-8A96-4600-B560-049E8B693C0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C0890B7-8A96-4600-B560-049E8B693C0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C0890B7-8A96-4600-B560-049E8B693C0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C0890B7-8A96-4600-B560-049E8B693C0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C0890B7-8A96-4600-B560-049E8B693C0A}"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C0890B7-8A96-4600-B560-049E8B693C0A}"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C0890B7-8A96-4600-B560-049E8B693C0A}"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890B7-8A96-4600-B560-049E8B693C0A}"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C0890B7-8A96-4600-B560-049E8B693C0A}"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C0890B7-8A96-4600-B560-049E8B693C0A}"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8C883-941F-4336-90ED-54165806400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90B7-8A96-4600-B560-049E8B693C0A}"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8C883-941F-4336-90ED-54165806400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1.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bmp"/></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bmp"/></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bm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bmp"/></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bm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bmp"/></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3" y="195943"/>
            <a:ext cx="11789229" cy="6313714"/>
          </a:xfrm>
        </p:spPr>
        <p:txBody>
          <a:bodyPr>
            <a:normAutofit fontScale="92500" lnSpcReduction="10000"/>
          </a:bodyPr>
          <a:lstStyle/>
          <a:p>
            <a:pPr marL="0" marR="0" rtl="0">
              <a:spcBef>
                <a:spcPts val="0"/>
              </a:spcBef>
              <a:spcAft>
                <a:spcPts val="0"/>
              </a:spcAft>
            </a:pPr>
            <a:r>
              <a:rPr lang="en-US" sz="3600" b="1" dirty="0">
                <a:effectLst/>
                <a:latin typeface="Helvetica" panose="020B0604020202020204" pitchFamily="34" charset="0"/>
              </a:rPr>
              <a:t>Sunday School Teacher: "Now Little Johnny, I want you to memorize today's motto, 'It is more blessed to give than to receive."</a:t>
            </a:r>
            <a:br>
              <a:rPr lang="en-US" sz="3600" b="1" dirty="0">
                <a:effectLst/>
                <a:latin typeface="Helvetica" panose="020B0604020202020204" pitchFamily="34" charset="0"/>
              </a:rPr>
            </a:br>
            <a:endParaRPr lang="en-US" sz="3600" b="1" dirty="0">
              <a:effectLst/>
              <a:latin typeface="Helvetica" panose="020B0604020202020204" pitchFamily="34" charset="0"/>
            </a:endParaRPr>
          </a:p>
          <a:p>
            <a:pPr marL="0" marR="0" rtl="0">
              <a:spcBef>
                <a:spcPts val="0"/>
              </a:spcBef>
              <a:spcAft>
                <a:spcPts val="0"/>
              </a:spcAft>
            </a:pPr>
            <a:r>
              <a:rPr lang="en-US" sz="3600" b="1" dirty="0">
                <a:effectLst/>
                <a:latin typeface="Helvetica" panose="020B0604020202020204" pitchFamily="34" charset="0"/>
              </a:rPr>
              <a:t>Little Johnny: "Yes ma'am, but I know it already. My father says he has always used that as his motto in his business."</a:t>
            </a:r>
            <a:br>
              <a:rPr lang="en-US" sz="3600" b="1" dirty="0">
                <a:effectLst/>
                <a:latin typeface="Helvetica" panose="020B0604020202020204" pitchFamily="34" charset="0"/>
              </a:rPr>
            </a:br>
            <a:br>
              <a:rPr lang="en-US" sz="3600" b="1" dirty="0">
                <a:effectLst/>
                <a:latin typeface="Helvetica" panose="020B0604020202020204" pitchFamily="34" charset="0"/>
              </a:rPr>
            </a:br>
            <a:endParaRPr lang="en-US" sz="3600" b="1" dirty="0">
              <a:effectLst/>
              <a:latin typeface="Helvetica" panose="020B0604020202020204" pitchFamily="34" charset="0"/>
            </a:endParaRPr>
          </a:p>
          <a:p>
            <a:pPr marL="0" marR="0" rtl="0">
              <a:spcBef>
                <a:spcPts val="0"/>
              </a:spcBef>
              <a:spcAft>
                <a:spcPts val="0"/>
              </a:spcAft>
            </a:pPr>
            <a:r>
              <a:rPr lang="en-US" sz="3600" b="1" dirty="0">
                <a:effectLst/>
                <a:latin typeface="Helvetica" panose="020B0604020202020204" pitchFamily="34" charset="0"/>
              </a:rPr>
              <a:t>Teacher: "Oh, how noble of him! And what is his business?"</a:t>
            </a:r>
            <a:br>
              <a:rPr lang="en-US" sz="3600" b="1" dirty="0">
                <a:effectLst/>
                <a:latin typeface="Helvetica" panose="020B0604020202020204" pitchFamily="34" charset="0"/>
              </a:rPr>
            </a:br>
            <a:br>
              <a:rPr lang="en-US" sz="3600" b="1" dirty="0">
                <a:effectLst/>
                <a:latin typeface="Helvetica" panose="020B0604020202020204" pitchFamily="34" charset="0"/>
              </a:rPr>
            </a:br>
            <a:endParaRPr lang="en-US" sz="3600" b="1" dirty="0">
              <a:effectLst/>
              <a:latin typeface="Helvetica" panose="020B0604020202020204" pitchFamily="34" charset="0"/>
            </a:endParaRPr>
          </a:p>
          <a:p>
            <a:pPr marL="0" marR="0" rtl="0">
              <a:spcBef>
                <a:spcPts val="0"/>
              </a:spcBef>
              <a:spcAft>
                <a:spcPts val="0"/>
              </a:spcAft>
            </a:pPr>
            <a:r>
              <a:rPr lang="en-US" sz="3600" b="1" dirty="0">
                <a:effectLst/>
                <a:latin typeface="Helvetica" panose="020B0604020202020204" pitchFamily="34" charset="0"/>
              </a:rPr>
              <a:t>Little Johnny: "He's a boxer."</a:t>
            </a:r>
            <a:br>
              <a:rPr lang="en-US" sz="3600" b="1" dirty="0">
                <a:effectLst/>
                <a:latin typeface="Helvetica" panose="020B0604020202020204" pitchFamily="34" charset="0"/>
              </a:rPr>
            </a:br>
            <a:endParaRPr lang="en-US" sz="3600" b="1" dirty="0">
              <a:effectLst/>
              <a:latin typeface="Helvetica"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28600"/>
            <a:ext cx="11755120" cy="5938520"/>
          </a:xfrm>
          <a:solidFill>
            <a:schemeClr val="bg1">
              <a:alpha val="80000"/>
            </a:schemeClr>
          </a:solidFill>
        </p:spPr>
        <p:txBody>
          <a:bodyPr>
            <a:normAutofit fontScale="55000" lnSpcReduction="20000"/>
          </a:bodyPr>
          <a:lstStyle/>
          <a:p>
            <a:pPr marL="0" marR="0" indent="0">
              <a:lnSpc>
                <a:spcPct val="115000"/>
              </a:lnSpc>
              <a:spcBef>
                <a:spcPts val="0"/>
              </a:spcBef>
              <a:spcAft>
                <a:spcPts val="1400"/>
              </a:spcAft>
              <a:buNone/>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For Those Who Listen for “Expressing Regret” Apologies….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5000"/>
              </a:lnSpc>
              <a:spcBef>
                <a:spcPts val="0"/>
              </a:spcBef>
              <a:spcAft>
                <a:spcPts val="1400"/>
              </a:spcAft>
              <a:buNone/>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…a simple “I’m sorry” is all they look for.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342900" marR="0" lvl="0" indent="-342900">
              <a:lnSpc>
                <a:spcPct val="115000"/>
              </a:lnSpc>
              <a:spcBef>
                <a:spcPts val="0"/>
              </a:spcBef>
              <a:spcAft>
                <a:spcPts val="1400"/>
              </a:spcAft>
              <a:buFont typeface="Symbol" panose="05050102010706020507" pitchFamily="18" charset="2"/>
              <a:buChar char=""/>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There is no need for explanation or “pay back” provided if apology has truly come from the heart.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5000"/>
              </a:lnSpc>
              <a:spcBef>
                <a:spcPts val="0"/>
              </a:spcBef>
              <a:spcAft>
                <a:spcPts val="1400"/>
              </a:spcAft>
              <a:buNone/>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“Expressing Regret” is a powerful Apology Language…</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5000"/>
              </a:lnSpc>
              <a:spcBef>
                <a:spcPts val="0"/>
              </a:spcBef>
              <a:spcAft>
                <a:spcPts val="1400"/>
              </a:spcAft>
              <a:buNone/>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…because it gets right to the point.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Doesn’t Make Excuses or Attempt to Deflect Blame.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Above all, “Expressing Regret” Takes Ownership of the Wrong.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8890" marR="0" indent="-8890">
              <a:lnSpc>
                <a:spcPct val="115000"/>
              </a:lnSpc>
              <a:spcBef>
                <a:spcPts val="0"/>
              </a:spcBef>
              <a:spcAft>
                <a:spcPts val="600"/>
              </a:spcAft>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For that reason, “Expressing Regret” is understood as a Sincere Commitment to …</a:t>
            </a:r>
            <a:endPar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5000"/>
              </a:lnSpc>
              <a:spcBef>
                <a:spcPts val="0"/>
              </a:spcBef>
              <a:spcAft>
                <a:spcPts val="600"/>
              </a:spcAft>
              <a:buNone/>
            </a:pPr>
            <a:r>
              <a:rPr lang="en-US" sz="51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…Repair and Rebuild the Relationship</a:t>
            </a:r>
            <a:r>
              <a:rPr lang="en-US" sz="5100" b="1"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2000"/>
                                        <p:tgtEl>
                                          <p:spTgt spid="3">
                                            <p:txEl>
                                              <p:pRg st="4" end="4"/>
                                            </p:txEl>
                                          </p:spTgt>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2000"/>
                                        <p:tgtEl>
                                          <p:spTgt spid="3">
                                            <p:txEl>
                                              <p:pRg st="6" end="6"/>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2000"/>
                                        <p:tgtEl>
                                          <p:spTgt spid="3">
                                            <p:txEl>
                                              <p:pRg st="7" end="7"/>
                                            </p:txEl>
                                          </p:spTgt>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143" y="533400"/>
            <a:ext cx="11919857" cy="5044440"/>
          </a:xfrm>
          <a:solidFill>
            <a:schemeClr val="bg1">
              <a:alpha val="80000"/>
            </a:schemeClr>
          </a:solidFill>
        </p:spPr>
        <p:txBody>
          <a:bodyPr>
            <a:normAutofit/>
          </a:bodyPr>
          <a:lstStyle/>
          <a:p>
            <a:pPr marL="0" marR="0" indent="0">
              <a:lnSpc>
                <a:spcPct val="115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The “Expressing Regret” Apology Language speaks most clearly when the person offering the apology reflects sincerity not only verbally, but also through Body Language.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342900" marR="0" lvl="0" indent="-342900">
              <a:lnSpc>
                <a:spcPct val="115000"/>
              </a:lnSpc>
              <a:spcBef>
                <a:spcPts val="0"/>
              </a:spcBef>
              <a:spcAft>
                <a:spcPts val="1600"/>
              </a:spcAft>
              <a:buFont typeface="Symbol" panose="05050102010706020507" pitchFamily="18" charset="2"/>
              <a:buChar char=""/>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Unflinching eye contact/ a gentle, but firm touch are two ways that body language can show sincerity.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Communicates that you feel badly about your behavior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Never use the words “I’m sorry” alone.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Always tell the person that you are apologizing to why you are sorry.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3"/>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2" end="2"/>
                                            </p:txEl>
                                          </p:spTgt>
                                        </p:tgtEl>
                                      </p:cBhvr>
                                    </p:animEffect>
                                  </p:childTnLst>
                                </p:cTn>
                              </p:par>
                            </p:childTnLst>
                          </p:cTn>
                        </p:par>
                        <p:par>
                          <p:cTn id="29" fill="hold">
                            <p:stCondLst>
                              <p:cond delay="2000"/>
                            </p:stCondLst>
                            <p:childTnLst>
                              <p:par>
                                <p:cTn id="30" presetID="50" presetClass="entr" presetSubtype="0" decel="10000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2000"/>
                                        <p:tgtEl>
                                          <p:spTgt spid="3">
                                            <p:txEl>
                                              <p:pRg st="3" end="3"/>
                                            </p:txEl>
                                          </p:spTgt>
                                        </p:tgtEl>
                                      </p:cBhvr>
                                    </p:animEffect>
                                  </p:childTnLst>
                                </p:cTn>
                              </p:par>
                            </p:childTnLst>
                          </p:cTn>
                        </p:par>
                        <p:par>
                          <p:cTn id="35" fill="hold">
                            <p:stCondLst>
                              <p:cond delay="4000"/>
                            </p:stCondLst>
                            <p:childTnLst>
                              <p:par>
                                <p:cTn id="36" presetID="50" presetClass="entr" presetSubtype="0" decel="10000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9"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28600"/>
            <a:ext cx="11755120" cy="5481320"/>
          </a:xfrm>
          <a:solidFill>
            <a:schemeClr val="bg1">
              <a:alpha val="80000"/>
            </a:schemeClr>
          </a:solidFill>
        </p:spPr>
        <p:txBody>
          <a:bodyPr>
            <a:normAutofit/>
          </a:bodyPr>
          <a:lstStyle/>
          <a:p>
            <a:pPr marL="0" indent="0" algn="ctr">
              <a:lnSpc>
                <a:spcPct val="11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#2- Accepting Responsibility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Accepting responsibility is saying that…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…you were wrong and not blaming anyone else.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Example: The Prodigal Son</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rPr>
              <a:t>Luke 15:18 (AMP) </a:t>
            </a:r>
            <a:br>
              <a:rPr lang="en-US" b="1" dirty="0">
                <a:effectLst>
                  <a:outerShdw blurRad="38100" dist="38100" dir="2700000" algn="tl">
                    <a:srgbClr val="000000">
                      <a:alpha val="43137"/>
                    </a:srgbClr>
                  </a:outerShdw>
                </a:effectLst>
              </a:rPr>
            </a:br>
            <a:r>
              <a:rPr lang="en-US" b="1" baseline="30000" dirty="0">
                <a:effectLst>
                  <a:outerShdw blurRad="38100" dist="38100" dir="2700000" algn="tl">
                    <a:srgbClr val="000000">
                      <a:alpha val="43137"/>
                    </a:srgbClr>
                  </a:outerShdw>
                </a:effectLst>
              </a:rPr>
              <a:t>18 </a:t>
            </a:r>
            <a:r>
              <a:rPr lang="en-US" b="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I will get up and go to my father, and I will say to him, Father, I have sinned against heaven and in your sight. </a:t>
            </a:r>
            <a:endParaRPr lang="en-US" i="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latin typeface="Arial Rounded MT Bold" panose="020F0704030504030204" pitchFamily="34" charset="0"/>
              </a:rPr>
              <a:t>He Accepted Responsibility </a:t>
            </a:r>
            <a:r>
              <a:rPr lang="en-US" b="1" i="1" dirty="0">
                <a:effectLst>
                  <a:outerShdw blurRad="38100" dist="38100" dir="2700000" algn="tl">
                    <a:srgbClr val="000000">
                      <a:alpha val="43137"/>
                    </a:srgbClr>
                  </a:outerShdw>
                </a:effectLst>
                <a:latin typeface="Arial Rounded MT Bold" panose="020F0704030504030204" pitchFamily="34" charset="0"/>
              </a:rPr>
              <a:t>“I will Get Up and Go…”</a:t>
            </a:r>
            <a:endParaRPr lang="en-US" b="1" i="1" dirty="0">
              <a:effectLst>
                <a:outerShdw blurRad="38100" dist="38100" dir="2700000" algn="tl">
                  <a:srgbClr val="000000">
                    <a:alpha val="43137"/>
                  </a:srgbClr>
                </a:outerShdw>
              </a:effectLst>
              <a:latin typeface="Arial Rounded MT Bold" panose="020F0704030504030204" pitchFamily="34" charset="0"/>
            </a:endParaRPr>
          </a:p>
          <a:p>
            <a:r>
              <a:rPr lang="en-US" b="1" i="1" dirty="0">
                <a:effectLst>
                  <a:outerShdw blurRad="38100" dist="38100" dir="2700000" algn="tl">
                    <a:srgbClr val="000000">
                      <a:alpha val="43137"/>
                    </a:srgbClr>
                  </a:outerShdw>
                </a:effectLst>
                <a:latin typeface="Arial Rounded MT Bold" panose="020F0704030504030204" pitchFamily="34" charset="0"/>
              </a:rPr>
              <a:t>It was My Actions that Brought me to this place</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i="1" dirty="0">
                <a:effectLst>
                  <a:outerShdw blurRad="38100" dist="38100" dir="2700000" algn="tl">
                    <a:srgbClr val="000000">
                      <a:alpha val="43137"/>
                    </a:srgbClr>
                  </a:outerShdw>
                </a:effectLst>
                <a:latin typeface="Arial Rounded MT Bold" panose="020F0704030504030204" pitchFamily="34" charset="0"/>
              </a:rPr>
              <a:t>                      …my actions will take me back to possibility</a:t>
            </a:r>
            <a:endParaRPr lang="en-US"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par>
                          <p:cTn id="40" fill="hold">
                            <p:stCondLst>
                              <p:cond delay="1000"/>
                            </p:stCondLst>
                            <p:childTnLst>
                              <p:par>
                                <p:cTn id="41" presetID="31"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childTnLst>
                          </p:cTn>
                        </p:par>
                        <p:par>
                          <p:cTn id="55" fill="hold">
                            <p:stCondLst>
                              <p:cond delay="1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6" end="6"/>
                                            </p:txEl>
                                          </p:spTgt>
                                        </p:tgtEl>
                                      </p:cBhvr>
                                    </p:animEffect>
                                  </p:childTnLst>
                                </p:cTn>
                              </p:par>
                            </p:childTnLst>
                          </p:cTn>
                        </p:par>
                        <p:par>
                          <p:cTn id="62" fill="hold">
                            <p:stCondLst>
                              <p:cond delay="2000"/>
                            </p:stCondLst>
                            <p:childTnLst>
                              <p:par>
                                <p:cTn id="63" presetID="31" presetClass="entr" presetSubtype="0" fill="hold" grpId="0" nodeType="after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65" y="2258061"/>
            <a:ext cx="11620500" cy="4599939"/>
          </a:xfrm>
          <a:solidFill>
            <a:schemeClr val="bg1">
              <a:alpha val="80000"/>
            </a:schemeClr>
          </a:solidFill>
        </p:spPr>
        <p:txBody>
          <a:bodyPr>
            <a:normAutofit/>
          </a:bodyPr>
          <a:lstStyle/>
          <a:p>
            <a:pPr marL="0" marR="0" indent="0" algn="ctr">
              <a:lnSpc>
                <a:spcPct val="120000"/>
              </a:lnSpc>
              <a:spcBef>
                <a:spcPts val="0"/>
              </a:spcBef>
              <a:spcAft>
                <a:spcPts val="600"/>
              </a:spcAft>
              <a:buNone/>
            </a:pPr>
            <a:r>
              <a:rPr lang="en-US" sz="3200" b="1" kern="0"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Accept Responsibility  </a:t>
            </a:r>
            <a:endParaRPr lang="en-US" sz="3200" b="1" kern="0" dirty="0">
              <a:solidFill>
                <a:srgbClr val="733852"/>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20000"/>
              </a:lnSpc>
              <a:spcBef>
                <a:spcPts val="0"/>
              </a:spcBef>
              <a:spcAft>
                <a:spcPts val="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is Difficult for Some People to Admit That They’re Wrong.</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800100" lvl="1" indent="-342900">
              <a:lnSpc>
                <a:spcPct val="110000"/>
              </a:lnSpc>
              <a:spcBef>
                <a:spcPts val="0"/>
              </a:spcBef>
              <a:buFont typeface="Symbol" panose="05050102010706020507" pitchFamily="18" charset="2"/>
              <a:buChar char=""/>
            </a:pPr>
            <a:r>
              <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makes them doubt their self-worth even feel like a failure. </a:t>
            </a:r>
            <a:endPar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800100" lvl="1" indent="-342900">
              <a:lnSpc>
                <a:spcPct val="110000"/>
              </a:lnSpc>
              <a:spcBef>
                <a:spcPts val="0"/>
              </a:spcBef>
              <a:spcAft>
                <a:spcPts val="1400"/>
              </a:spcAft>
              <a:buFont typeface="Symbol" panose="05050102010706020507" pitchFamily="18" charset="2"/>
              <a:buChar char=""/>
            </a:pPr>
            <a:r>
              <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we must all admit that we are sinners and that we will make mistakes. </a:t>
            </a:r>
            <a:endPar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Realize We Will Make Poor Decisions that Hurt Our Relationships</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800100" lvl="1" indent="-342900">
              <a:lnSpc>
                <a:spcPct val="110000"/>
              </a:lnSpc>
              <a:spcBef>
                <a:spcPts val="0"/>
              </a:spcBef>
              <a:buFont typeface="Symbol" panose="05050102010706020507" pitchFamily="18" charset="2"/>
              <a:buChar char=""/>
            </a:pPr>
            <a:r>
              <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We are going to have to admit that we were wrong. </a:t>
            </a:r>
            <a:endPar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800100" lvl="1" indent="-342900">
              <a:lnSpc>
                <a:spcPct val="110000"/>
              </a:lnSpc>
              <a:spcBef>
                <a:spcPts val="0"/>
              </a:spcBef>
              <a:spcAft>
                <a:spcPts val="1400"/>
              </a:spcAft>
              <a:buFont typeface="Symbol" panose="05050102010706020507" pitchFamily="18" charset="2"/>
              <a:buChar char=""/>
            </a:pPr>
            <a:r>
              <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We have to Accept Responsibility for our own failures. </a:t>
            </a:r>
            <a:endParaRPr lang="en-US"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2000"/>
                                        <p:tgtEl>
                                          <p:spTgt spid="3">
                                            <p:txEl>
                                              <p:pRg st="1" end="1"/>
                                            </p:txEl>
                                          </p:spTgt>
                                        </p:tgtEl>
                                      </p:cBhvr>
                                    </p:animEffect>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2000"/>
                                        <p:tgtEl>
                                          <p:spTgt spid="3">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2000"/>
                                        <p:tgtEl>
                                          <p:spTgt spid="3">
                                            <p:txEl>
                                              <p:pRg st="4" end="4"/>
                                            </p:txEl>
                                          </p:spTgt>
                                        </p:tgtEl>
                                      </p:cBhvr>
                                    </p:animEffect>
                                  </p:childTnLst>
                                </p:cTn>
                              </p:par>
                            </p:childTnLst>
                          </p:cTn>
                        </p:par>
                        <p:par>
                          <p:cTn id="29" fill="hold">
                            <p:stCondLst>
                              <p:cond delay="2000"/>
                            </p:stCondLst>
                            <p:childTnLst>
                              <p:par>
                                <p:cTn id="30" presetID="14"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2000"/>
                                        <p:tgtEl>
                                          <p:spTgt spid="3">
                                            <p:txEl>
                                              <p:pRg st="5" end="5"/>
                                            </p:txEl>
                                          </p:spTgt>
                                        </p:tgtEl>
                                      </p:cBhvr>
                                    </p:animEffect>
                                  </p:childTnLst>
                                </p:cTn>
                              </p:par>
                            </p:childTnLst>
                          </p:cTn>
                        </p:par>
                        <p:par>
                          <p:cTn id="33" fill="hold">
                            <p:stCondLst>
                              <p:cond delay="4000"/>
                            </p:stCondLst>
                            <p:childTnLst>
                              <p:par>
                                <p:cTn id="34" presetID="14" presetClass="entr" presetSubtype="1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145" y="1313181"/>
            <a:ext cx="9883775" cy="5433060"/>
          </a:xfrm>
          <a:solidFill>
            <a:schemeClr val="bg1">
              <a:alpha val="80000"/>
            </a:schemeClr>
          </a:solidFill>
        </p:spPr>
        <p:txBody>
          <a:bodyPr>
            <a:normAutofit/>
          </a:bodyPr>
          <a:lstStyle/>
          <a:p>
            <a:pPr marL="0" marR="0" indent="0" algn="ctr">
              <a:lnSpc>
                <a:spcPct val="120000"/>
              </a:lnSpc>
              <a:spcBef>
                <a:spcPts val="0"/>
              </a:spcBef>
              <a:spcAft>
                <a:spcPts val="600"/>
              </a:spcAft>
              <a:buNone/>
            </a:pPr>
            <a:r>
              <a:rPr lang="en-US" sz="3200" b="1" kern="0"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Accept Responsibility  </a:t>
            </a:r>
            <a:endParaRPr lang="en-US" sz="3200" b="1" kern="0" dirty="0">
              <a:solidFill>
                <a:srgbClr val="733852"/>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We Need To Learn How to Overcome Ego…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…The Desire To Not Be Viewed as a Failure</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…Simply Admit that Our Actions Were Wrong.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This Apology Means Allowing Yourself To Look Weak…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…But Actually It Takes Great Strength to Do This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Makes A World Of A Difference to Those…</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10000"/>
              </a:lnSpc>
              <a:spcBef>
                <a:spcPts val="0"/>
              </a:spcBef>
              <a:spcAft>
                <a:spcPts val="1600"/>
              </a:spcAft>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…Who Speaks This Language.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edg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edg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edge">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edge">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edge">
                                      <p:cBhvr>
                                        <p:cTn id="4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5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996315"/>
          </a:xfrm>
        </p:spPr>
        <p:txBody>
          <a:bodyPr/>
          <a:lstStyle/>
          <a:p>
            <a:endParaRPr lang="en-US" dirty="0"/>
          </a:p>
        </p:txBody>
      </p:sp>
      <p:sp>
        <p:nvSpPr>
          <p:cNvPr id="3" name="Content Placeholder 2"/>
          <p:cNvSpPr>
            <a:spLocks noGrp="1"/>
          </p:cNvSpPr>
          <p:nvPr>
            <p:ph idx="1"/>
          </p:nvPr>
        </p:nvSpPr>
        <p:spPr>
          <a:xfrm>
            <a:off x="213360" y="1280160"/>
            <a:ext cx="11755120" cy="5394960"/>
          </a:xfrm>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comb/>
      </p:transition>
    </mc:Choice>
    <mc:Fallback>
      <p:transition spd="slow">
        <p:comb/>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ird&#10;&#10;Description automatically generated"/>
          <p:cNvPicPr>
            <a:picLocks noGrp="1" noChangeAspect="1"/>
          </p:cNvPicPr>
          <p:nvPr>
            <p:ph idx="1"/>
          </p:nvPr>
        </p:nvPicPr>
        <p:blipFill rotWithShape="1">
          <a:blip r:embed="rId1">
            <a:extLst>
              <a:ext uri="{28A0092B-C50C-407E-A947-70E740481C1C}">
                <a14:useLocalDpi xmlns:a14="http://schemas.microsoft.com/office/drawing/2010/main" val="0"/>
              </a:ext>
            </a:extLst>
          </a:blip>
          <a:srcRect b="7766"/>
          <a:stretch>
            <a:fillRect/>
          </a:stretch>
        </p:blipFill>
        <p:spPr>
          <a:xfrm>
            <a:off x="838201" y="252831"/>
            <a:ext cx="2778760" cy="2266849"/>
          </a:xfrm>
        </p:spPr>
      </p:pic>
      <p:pic>
        <p:nvPicPr>
          <p:cNvPr id="7" name="Picture 6" descr="A close up of text on a white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338" y="220445"/>
            <a:ext cx="3433763" cy="2266849"/>
          </a:xfrm>
          <a:prstGeom prst="rect">
            <a:avLst/>
          </a:prstGeom>
        </p:spPr>
      </p:pic>
      <p:pic>
        <p:nvPicPr>
          <p:cNvPr id="9" name="Picture 8" descr="A person standing on top of a mountai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346" t="2808" r="2236" b="3442"/>
          <a:stretch>
            <a:fillRect/>
          </a:stretch>
        </p:blipFill>
        <p:spPr>
          <a:xfrm>
            <a:off x="579120" y="3129280"/>
            <a:ext cx="5181600" cy="3352800"/>
          </a:xfrm>
          <a:prstGeom prst="rect">
            <a:avLst/>
          </a:prstGeom>
        </p:spPr>
      </p:pic>
      <p:pic>
        <p:nvPicPr>
          <p:cNvPr id="11" name="Picture 10" descr="A picture containing foo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433" y="3556000"/>
            <a:ext cx="2889567" cy="2926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996315"/>
          </a:xfrm>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28600"/>
            <a:ext cx="11755120" cy="5887720"/>
          </a:xfrm>
          <a:solidFill>
            <a:schemeClr val="bg1">
              <a:alpha val="80000"/>
            </a:schemeClr>
          </a:solidFill>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Five Languages of Apology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 Making Restitution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lnSpc>
                <a:spcPct val="100000"/>
              </a:lnSpc>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Making restitution is addressing what can be done to make it right.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lnSpc>
                <a:spcPct val="100000"/>
              </a:lnSpc>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Biblical example: Zacchaeus (Luke 19:8).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lnSpc>
                <a:spcPct val="100000"/>
              </a:lnSpc>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There is a correlation between one’s love language and language of apology. For those whose language of apology is making restitution, their answer to, “What can be done to make this right?” will likely be in keeping with their love language.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lnSpc>
                <a:spcPct val="100000"/>
              </a:lnSpc>
              <a:buAutoNum type="arabicPeriod"/>
            </a:pPr>
            <a:r>
              <a:rPr lang="en-US" sz="2400" b="1" dirty="0">
                <a:effectLst>
                  <a:outerShdw blurRad="38100" dist="38100" dir="2700000" algn="tl">
                    <a:srgbClr val="000000">
                      <a:alpha val="43137"/>
                    </a:srgbClr>
                  </a:outerShdw>
                </a:effectLst>
                <a:latin typeface="Arial Rounded MT Bold" panose="020F0704030504030204" pitchFamily="34" charset="0"/>
              </a:rPr>
              <a:t>How a language of apology speaks to a person depends on the nature of the offense. • For small offenses, a simple, “I’m sorry” usually works. </a:t>
            </a:r>
            <a:endParaRPr lang="en-US" sz="24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2400" b="1" dirty="0">
                <a:effectLst>
                  <a:outerShdw blurRad="38100" dist="38100" dir="2700000" algn="tl">
                    <a:srgbClr val="000000">
                      <a:alpha val="43137"/>
                    </a:srgbClr>
                  </a:outerShdw>
                </a:effectLst>
                <a:latin typeface="Arial Rounded MT Bold" panose="020F0704030504030204" pitchFamily="34" charset="0"/>
              </a:rPr>
              <a:t>       • For huge offenses, more than one language of apology will be necessary.</a:t>
            </a:r>
            <a:r>
              <a:rPr lang="en-US" sz="2400" dirty="0"/>
              <a:t>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11696700" cy="5948363"/>
          </a:xfrm>
        </p:spPr>
        <p:txBody>
          <a:bodyPr>
            <a:normAutofit/>
          </a:bodyPr>
          <a:lstStyle/>
          <a:p>
            <a:pPr marL="6350" marR="0" indent="-6350">
              <a:lnSpc>
                <a:spcPct val="115000"/>
              </a:lnSpc>
              <a:spcBef>
                <a:spcPts val="0"/>
              </a:spcBef>
              <a:spcAft>
                <a:spcPts val="1095"/>
              </a:spcAft>
            </a:pPr>
            <a:r>
              <a:rPr lang="en-US" sz="1800" b="1" kern="0" dirty="0">
                <a:solidFill>
                  <a:srgbClr val="000000"/>
                </a:solidFill>
                <a:effectLst/>
                <a:latin typeface="Arial" panose="020B0604020202020204" pitchFamily="34" charset="0"/>
                <a:ea typeface="Arial" panose="020B0604020202020204" pitchFamily="34" charset="0"/>
              </a:rPr>
              <a:t>Make Restitution  </a:t>
            </a:r>
            <a:endParaRPr lang="en-US" sz="1800" b="1" kern="0" dirty="0">
              <a:solidFill>
                <a:srgbClr val="733852"/>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In our society, many people believe that wrong acts demand justice. The one who commits the crime should pay for their wrongdoing. A mate who speaks this love language feels the same way towards apologies. They believe that in order to be sincere, the person who is apologizing should justify their actions. The mate who’s been hurt simply wants to hear that their mate still loves them.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There are many effective ways to demonstrate sincerity in an apology. Each mate must learn the other’s love language in order to complete the act of restitution. Though some mates may feel a though all is forgotten with a bouquet of flowers, that may not necessarily work for all mates. Every mate should uncover what their partner’s main love language is (Words of Affirmation, Quality Time, Acts of Service, Physical Touch, and Receiving Gifts) and use that specific language in order to make restitutions in the most effective way. </a:t>
            </a:r>
            <a:endParaRPr lang="en-US" sz="1800" dirty="0">
              <a:solidFill>
                <a:srgbClr val="000000"/>
              </a:solidFill>
              <a:effectLst/>
              <a:latin typeface="Arial" panose="020B0604020202020204" pitchFamily="34" charset="0"/>
              <a:ea typeface="Arial" panose="020B0604020202020204" pitchFamily="34" charset="0"/>
            </a:endParaRPr>
          </a:p>
          <a:p>
            <a:pPr marL="6350" marR="182880" indent="-6350">
              <a:lnSpc>
                <a:spcPct val="115000"/>
              </a:lnSpc>
              <a:spcBef>
                <a:spcPts val="0"/>
              </a:spcBef>
              <a:spcAft>
                <a:spcPts val="1600"/>
              </a:spcAft>
            </a:pPr>
            <a:r>
              <a:rPr lang="en-US" sz="1800" dirty="0">
                <a:solidFill>
                  <a:srgbClr val="000000"/>
                </a:solidFill>
                <a:effectLst/>
                <a:latin typeface="Arial" panose="020B0604020202020204" pitchFamily="34" charset="0"/>
                <a:ea typeface="Arial" panose="020B0604020202020204" pitchFamily="34" charset="0"/>
              </a:rPr>
              <a:t>For a mate whose primary apology language is making restitutions, no matter how often you say “I’m sorry”, or “I was wrong”, your mate will never find the apology sincere. You must show strong efforts for making amends. A genuine apology will be accompanied by the assurance that you still love your mate  and have a desire to right the wrong-doings committed. </a:t>
            </a:r>
            <a:endParaRPr lang="en-US" sz="1800" dirty="0">
              <a:solidFill>
                <a:srgbClr val="000000"/>
              </a:solidFill>
              <a:effectLst/>
              <a:latin typeface="Arial" panose="020B0604020202020204" pitchFamily="34" charset="0"/>
              <a:ea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28600"/>
            <a:ext cx="11755120" cy="6070600"/>
          </a:xfrm>
          <a:solidFill>
            <a:schemeClr val="bg1">
              <a:alpha val="80000"/>
            </a:schemeClr>
          </a:solidFill>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Five Languages of Apology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D. Genuinely Repenting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Genuinely repenting is expressing the desire to change your behavior.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“From that time Jesus began to preach and say, ‘Repent, for the kingdom of heaven is at hand.’”—Matthew 4:17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“Peter said to them, ‘Repent, and each of you be baptized in the name of Jesus Christ for the forgiveness of your sins; and you will receive the gift of the Holy Spirit.’”— Acts 2:38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Biblical example: the New Testament, in particular the Book of Acts.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3. As Christians, we are called to repent of sin.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4. Repent means to turn around.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 y="228600"/>
            <a:ext cx="11972925" cy="6276975"/>
          </a:xfrm>
        </p:spPr>
        <p:txBody>
          <a:bodyPr>
            <a:normAutofit fontScale="92500" lnSpcReduction="20000"/>
          </a:bodyPr>
          <a:lstStyle/>
          <a:p>
            <a:pPr marL="6350" marR="0" indent="-6350">
              <a:lnSpc>
                <a:spcPct val="115000"/>
              </a:lnSpc>
              <a:spcBef>
                <a:spcPts val="0"/>
              </a:spcBef>
              <a:spcAft>
                <a:spcPts val="1095"/>
              </a:spcAft>
            </a:pPr>
            <a:r>
              <a:rPr lang="en-US" sz="1800" b="1" kern="0" dirty="0">
                <a:solidFill>
                  <a:srgbClr val="000000"/>
                </a:solidFill>
                <a:effectLst/>
                <a:latin typeface="Arial" panose="020B0604020202020204" pitchFamily="34" charset="0"/>
                <a:ea typeface="Arial" panose="020B0604020202020204" pitchFamily="34" charset="0"/>
              </a:rPr>
              <a:t>Genuinely Repent </a:t>
            </a:r>
            <a:endParaRPr lang="en-US" sz="1800" b="1" kern="0" dirty="0">
              <a:solidFill>
                <a:srgbClr val="733852"/>
              </a:solidFill>
              <a:effectLst/>
              <a:latin typeface="Arial" panose="020B0604020202020204" pitchFamily="34" charset="0"/>
              <a:ea typeface="Arial" panose="020B0604020202020204" pitchFamily="34" charset="0"/>
            </a:endParaRPr>
          </a:p>
          <a:p>
            <a:pPr marL="6350" marR="11938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For some individuals, repentance is the convincing factor in an apology. Some mates will doubt the sincerity of an apology if it is not accompanied by their partner’s desire to modify their behavior to avoid  the situation in the future.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It’s important to remember that all true repentance begins in the heart. A mate must feel poorly for hurting their loved one, and rely on God’s help in order to truly change. Admitting you are wrong creates vulnerability. It allows your mate to get a glimpse of your heart. The glimpse of true self is assurance that the apology was sincere.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One important aspect of genuinely repenting is verbalizing your desire to change. Your mate cannot read your mind. Though you may be trying to change inside, if you do not verbalize your desire to change to your mate, most likely they will still be hurt.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Many people have problems with repenting when they do not feel as though their actions were morally wrong. However, in a healthy relationship, we often make changes that have nothing to do with morality and everything to do with building a harmonious marriage.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It is also important to make a dedicated plan for change. Often apologies involving repentance fail because the person never set up steps of action to help ensure success. A person must first set goals for their change. After you create realistic goals, then you can start implementing a plan to change. Taking baby steps towards repentance instead of insisting on changing all at once will increase your chances of successfully changing your ways.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600"/>
              </a:spcAft>
            </a:pPr>
            <a:r>
              <a:rPr lang="en-US" sz="1800" dirty="0">
                <a:solidFill>
                  <a:srgbClr val="000000"/>
                </a:solidFill>
                <a:effectLst/>
                <a:latin typeface="Arial" panose="020B0604020202020204" pitchFamily="34" charset="0"/>
                <a:ea typeface="Arial" panose="020B0604020202020204" pitchFamily="34" charset="0"/>
              </a:rPr>
              <a:t>It is important to remember that change is hard. Constructive change does not mean we will immediately be successful. There will be highs and lows on the road to change. You must remember that with God’s help, anyone can change their ways if they are truly and genuinely ready to repent. </a:t>
            </a:r>
            <a:r>
              <a:rPr lang="en-US"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228600"/>
            <a:ext cx="11755120" cy="4932680"/>
          </a:xfrm>
          <a:solidFill>
            <a:schemeClr val="bg1">
              <a:alpha val="80000"/>
            </a:schemeClr>
          </a:solidFill>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Five Languages of Apology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E. Requesting Forgiveness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Requesting forgiveness is requesting that the person forgives you.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For some people, if you have not requested forgiveness, you have not apologized.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514350" indent="-514350">
              <a:buAutoNum type="arabicPeriod"/>
            </a:pPr>
            <a:r>
              <a:rPr lang="en-US" b="1" dirty="0">
                <a:effectLst>
                  <a:outerShdw blurRad="38100" dist="38100" dir="2700000" algn="tl">
                    <a:srgbClr val="000000">
                      <a:alpha val="43137"/>
                    </a:srgbClr>
                  </a:outerShdw>
                </a:effectLst>
                <a:latin typeface="Arial Rounded MT Bold" panose="020F0704030504030204" pitchFamily="34" charset="0"/>
              </a:rPr>
              <a:t>Biblical example: David (Psalm 51).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Blot out my transgressions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Wash away all my iniquity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Cleanse me from my sin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95250"/>
            <a:ext cx="11753850" cy="6081713"/>
          </a:xfrm>
        </p:spPr>
        <p:txBody>
          <a:bodyPr>
            <a:normAutofit lnSpcReduction="10000"/>
          </a:bodyPr>
          <a:lstStyle/>
          <a:p>
            <a:pPr marL="6350" marR="0" indent="-6350">
              <a:lnSpc>
                <a:spcPct val="115000"/>
              </a:lnSpc>
              <a:spcBef>
                <a:spcPts val="0"/>
              </a:spcBef>
              <a:spcAft>
                <a:spcPts val="1095"/>
              </a:spcAft>
            </a:pPr>
            <a:r>
              <a:rPr lang="en-US" sz="1800" b="1" kern="0" dirty="0">
                <a:solidFill>
                  <a:srgbClr val="000000"/>
                </a:solidFill>
                <a:effectLst/>
                <a:latin typeface="Arial" panose="020B0604020202020204" pitchFamily="34" charset="0"/>
                <a:ea typeface="Arial" panose="020B0604020202020204" pitchFamily="34" charset="0"/>
              </a:rPr>
              <a:t>Request Forgiveness </a:t>
            </a:r>
            <a:endParaRPr lang="en-US" sz="1800" b="1" kern="0" dirty="0">
              <a:solidFill>
                <a:srgbClr val="733852"/>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In some relationships, a mate wants to hear their partner physically ask for forgiveness. They want assurance that their mate recognizes the need for forgiveness. By asking forgiveness for their actions, a partner is really asking their mate to still love them. Requesting forgiveness assures your mate that you want to see the relationship fully restored. It also proves to your mate that you are sincerely sorry for what you’ve done. It shows that you realize you’ve done something wrong. Requesting forgiveness also shows that you are willing to put the future of the relationship in the hands of the offended mate. You are leaving the final decision up to your partner – to forgive or not forgive.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Requesting forgiveness is not easy. It often leaves one vulnerable to the fear of rejection. Along with the fear of rejection is the fear of failing. Many people have a hard time seeking forgiveness because it means admitting that you have failed. The only way to overcome this fear is to recognize that it is very common amongst mankind. The commonality makes it okay to be a failure. It allows a stubborn mate to apologize to their partner and become a healthy individual.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Ultimately, it’s important to remember that there is a difference between asking for forgiveness and DEMANDING forgiveness. When we demand forgiveness, we tend to forget the nature of forgiveness. Forgiveness is a choice the offended party is supposed to make. Demanding forgiveness takes away the sincerity of asking for it.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Remember not to treat forgiveness lightly. It is something to be cherished and appreciated. The act of forgiveness is hard on both ends – for the person who’s asking and for the person who’s accepting.  </a:t>
            </a:r>
            <a:endParaRPr lang="en-US" sz="1800" dirty="0">
              <a:solidFill>
                <a:srgbClr val="000000"/>
              </a:solidFill>
              <a:effectLst/>
              <a:latin typeface="Arial" panose="020B0604020202020204" pitchFamily="34" charset="0"/>
              <a:ea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itting, person, peop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59" y="162560"/>
            <a:ext cx="2651761" cy="2042160"/>
          </a:xfrm>
          <a:prstGeom prst="rect">
            <a:avLst/>
          </a:prstGeom>
        </p:spPr>
      </p:pic>
      <p:pic>
        <p:nvPicPr>
          <p:cNvPr id="5" name="Picture 4" descr="A picture containing drawing&#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640" y="0"/>
            <a:ext cx="4064000" cy="2204720"/>
          </a:xfrm>
          <a:prstGeom prst="rect">
            <a:avLst/>
          </a:prstGeom>
        </p:spPr>
      </p:pic>
      <p:pic>
        <p:nvPicPr>
          <p:cNvPr id="4" name="Picture 3" descr="A picture containing foo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350" y="285750"/>
            <a:ext cx="2047875" cy="2095500"/>
          </a:xfrm>
          <a:prstGeom prst="rect">
            <a:avLst/>
          </a:prstGeom>
        </p:spPr>
      </p:pic>
      <p:sp>
        <p:nvSpPr>
          <p:cNvPr id="6" name="TextBox 5"/>
          <p:cNvSpPr txBox="1"/>
          <p:nvPr/>
        </p:nvSpPr>
        <p:spPr>
          <a:xfrm>
            <a:off x="895350" y="3160663"/>
            <a:ext cx="8810625" cy="2774286"/>
          </a:xfrm>
          <a:prstGeom prst="rect">
            <a:avLst/>
          </a:prstGeom>
          <a:noFill/>
        </p:spPr>
        <p:txBody>
          <a:bodyPr wrap="square">
            <a:spAutoFit/>
          </a:bodyPr>
          <a:lstStyle/>
          <a:p>
            <a:pPr marL="0" marR="0">
              <a:lnSpc>
                <a:spcPct val="2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rPr>
              <a:t>Language #1: Expressing Regret or “I am sorry”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marR="0">
              <a:lnSpc>
                <a:spcPct val="2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rPr>
              <a:t>Language #2: Accepting Responsibility or “I was wrong”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marR="0">
              <a:lnSpc>
                <a:spcPct val="2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rPr>
              <a:t>Language #3: Making Restitution or “What can I do to make it right?”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marR="0">
              <a:lnSpc>
                <a:spcPct val="2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rPr>
              <a:t>Language #4: Genuinely Repenting or “I’ll try not to do that again”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marR="0">
              <a:lnSpc>
                <a:spcPct val="2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rPr>
              <a:t>Language #5: Requesting Forgiveness or “Will you please forgive me?”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996315"/>
          </a:xfrm>
        </p:spPr>
        <p:txBody>
          <a:bodyPr/>
          <a:lstStyle/>
          <a:p>
            <a:endParaRPr lang="en-US" dirty="0"/>
          </a:p>
        </p:txBody>
      </p:sp>
      <p:sp>
        <p:nvSpPr>
          <p:cNvPr id="3" name="Content Placeholder 2"/>
          <p:cNvSpPr>
            <a:spLocks noGrp="1"/>
          </p:cNvSpPr>
          <p:nvPr>
            <p:ph idx="1"/>
          </p:nvPr>
        </p:nvSpPr>
        <p:spPr>
          <a:xfrm>
            <a:off x="213360" y="1280160"/>
            <a:ext cx="11755120" cy="5394960"/>
          </a:xfrm>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3660" y="200025"/>
            <a:ext cx="3056766" cy="2171700"/>
          </a:xfrm>
          <a:prstGeom prst="rect">
            <a:avLst/>
          </a:prstGeom>
        </p:spPr>
      </p:pic>
      <p:pic>
        <p:nvPicPr>
          <p:cNvPr id="4" name="Content Placeholder 4" descr="A screenshot of a cell pho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759" y="200025"/>
            <a:ext cx="2036129" cy="21717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221" y="104775"/>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newspaper&#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05" y="3429000"/>
            <a:ext cx="3190876" cy="2719387"/>
          </a:xfrm>
          <a:prstGeom prst="rect">
            <a:avLst/>
          </a:prstGeom>
        </p:spPr>
      </p:pic>
      <p:pic>
        <p:nvPicPr>
          <p:cNvPr id="8" name="Picture 7" descr="A screenshot of a cell phone&#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562" y="3429000"/>
            <a:ext cx="3190876" cy="2928937"/>
          </a:xfrm>
          <a:prstGeom prst="rect">
            <a:avLst/>
          </a:prstGeom>
        </p:spPr>
      </p:pic>
      <p:pic>
        <p:nvPicPr>
          <p:cNvPr id="10" name="Picture 9" descr="A close up of text on a white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519" y="3428999"/>
            <a:ext cx="2362199" cy="2928938"/>
          </a:xfrm>
          <a:prstGeom prst="rect">
            <a:avLst/>
          </a:prstGeom>
        </p:spPr>
      </p:pic>
      <p:pic>
        <p:nvPicPr>
          <p:cNvPr id="12" name="Picture 11" descr="A picture containing sitting, person&#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2754" y="200025"/>
            <a:ext cx="2575560" cy="19278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l="3167" t="15668" r="4832" b="15666"/>
          <a:stretch>
            <a:fillRect/>
          </a:stretch>
        </p:blipFill>
        <p:spPr>
          <a:xfrm>
            <a:off x="414338" y="0"/>
            <a:ext cx="2628900" cy="2943226"/>
          </a:xfrm>
          <a:prstGeom prst="rect">
            <a:avLst/>
          </a:prstGeom>
        </p:spPr>
      </p:pic>
      <p:pic>
        <p:nvPicPr>
          <p:cNvPr id="5" name="Picture 4" descr="A close up of a womans face&#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13947" b="19177"/>
          <a:stretch>
            <a:fillRect/>
          </a:stretch>
        </p:blipFill>
        <p:spPr>
          <a:xfrm>
            <a:off x="3632200" y="690880"/>
            <a:ext cx="3810000" cy="1899920"/>
          </a:xfrm>
          <a:prstGeom prst="rect">
            <a:avLst/>
          </a:prstGeom>
        </p:spPr>
      </p:pic>
      <p:pic>
        <p:nvPicPr>
          <p:cNvPr id="7" name="Picture 6" descr="A close up of a piece of paper&#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b="27679"/>
          <a:stretch>
            <a:fillRect/>
          </a:stretch>
        </p:blipFill>
        <p:spPr>
          <a:xfrm>
            <a:off x="0" y="3429000"/>
            <a:ext cx="2628900" cy="2156143"/>
          </a:xfrm>
          <a:prstGeom prst="rect">
            <a:avLst/>
          </a:prstGeom>
        </p:spPr>
      </p:pic>
      <p:pic>
        <p:nvPicPr>
          <p:cNvPr id="9" name="Picture 8" descr="A close up of a logo&#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50" y="85725"/>
            <a:ext cx="2347913" cy="2771775"/>
          </a:xfrm>
          <a:prstGeom prst="rect">
            <a:avLst/>
          </a:prstGeom>
        </p:spPr>
      </p:pic>
      <p:pic>
        <p:nvPicPr>
          <p:cNvPr id="11" name="Picture 10" descr="A person with collar shir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200" y="3429000"/>
            <a:ext cx="2282952" cy="1286256"/>
          </a:xfrm>
          <a:prstGeom prst="rect">
            <a:avLst/>
          </a:prstGeom>
        </p:spPr>
      </p:pic>
      <p:pic>
        <p:nvPicPr>
          <p:cNvPr id="13" name="Picture 12" descr="A person looking at the camera&#10;&#10;Description automatically generated"/>
          <p:cNvPicPr>
            <a:picLocks noChangeAspect="1"/>
          </p:cNvPicPr>
          <p:nvPr/>
        </p:nvPicPr>
        <p:blipFill rotWithShape="1">
          <a:blip r:embed="rId6">
            <a:extLst>
              <a:ext uri="{28A0092B-C50C-407E-A947-70E740481C1C}">
                <a14:useLocalDpi xmlns:a14="http://schemas.microsoft.com/office/drawing/2010/main" val="0"/>
              </a:ext>
            </a:extLst>
          </a:blip>
          <a:srcRect b="5833"/>
          <a:stretch>
            <a:fillRect/>
          </a:stretch>
        </p:blipFill>
        <p:spPr>
          <a:xfrm>
            <a:off x="6329363" y="3395345"/>
            <a:ext cx="4572000" cy="2771775"/>
          </a:xfrm>
          <a:prstGeom prst="rect">
            <a:avLst/>
          </a:prstGeom>
        </p:spPr>
      </p:pic>
      <p:pic>
        <p:nvPicPr>
          <p:cNvPr id="15" name="Picture 14" descr="A picture containing person, table, sitting, person&#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9440" y="5110480"/>
            <a:ext cx="2519364" cy="15341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7439025" cy="1219835"/>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What Apologies Are Not…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“Missed it by that much”</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25780" y="2499995"/>
            <a:ext cx="11140440" cy="3850640"/>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Common Formats For Apology that Are “Counterfeit”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“Sorry-excuse”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Example</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“I’m sorry I didn’t call-I’ve been really busy.”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Translation</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“Please be understanding about the fact that other things were more important than you.”</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edge">
                                      <p:cBhvr>
                                        <p:cTn id="12" dur="2000"/>
                                        <p:tgtEl>
                                          <p:spTgt spid="3">
                                            <p:bg/>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edg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edge">
                                      <p:cBhvr>
                                        <p:cTn id="25" dur="2000"/>
                                        <p:tgtEl>
                                          <p:spTgt spid="3">
                                            <p:txEl>
                                              <p:pRg st="2" end="2"/>
                                            </p:txEl>
                                          </p:spTgt>
                                        </p:tgtEl>
                                      </p:cBhvr>
                                    </p:animEffect>
                                  </p:childTnLst>
                                </p:cTn>
                              </p:par>
                            </p:childTnLst>
                          </p:cTn>
                        </p:par>
                        <p:par>
                          <p:cTn id="26" fill="hold">
                            <p:stCondLst>
                              <p:cond delay="2000"/>
                            </p:stCondLst>
                            <p:childTnLst>
                              <p:par>
                                <p:cTn id="27" presetID="2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edg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edge">
                                      <p:cBhvr>
                                        <p:cTn id="34" dur="2000"/>
                                        <p:tgtEl>
                                          <p:spTgt spid="3">
                                            <p:txEl>
                                              <p:pRg st="4" end="4"/>
                                            </p:txEl>
                                          </p:spTgt>
                                        </p:tgtEl>
                                      </p:cBhvr>
                                    </p:animEffect>
                                  </p:childTnLst>
                                </p:cTn>
                              </p:par>
                            </p:childTnLst>
                          </p:cTn>
                        </p:par>
                        <p:par>
                          <p:cTn id="35" fill="hold">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edge">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 y="2123440"/>
            <a:ext cx="8818880" cy="1803082"/>
          </a:xfrm>
          <a:solidFill>
            <a:schemeClr val="bg1">
              <a:alpha val="80000"/>
            </a:schemeClr>
          </a:solidFill>
          <a:effectLst>
            <a:softEdge rad="38100"/>
          </a:effectLst>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How Can I Apologize?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Let Me Count the Ways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158480" y="5202238"/>
            <a:ext cx="4033520" cy="1025842"/>
          </a:xfrm>
          <a:solidFill>
            <a:schemeClr val="bg1">
              <a:alpha val="80000"/>
            </a:schemeClr>
          </a:solidFill>
          <a:effectLst>
            <a:softEdge rad="38100"/>
          </a:effectLst>
        </p:spPr>
        <p:txBody>
          <a:bodyPr>
            <a:norm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Freedom from Myself</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Pt 2</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9848850" y="91440"/>
            <a:ext cx="1728470" cy="369332"/>
          </a:xfrm>
          <a:prstGeom prst="rect">
            <a:avLst/>
          </a:prstGeom>
          <a:noFill/>
        </p:spPr>
        <p:txBody>
          <a:bodyPr wrap="square">
            <a:spAutoFit/>
          </a:bodyPr>
          <a:lstStyle/>
          <a:p>
            <a:r>
              <a:rPr lang="en-US" sz="1800" b="1" dirty="0">
                <a:effectLst>
                  <a:outerShdw blurRad="38100" dist="38100" dir="2700000" algn="tl">
                    <a:srgbClr val="000000">
                      <a:alpha val="43137"/>
                    </a:srgbClr>
                  </a:outerShdw>
                </a:effectLst>
                <a:latin typeface="Arial Rounded MT Bold" panose="020F0704030504030204" pitchFamily="34" charset="0"/>
              </a:rPr>
              <a:t>July 12, 2020 </a:t>
            </a:r>
            <a:endParaRPr lang="en-US" sz="1800" b="1" dirty="0">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695960" y="122037"/>
            <a:ext cx="1996440" cy="369332"/>
          </a:xfrm>
          <a:prstGeom prst="rect">
            <a:avLst/>
          </a:prstGeom>
          <a:noFill/>
        </p:spPr>
        <p:txBody>
          <a:bodyPr wrap="square">
            <a:spAutoFit/>
          </a:bodyPr>
          <a:lstStyle/>
          <a:p>
            <a:r>
              <a:rPr lang="en-US" b="1" dirty="0">
                <a:effectLst>
                  <a:outerShdw blurRad="38100" dist="38100" dir="2700000" algn="tl">
                    <a:srgbClr val="000000">
                      <a:alpha val="43137"/>
                    </a:srgbClr>
                  </a:outerShdw>
                </a:effectLst>
                <a:latin typeface="Arial Rounded MT Bold" panose="020F0704030504030204" pitchFamily="34" charset="0"/>
              </a:rPr>
              <a:t>Edward Church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par>
                          <p:cTn id="27" fill="hold">
                            <p:stCondLst>
                              <p:cond delay="6000"/>
                            </p:stCondLst>
                            <p:childTnLst>
                              <p:par>
                                <p:cTn id="28" presetID="3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2474" y="0"/>
            <a:ext cx="3590925" cy="996315"/>
          </a:xfrm>
          <a:effectLst>
            <a:softEdge rad="38100"/>
          </a:effectLst>
        </p:spPr>
        <p:txBody>
          <a:bodyPr>
            <a:normAutofit fontScale="90000"/>
          </a:bodyPr>
          <a:lstStyle/>
          <a:p>
            <a:r>
              <a:rPr lang="en-US" sz="4800" b="1" dirty="0">
                <a:effectLst>
                  <a:outerShdw blurRad="38100" dist="38100" dir="2700000" algn="tl">
                    <a:srgbClr val="000000">
                      <a:alpha val="43137"/>
                    </a:srgbClr>
                  </a:outerShdw>
                </a:effectLst>
                <a:latin typeface="Arial Rounded MT Bold" panose="020F0704030504030204" pitchFamily="34" charset="0"/>
              </a:rPr>
              <a:t>Apologizing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3360" y="1280160"/>
            <a:ext cx="11755120" cy="5394960"/>
          </a:xfrm>
          <a:solidFill>
            <a:schemeClr val="bg1">
              <a:alpha val="80000"/>
            </a:schemeClr>
          </a:solidFill>
          <a:effectLst>
            <a:softEdge rad="3810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Bible is Very Positive Regarding the Issue of Apologizing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“He who conceals his transgressions will not prosper, but he who confesses and forsakes them will find compassion.” </a:t>
            </a:r>
            <a:r>
              <a:rPr lang="en-US" b="1" dirty="0">
                <a:effectLst>
                  <a:outerShdw blurRad="38100" dist="38100" dir="2700000" algn="tl">
                    <a:srgbClr val="000000">
                      <a:alpha val="43137"/>
                    </a:srgbClr>
                  </a:outerShdw>
                </a:effectLst>
                <a:latin typeface="Arial Rounded MT Bold" panose="020F0704030504030204" pitchFamily="34" charset="0"/>
              </a:rPr>
              <a:t>Prov 28:13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14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“But your iniquities have made a separation between you and your God, and your sins have hidden His face from you so that He does not hear.” </a:t>
            </a:r>
            <a:r>
              <a:rPr lang="en-US" b="1" dirty="0">
                <a:effectLst>
                  <a:outerShdw blurRad="38100" dist="38100" dir="2700000" algn="tl">
                    <a:srgbClr val="000000">
                      <a:alpha val="43137"/>
                    </a:srgbClr>
                  </a:outerShdw>
                </a:effectLst>
                <a:latin typeface="Arial Rounded MT Bold" panose="020F0704030504030204" pitchFamily="34" charset="0"/>
              </a:rPr>
              <a:t>Isaiah 59:2</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14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“Therefore if you are presenting your offering at the altar, and there remember that your brother has something against you, leave your offering there before the altar and go; first be reconciled to your brother, and then come and present your offering.”</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Matt 5:23-24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7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outVertical)">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181100"/>
            <a:ext cx="11755120" cy="4803140"/>
          </a:xfrm>
          <a:solidFill>
            <a:schemeClr val="bg1">
              <a:alpha val="80000"/>
            </a:schemeClr>
          </a:solidFill>
          <a:effectLst>
            <a:softEdge rad="38100"/>
          </a:effectLst>
        </p:spPr>
        <p:txBody>
          <a:bodyPr>
            <a:normAutofit/>
          </a:bodyPr>
          <a:lstStyle/>
          <a:p>
            <a:pPr marL="0" indent="0">
              <a:lnSpc>
                <a:spcPct val="12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“Sorry-excuse”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“I’m sorry I didn’t call-I’ve been really busy.”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“Sorry-Denial of Intent”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3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Ex-</a:t>
            </a:r>
            <a:r>
              <a:rPr lang="en-US" i="1" dirty="0">
                <a:effectLst>
                  <a:outerShdw blurRad="38100" dist="38100" dir="2700000" algn="tl">
                    <a:srgbClr val="000000">
                      <a:alpha val="43137"/>
                    </a:srgbClr>
                  </a:outerShdw>
                </a:effectLst>
                <a:latin typeface="Arial Rounded MT Bold" panose="020F0704030504030204" pitchFamily="34" charset="0"/>
              </a:rPr>
              <a:t>“I’m sorry you took it that way. It wasn’t what I meant.” </a:t>
            </a:r>
            <a:endParaRPr lang="en-US" i="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Tr-</a:t>
            </a:r>
            <a:r>
              <a:rPr lang="en-US" i="1" dirty="0">
                <a:effectLst>
                  <a:outerShdw blurRad="38100" dist="38100" dir="2700000" algn="tl">
                    <a:srgbClr val="000000">
                      <a:alpha val="43137"/>
                    </a:srgbClr>
                  </a:outerShdw>
                </a:effectLst>
                <a:latin typeface="Arial Rounded MT Bold" panose="020F0704030504030204" pitchFamily="34" charset="0"/>
              </a:rPr>
              <a:t>“I think it’s too bad that you had difficulty understanding me correctly.” </a:t>
            </a:r>
            <a:endParaRPr lang="en-US" i="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Ex-</a:t>
            </a:r>
            <a:r>
              <a:rPr lang="en-US" i="1" dirty="0">
                <a:effectLst>
                  <a:outerShdw blurRad="38100" dist="38100" dir="2700000" algn="tl">
                    <a:srgbClr val="000000">
                      <a:alpha val="43137"/>
                    </a:srgbClr>
                  </a:outerShdw>
                </a:effectLst>
                <a:latin typeface="Arial Rounded MT Bold" panose="020F0704030504030204" pitchFamily="34" charset="0"/>
              </a:rPr>
              <a:t>“I’m sorry if I offended you.” </a:t>
            </a:r>
            <a:endParaRPr lang="en-US" i="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3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Tr-</a:t>
            </a:r>
            <a:r>
              <a:rPr lang="en-US" i="1" dirty="0">
                <a:effectLst>
                  <a:outerShdw blurRad="38100" dist="38100" dir="2700000" algn="tl">
                    <a:srgbClr val="000000">
                      <a:alpha val="43137"/>
                    </a:srgbClr>
                  </a:outerShdw>
                </a:effectLst>
                <a:latin typeface="Arial Rounded MT Bold" panose="020F0704030504030204" pitchFamily="34" charset="0"/>
              </a:rPr>
              <a:t>“I can’t think of anything I did wrong, but if you think so, I’d be happy to apologize so I can get back in your good graces.”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6" name="Title 1"/>
          <p:cNvSpPr>
            <a:spLocks noGrp="1"/>
          </p:cNvSpPr>
          <p:nvPr>
            <p:ph type="title"/>
          </p:nvPr>
        </p:nvSpPr>
        <p:spPr>
          <a:xfrm>
            <a:off x="838200" y="60325"/>
            <a:ext cx="7439025" cy="1219835"/>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What Apologies Are Not…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“Missed it by that much”</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edge">
                                      <p:cBhvr>
                                        <p:cTn id="12" dur="2000"/>
                                        <p:tgtEl>
                                          <p:spTgt spid="3">
                                            <p:bg/>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edge">
                                      <p:cBhvr>
                                        <p:cTn id="15" dur="2000"/>
                                        <p:tgtEl>
                                          <p:spTgt spid="3">
                                            <p:txEl>
                                              <p:pRg st="0" end="0"/>
                                            </p:txEl>
                                          </p:spTgt>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edg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edge">
                                      <p:cBhvr>
                                        <p:cTn id="24" dur="2000"/>
                                        <p:tgtEl>
                                          <p:spTgt spid="3">
                                            <p:txEl>
                                              <p:pRg st="2" end="2"/>
                                            </p:txEl>
                                          </p:spTgt>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edg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edge">
                                      <p:cBhvr>
                                        <p:cTn id="33" dur="2000"/>
                                        <p:tgtEl>
                                          <p:spTgt spid="3">
                                            <p:txEl>
                                              <p:pRg st="4" end="4"/>
                                            </p:txEl>
                                          </p:spTgt>
                                        </p:tgtEl>
                                      </p:cBhvr>
                                    </p:animEffect>
                                  </p:childTnLst>
                                </p:cTn>
                              </p:par>
                            </p:childTnLst>
                          </p:cTn>
                        </p:par>
                        <p:par>
                          <p:cTn id="34" fill="hold">
                            <p:stCondLst>
                              <p:cond delay="2000"/>
                            </p:stCondLst>
                            <p:childTnLst>
                              <p:par>
                                <p:cTn id="35" presetID="2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447800"/>
            <a:ext cx="11755120" cy="4867275"/>
          </a:xfrm>
          <a:solidFill>
            <a:schemeClr val="bg1">
              <a:alpha val="80000"/>
            </a:schemeClr>
          </a:solidFill>
          <a:effectLst>
            <a:softEdge rad="38100"/>
          </a:effectLst>
        </p:spPr>
        <p:txBody>
          <a:bodyPr>
            <a:normAutofit/>
          </a:bodyPr>
          <a:lstStyle/>
          <a:p>
            <a:pPr marL="0" indent="0">
              <a:lnSpc>
                <a:spcPct val="11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2400" b="1" dirty="0">
                <a:effectLst>
                  <a:outerShdw blurRad="38100" dist="38100" dir="2700000" algn="tl">
                    <a:srgbClr val="000000">
                      <a:alpha val="43137"/>
                    </a:srgbClr>
                  </a:outerShdw>
                </a:effectLst>
                <a:latin typeface="Arial Rounded MT Bold" panose="020F0704030504030204" pitchFamily="34" charset="0"/>
              </a:rPr>
              <a:t>“Sorry-excuse” </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“I’m sorry I didn’t call-I’ve been really busy.” </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b="1" dirty="0">
                <a:effectLst>
                  <a:outerShdw blurRad="38100" dist="38100" dir="2700000" algn="tl">
                    <a:srgbClr val="000000">
                      <a:alpha val="43137"/>
                    </a:srgbClr>
                  </a:outerShdw>
                </a:effectLst>
                <a:latin typeface="Arial Rounded MT Bold" panose="020F0704030504030204" pitchFamily="34" charset="0"/>
              </a:rPr>
              <a:t>“Sorry-denial of intent” </a:t>
            </a:r>
            <a:r>
              <a:rPr lang="en-US" sz="2400" i="1" dirty="0">
                <a:effectLst>
                  <a:outerShdw blurRad="38100" dist="38100" dir="2700000" algn="tl">
                    <a:srgbClr val="000000">
                      <a:alpha val="43137"/>
                    </a:srgbClr>
                  </a:outerShdw>
                </a:effectLst>
                <a:latin typeface="Arial Rounded MT Bold" panose="020F0704030504030204" pitchFamily="34" charset="0"/>
              </a:rPr>
              <a:t>“I’m sorry you took it that way. Not what I meant.” </a:t>
            </a:r>
            <a:endParaRPr lang="en-US" sz="2400"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“Sorry-Blame”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Example</a:t>
            </a:r>
            <a:r>
              <a:rPr lang="en-US"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“I’m sorry I didn’t call sooner. Have you been feeling insecure about our relationship lately?”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Translation</a:t>
            </a:r>
            <a:r>
              <a:rPr lang="en-US" i="1" dirty="0">
                <a:effectLst>
                  <a:outerShdw blurRad="38100" dist="38100" dir="2700000" algn="tl">
                    <a:srgbClr val="000000">
                      <a:alpha val="43137"/>
                    </a:srgbClr>
                  </a:outerShdw>
                </a:effectLst>
                <a:latin typeface="Arial Rounded MT Bold" panose="020F0704030504030204" pitchFamily="34" charset="0"/>
              </a:rPr>
              <a:t>: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“If you are upset about my not calling, the real cause is your own insecurity, not anything I did.”</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
        <p:nvSpPr>
          <p:cNvPr id="6" name="Title 1"/>
          <p:cNvSpPr>
            <a:spLocks noGrp="1"/>
          </p:cNvSpPr>
          <p:nvPr>
            <p:ph type="title"/>
          </p:nvPr>
        </p:nvSpPr>
        <p:spPr>
          <a:xfrm>
            <a:off x="838200" y="60325"/>
            <a:ext cx="7439025" cy="1219835"/>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What Apologies Are Not…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“Missed it by that much”</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strVal val="#ppt_w+.3"/>
                                          </p:val>
                                        </p:tav>
                                        <p:tav tm="100000">
                                          <p:val>
                                            <p:strVal val="#ppt_w"/>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animEffect transition="in" filter="fade">
                                      <p:cBhvr>
                                        <p:cTn id="16" dur="2000"/>
                                        <p:tgtEl>
                                          <p:spTgt spid="3">
                                            <p:bg/>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0" end="0"/>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2000"/>
                                        <p:tgtEl>
                                          <p:spTgt spid="3">
                                            <p:txEl>
                                              <p:pRg st="1" end="1"/>
                                            </p:txEl>
                                          </p:spTgt>
                                        </p:tgtEl>
                                      </p:cBhvr>
                                    </p:animEffect>
                                  </p:childTnLst>
                                </p:cTn>
                              </p:par>
                            </p:childTnLst>
                          </p:cTn>
                        </p:par>
                        <p:par>
                          <p:cTn id="27" fill="hold">
                            <p:stCondLst>
                              <p:cond delay="2000"/>
                            </p:stCondLst>
                            <p:childTnLst>
                              <p:par>
                                <p:cTn id="28" presetID="50" presetClass="entr" presetSubtype="0" decel="10000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1"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8"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2000"/>
                            </p:stCondLst>
                            <p:childTnLst>
                              <p:par>
                                <p:cTn id="54" presetID="50" presetClass="entr" presetSubtype="0" decel="10000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7"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280160"/>
            <a:ext cx="11755120" cy="5394960"/>
          </a:xfrm>
          <a:solidFill>
            <a:schemeClr val="bg1">
              <a:alpha val="80000"/>
            </a:schemeClr>
          </a:solidFill>
          <a:effectLst>
            <a:softEdge rad="38100"/>
          </a:effectLst>
        </p:spPr>
        <p:txBody>
          <a:bodyPr>
            <a:normAutofit lnSpcReduction="10000"/>
          </a:bodyPr>
          <a:lstStyle/>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Decline to accept an apology that is not given sincerely.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When you accept an apology, knowing it wasn’t real, you pretend an issue is resolved while harboring resentments.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Gently, firmly, without anger.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refuse to accept an insincere apology,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rPr>
              <a:t>You will feel greater confidence</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You Won’t Feel manipulated or pacified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you hold the other person more accountable</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b="1" dirty="0">
                <a:effectLst>
                  <a:outerShdw blurRad="38100" dist="38100" dir="2700000" algn="tl">
                    <a:srgbClr val="000000">
                      <a:alpha val="43137"/>
                    </a:srgbClr>
                  </a:outerShdw>
                </a:effectLst>
                <a:latin typeface="Arial Rounded MT Bold" panose="020F0704030504030204" pitchFamily="34" charset="0"/>
              </a:rPr>
              <a:t>without having to argue or try to force an apology.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6" name="Title 1"/>
          <p:cNvSpPr>
            <a:spLocks noGrp="1"/>
          </p:cNvSpPr>
          <p:nvPr>
            <p:ph type="title"/>
          </p:nvPr>
        </p:nvSpPr>
        <p:spPr>
          <a:xfrm>
            <a:off x="1851660" y="90805"/>
            <a:ext cx="8478520" cy="996315"/>
          </a:xfrm>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Guidelines For Real Apologies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75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bg/>
                                          </p:spTgt>
                                        </p:tgtEl>
                                        <p:attrNameLst>
                                          <p:attrName>style.visibility</p:attrName>
                                        </p:attrNameLst>
                                      </p:cBhvr>
                                      <p:to>
                                        <p:strVal val="visible"/>
                                      </p:to>
                                    </p:set>
                                    <p:anim by="(-#ppt_w*2)" calcmode="lin" valueType="num">
                                      <p:cBhvr rctx="PPT">
                                        <p:cTn id="15" dur="500" autoRev="1" fill="hold">
                                          <p:stCondLst>
                                            <p:cond delay="0"/>
                                          </p:stCondLst>
                                        </p:cTn>
                                        <p:tgtEl>
                                          <p:spTgt spid="3">
                                            <p:bg/>
                                          </p:spTgt>
                                        </p:tgtEl>
                                        <p:attrNameLst>
                                          <p:attrName>ppt_w</p:attrName>
                                        </p:attrNameLst>
                                      </p:cBhvr>
                                    </p:anim>
                                    <p:anim by="(#ppt_w*0.50)" calcmode="lin" valueType="num">
                                      <p:cBhvr>
                                        <p:cTn id="16" dur="500" decel="50000" autoRev="1" fill="hold">
                                          <p:stCondLst>
                                            <p:cond delay="0"/>
                                          </p:stCondLst>
                                        </p:cTn>
                                        <p:tgtEl>
                                          <p:spTgt spid="3">
                                            <p:bg/>
                                          </p:spTgt>
                                        </p:tgtEl>
                                        <p:attrNameLst>
                                          <p:attrName>ppt_x</p:attrName>
                                        </p:attrNameLst>
                                      </p:cBhvr>
                                    </p:anim>
                                    <p:anim from="(-#ppt_h/2)" to="(#ppt_y)" calcmode="lin" valueType="num">
                                      <p:cBhvr>
                                        <p:cTn id="17" dur="1000" fill="hold">
                                          <p:stCondLst>
                                            <p:cond delay="0"/>
                                          </p:stCondLst>
                                        </p:cTn>
                                        <p:tgtEl>
                                          <p:spTgt spid="3">
                                            <p:bg/>
                                          </p:spTgt>
                                        </p:tgtEl>
                                        <p:attrNameLst>
                                          <p:attrName>ppt_y</p:attrName>
                                        </p:attrNameLst>
                                      </p:cBhvr>
                                    </p:anim>
                                    <p:animRot by="21600000">
                                      <p:cBhvr>
                                        <p:cTn id="18" dur="1000" fill="hold">
                                          <p:stCondLst>
                                            <p:cond delay="0"/>
                                          </p:stCondLst>
                                        </p:cTn>
                                        <p:tgtEl>
                                          <p:spTgt spid="3">
                                            <p:bg/>
                                          </p:spTgt>
                                        </p:tgtEl>
                                        <p:attrNameLst>
                                          <p:attrName>r</p:attrName>
                                        </p:attrNameLst>
                                      </p:cBhvr>
                                    </p:animRot>
                                  </p:childTnLst>
                                </p:cTn>
                              </p:par>
                              <p:par>
                                <p:cTn id="19" presetID="56" presetClass="entr" presetSubtype="0" fill="hold" grpId="0" nodeType="with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3">
                                            <p:txEl>
                                              <p:pRg st="0" end="0"/>
                                            </p:txEl>
                                          </p:spTgt>
                                        </p:tgtEl>
                                        <p:attrNameLst>
                                          <p:attrName>ppt_w</p:attrName>
                                        </p:attrNameLst>
                                      </p:cBhvr>
                                    </p:anim>
                                    <p:anim by="(#ppt_w*0.50)" calcmode="lin" valueType="num">
                                      <p:cBhvr>
                                        <p:cTn id="22" dur="500" decel="50000" autoRev="1" fill="hold">
                                          <p:stCondLst>
                                            <p:cond delay="0"/>
                                          </p:stCondLst>
                                        </p:cTn>
                                        <p:tgtEl>
                                          <p:spTgt spid="3">
                                            <p:txEl>
                                              <p:pRg st="0" end="0"/>
                                            </p:txEl>
                                          </p:spTgt>
                                        </p:tgtEl>
                                        <p:attrNameLst>
                                          <p:attrName>ppt_x</p:attrName>
                                        </p:attrNameLst>
                                      </p:cBhvr>
                                    </p:anim>
                                    <p:anim from="(-#ppt_h/2)" to="(#ppt_y)" calcmode="lin" valueType="num">
                                      <p:cBhvr>
                                        <p:cTn id="23" dur="1000" fill="hold">
                                          <p:stCondLst>
                                            <p:cond delay="0"/>
                                          </p:stCondLst>
                                        </p:cTn>
                                        <p:tgtEl>
                                          <p:spTgt spid="3">
                                            <p:txEl>
                                              <p:pRg st="0" end="0"/>
                                            </p:txEl>
                                          </p:spTgt>
                                        </p:tgtEl>
                                        <p:attrNameLst>
                                          <p:attrName>ppt_y</p:attrName>
                                        </p:attrNameLst>
                                      </p:cBhvr>
                                    </p:anim>
                                    <p:animRot by="21600000">
                                      <p:cBhvr>
                                        <p:cTn id="24" dur="1000" fill="hold">
                                          <p:stCondLst>
                                            <p:cond delay="0"/>
                                          </p:stCondLst>
                                        </p:cTn>
                                        <p:tgtEl>
                                          <p:spTgt spid="3">
                                            <p:txEl>
                                              <p:pRg st="0" end="0"/>
                                            </p:txEl>
                                          </p:spTgt>
                                        </p:tgtEl>
                                        <p:attrNameLst>
                                          <p:attrName>r</p:attrName>
                                        </p:attrNameLst>
                                      </p:cBhvr>
                                    </p:animRot>
                                  </p:childTnLst>
                                </p:cTn>
                              </p:par>
                            </p:childTnLst>
                          </p:cTn>
                        </p:par>
                        <p:par>
                          <p:cTn id="25" fill="hold">
                            <p:stCondLst>
                              <p:cond delay="6699"/>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1" end="1"/>
                                            </p:txEl>
                                          </p:spTgt>
                                        </p:tgtEl>
                                        <p:attrNameLst>
                                          <p:attrName>ppt_w</p:attrName>
                                        </p:attrNameLst>
                                      </p:cBhvr>
                                    </p:anim>
                                    <p:anim by="(#ppt_w*0.50)" calcmode="lin" valueType="num">
                                      <p:cBhvr>
                                        <p:cTn id="29" dur="500" decel="50000" autoRev="1" fill="hold">
                                          <p:stCondLst>
                                            <p:cond delay="0"/>
                                          </p:stCondLst>
                                        </p:cTn>
                                        <p:tgtEl>
                                          <p:spTgt spid="3">
                                            <p:txEl>
                                              <p:pRg st="1" end="1"/>
                                            </p:txEl>
                                          </p:spTgt>
                                        </p:tgtEl>
                                        <p:attrNameLst>
                                          <p:attrName>ppt_x</p:attrName>
                                        </p:attrNameLst>
                                      </p:cBhvr>
                                    </p:anim>
                                    <p:anim from="(-#ppt_h/2)" to="(#ppt_y)" calcmode="lin" valueType="num">
                                      <p:cBhvr>
                                        <p:cTn id="30" dur="1000" fill="hold">
                                          <p:stCondLst>
                                            <p:cond delay="0"/>
                                          </p:stCondLst>
                                        </p:cTn>
                                        <p:tgtEl>
                                          <p:spTgt spid="3">
                                            <p:txEl>
                                              <p:pRg st="1" end="1"/>
                                            </p:txEl>
                                          </p:spTgt>
                                        </p:tgtEl>
                                        <p:attrNameLst>
                                          <p:attrName>ppt_y</p:attrName>
                                        </p:attrNameLst>
                                      </p:cBhvr>
                                    </p:anim>
                                    <p:animRot by="21600000">
                                      <p:cBhvr>
                                        <p:cTn id="31" dur="1000" fill="hold">
                                          <p:stCondLst>
                                            <p:cond delay="0"/>
                                          </p:stCondLst>
                                        </p:cTn>
                                        <p:tgtEl>
                                          <p:spTgt spid="3">
                                            <p:txEl>
                                              <p:pRg st="1" end="1"/>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2" end="2"/>
                                            </p:txEl>
                                          </p:spTgt>
                                        </p:tgtEl>
                                        <p:attrNameLst>
                                          <p:attrName>ppt_w</p:attrName>
                                        </p:attrNameLst>
                                      </p:cBhvr>
                                    </p:anim>
                                    <p:anim by="(#ppt_w*0.50)" calcmode="lin" valueType="num">
                                      <p:cBhvr>
                                        <p:cTn id="37" dur="500" decel="50000" autoRev="1" fill="hold">
                                          <p:stCondLst>
                                            <p:cond delay="0"/>
                                          </p:stCondLst>
                                        </p:cTn>
                                        <p:tgtEl>
                                          <p:spTgt spid="3">
                                            <p:txEl>
                                              <p:pRg st="2" end="2"/>
                                            </p:txEl>
                                          </p:spTgt>
                                        </p:tgtEl>
                                        <p:attrNameLst>
                                          <p:attrName>ppt_x</p:attrName>
                                        </p:attrNameLst>
                                      </p:cBhvr>
                                    </p:anim>
                                    <p:anim from="(-#ppt_h/2)" to="(#ppt_y)" calcmode="lin" valueType="num">
                                      <p:cBhvr>
                                        <p:cTn id="38" dur="1000" fill="hold">
                                          <p:stCondLst>
                                            <p:cond delay="0"/>
                                          </p:stCondLst>
                                        </p:cTn>
                                        <p:tgtEl>
                                          <p:spTgt spid="3">
                                            <p:txEl>
                                              <p:pRg st="2" end="2"/>
                                            </p:txEl>
                                          </p:spTgt>
                                        </p:tgtEl>
                                        <p:attrNameLst>
                                          <p:attrName>ppt_y</p:attrName>
                                        </p:attrNameLst>
                                      </p:cBhvr>
                                    </p:anim>
                                    <p:animRot by="21600000">
                                      <p:cBhvr>
                                        <p:cTn id="39" dur="1000" fill="hold">
                                          <p:stCondLst>
                                            <p:cond delay="0"/>
                                          </p:stCondLst>
                                        </p:cTn>
                                        <p:tgtEl>
                                          <p:spTgt spid="3">
                                            <p:txEl>
                                              <p:pRg st="2" end="2"/>
                                            </p:txEl>
                                          </p:spTgt>
                                        </p:tgtEl>
                                        <p:attrNameLst>
                                          <p:attrName>r</p:attrName>
                                        </p:attrNameLst>
                                      </p:cBhvr>
                                    </p:animRot>
                                  </p:childTnLst>
                                </p:cTn>
                              </p:par>
                            </p:childTnLst>
                          </p:cTn>
                        </p:par>
                        <p:par>
                          <p:cTn id="40" fill="hold">
                            <p:stCondLst>
                              <p:cond delay="4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3" end="3"/>
                                            </p:txEl>
                                          </p:spTgt>
                                        </p:tgtEl>
                                        <p:attrNameLst>
                                          <p:attrName>ppt_w</p:attrName>
                                        </p:attrNameLst>
                                      </p:cBhvr>
                                    </p:anim>
                                    <p:anim by="(#ppt_w*0.50)" calcmode="lin" valueType="num">
                                      <p:cBhvr>
                                        <p:cTn id="44" dur="500" decel="50000" autoRev="1" fill="hold">
                                          <p:stCondLst>
                                            <p:cond delay="0"/>
                                          </p:stCondLst>
                                        </p:cTn>
                                        <p:tgtEl>
                                          <p:spTgt spid="3">
                                            <p:txEl>
                                              <p:pRg st="3" end="3"/>
                                            </p:txEl>
                                          </p:spTgt>
                                        </p:tgtEl>
                                        <p:attrNameLst>
                                          <p:attrName>ppt_x</p:attrName>
                                        </p:attrNameLst>
                                      </p:cBhvr>
                                    </p:anim>
                                    <p:anim from="(-#ppt_h/2)" to="(#ppt_y)" calcmode="lin" valueType="num">
                                      <p:cBhvr>
                                        <p:cTn id="45" dur="1000" fill="hold">
                                          <p:stCondLst>
                                            <p:cond delay="0"/>
                                          </p:stCondLst>
                                        </p:cTn>
                                        <p:tgtEl>
                                          <p:spTgt spid="3">
                                            <p:txEl>
                                              <p:pRg st="3" end="3"/>
                                            </p:txEl>
                                          </p:spTgt>
                                        </p:tgtEl>
                                        <p:attrNameLst>
                                          <p:attrName>ppt_y</p:attrName>
                                        </p:attrNameLst>
                                      </p:cBhvr>
                                    </p:anim>
                                    <p:animRot by="21600000">
                                      <p:cBhvr>
                                        <p:cTn id="46" dur="1000" fill="hold">
                                          <p:stCondLst>
                                            <p:cond delay="0"/>
                                          </p:stCondLst>
                                        </p:cTn>
                                        <p:tgtEl>
                                          <p:spTgt spid="3">
                                            <p:txEl>
                                              <p:pRg st="3" end="3"/>
                                            </p:txEl>
                                          </p:spTgt>
                                        </p:tgtEl>
                                        <p:attrNameLst>
                                          <p:attrName>r</p:attrName>
                                        </p:attrNameLst>
                                      </p:cBhvr>
                                    </p:animRot>
                                  </p:childTnLst>
                                </p:cTn>
                              </p:par>
                            </p:childTnLst>
                          </p:cTn>
                        </p:par>
                        <p:par>
                          <p:cTn id="47" fill="hold">
                            <p:stCondLst>
                              <p:cond delay="8800"/>
                            </p:stCondLst>
                            <p:childTnLst>
                              <p:par>
                                <p:cTn id="48" presetID="56" presetClass="entr" presetSubtype="0" fill="hold" grpId="0" nodeType="afterEffect">
                                  <p:stCondLst>
                                    <p:cond delay="0"/>
                                  </p:stCondLst>
                                  <p:iterate type="lt">
                                    <p:tmPct val="10000"/>
                                  </p:iterate>
                                  <p:childTnLst>
                                    <p:set>
                                      <p:cBhvr>
                                        <p:cTn id="49" dur="1" fill="hold">
                                          <p:stCondLst>
                                            <p:cond delay="0"/>
                                          </p:stCondLst>
                                        </p:cTn>
                                        <p:tgtEl>
                                          <p:spTgt spid="3">
                                            <p:txEl>
                                              <p:pRg st="4" end="4"/>
                                            </p:txEl>
                                          </p:spTgt>
                                        </p:tgtEl>
                                        <p:attrNameLst>
                                          <p:attrName>style.visibility</p:attrName>
                                        </p:attrNameLst>
                                      </p:cBhvr>
                                      <p:to>
                                        <p:strVal val="visible"/>
                                      </p:to>
                                    </p:set>
                                    <p:anim by="(-#ppt_w*2)" calcmode="lin" valueType="num">
                                      <p:cBhvr rctx="PPT">
                                        <p:cTn id="50" dur="500" autoRev="1" fill="hold">
                                          <p:stCondLst>
                                            <p:cond delay="0"/>
                                          </p:stCondLst>
                                        </p:cTn>
                                        <p:tgtEl>
                                          <p:spTgt spid="3">
                                            <p:txEl>
                                              <p:pRg st="4" end="4"/>
                                            </p:txEl>
                                          </p:spTgt>
                                        </p:tgtEl>
                                        <p:attrNameLst>
                                          <p:attrName>ppt_w</p:attrName>
                                        </p:attrNameLst>
                                      </p:cBhvr>
                                    </p:anim>
                                    <p:anim by="(#ppt_w*0.50)" calcmode="lin" valueType="num">
                                      <p:cBhvr>
                                        <p:cTn id="51" dur="500" decel="50000" autoRev="1" fill="hold">
                                          <p:stCondLst>
                                            <p:cond delay="0"/>
                                          </p:stCondLst>
                                        </p:cTn>
                                        <p:tgtEl>
                                          <p:spTgt spid="3">
                                            <p:txEl>
                                              <p:pRg st="4" end="4"/>
                                            </p:txEl>
                                          </p:spTgt>
                                        </p:tgtEl>
                                        <p:attrNameLst>
                                          <p:attrName>ppt_x</p:attrName>
                                        </p:attrNameLst>
                                      </p:cBhvr>
                                    </p:anim>
                                    <p:anim from="(-#ppt_h/2)" to="(#ppt_y)" calcmode="lin" valueType="num">
                                      <p:cBhvr>
                                        <p:cTn id="52" dur="1000" fill="hold">
                                          <p:stCondLst>
                                            <p:cond delay="0"/>
                                          </p:stCondLst>
                                        </p:cTn>
                                        <p:tgtEl>
                                          <p:spTgt spid="3">
                                            <p:txEl>
                                              <p:pRg st="4" end="4"/>
                                            </p:txEl>
                                          </p:spTgt>
                                        </p:tgtEl>
                                        <p:attrNameLst>
                                          <p:attrName>ppt_y</p:attrName>
                                        </p:attrNameLst>
                                      </p:cBhvr>
                                    </p:anim>
                                    <p:animRot by="21600000">
                                      <p:cBhvr>
                                        <p:cTn id="53" dur="1000" fill="hold">
                                          <p:stCondLst>
                                            <p:cond delay="0"/>
                                          </p:stCondLst>
                                        </p:cTn>
                                        <p:tgtEl>
                                          <p:spTgt spid="3">
                                            <p:txEl>
                                              <p:pRg st="4" end="4"/>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3">
                                            <p:txEl>
                                              <p:pRg st="5" end="5"/>
                                            </p:txEl>
                                          </p:spTgt>
                                        </p:tgtEl>
                                        <p:attrNameLst>
                                          <p:attrName>style.visibility</p:attrName>
                                        </p:attrNameLst>
                                      </p:cBhvr>
                                      <p:to>
                                        <p:strVal val="visible"/>
                                      </p:to>
                                    </p:set>
                                    <p:anim by="(-#ppt_w*2)" calcmode="lin" valueType="num">
                                      <p:cBhvr rctx="PPT">
                                        <p:cTn id="58" dur="500" autoRev="1" fill="hold">
                                          <p:stCondLst>
                                            <p:cond delay="0"/>
                                          </p:stCondLst>
                                        </p:cTn>
                                        <p:tgtEl>
                                          <p:spTgt spid="3">
                                            <p:txEl>
                                              <p:pRg st="5" end="5"/>
                                            </p:txEl>
                                          </p:spTgt>
                                        </p:tgtEl>
                                        <p:attrNameLst>
                                          <p:attrName>ppt_w</p:attrName>
                                        </p:attrNameLst>
                                      </p:cBhvr>
                                    </p:anim>
                                    <p:anim by="(#ppt_w*0.50)" calcmode="lin" valueType="num">
                                      <p:cBhvr>
                                        <p:cTn id="59" dur="500" decel="50000" autoRev="1" fill="hold">
                                          <p:stCondLst>
                                            <p:cond delay="0"/>
                                          </p:stCondLst>
                                        </p:cTn>
                                        <p:tgtEl>
                                          <p:spTgt spid="3">
                                            <p:txEl>
                                              <p:pRg st="5" end="5"/>
                                            </p:txEl>
                                          </p:spTgt>
                                        </p:tgtEl>
                                        <p:attrNameLst>
                                          <p:attrName>ppt_x</p:attrName>
                                        </p:attrNameLst>
                                      </p:cBhvr>
                                    </p:anim>
                                    <p:anim from="(-#ppt_h/2)" to="(#ppt_y)" calcmode="lin" valueType="num">
                                      <p:cBhvr>
                                        <p:cTn id="60" dur="1000" fill="hold">
                                          <p:stCondLst>
                                            <p:cond delay="0"/>
                                          </p:stCondLst>
                                        </p:cTn>
                                        <p:tgtEl>
                                          <p:spTgt spid="3">
                                            <p:txEl>
                                              <p:pRg st="5" end="5"/>
                                            </p:txEl>
                                          </p:spTgt>
                                        </p:tgtEl>
                                        <p:attrNameLst>
                                          <p:attrName>ppt_y</p:attrName>
                                        </p:attrNameLst>
                                      </p:cBhvr>
                                    </p:anim>
                                    <p:animRot by="21600000">
                                      <p:cBhvr>
                                        <p:cTn id="61" dur="1000" fill="hold">
                                          <p:stCondLst>
                                            <p:cond delay="0"/>
                                          </p:stCondLst>
                                        </p:cTn>
                                        <p:tgtEl>
                                          <p:spTgt spid="3">
                                            <p:txEl>
                                              <p:pRg st="5" end="5"/>
                                            </p:txEl>
                                          </p:spTgt>
                                        </p:tgtEl>
                                        <p:attrNameLst>
                                          <p:attrName>r</p:attrName>
                                        </p:attrNameLst>
                                      </p:cBhvr>
                                    </p:animRot>
                                  </p:childTnLst>
                                </p:cTn>
                              </p:par>
                            </p:childTnLst>
                          </p:cTn>
                        </p:par>
                        <p:par>
                          <p:cTn id="62" fill="hold">
                            <p:stCondLst>
                              <p:cond delay="4800"/>
                            </p:stCondLst>
                            <p:childTnLst>
                              <p:par>
                                <p:cTn id="63" presetID="56" presetClass="entr" presetSubtype="0" fill="hold" grpId="0" nodeType="afterEffect">
                                  <p:stCondLst>
                                    <p:cond delay="0"/>
                                  </p:stCondLst>
                                  <p:iterate type="lt">
                                    <p:tmPct val="10000"/>
                                  </p:iterate>
                                  <p:childTnLst>
                                    <p:set>
                                      <p:cBhvr>
                                        <p:cTn id="64" dur="1" fill="hold">
                                          <p:stCondLst>
                                            <p:cond delay="0"/>
                                          </p:stCondLst>
                                        </p:cTn>
                                        <p:tgtEl>
                                          <p:spTgt spid="3">
                                            <p:txEl>
                                              <p:pRg st="6" end="6"/>
                                            </p:txEl>
                                          </p:spTgt>
                                        </p:tgtEl>
                                        <p:attrNameLst>
                                          <p:attrName>style.visibility</p:attrName>
                                        </p:attrNameLst>
                                      </p:cBhvr>
                                      <p:to>
                                        <p:strVal val="visible"/>
                                      </p:to>
                                    </p:set>
                                    <p:anim by="(-#ppt_w*2)" calcmode="lin" valueType="num">
                                      <p:cBhvr rctx="PPT">
                                        <p:cTn id="65" dur="500" autoRev="1" fill="hold">
                                          <p:stCondLst>
                                            <p:cond delay="0"/>
                                          </p:stCondLst>
                                        </p:cTn>
                                        <p:tgtEl>
                                          <p:spTgt spid="3">
                                            <p:txEl>
                                              <p:pRg st="6" end="6"/>
                                            </p:txEl>
                                          </p:spTgt>
                                        </p:tgtEl>
                                        <p:attrNameLst>
                                          <p:attrName>ppt_w</p:attrName>
                                        </p:attrNameLst>
                                      </p:cBhvr>
                                    </p:anim>
                                    <p:anim by="(#ppt_w*0.50)" calcmode="lin" valueType="num">
                                      <p:cBhvr>
                                        <p:cTn id="66" dur="500" decel="50000" autoRev="1" fill="hold">
                                          <p:stCondLst>
                                            <p:cond delay="0"/>
                                          </p:stCondLst>
                                        </p:cTn>
                                        <p:tgtEl>
                                          <p:spTgt spid="3">
                                            <p:txEl>
                                              <p:pRg st="6" end="6"/>
                                            </p:txEl>
                                          </p:spTgt>
                                        </p:tgtEl>
                                        <p:attrNameLst>
                                          <p:attrName>ppt_x</p:attrName>
                                        </p:attrNameLst>
                                      </p:cBhvr>
                                    </p:anim>
                                    <p:anim from="(-#ppt_h/2)" to="(#ppt_y)" calcmode="lin" valueType="num">
                                      <p:cBhvr>
                                        <p:cTn id="67" dur="1000" fill="hold">
                                          <p:stCondLst>
                                            <p:cond delay="0"/>
                                          </p:stCondLst>
                                        </p:cTn>
                                        <p:tgtEl>
                                          <p:spTgt spid="3">
                                            <p:txEl>
                                              <p:pRg st="6" end="6"/>
                                            </p:txEl>
                                          </p:spTgt>
                                        </p:tgtEl>
                                        <p:attrNameLst>
                                          <p:attrName>ppt_y</p:attrName>
                                        </p:attrNameLst>
                                      </p:cBhvr>
                                    </p:anim>
                                    <p:animRot by="21600000">
                                      <p:cBhvr>
                                        <p:cTn id="68" dur="1000" fill="hold">
                                          <p:stCondLst>
                                            <p:cond delay="0"/>
                                          </p:stCondLst>
                                        </p:cTn>
                                        <p:tgtEl>
                                          <p:spTgt spid="3">
                                            <p:txEl>
                                              <p:pRg st="6" end="6"/>
                                            </p:txEl>
                                          </p:spTgt>
                                        </p:tgtEl>
                                        <p:attrNameLst>
                                          <p:attrName>r</p:attrName>
                                        </p:attrNameLst>
                                      </p:cBhvr>
                                    </p:animRot>
                                  </p:childTnLst>
                                </p:cTn>
                              </p:par>
                            </p:childTnLst>
                          </p:cTn>
                        </p:par>
                        <p:par>
                          <p:cTn id="69" fill="hold">
                            <p:stCondLst>
                              <p:cond delay="9899"/>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3">
                                            <p:txEl>
                                              <p:pRg st="7" end="7"/>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7" end="7"/>
                                            </p:txEl>
                                          </p:spTgt>
                                        </p:tgtEl>
                                        <p:attrNameLst>
                                          <p:attrName>ppt_w</p:attrName>
                                        </p:attrNameLst>
                                      </p:cBhvr>
                                    </p:anim>
                                    <p:anim by="(#ppt_w*0.50)" calcmode="lin" valueType="num">
                                      <p:cBhvr>
                                        <p:cTn id="73" dur="500" decel="50000" autoRev="1" fill="hold">
                                          <p:stCondLst>
                                            <p:cond delay="0"/>
                                          </p:stCondLst>
                                        </p:cTn>
                                        <p:tgtEl>
                                          <p:spTgt spid="3">
                                            <p:txEl>
                                              <p:pRg st="7" end="7"/>
                                            </p:txEl>
                                          </p:spTgt>
                                        </p:tgtEl>
                                        <p:attrNameLst>
                                          <p:attrName>ppt_x</p:attrName>
                                        </p:attrNameLst>
                                      </p:cBhvr>
                                    </p:anim>
                                    <p:anim from="(-#ppt_h/2)" to="(#ppt_y)" calcmode="lin" valueType="num">
                                      <p:cBhvr>
                                        <p:cTn id="74" dur="1000" fill="hold">
                                          <p:stCondLst>
                                            <p:cond delay="0"/>
                                          </p:stCondLst>
                                        </p:cTn>
                                        <p:tgtEl>
                                          <p:spTgt spid="3">
                                            <p:txEl>
                                              <p:pRg st="7" end="7"/>
                                            </p:txEl>
                                          </p:spTgt>
                                        </p:tgtEl>
                                        <p:attrNameLst>
                                          <p:attrName>ppt_y</p:attrName>
                                        </p:attrNameLst>
                                      </p:cBhvr>
                                    </p:anim>
                                    <p:animRot by="21600000">
                                      <p:cBhvr>
                                        <p:cTn id="75" dur="10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3600" y="163830"/>
            <a:ext cx="6153150" cy="996315"/>
          </a:xfrm>
          <a:solidFill>
            <a:schemeClr val="bg1">
              <a:alpha val="80000"/>
            </a:schemeClr>
          </a:solidFill>
          <a:effectLst>
            <a:softEdge rad="38100"/>
          </a:effectLst>
        </p:spPr>
        <p:txBody>
          <a:bodyPr>
            <a:normAutofit fontScale="90000"/>
          </a:bodyPr>
          <a:lstStyle/>
          <a:p>
            <a:r>
              <a:rPr lang="en-US" sz="4800" b="1" dirty="0">
                <a:effectLst>
                  <a:outerShdw blurRad="38100" dist="38100" dir="2700000" algn="tl">
                    <a:srgbClr val="000000">
                      <a:alpha val="43137"/>
                    </a:srgbClr>
                  </a:outerShdw>
                </a:effectLst>
                <a:latin typeface="Arial Rounded MT Bold" panose="020F0704030504030204" pitchFamily="34" charset="0"/>
              </a:rPr>
              <a:t>Learning to Apologize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27685" y="1463040"/>
            <a:ext cx="11755120" cy="3609703"/>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People learn different styles of apology/non-apology from parents.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Research shows that about 10% of the population…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…almost never apologizes,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…most of these are men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               …they learned this from their fathers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25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Effect transition="in" filter="fade">
                                      <p:cBhvr>
                                        <p:cTn id="16" dur="20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2000"/>
                                        <p:tgtEl>
                                          <p:spTgt spid="3">
                                            <p:txEl>
                                              <p:pRg st="1" end="1"/>
                                            </p:txEl>
                                          </p:spTgt>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2000"/>
                                        <p:tgtEl>
                                          <p:spTgt spid="3">
                                            <p:txEl>
                                              <p:pRg st="3" end="3"/>
                                            </p:txEl>
                                          </p:spTgt>
                                        </p:tgtEl>
                                      </p:cBhvr>
                                    </p:animEffect>
                                  </p:childTnLst>
                                </p:cTn>
                              </p:par>
                            </p:childTnLst>
                          </p:cTn>
                        </p:par>
                        <p:par>
                          <p:cTn id="41" fill="hold">
                            <p:stCondLst>
                              <p:cond delay="6000"/>
                            </p:stCondLst>
                            <p:childTnLst>
                              <p:par>
                                <p:cTn id="42" presetID="53" presetClass="entr" presetSubtype="16" fill="hold" grpId="0"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200025"/>
            <a:ext cx="11715750" cy="5976938"/>
          </a:xfrm>
        </p:spPr>
        <p:txBody>
          <a:bodyPr>
            <a:normAutofit/>
          </a:bodyPr>
          <a:lstStyle/>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“Expressing Regret” is the Apology Language that </a:t>
            </a:r>
            <a:r>
              <a:rPr lang="en-US" sz="1800" b="1" dirty="0">
                <a:solidFill>
                  <a:srgbClr val="000000"/>
                </a:solidFill>
                <a:effectLst/>
                <a:latin typeface="Arial" panose="020B0604020202020204" pitchFamily="34" charset="0"/>
                <a:ea typeface="Arial" panose="020B0604020202020204" pitchFamily="34" charset="0"/>
              </a:rPr>
              <a:t>Zeroes in On Emotional Hurt</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140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It is an </a:t>
            </a:r>
            <a:r>
              <a:rPr lang="en-US" sz="1800" b="1" u="sng" dirty="0">
                <a:solidFill>
                  <a:srgbClr val="000000"/>
                </a:solidFill>
                <a:effectLst/>
                <a:latin typeface="Arial" panose="020B0604020202020204" pitchFamily="34" charset="0"/>
                <a:ea typeface="Arial" panose="020B0604020202020204" pitchFamily="34" charset="0"/>
              </a:rPr>
              <a:t>admission of guilt and shame</a:t>
            </a:r>
            <a:r>
              <a:rPr lang="en-US" sz="1800" dirty="0">
                <a:solidFill>
                  <a:srgbClr val="000000"/>
                </a:solidFill>
                <a:effectLst/>
                <a:latin typeface="Arial" panose="020B0604020202020204" pitchFamily="34" charset="0"/>
                <a:ea typeface="Arial" panose="020B0604020202020204" pitchFamily="34" charset="0"/>
              </a:rPr>
              <a:t> for </a:t>
            </a:r>
            <a:r>
              <a:rPr lang="en-US" sz="1800" b="1" u="sng" dirty="0">
                <a:solidFill>
                  <a:srgbClr val="000000"/>
                </a:solidFill>
                <a:effectLst/>
                <a:latin typeface="Arial" panose="020B0604020202020204" pitchFamily="34" charset="0"/>
                <a:ea typeface="Arial" panose="020B0604020202020204" pitchFamily="34" charset="0"/>
              </a:rPr>
              <a:t>causing pain to another person</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For those who listen for “Expressing Regret” apologies…. </a:t>
            </a:r>
            <a:r>
              <a:rPr lang="en-US" sz="1800" b="1" dirty="0">
                <a:solidFill>
                  <a:srgbClr val="000000"/>
                </a:solidFill>
                <a:effectLst/>
                <a:latin typeface="Arial" panose="020B0604020202020204" pitchFamily="34" charset="0"/>
                <a:ea typeface="Arial" panose="020B0604020202020204" pitchFamily="34" charset="0"/>
              </a:rPr>
              <a:t>a simple “I’m sorry” is all they look for.</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140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There is </a:t>
            </a:r>
            <a:r>
              <a:rPr lang="en-US" sz="1800" b="1" dirty="0">
                <a:solidFill>
                  <a:srgbClr val="000000"/>
                </a:solidFill>
                <a:effectLst/>
                <a:latin typeface="Arial" panose="020B0604020202020204" pitchFamily="34" charset="0"/>
                <a:ea typeface="Arial" panose="020B0604020202020204" pitchFamily="34" charset="0"/>
              </a:rPr>
              <a:t>no need for explanation</a:t>
            </a:r>
            <a:r>
              <a:rPr lang="en-US" sz="1800" dirty="0">
                <a:solidFill>
                  <a:srgbClr val="000000"/>
                </a:solidFill>
                <a:effectLst/>
                <a:latin typeface="Arial" panose="020B0604020202020204" pitchFamily="34" charset="0"/>
                <a:ea typeface="Arial" panose="020B0604020202020204" pitchFamily="34" charset="0"/>
              </a:rPr>
              <a:t> or </a:t>
            </a:r>
            <a:r>
              <a:rPr lang="en-US" sz="1800" b="1" dirty="0">
                <a:solidFill>
                  <a:srgbClr val="000000"/>
                </a:solidFill>
                <a:effectLst/>
                <a:latin typeface="Arial" panose="020B0604020202020204" pitchFamily="34" charset="0"/>
                <a:ea typeface="Arial" panose="020B0604020202020204" pitchFamily="34" charset="0"/>
              </a:rPr>
              <a:t>“pay back” provided </a:t>
            </a:r>
            <a:r>
              <a:rPr lang="en-US" sz="1800" dirty="0">
                <a:solidFill>
                  <a:srgbClr val="000000"/>
                </a:solidFill>
                <a:effectLst/>
                <a:latin typeface="Arial" panose="020B0604020202020204" pitchFamily="34" charset="0"/>
                <a:ea typeface="Arial" panose="020B0604020202020204" pitchFamily="34" charset="0"/>
              </a:rPr>
              <a:t>if </a:t>
            </a:r>
            <a:r>
              <a:rPr lang="en-US" sz="1800" b="1" dirty="0">
                <a:solidFill>
                  <a:srgbClr val="000000"/>
                </a:solidFill>
                <a:effectLst/>
                <a:latin typeface="Arial" panose="020B0604020202020204" pitchFamily="34" charset="0"/>
                <a:ea typeface="Arial" panose="020B0604020202020204" pitchFamily="34" charset="0"/>
              </a:rPr>
              <a:t>apology has truly come from the heart</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400"/>
              </a:spcAft>
            </a:pPr>
            <a:r>
              <a:rPr lang="en-US" sz="1800" dirty="0">
                <a:solidFill>
                  <a:srgbClr val="000000"/>
                </a:solidFill>
                <a:effectLst/>
                <a:latin typeface="Arial" panose="020B0604020202020204" pitchFamily="34" charset="0"/>
                <a:ea typeface="Arial" panose="020B0604020202020204" pitchFamily="34" charset="0"/>
              </a:rPr>
              <a:t>“Expressing Regret” is a </a:t>
            </a:r>
            <a:r>
              <a:rPr lang="en-US" sz="1800" b="1" dirty="0">
                <a:solidFill>
                  <a:srgbClr val="000000"/>
                </a:solidFill>
                <a:effectLst/>
                <a:latin typeface="Arial" panose="020B0604020202020204" pitchFamily="34" charset="0"/>
                <a:ea typeface="Arial" panose="020B0604020202020204" pitchFamily="34" charset="0"/>
              </a:rPr>
              <a:t>powerful Apology Language</a:t>
            </a:r>
            <a:r>
              <a:rPr lang="en-US" sz="1800" dirty="0">
                <a:solidFill>
                  <a:srgbClr val="000000"/>
                </a:solidFill>
                <a:effectLst/>
                <a:latin typeface="Arial" panose="020B0604020202020204" pitchFamily="34" charset="0"/>
                <a:ea typeface="Arial" panose="020B0604020202020204" pitchFamily="34" charset="0"/>
              </a:rPr>
              <a:t> because it </a:t>
            </a:r>
            <a:r>
              <a:rPr lang="en-US" sz="1800" b="1" dirty="0">
                <a:solidFill>
                  <a:srgbClr val="000000"/>
                </a:solidFill>
                <a:effectLst/>
                <a:latin typeface="Arial" panose="020B0604020202020204" pitchFamily="34" charset="0"/>
                <a:ea typeface="Arial" panose="020B0604020202020204" pitchFamily="34" charset="0"/>
              </a:rPr>
              <a:t>gets right to the point</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It </a:t>
            </a:r>
            <a:r>
              <a:rPr lang="en-US" sz="1800" b="1" dirty="0">
                <a:solidFill>
                  <a:srgbClr val="000000"/>
                </a:solidFill>
                <a:effectLst/>
                <a:latin typeface="Arial" panose="020B0604020202020204" pitchFamily="34" charset="0"/>
                <a:ea typeface="Arial" panose="020B0604020202020204" pitchFamily="34" charset="0"/>
              </a:rPr>
              <a:t>Doesn’t Make Excuses</a:t>
            </a:r>
            <a:r>
              <a:rPr lang="en-US" sz="1800" dirty="0">
                <a:solidFill>
                  <a:srgbClr val="000000"/>
                </a:solidFill>
                <a:effectLst/>
                <a:latin typeface="Arial" panose="020B0604020202020204" pitchFamily="34" charset="0"/>
                <a:ea typeface="Arial" panose="020B0604020202020204" pitchFamily="34" charset="0"/>
              </a:rPr>
              <a:t> or </a:t>
            </a:r>
            <a:r>
              <a:rPr lang="en-US" sz="1800" b="1" dirty="0">
                <a:solidFill>
                  <a:srgbClr val="000000"/>
                </a:solidFill>
                <a:effectLst/>
                <a:latin typeface="Arial" panose="020B0604020202020204" pitchFamily="34" charset="0"/>
                <a:ea typeface="Arial" panose="020B0604020202020204" pitchFamily="34" charset="0"/>
              </a:rPr>
              <a:t>Attempt to Deflect Blame</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1800" dirty="0">
                <a:solidFill>
                  <a:srgbClr val="000000"/>
                </a:solidFill>
                <a:effectLst/>
                <a:latin typeface="Arial" panose="020B0604020202020204" pitchFamily="34" charset="0"/>
                <a:ea typeface="Arial" panose="020B0604020202020204" pitchFamily="34" charset="0"/>
              </a:rPr>
              <a:t>Above all, “Expressing Regret” </a:t>
            </a:r>
            <a:r>
              <a:rPr lang="en-US" sz="1800" b="1" dirty="0">
                <a:solidFill>
                  <a:srgbClr val="000000"/>
                </a:solidFill>
                <a:effectLst/>
                <a:latin typeface="Arial" panose="020B0604020202020204" pitchFamily="34" charset="0"/>
                <a:ea typeface="Arial" panose="020B0604020202020204" pitchFamily="34" charset="0"/>
              </a:rPr>
              <a:t>Takes Ownership of the Wrong</a:t>
            </a:r>
            <a:r>
              <a:rPr lang="en-US" sz="1800" dirty="0">
                <a:solidFill>
                  <a:srgbClr val="000000"/>
                </a:solidFill>
                <a:effectLst/>
                <a:latin typeface="Arial" panose="020B0604020202020204" pitchFamily="34" charset="0"/>
                <a:ea typeface="Arial" panose="020B0604020202020204" pitchFamily="34" charset="0"/>
              </a:rPr>
              <a:t>.  </a:t>
            </a:r>
            <a:endParaRPr lang="en-US" sz="1800" dirty="0">
              <a:solidFill>
                <a:srgbClr val="000000"/>
              </a:solidFill>
              <a:effectLst/>
              <a:latin typeface="Arial" panose="020B0604020202020204" pitchFamily="34" charset="0"/>
              <a:ea typeface="Arial" panose="020B0604020202020204" pitchFamily="34" charset="0"/>
            </a:endParaRPr>
          </a:p>
          <a:p>
            <a:pPr marL="8890" marR="0" indent="-8890">
              <a:lnSpc>
                <a:spcPct val="115000"/>
              </a:lnSpc>
              <a:spcBef>
                <a:spcPts val="0"/>
              </a:spcBef>
              <a:spcAft>
                <a:spcPts val="600"/>
              </a:spcAft>
            </a:pPr>
            <a:r>
              <a:rPr lang="en-US" sz="1800" dirty="0">
                <a:solidFill>
                  <a:srgbClr val="000000"/>
                </a:solidFill>
                <a:effectLst/>
                <a:latin typeface="Arial" panose="020B0604020202020204" pitchFamily="34" charset="0"/>
                <a:ea typeface="Arial" panose="020B0604020202020204" pitchFamily="34" charset="0"/>
              </a:rPr>
              <a:t>For that reason, “Expressing Regret” is understood as a </a:t>
            </a:r>
            <a:r>
              <a:rPr lang="en-US" sz="1800" b="1" dirty="0">
                <a:solidFill>
                  <a:srgbClr val="000000"/>
                </a:solidFill>
                <a:effectLst/>
                <a:latin typeface="Arial" panose="020B0604020202020204" pitchFamily="34" charset="0"/>
                <a:ea typeface="Arial" panose="020B0604020202020204" pitchFamily="34" charset="0"/>
              </a:rPr>
              <a:t>Sincere Commitment</a:t>
            </a:r>
            <a:r>
              <a:rPr lang="en-US" sz="1800" dirty="0">
                <a:solidFill>
                  <a:srgbClr val="000000"/>
                </a:solidFill>
                <a:effectLst/>
                <a:latin typeface="Arial" panose="020B0604020202020204" pitchFamily="34" charset="0"/>
                <a:ea typeface="Arial" panose="020B0604020202020204" pitchFamily="34" charset="0"/>
              </a:rPr>
              <a:t> to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600"/>
              </a:spcAft>
            </a:pPr>
            <a:r>
              <a:rPr lang="en-US" sz="1800" dirty="0">
                <a:solidFill>
                  <a:srgbClr val="000000"/>
                </a:solidFill>
                <a:effectLst/>
                <a:latin typeface="Arial" panose="020B0604020202020204" pitchFamily="34" charset="0"/>
                <a:ea typeface="Arial" panose="020B0604020202020204" pitchFamily="34" charset="0"/>
              </a:rPr>
              <a:t>                              …</a:t>
            </a:r>
            <a:r>
              <a:rPr lang="en-US" sz="1800" b="1" dirty="0">
                <a:solidFill>
                  <a:srgbClr val="000000"/>
                </a:solidFill>
                <a:effectLst/>
                <a:latin typeface="Arial" panose="020B0604020202020204" pitchFamily="34" charset="0"/>
                <a:ea typeface="Arial" panose="020B0604020202020204" pitchFamily="34" charset="0"/>
              </a:rPr>
              <a:t>Repair and Rebuild the Relationship.   </a:t>
            </a:r>
            <a:endParaRPr lang="en-US" sz="1800" dirty="0">
              <a:solidFill>
                <a:srgbClr val="000000"/>
              </a:solidFill>
              <a:effectLst/>
              <a:latin typeface="Arial" panose="020B0604020202020204" pitchFamily="34" charset="0"/>
              <a:ea typeface="Arial" panose="020B0604020202020204" pitchFamily="34" charset="0"/>
            </a:endParaRPr>
          </a:p>
          <a:p>
            <a:pPr marL="6350" marR="0" indent="-6350">
              <a:lnSpc>
                <a:spcPct val="115000"/>
              </a:lnSpc>
              <a:spcBef>
                <a:spcPts val="0"/>
              </a:spcBef>
              <a:spcAft>
                <a:spcPts val="1600"/>
              </a:spcAft>
            </a:pPr>
            <a:r>
              <a:rPr lang="en-US" sz="1800" dirty="0">
                <a:solidFill>
                  <a:srgbClr val="000000"/>
                </a:solidFill>
                <a:effectLst/>
                <a:latin typeface="Arial" panose="020B0604020202020204" pitchFamily="34" charset="0"/>
                <a:ea typeface="Arial" panose="020B0604020202020204" pitchFamily="34" charset="0"/>
              </a:rPr>
              <a:t>The “Expressing Regret” Apology </a:t>
            </a:r>
            <a:r>
              <a:rPr lang="en-US" sz="1800" b="1" dirty="0">
                <a:solidFill>
                  <a:srgbClr val="000000"/>
                </a:solidFill>
                <a:effectLst/>
                <a:latin typeface="Arial" panose="020B0604020202020204" pitchFamily="34" charset="0"/>
                <a:ea typeface="Arial" panose="020B0604020202020204" pitchFamily="34" charset="0"/>
              </a:rPr>
              <a:t>Language speaks most clearly </a:t>
            </a:r>
            <a:r>
              <a:rPr lang="en-US" sz="1800" dirty="0">
                <a:solidFill>
                  <a:srgbClr val="000000"/>
                </a:solidFill>
                <a:effectLst/>
                <a:latin typeface="Arial" panose="020B0604020202020204" pitchFamily="34" charset="0"/>
                <a:ea typeface="Arial" panose="020B0604020202020204" pitchFamily="34" charset="0"/>
              </a:rPr>
              <a:t>when the person offering the </a:t>
            </a:r>
            <a:r>
              <a:rPr lang="en-US" sz="1800" b="1" dirty="0">
                <a:solidFill>
                  <a:srgbClr val="000000"/>
                </a:solidFill>
                <a:effectLst/>
                <a:latin typeface="Arial" panose="020B0604020202020204" pitchFamily="34" charset="0"/>
                <a:ea typeface="Arial" panose="020B0604020202020204" pitchFamily="34" charset="0"/>
              </a:rPr>
              <a:t>apology reflects sincerity not only verbally, but also through body language.  </a:t>
            </a:r>
            <a:endParaRPr lang="en-US" sz="1800" dirty="0">
              <a:solidFill>
                <a:srgbClr val="000000"/>
              </a:solidFill>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1600"/>
              </a:spcAft>
              <a:buFont typeface="Symbol" panose="05050102010706020507" pitchFamily="18" charset="2"/>
              <a:buChar char=""/>
            </a:pPr>
            <a:r>
              <a:rPr lang="en-US" sz="1800" b="1" dirty="0">
                <a:solidFill>
                  <a:srgbClr val="000000"/>
                </a:solidFill>
                <a:effectLst/>
                <a:latin typeface="Arial" panose="020B0604020202020204" pitchFamily="34" charset="0"/>
                <a:ea typeface="Arial" panose="020B0604020202020204" pitchFamily="34" charset="0"/>
              </a:rPr>
              <a:t>Unflinching eye contact</a:t>
            </a:r>
            <a:r>
              <a:rPr lang="en-US" sz="1800" dirty="0">
                <a:solidFill>
                  <a:srgbClr val="000000"/>
                </a:solidFill>
                <a:effectLst/>
                <a:latin typeface="Arial" panose="020B0604020202020204" pitchFamily="34" charset="0"/>
                <a:ea typeface="Arial" panose="020B0604020202020204" pitchFamily="34" charset="0"/>
              </a:rPr>
              <a:t>/ a </a:t>
            </a:r>
            <a:r>
              <a:rPr lang="en-US" sz="1800" b="1" dirty="0">
                <a:solidFill>
                  <a:srgbClr val="000000"/>
                </a:solidFill>
                <a:effectLst/>
                <a:latin typeface="Arial" panose="020B0604020202020204" pitchFamily="34" charset="0"/>
                <a:ea typeface="Arial" panose="020B0604020202020204" pitchFamily="34" charset="0"/>
              </a:rPr>
              <a:t>gentle, but firm touch</a:t>
            </a:r>
            <a:r>
              <a:rPr lang="en-US" sz="1800" dirty="0">
                <a:solidFill>
                  <a:srgbClr val="000000"/>
                </a:solidFill>
                <a:effectLst/>
                <a:latin typeface="Arial" panose="020B0604020202020204" pitchFamily="34" charset="0"/>
                <a:ea typeface="Arial" panose="020B0604020202020204" pitchFamily="34" charset="0"/>
              </a:rPr>
              <a:t> are </a:t>
            </a:r>
            <a:r>
              <a:rPr lang="en-US" sz="1800" b="1" dirty="0">
                <a:solidFill>
                  <a:srgbClr val="000000"/>
                </a:solidFill>
                <a:effectLst/>
                <a:latin typeface="Arial" panose="020B0604020202020204" pitchFamily="34" charset="0"/>
                <a:ea typeface="Arial" panose="020B0604020202020204" pitchFamily="34" charset="0"/>
              </a:rPr>
              <a:t>two ways that body language</a:t>
            </a:r>
            <a:r>
              <a:rPr lang="en-US" sz="1800" dirty="0">
                <a:solidFill>
                  <a:srgbClr val="000000"/>
                </a:solidFill>
                <a:effectLst/>
                <a:latin typeface="Arial" panose="020B0604020202020204" pitchFamily="34" charset="0"/>
                <a:ea typeface="Arial" panose="020B0604020202020204" pitchFamily="34" charset="0"/>
              </a:rPr>
              <a:t> can show sincerity.  </a:t>
            </a:r>
            <a:endParaRPr lang="en-US" sz="1800" dirty="0">
              <a:solidFill>
                <a:srgbClr val="000000"/>
              </a:solidFill>
              <a:effectLst/>
              <a:latin typeface="Arial" panose="020B0604020202020204" pitchFamily="34" charset="0"/>
              <a:ea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0" y="100965"/>
            <a:ext cx="8539480" cy="996315"/>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Guidelines For Real Apologies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13360" y="1280160"/>
            <a:ext cx="11755120" cy="5008880"/>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Only say “I’m sorry,” when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you mean it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can specify what you are apologizing for</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A “healthy” or authentic apology can be stated clearly what we did that was disrespectful or inconsiderate without: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immediately explaining why we did it,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telling the person that however it looked or sounded, it wasn’t our real intention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bringing up some other issue that suggests that the other person contributed to or caused the problem.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shred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vertical)">
                                      <p:cBhvr>
                                        <p:cTn id="12" dur="1500"/>
                                        <p:tgtEl>
                                          <p:spTgt spid="3">
                                            <p:bg/>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vertical)">
                                      <p:cBhvr>
                                        <p:cTn id="15" dur="1500"/>
                                        <p:tgtEl>
                                          <p:spTgt spid="3">
                                            <p:txEl>
                                              <p:pRg st="0" end="0"/>
                                            </p:txEl>
                                          </p:spTgt>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vertical)">
                                      <p:cBhvr>
                                        <p:cTn id="19" dur="1500"/>
                                        <p:tgtEl>
                                          <p:spTgt spid="3">
                                            <p:txEl>
                                              <p:pRg st="1" end="1"/>
                                            </p:txEl>
                                          </p:spTgt>
                                        </p:tgtEl>
                                      </p:cBhvr>
                                    </p:animEffect>
                                  </p:childTnLst>
                                </p:cTn>
                              </p:par>
                            </p:childTnLst>
                          </p:cTn>
                        </p:par>
                        <p:par>
                          <p:cTn id="20" fill="hold">
                            <p:stCondLst>
                              <p:cond delay="3000"/>
                            </p:stCondLst>
                            <p:childTnLst>
                              <p:par>
                                <p:cTn id="21" presetID="14" presetClass="entr" presetSubtype="5"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vertical)">
                                      <p:cBhvr>
                                        <p:cTn id="23" dur="1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vertical)">
                                      <p:cBhvr>
                                        <p:cTn id="28" dur="1500"/>
                                        <p:tgtEl>
                                          <p:spTgt spid="3">
                                            <p:txEl>
                                              <p:pRg st="3" end="3"/>
                                            </p:txEl>
                                          </p:spTgt>
                                        </p:tgtEl>
                                      </p:cBhvr>
                                    </p:animEffect>
                                  </p:childTnLst>
                                </p:cTn>
                              </p:par>
                            </p:childTnLst>
                          </p:cTn>
                        </p:par>
                        <p:par>
                          <p:cTn id="29" fill="hold">
                            <p:stCondLst>
                              <p:cond delay="1500"/>
                            </p:stCondLst>
                            <p:childTnLst>
                              <p:par>
                                <p:cTn id="30" presetID="14" presetClass="entr" presetSubtype="5"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vertical)">
                                      <p:cBhvr>
                                        <p:cTn id="32" dur="1500"/>
                                        <p:tgtEl>
                                          <p:spTgt spid="3">
                                            <p:txEl>
                                              <p:pRg st="4" end="4"/>
                                            </p:txEl>
                                          </p:spTgt>
                                        </p:tgtEl>
                                      </p:cBhvr>
                                    </p:animEffect>
                                  </p:childTnLst>
                                </p:cTn>
                              </p:par>
                            </p:childTnLst>
                          </p:cTn>
                        </p:par>
                        <p:par>
                          <p:cTn id="33" fill="hold">
                            <p:stCondLst>
                              <p:cond delay="3000"/>
                            </p:stCondLst>
                            <p:childTnLst>
                              <p:par>
                                <p:cTn id="34" presetID="14" presetClass="entr" presetSubtype="5"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vertical)">
                                      <p:cBhvr>
                                        <p:cTn id="36" dur="1500"/>
                                        <p:tgtEl>
                                          <p:spTgt spid="3">
                                            <p:txEl>
                                              <p:pRg st="5" end="5"/>
                                            </p:txEl>
                                          </p:spTgt>
                                        </p:tgtEl>
                                      </p:cBhvr>
                                    </p:animEffect>
                                  </p:childTnLst>
                                </p:cTn>
                              </p:par>
                            </p:childTnLst>
                          </p:cTn>
                        </p:par>
                        <p:par>
                          <p:cTn id="37" fill="hold">
                            <p:stCondLst>
                              <p:cond delay="4500"/>
                            </p:stCondLst>
                            <p:childTnLst>
                              <p:par>
                                <p:cTn id="38" presetID="14" presetClass="entr" presetSubtype="5"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vertical)">
                                      <p:cBhvr>
                                        <p:cTn id="40"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5665" y="537845"/>
            <a:ext cx="7292975" cy="894715"/>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God is About Relationship</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23850" y="1825625"/>
            <a:ext cx="11468099" cy="4832350"/>
          </a:xfrm>
          <a:solidFill>
            <a:schemeClr val="bg1">
              <a:alpha val="80000"/>
            </a:schemeClr>
          </a:solidFill>
          <a:effectLst>
            <a:softEdge rad="38100"/>
          </a:effectLst>
        </p:spPr>
        <p:txBody>
          <a:bodyPr>
            <a:normAutofit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God in His Power and Wisdom…</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Ordained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Designed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Although Adam had Relationship</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God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Animals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r>
              <a:rPr lang="en-US" sz="2800" b="1" dirty="0">
                <a:effectLst>
                  <a:outerShdw blurRad="38100" dist="38100" dir="2700000" algn="tl">
                    <a:srgbClr val="000000">
                      <a:alpha val="43137"/>
                    </a:srgbClr>
                  </a:outerShdw>
                </a:effectLst>
                <a:latin typeface="Arial Rounded MT Bold" panose="020F0704030504030204" pitchFamily="34" charset="0"/>
              </a:rPr>
              <a:t>Still Alone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br>
              <a:rPr lang="en-US" sz="2400"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“Now the Lord God said, It is not good (sufficient, satisfactory) that the man should be alone; I will make him a helper (suitable, adapted, complementary) for him.” </a:t>
            </a:r>
            <a:r>
              <a:rPr lang="en-US" sz="2800" b="1" dirty="0">
                <a:effectLst>
                  <a:outerShdw blurRad="38100" dist="38100" dir="2700000" algn="tl">
                    <a:srgbClr val="000000">
                      <a:alpha val="43137"/>
                    </a:srgbClr>
                  </a:outerShdw>
                </a:effectLst>
                <a:latin typeface="Arial Rounded MT Bold" panose="020F0704030504030204" pitchFamily="34" charset="0"/>
              </a:rPr>
              <a:t>Genesis 2:18 (AMP)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Horizontal)">
                                      <p:cBhvr>
                                        <p:cTn id="12" dur="2000"/>
                                        <p:tgtEl>
                                          <p:spTgt spid="3">
                                            <p:bg/>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Horizont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2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2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Horizontal)">
                                      <p:cBhvr>
                                        <p:cTn id="23" dur="2000"/>
                                        <p:tgtEl>
                                          <p:spTgt spid="3">
                                            <p:txEl>
                                              <p:pRg st="2" end="2"/>
                                            </p:txEl>
                                          </p:spTgt>
                                        </p:tgtEl>
                                      </p:cBhvr>
                                    </p:animEffect>
                                  </p:childTnLst>
                                </p:cTn>
                              </p:par>
                            </p:childTnLst>
                          </p:cTn>
                        </p:par>
                        <p:par>
                          <p:cTn id="24" fill="hold">
                            <p:stCondLst>
                              <p:cond delay="6000"/>
                            </p:stCondLst>
                            <p:childTnLst>
                              <p:par>
                                <p:cTn id="25" presetID="16" presetClass="entr" presetSubtype="2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Horizontal)">
                                      <p:cBhvr>
                                        <p:cTn id="27" dur="2000"/>
                                        <p:tgtEl>
                                          <p:spTgt spid="3">
                                            <p:txEl>
                                              <p:pRg st="3" end="3"/>
                                            </p:txEl>
                                          </p:spTgt>
                                        </p:tgtEl>
                                      </p:cBhvr>
                                    </p:animEffect>
                                  </p:childTnLst>
                                </p:cTn>
                              </p:par>
                            </p:childTnLst>
                          </p:cTn>
                        </p:par>
                        <p:par>
                          <p:cTn id="28" fill="hold">
                            <p:stCondLst>
                              <p:cond delay="8000"/>
                            </p:stCondLst>
                            <p:childTnLst>
                              <p:par>
                                <p:cTn id="29" presetID="16" presetClass="entr" presetSubtype="2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Horizontal)">
                                      <p:cBhvr>
                                        <p:cTn id="31" dur="2000"/>
                                        <p:tgtEl>
                                          <p:spTgt spid="3">
                                            <p:txEl>
                                              <p:pRg st="4" end="4"/>
                                            </p:txEl>
                                          </p:spTgt>
                                        </p:tgtEl>
                                      </p:cBhvr>
                                    </p:animEffect>
                                  </p:childTnLst>
                                </p:cTn>
                              </p:par>
                            </p:childTnLst>
                          </p:cTn>
                        </p:par>
                        <p:par>
                          <p:cTn id="32" fill="hold">
                            <p:stCondLst>
                              <p:cond delay="10000"/>
                            </p:stCondLst>
                            <p:childTnLst>
                              <p:par>
                                <p:cTn id="33" presetID="16" presetClass="entr" presetSubtype="2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Horizontal)">
                                      <p:cBhvr>
                                        <p:cTn id="35" dur="2000"/>
                                        <p:tgtEl>
                                          <p:spTgt spid="3">
                                            <p:txEl>
                                              <p:pRg st="5" end="5"/>
                                            </p:txEl>
                                          </p:spTgt>
                                        </p:tgtEl>
                                      </p:cBhvr>
                                    </p:animEffect>
                                  </p:childTnLst>
                                </p:cTn>
                              </p:par>
                            </p:childTnLst>
                          </p:cTn>
                        </p:par>
                        <p:par>
                          <p:cTn id="36" fill="hold">
                            <p:stCondLst>
                              <p:cond delay="12000"/>
                            </p:stCondLst>
                            <p:childTnLst>
                              <p:par>
                                <p:cTn id="37" presetID="16" presetClass="entr" presetSubtype="2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Horizontal)">
                                      <p:cBhvr>
                                        <p:cTn id="39" dur="2000"/>
                                        <p:tgtEl>
                                          <p:spTgt spid="3">
                                            <p:txEl>
                                              <p:pRg st="6" end="6"/>
                                            </p:txEl>
                                          </p:spTgt>
                                        </p:tgtEl>
                                      </p:cBhvr>
                                    </p:animEffect>
                                  </p:childTnLst>
                                </p:cTn>
                              </p:par>
                            </p:childTnLst>
                          </p:cTn>
                        </p:par>
                        <p:par>
                          <p:cTn id="40" fill="hold">
                            <p:stCondLst>
                              <p:cond delay="14000"/>
                            </p:stCondLst>
                            <p:childTnLst>
                              <p:par>
                                <p:cTn id="41" presetID="16" presetClass="entr" presetSubtype="26"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Horizontal)">
                                      <p:cBhvr>
                                        <p:cTn id="4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60325"/>
            <a:ext cx="11052175" cy="996315"/>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Even Healthy Relationships Have Problems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96240" y="1280160"/>
            <a:ext cx="8564880" cy="5171440"/>
          </a:xfrm>
          <a:solidFill>
            <a:schemeClr val="bg1">
              <a:alpha val="80000"/>
            </a:schemeClr>
          </a:solidFill>
          <a:effectLst>
            <a:softEdge rad="38100"/>
          </a:effectLst>
        </p:spPr>
        <p:txBody>
          <a:bodyPr>
            <a:normAutofit/>
          </a:bodyPr>
          <a:lstStyle/>
          <a:p>
            <a:pPr marL="0" indent="0" algn="ctr">
              <a:lnSpc>
                <a:spcPct val="100000"/>
              </a:lnSpc>
              <a:spcBef>
                <a:spcPts val="0"/>
              </a:spcBef>
              <a:spcAft>
                <a:spcPts val="12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Relationships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Individuals Need to Feel Loved and Appreciated</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Relationships Provide This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But they can also Promote Misunderstanding</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Actions Run Contrary</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Emotions Get Stirred</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Feelings Get Hurt</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To Guard This,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spcAft>
                <a:spcPts val="1200"/>
              </a:spcAft>
              <a:buNone/>
            </a:pPr>
            <a:r>
              <a:rPr lang="en-US" dirty="0">
                <a:effectLst>
                  <a:outerShdw blurRad="38100" dist="38100" dir="2700000" algn="tl">
                    <a:srgbClr val="000000">
                      <a:alpha val="43137"/>
                    </a:srgbClr>
                  </a:outerShdw>
                </a:effectLst>
                <a:latin typeface="Arial Rounded MT Bold" panose="020F0704030504030204" pitchFamily="34" charset="0"/>
              </a:rPr>
              <a:t>We Need To Deal Effectively…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strVal val="#ppt_w+.3"/>
                                          </p:val>
                                        </p:tav>
                                        <p:tav tm="100000">
                                          <p:val>
                                            <p:strVal val="#ppt_w"/>
                                          </p:val>
                                        </p:tav>
                                      </p:tavLst>
                                    </p:anim>
                                    <p:anim calcmode="lin" valueType="num">
                                      <p:cBhvr>
                                        <p:cTn id="15" dur="2000" fill="hold"/>
                                        <p:tgtEl>
                                          <p:spTgt spid="3">
                                            <p:bg/>
                                          </p:spTgt>
                                        </p:tgtEl>
                                        <p:attrNameLst>
                                          <p:attrName>ppt_h</p:attrName>
                                        </p:attrNameLst>
                                      </p:cBhvr>
                                      <p:tavLst>
                                        <p:tav tm="0">
                                          <p:val>
                                            <p:strVal val="#ppt_h"/>
                                          </p:val>
                                        </p:tav>
                                        <p:tav tm="100000">
                                          <p:val>
                                            <p:strVal val="#ppt_h"/>
                                          </p:val>
                                        </p:tav>
                                      </p:tavLst>
                                    </p:anim>
                                    <p:animEffect transition="in" filter="fade">
                                      <p:cBhvr>
                                        <p:cTn id="16" dur="2000"/>
                                        <p:tgtEl>
                                          <p:spTgt spid="3">
                                            <p:bg/>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0" end="0"/>
                                            </p:txEl>
                                          </p:spTgt>
                                        </p:tgtEl>
                                      </p:cBhvr>
                                    </p:animEffect>
                                  </p:childTnLst>
                                </p:cTn>
                              </p:par>
                            </p:childTnLst>
                          </p:cTn>
                        </p:par>
                        <p:par>
                          <p:cTn id="22" fill="hold">
                            <p:stCondLst>
                              <p:cond delay="2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2"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6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8"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8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100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2000"/>
                                        <p:tgtEl>
                                          <p:spTgt spid="3">
                                            <p:txEl>
                                              <p:pRg st="5" end="5"/>
                                            </p:txEl>
                                          </p:spTgt>
                                        </p:tgtEl>
                                      </p:cBhvr>
                                    </p:animEffect>
                                  </p:childTnLst>
                                </p:cTn>
                              </p:par>
                            </p:childTnLst>
                          </p:cTn>
                        </p:par>
                        <p:par>
                          <p:cTn id="52" fill="hold">
                            <p:stCondLst>
                              <p:cond delay="12000"/>
                            </p:stCondLst>
                            <p:childTnLst>
                              <p:par>
                                <p:cTn id="53" presetID="50" presetClass="entr" presetSubtype="0" decel="10000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7" dur="2000"/>
                                        <p:tgtEl>
                                          <p:spTgt spid="3">
                                            <p:txEl>
                                              <p:pRg st="6" end="6"/>
                                            </p:txEl>
                                          </p:spTgt>
                                        </p:tgtEl>
                                      </p:cBhvr>
                                    </p:animEffect>
                                  </p:childTnLst>
                                </p:cTn>
                              </p:par>
                            </p:childTnLst>
                          </p:cTn>
                        </p:par>
                        <p:par>
                          <p:cTn id="58" fill="hold">
                            <p:stCondLst>
                              <p:cond delay="14000"/>
                            </p:stCondLst>
                            <p:childTnLst>
                              <p:par>
                                <p:cTn id="59" presetID="50" presetClass="entr" presetSubtype="0" decel="100000"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62" dur="2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320" y="1280160"/>
            <a:ext cx="11186160" cy="5394960"/>
          </a:xfrm>
          <a:solidFill>
            <a:schemeClr val="bg1">
              <a:alpha val="80000"/>
            </a:schemeClr>
          </a:solidFill>
          <a:effectLst>
            <a:softEdge rad="38100"/>
          </a:effectLst>
        </p:spPr>
        <p:txBody>
          <a:bodyPr>
            <a:normAutofit lnSpcReduction="10000"/>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Relationships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Individuals Need to Feel Loved and Appreciated</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Relationships Provide This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To Guard this, they Need to Deal Effectively…</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Reality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No One Is Perfect.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If People Do Not Deal With the Failures…</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…Resulting In An Emotional Barrier of Hurt</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 Revelation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Apologizing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Forgiving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6" name="Title 1"/>
          <p:cNvSpPr txBox="1"/>
          <p:nvPr/>
        </p:nvSpPr>
        <p:spPr>
          <a:xfrm>
            <a:off x="428625" y="60325"/>
            <a:ext cx="11052175" cy="996315"/>
          </a:xfrm>
          <a:prstGeom prst="rect">
            <a:avLst/>
          </a:prstGeom>
          <a:solidFill>
            <a:schemeClr val="bg1">
              <a:alpha val="80000"/>
            </a:schemeClr>
          </a:solidFill>
          <a:effectLst>
            <a:softEdge rad="38100"/>
          </a:effectLst>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Arial Rounded MT Bold" panose="020F0704030504030204" pitchFamily="34" charset="0"/>
              </a:rPr>
              <a:t>Even Healthy Relationships Have Problems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3"/>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360"/>
                                          </p:val>
                                        </p:tav>
                                        <p:tav tm="100000">
                                          <p:val>
                                            <p:fltVal val="0"/>
                                          </p:val>
                                        </p:tav>
                                      </p:tavLst>
                                    </p:anim>
                                    <p:animEffect transition="in" filter="fade">
                                      <p:cBhvr>
                                        <p:cTn id="17" dur="2000"/>
                                        <p:tgtEl>
                                          <p:spTgt spid="3">
                                            <p:bg/>
                                          </p:spTgt>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23" dur="2000"/>
                                        <p:tgtEl>
                                          <p:spTgt spid="3">
                                            <p:txEl>
                                              <p:pRg st="0" end="0"/>
                                            </p:txEl>
                                          </p:spTgt>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9" dur="2000"/>
                                        <p:tgtEl>
                                          <p:spTgt spid="3">
                                            <p:txEl>
                                              <p:pRg st="1" end="1"/>
                                            </p:txEl>
                                          </p:spTgt>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3" dur="2000"/>
                                        <p:tgtEl>
                                          <p:spTgt spid="3">
                                            <p:txEl>
                                              <p:pRg st="3" end="3"/>
                                            </p:txEl>
                                          </p:spTgt>
                                        </p:tgtEl>
                                      </p:cBhvr>
                                    </p:animEffect>
                                  </p:childTnLst>
                                </p:cTn>
                              </p:par>
                            </p:childTnLst>
                          </p:cTn>
                        </p:par>
                        <p:par>
                          <p:cTn id="44" fill="hold">
                            <p:stCondLst>
                              <p:cond delay="2000"/>
                            </p:stCondLst>
                            <p:childTnLst>
                              <p:par>
                                <p:cTn id="45" presetID="49" presetClass="entr" presetSubtype="0" decel="100000"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0" dur="2000"/>
                                        <p:tgtEl>
                                          <p:spTgt spid="3">
                                            <p:txEl>
                                              <p:pRg st="4" end="4"/>
                                            </p:txEl>
                                          </p:spTgt>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7" dur="2000"/>
                                        <p:tgtEl>
                                          <p:spTgt spid="3">
                                            <p:txEl>
                                              <p:pRg st="5" end="5"/>
                                            </p:txEl>
                                          </p:spTgt>
                                        </p:tgtEl>
                                      </p:cBhvr>
                                    </p:animEffect>
                                  </p:childTnLst>
                                </p:cTn>
                              </p:par>
                            </p:childTnLst>
                          </p:cTn>
                        </p:par>
                        <p:par>
                          <p:cTn id="58" fill="hold">
                            <p:stCondLst>
                              <p:cond delay="6000"/>
                            </p:stCondLst>
                            <p:childTnLst>
                              <p:par>
                                <p:cTn id="59" presetID="49" presetClass="entr" presetSubtype="0" decel="100000"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64" dur="2000"/>
                                        <p:tgtEl>
                                          <p:spTgt spid="3">
                                            <p:txEl>
                                              <p:pRg st="6" end="6"/>
                                            </p:txEl>
                                          </p:spTgt>
                                        </p:tgtEl>
                                      </p:cBhvr>
                                    </p:animEffect>
                                  </p:childTnLst>
                                </p:cTn>
                              </p:par>
                            </p:childTnLst>
                          </p:cTn>
                        </p:par>
                        <p:par>
                          <p:cTn id="65" fill="hold">
                            <p:stCondLst>
                              <p:cond delay="8000"/>
                            </p:stCondLst>
                            <p:childTnLst>
                              <p:par>
                                <p:cTn id="66" presetID="49" presetClass="entr" presetSubtype="0" decel="100000" fill="hold" grpId="0" nodeType="after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71" dur="2000"/>
                                        <p:tgtEl>
                                          <p:spTgt spid="3">
                                            <p:txEl>
                                              <p:pRg st="7" end="7"/>
                                            </p:txEl>
                                          </p:spTgt>
                                        </p:tgtEl>
                                      </p:cBhvr>
                                    </p:animEffect>
                                  </p:childTnLst>
                                </p:cTn>
                              </p:par>
                            </p:childTnLst>
                          </p:cTn>
                        </p:par>
                        <p:par>
                          <p:cTn id="72" fill="hold">
                            <p:stCondLst>
                              <p:cond delay="10000"/>
                            </p:stCondLst>
                            <p:childTnLst>
                              <p:par>
                                <p:cTn id="73" presetID="49" presetClass="entr" presetSubtype="0" decel="10000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78" dur="2000"/>
                                        <p:tgtEl>
                                          <p:spTgt spid="3">
                                            <p:txEl>
                                              <p:pRg st="8" end="8"/>
                                            </p:txEl>
                                          </p:spTgt>
                                        </p:tgtEl>
                                      </p:cBhvr>
                                    </p:animEffect>
                                  </p:childTnLst>
                                </p:cTn>
                              </p:par>
                            </p:childTnLst>
                          </p:cTn>
                        </p:par>
                        <p:par>
                          <p:cTn id="79" fill="hold">
                            <p:stCondLst>
                              <p:cond delay="12000"/>
                            </p:stCondLst>
                            <p:childTnLst>
                              <p:par>
                                <p:cTn id="80" presetID="49" presetClass="entr" presetSubtype="0" decel="100000" fill="hold" grpId="0" nodeType="after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8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0" y="0"/>
            <a:ext cx="7898130" cy="742315"/>
          </a:xfrm>
          <a:solidFill>
            <a:schemeClr val="bg1">
              <a:alpha val="85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Five Relational Languages…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5745480" y="5323841"/>
            <a:ext cx="6446520" cy="1312228"/>
          </a:xfrm>
          <a:solidFill>
            <a:schemeClr val="bg1">
              <a:alpha val="85000"/>
            </a:schemeClr>
          </a:solidFill>
          <a:effectLst>
            <a:softEdge rad="38100"/>
          </a:effectLst>
        </p:spPr>
        <p:txBody>
          <a:bodyPr>
            <a:normAutofit/>
          </a:bodyPr>
          <a:lstStyle/>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Languages of Apology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effectLst>
                  <a:outerShdw blurRad="38100" dist="38100" dir="2700000" algn="tl">
                    <a:srgbClr val="000000">
                      <a:alpha val="43137"/>
                    </a:srgbClr>
                  </a:outerShdw>
                </a:effectLst>
                <a:latin typeface="Arial Rounded MT Bold" panose="020F0704030504030204" pitchFamily="34" charset="0"/>
              </a:rPr>
              <a:t>           …Help Us Re-Correct</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Content Placeholder 2"/>
          <p:cNvSpPr txBox="1"/>
          <p:nvPr/>
        </p:nvSpPr>
        <p:spPr>
          <a:xfrm>
            <a:off x="254000" y="2538413"/>
            <a:ext cx="5491480" cy="1312228"/>
          </a:xfrm>
          <a:prstGeom prst="rect">
            <a:avLst/>
          </a:prstGeom>
          <a:solidFill>
            <a:schemeClr val="bg1">
              <a:alpha val="85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effectLst>
                  <a:outerShdw blurRad="38100" dist="38100" dir="2700000" algn="tl">
                    <a:srgbClr val="000000">
                      <a:alpha val="43137"/>
                    </a:srgbClr>
                  </a:outerShdw>
                </a:effectLst>
                <a:latin typeface="Arial Rounded MT Bold" panose="020F0704030504030204" pitchFamily="34" charset="0"/>
              </a:rPr>
              <a:t>Love Languages…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Font typeface="Arial" panose="020B0604020202020204" pitchFamily="34" charset="0"/>
              <a:buNone/>
            </a:pPr>
            <a:r>
              <a:rPr lang="en-US" sz="3600" b="1" dirty="0">
                <a:effectLst>
                  <a:outerShdw blurRad="38100" dist="38100" dir="2700000" algn="tl">
                    <a:srgbClr val="000000">
                      <a:alpha val="43137"/>
                    </a:srgbClr>
                  </a:outerShdw>
                </a:effectLst>
                <a:latin typeface="Arial Rounded MT Bold" panose="020F0704030504030204" pitchFamily="34" charset="0"/>
              </a:rPr>
              <a:t>         …Help Us Connect</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2000"/>
                                        <p:tgtEl>
                                          <p:spTgt spid="3">
                                            <p:bg/>
                                          </p:spTgt>
                                        </p:tgtEl>
                                      </p:cBhvr>
                                    </p:animEffect>
                                    <p:anim calcmode="lin" valueType="num">
                                      <p:cBhvr>
                                        <p:cTn id="20" dur="2000" fill="hold"/>
                                        <p:tgtEl>
                                          <p:spTgt spid="3">
                                            <p:bg/>
                                          </p:spTgt>
                                        </p:tgtEl>
                                        <p:attrNameLst>
                                          <p:attrName>ppt_x</p:attrName>
                                        </p:attrNameLst>
                                      </p:cBhvr>
                                      <p:tavLst>
                                        <p:tav tm="0">
                                          <p:val>
                                            <p:strVal val="#ppt_x"/>
                                          </p:val>
                                        </p:tav>
                                        <p:tav tm="100000">
                                          <p:val>
                                            <p:strVal val="#ppt_x"/>
                                          </p:val>
                                        </p:tav>
                                      </p:tavLst>
                                    </p:anim>
                                    <p:anim calcmode="lin" valueType="num">
                                      <p:cBhvr>
                                        <p:cTn id="21" dur="2000" fill="hold"/>
                                        <p:tgtEl>
                                          <p:spTgt spid="3">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2000"/>
                                        <p:tgtEl>
                                          <p:spTgt spid="3">
                                            <p:txEl>
                                              <p:pRg st="0" end="0"/>
                                            </p:txEl>
                                          </p:spTgt>
                                        </p:tgtEl>
                                      </p:cBhvr>
                                    </p:animEffect>
                                    <p:anim calcmode="lin" valueType="num">
                                      <p:cBhvr>
                                        <p:cTn id="2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anim calcmode="lin" valueType="num">
                                      <p:cBhvr>
                                        <p:cTn id="3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 y="1280160"/>
            <a:ext cx="11755120" cy="5201920"/>
          </a:xfrm>
          <a:solidFill>
            <a:schemeClr val="bg1">
              <a:alpha val="80000"/>
            </a:schemeClr>
          </a:solidFill>
          <a:effectLst>
            <a:softEdge rad="38100"/>
          </a:effectLst>
        </p:spPr>
        <p:txBody>
          <a:bodyPr>
            <a:normAutofit fontScale="55000" lnSpcReduction="20000"/>
          </a:bodyPr>
          <a:lstStyle/>
          <a:p>
            <a:pPr marL="0" indent="0" algn="ctr">
              <a:lnSpc>
                <a:spcPct val="120000"/>
              </a:lnSpc>
              <a:buNone/>
            </a:pPr>
            <a:r>
              <a:rPr lang="en-US" sz="5800" b="1" dirty="0">
                <a:effectLst>
                  <a:outerShdw blurRad="38100" dist="38100" dir="2700000" algn="tl">
                    <a:srgbClr val="000000">
                      <a:alpha val="43137"/>
                    </a:srgbClr>
                  </a:outerShdw>
                </a:effectLst>
                <a:latin typeface="Arial Rounded MT Bold" panose="020F0704030504030204" pitchFamily="34" charset="0"/>
              </a:rPr>
              <a:t>Number One Rule</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rPr>
              <a:t>                  NEVER say </a:t>
            </a:r>
            <a:r>
              <a:rPr lang="en-US" sz="5100" b="1" i="1" dirty="0">
                <a:effectLst>
                  <a:outerShdw blurRad="38100" dist="38100" dir="2700000" algn="tl">
                    <a:srgbClr val="000000">
                      <a:alpha val="43137"/>
                    </a:srgbClr>
                  </a:outerShdw>
                </a:effectLst>
                <a:latin typeface="Arial Rounded MT Bold" panose="020F0704030504030204" pitchFamily="34" charset="0"/>
              </a:rPr>
              <a:t>“I’m sorry…but” </a:t>
            </a:r>
            <a:endParaRPr lang="en-US" sz="5100"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rPr>
              <a:t>                                   …even if there was wrongdoing on other side </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5100" b="1" dirty="0">
                <a:effectLst>
                  <a:outerShdw blurRad="38100" dist="38100" dir="2700000" algn="tl">
                    <a:srgbClr val="000000">
                      <a:alpha val="43137"/>
                    </a:srgbClr>
                  </a:outerShdw>
                </a:effectLst>
                <a:latin typeface="Arial Rounded MT Bold" panose="020F0704030504030204" pitchFamily="34" charset="0"/>
              </a:rPr>
              <a:t>The “but” nullifies the whole apology</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5100" b="1" dirty="0">
                <a:effectLst>
                  <a:outerShdw blurRad="38100" dist="38100" dir="2700000" algn="tl">
                    <a:srgbClr val="000000">
                      <a:alpha val="43137"/>
                    </a:srgbClr>
                  </a:outerShdw>
                </a:effectLst>
                <a:latin typeface="Arial Rounded MT Bold" panose="020F0704030504030204" pitchFamily="34" charset="0"/>
              </a:rPr>
              <a:t>It’s an attempt to excuse your own bad behavior based on their bad behavior </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5100" b="1" dirty="0">
                <a:effectLst>
                  <a:outerShdw blurRad="38100" dist="38100" dir="2700000" algn="tl">
                    <a:srgbClr val="000000">
                      <a:alpha val="43137"/>
                    </a:srgbClr>
                  </a:outerShdw>
                </a:effectLst>
                <a:latin typeface="Arial Rounded MT Bold" panose="020F0704030504030204" pitchFamily="34" charset="0"/>
              </a:rPr>
              <a:t>It takes strength/ humility but you ALWAYS have a choice over your actions</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5100" b="1" dirty="0">
                <a:effectLst>
                  <a:outerShdw blurRad="38100" dist="38100" dir="2700000" algn="tl">
                    <a:srgbClr val="000000">
                      <a:alpha val="43137"/>
                    </a:srgbClr>
                  </a:outerShdw>
                </a:effectLst>
                <a:latin typeface="Arial Rounded MT Bold" panose="020F0704030504030204" pitchFamily="34" charset="0"/>
              </a:rPr>
              <a:t>Be responsible for owning up on your end</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5100" b="1" dirty="0">
                <a:effectLst>
                  <a:outerShdw blurRad="38100" dist="38100" dir="2700000" algn="tl">
                    <a:srgbClr val="000000">
                      <a:alpha val="43137"/>
                    </a:srgbClr>
                  </a:outerShdw>
                </a:effectLst>
                <a:latin typeface="Arial Rounded MT Bold" panose="020F0704030504030204" pitchFamily="34" charset="0"/>
              </a:rPr>
              <a:t>God will deal with your spouse separately </a:t>
            </a:r>
            <a:endParaRPr lang="en-US" sz="4500" b="1" dirty="0">
              <a:effectLst>
                <a:outerShdw blurRad="38100" dist="38100" dir="2700000" algn="tl">
                  <a:srgbClr val="000000">
                    <a:alpha val="43137"/>
                  </a:srgbClr>
                </a:outerShdw>
              </a:effectLst>
              <a:latin typeface="Arial Rounded MT Bold" panose="020F0704030504030204" pitchFamily="34" charset="0"/>
            </a:endParaRPr>
          </a:p>
        </p:txBody>
      </p:sp>
      <p:sp>
        <p:nvSpPr>
          <p:cNvPr id="6" name="Title 1"/>
          <p:cNvSpPr>
            <a:spLocks noGrp="1"/>
          </p:cNvSpPr>
          <p:nvPr>
            <p:ph type="title"/>
          </p:nvPr>
        </p:nvSpPr>
        <p:spPr>
          <a:xfrm>
            <a:off x="314960" y="161925"/>
            <a:ext cx="8300720" cy="996315"/>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Guidelines for Real Apologies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12"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12" fill="hold" grpId="0" nodeType="after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12"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1"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 presetClass="entr" presetSubtype="12"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320" y="772160"/>
            <a:ext cx="11389360" cy="6085840"/>
          </a:xfrm>
          <a:solidFill>
            <a:schemeClr val="bg1">
              <a:alpha val="80000"/>
            </a:schemeClr>
          </a:solidFill>
        </p:spPr>
        <p:txBody>
          <a:bodyPr>
            <a:normAutofit fontScale="77500" lnSpcReduction="20000"/>
          </a:bodyPr>
          <a:lstStyle/>
          <a:p>
            <a:pPr marL="0" indent="0" algn="ctr">
              <a:lnSpc>
                <a:spcPct val="110000"/>
              </a:lnSpc>
              <a:buNone/>
            </a:pPr>
            <a:r>
              <a:rPr lang="en-US" sz="4100" b="1" dirty="0">
                <a:effectLst>
                  <a:outerShdw blurRad="38100" dist="38100" dir="2700000" algn="tl">
                    <a:srgbClr val="000000">
                      <a:alpha val="43137"/>
                    </a:srgbClr>
                  </a:outerShdw>
                </a:effectLst>
                <a:latin typeface="Arial Rounded MT Bold" panose="020F0704030504030204" pitchFamily="34" charset="0"/>
              </a:rPr>
              <a:t>Five Languages of Apology </a:t>
            </a:r>
            <a:endParaRPr lang="en-US" sz="41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pPr>
            <a:r>
              <a:rPr lang="en-US" sz="4100" b="1" dirty="0">
                <a:effectLst>
                  <a:outerShdw blurRad="38100" dist="38100" dir="2700000" algn="tl">
                    <a:srgbClr val="000000">
                      <a:alpha val="43137"/>
                    </a:srgbClr>
                  </a:outerShdw>
                </a:effectLst>
                <a:latin typeface="Arial Rounded MT Bold" panose="020F0704030504030204" pitchFamily="34" charset="0"/>
              </a:rPr>
              <a:t>#1- Expressing Regret </a:t>
            </a:r>
            <a:endParaRPr lang="en-US" sz="4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600"/>
              </a:spcBef>
              <a:spcAft>
                <a:spcPts val="600"/>
              </a:spcAft>
              <a:buNone/>
            </a:pPr>
            <a:r>
              <a:rPr lang="en-US" sz="3300" b="1" dirty="0">
                <a:effectLst>
                  <a:outerShdw blurRad="38100" dist="38100" dir="2700000" algn="tl">
                    <a:srgbClr val="000000">
                      <a:alpha val="43137"/>
                    </a:srgbClr>
                  </a:outerShdw>
                </a:effectLst>
                <a:latin typeface="Arial Rounded MT Bold" panose="020F0704030504030204" pitchFamily="34" charset="0"/>
              </a:rPr>
              <a:t>Expressing Regret Is Often with the Words, “I’m Sorry.”</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600"/>
              </a:spcBef>
              <a:spcAft>
                <a:spcPts val="600"/>
              </a:spcAft>
            </a:pPr>
            <a:r>
              <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is the Apology Language that…</a:t>
            </a:r>
            <a:endPar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indent="0">
              <a:lnSpc>
                <a:spcPct val="120000"/>
              </a:lnSpc>
              <a:spcBef>
                <a:spcPts val="0"/>
              </a:spcBef>
              <a:spcAft>
                <a:spcPts val="1400"/>
              </a:spcAft>
              <a:buNone/>
            </a:pPr>
            <a:r>
              <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…Focus’ in On “Emotional Hurt”</a:t>
            </a:r>
            <a:endPar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a:lnSpc>
                <a:spcPct val="120000"/>
              </a:lnSpc>
              <a:spcBef>
                <a:spcPts val="0"/>
              </a:spcBef>
              <a:spcAft>
                <a:spcPts val="600"/>
              </a:spcAft>
            </a:pPr>
            <a:r>
              <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It is an Admission of Guilt and Shame…</a:t>
            </a:r>
            <a:endPar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lvl="0" indent="0">
              <a:lnSpc>
                <a:spcPct val="120000"/>
              </a:lnSpc>
              <a:spcBef>
                <a:spcPts val="0"/>
              </a:spcBef>
              <a:spcAft>
                <a:spcPts val="1800"/>
              </a:spcAft>
              <a:buNone/>
            </a:pPr>
            <a:r>
              <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rPr>
              <a:t>                     …for Causing Pain to Another Person</a:t>
            </a:r>
            <a:endParaRPr lang="en-US" sz="33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a:p>
            <a:pPr marL="0" marR="0" lvl="0" indent="0" algn="ctr">
              <a:lnSpc>
                <a:spcPct val="110000"/>
              </a:lnSpc>
              <a:spcBef>
                <a:spcPts val="0"/>
              </a:spcBef>
              <a:spcAft>
                <a:spcPts val="1400"/>
              </a:spcAft>
              <a:buNone/>
            </a:pPr>
            <a:r>
              <a:rPr lang="en-US" sz="3300" dirty="0">
                <a:effectLst>
                  <a:outerShdw blurRad="38100" dist="38100" dir="2700000" algn="tl">
                    <a:srgbClr val="000000">
                      <a:alpha val="43137"/>
                    </a:srgbClr>
                  </a:outerShdw>
                </a:effectLst>
                <a:latin typeface="Arial Rounded MT Bold" panose="020F0704030504030204" pitchFamily="34" charset="0"/>
              </a:rPr>
              <a:t>Example: </a:t>
            </a:r>
            <a:r>
              <a:rPr lang="en-US" sz="3300" b="1" dirty="0">
                <a:effectLst>
                  <a:outerShdw blurRad="38100" dist="38100" dir="2700000" algn="tl">
                    <a:srgbClr val="000000">
                      <a:alpha val="43137"/>
                    </a:srgbClr>
                  </a:outerShdw>
                </a:effectLst>
                <a:latin typeface="Arial Rounded MT Bold" panose="020F0704030504030204" pitchFamily="34" charset="0"/>
              </a:rPr>
              <a:t>the Prodigal Son</a:t>
            </a:r>
            <a:endParaRPr lang="en-US" sz="33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spcAft>
                <a:spcPts val="1400"/>
              </a:spcAft>
              <a:buNone/>
            </a:pPr>
            <a:r>
              <a:rPr lang="en-US" sz="3600" b="1" dirty="0">
                <a:effectLst>
                  <a:outerShdw blurRad="38100" dist="38100" dir="2700000" algn="tl">
                    <a:srgbClr val="000000">
                      <a:alpha val="43137"/>
                    </a:srgbClr>
                  </a:outerShdw>
                </a:effectLst>
                <a:latin typeface="Arial Rounded MT Bold" panose="020F0704030504030204" pitchFamily="34" charset="0"/>
              </a:rPr>
              <a:t>Luke 15:21 (AMP) </a:t>
            </a:r>
            <a:br>
              <a:rPr lang="en-US" sz="3600" dirty="0">
                <a:effectLst>
                  <a:outerShdw blurRad="38100" dist="38100" dir="2700000" algn="tl">
                    <a:srgbClr val="000000">
                      <a:alpha val="43137"/>
                    </a:srgbClr>
                  </a:outerShdw>
                </a:effectLst>
                <a:latin typeface="Arial Rounded MT Bold" panose="020F0704030504030204" pitchFamily="34" charset="0"/>
              </a:rPr>
            </a:b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 And the son said to him, Father, I have sinned against heaven and in your sight; I am no longer worthy to be called your son [I no longer deserve to be recognized as a son of yours]! </a:t>
            </a:r>
            <a:endParaRPr lang="en-US" sz="360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par>
                          <p:cTn id="34" fill="hold">
                            <p:stCondLst>
                              <p:cond delay="2000"/>
                            </p:stCondLst>
                            <p:childTnLst>
                              <p:par>
                                <p:cTn id="35" presetID="16" presetClass="entr" presetSubtype="21"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2000"/>
                                        <p:tgtEl>
                                          <p:spTgt spid="3">
                                            <p:txEl>
                                              <p:pRg st="7" end="7"/>
                                            </p:txEl>
                                          </p:spTgt>
                                        </p:tgtEl>
                                      </p:cBhvr>
                                    </p:animEffect>
                                  </p:childTnLst>
                                </p:cTn>
                              </p:par>
                            </p:childTnLst>
                          </p:cTn>
                        </p:par>
                        <p:par>
                          <p:cTn id="43" fill="hold">
                            <p:stCondLst>
                              <p:cond delay="2000"/>
                            </p:stCondLst>
                            <p:childTnLst>
                              <p:par>
                                <p:cTn id="44" presetID="16" presetClass="entr" presetSubtype="2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15266</Words>
  <Application>WPS Presentation</Application>
  <PresentationFormat>Widescreen</PresentationFormat>
  <Paragraphs>252</Paragraphs>
  <Slides>36</Slides>
  <Notes>0</Notes>
  <HiddenSlides>7</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36</vt:i4>
      </vt:variant>
    </vt:vector>
  </HeadingPairs>
  <TitlesOfParts>
    <vt:vector size="48" baseType="lpstr">
      <vt:lpstr>Arial</vt:lpstr>
      <vt:lpstr>SimSun</vt:lpstr>
      <vt:lpstr>Wingdings</vt:lpstr>
      <vt:lpstr>Helvetica</vt:lpstr>
      <vt:lpstr>Arial Rounded MT Bold</vt:lpstr>
      <vt:lpstr>Symbol</vt:lpstr>
      <vt:lpstr>Microsoft YaHei</vt:lpstr>
      <vt:lpstr>Arial Unicode MS</vt:lpstr>
      <vt:lpstr>Calibri Light</vt:lpstr>
      <vt:lpstr>Calibri</vt:lpstr>
      <vt:lpstr>Courier New</vt:lpstr>
      <vt:lpstr>Office Theme</vt:lpstr>
      <vt:lpstr>PowerPoint 演示文稿</vt:lpstr>
      <vt:lpstr>PowerPoint 演示文稿</vt:lpstr>
      <vt:lpstr>How Can I Apologize? Let Me Count the Ways</vt:lpstr>
      <vt:lpstr>God is About Relationship</vt:lpstr>
      <vt:lpstr>Even Healthy Relationships Have Problems</vt:lpstr>
      <vt:lpstr>PowerPoint 演示文稿</vt:lpstr>
      <vt:lpstr>Five Relational Languages…</vt:lpstr>
      <vt:lpstr>Guidelines for Real Apologies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Apologies Are Not…          “Missed it by that much”</vt:lpstr>
      <vt:lpstr>Apologizing </vt:lpstr>
      <vt:lpstr>What Apologies Are Not…          “Missed it by that much”</vt:lpstr>
      <vt:lpstr>What Apologies Are Not…          “Missed it by that much”</vt:lpstr>
      <vt:lpstr>Guidelines For Real Apologies</vt:lpstr>
      <vt:lpstr>Learning to Apologize </vt:lpstr>
      <vt:lpstr>PowerPoint 演示文稿</vt:lpstr>
      <vt:lpstr>Guidelines For Real Apologies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Apologize? Let Me Count the Ways</dc:title>
  <dc:creator>David Linton</dc:creator>
  <cp:lastModifiedBy>edwar</cp:lastModifiedBy>
  <cp:revision>155</cp:revision>
  <dcterms:created xsi:type="dcterms:W3CDTF">2020-06-29T02:37:00Z</dcterms:created>
  <dcterms:modified xsi:type="dcterms:W3CDTF">2020-07-12T22:31:43Z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