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81" r:id="rId2"/>
    <p:sldId id="277" r:id="rId3"/>
    <p:sldId id="279" r:id="rId4"/>
    <p:sldId id="256" r:id="rId5"/>
    <p:sldId id="258" r:id="rId6"/>
    <p:sldId id="259" r:id="rId7"/>
    <p:sldId id="260" r:id="rId8"/>
    <p:sldId id="265" r:id="rId9"/>
    <p:sldId id="268" r:id="rId10"/>
    <p:sldId id="269" r:id="rId11"/>
    <p:sldId id="270" r:id="rId12"/>
    <p:sldId id="271" r:id="rId13"/>
    <p:sldId id="272" r:id="rId14"/>
    <p:sldId id="273" r:id="rId15"/>
    <p:sldId id="276" r:id="rId16"/>
    <p:sldId id="283" r:id="rId17"/>
    <p:sldId id="278" r:id="rId18"/>
    <p:sldId id="280" r:id="rId19"/>
    <p:sldId id="266" r:id="rId20"/>
    <p:sldId id="263" r:id="rId21"/>
    <p:sldId id="274" r:id="rId22"/>
    <p:sldId id="275" r:id="rId23"/>
    <p:sldId id="257" r:id="rId24"/>
    <p:sldId id="261" r:id="rId25"/>
    <p:sldId id="282"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B3B950B-7DF5-4EFB-B976-2A34FE2B79DD}" type="datetimeFigureOut">
              <a:rPr lang="en-US" smtClean="0"/>
              <a:t>9/5/2020</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AB701E9-D930-4040-AF20-A87EBC4E0F31}" type="slidenum">
              <a:rPr lang="en-US" smtClean="0"/>
              <a:t>‹#›</a:t>
            </a:fld>
            <a:endParaRPr lang="en-US" dirty="0"/>
          </a:p>
        </p:txBody>
      </p:sp>
    </p:spTree>
    <p:extLst>
      <p:ext uri="{BB962C8B-B14F-4D97-AF65-F5344CB8AC3E}">
        <p14:creationId xmlns:p14="http://schemas.microsoft.com/office/powerpoint/2010/main" val="14734304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00422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41216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772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2427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76088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93914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37040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2951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51454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69354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101217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5A3DE-2E21-4DFF-884C-608579C6B179}" type="datetimeFigureOut">
              <a:rPr lang="en-US" smtClean="0"/>
              <a:t>9/4/2020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7E53-D116-441C-9E3B-BE3307F442F8}" type="slidenum">
              <a:rPr lang="en-US" smtClean="0"/>
              <a:t>‹#›</a:t>
            </a:fld>
            <a:endParaRPr lang="en-US" dirty="0"/>
          </a:p>
        </p:txBody>
      </p:sp>
    </p:spTree>
    <p:extLst>
      <p:ext uri="{BB962C8B-B14F-4D97-AF65-F5344CB8AC3E}">
        <p14:creationId xmlns:p14="http://schemas.microsoft.com/office/powerpoint/2010/main" val="146655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estudytools.com/search/?t=niv&amp;q=jos+24:15-15" TargetMode="External"/><Relationship Id="rId2" Type="http://schemas.openxmlformats.org/officeDocument/2006/relationships/hyperlink" Target="http://www.biblestudytools.com/search/?t=niv&amp;q=1ki+18:1-1" TargetMode="External"/><Relationship Id="rId1" Type="http://schemas.openxmlformats.org/officeDocument/2006/relationships/slideLayout" Target="../slideLayouts/slideLayout2.xml"/><Relationship Id="rId4" Type="http://schemas.openxmlformats.org/officeDocument/2006/relationships/hyperlink" Target="http://www.ronedmondson.com/2011/08/7-ways-to-distinguish-gods-voice-from-the-circumstances-of-lif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biblestudytools.com/bible-study/bible-verse-of-the-day/" TargetMode="External"/><Relationship Id="rId2" Type="http://schemas.openxmlformats.org/officeDocument/2006/relationships/hyperlink" Target="http://www.biblestudytools.com/search/?t=niv&amp;q=ps+13:1-6" TargetMode="External"/><Relationship Id="rId1" Type="http://schemas.openxmlformats.org/officeDocument/2006/relationships/slideLayout" Target="../slideLayouts/slideLayout2.xml"/><Relationship Id="rId4" Type="http://schemas.openxmlformats.org/officeDocument/2006/relationships/hyperlink" Target="http://www.biblestudytools.com/search/?t=niv&amp;q=ps+14:1-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iblestudytools.com/search/?t=niv&amp;q=ps+27:14-1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E211-919D-4108-9000-C8186E13A733}"/>
              </a:ext>
            </a:extLst>
          </p:cNvPr>
          <p:cNvSpPr>
            <a:spLocks noGrp="1"/>
          </p:cNvSpPr>
          <p:nvPr>
            <p:ph idx="1"/>
          </p:nvPr>
        </p:nvSpPr>
        <p:spPr>
          <a:xfrm>
            <a:off x="206829" y="326570"/>
            <a:ext cx="11734800" cy="6359980"/>
          </a:xfrm>
        </p:spPr>
        <p:txBody>
          <a:bodyPr>
            <a:normAutofit fontScale="85000" lnSpcReduction="20000"/>
          </a:bodyPr>
          <a:lstStyle/>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An elderly couple had just learned how to send text messages on their cell phones. The wife was a romantic type and the husband was more of a no-nonsense guy.</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 </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One afternoon the wife went out to meet a friend for coffee. As she waited for her friend, she decided to send her husband a romantic text message and she wrote:</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 </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"If you are sleeping, send me your dreams.</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If you are laughing, send me your smile.</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If you are eating, send me a bite.</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If you are drinking, send me a sip.</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If you are crying, send me your tears.</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 love you."</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 </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Then she patiently waited for his sweet romantic reply…</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 </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The husband texted back to her:</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b="1" dirty="0">
                <a:effectLst/>
                <a:latin typeface="Consolas" panose="020B0609020204030204" pitchFamily="49" charset="0"/>
                <a:ea typeface="Calibri" panose="020F0502020204030204" pitchFamily="34" charset="0"/>
                <a:cs typeface="Times New Roman" panose="02020603050405020304" pitchFamily="18" charset="0"/>
              </a:rPr>
              <a:t>"I'm on the toilet. Please advise."</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06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Increases Our Faith</a:t>
            </a:r>
            <a:endParaRPr lang="en-US" dirty="0"/>
          </a:p>
        </p:txBody>
      </p:sp>
      <p:sp>
        <p:nvSpPr>
          <p:cNvPr id="3" name="Content Placeholder 2"/>
          <p:cNvSpPr>
            <a:spLocks noGrp="1"/>
          </p:cNvSpPr>
          <p:nvPr>
            <p:ph idx="1"/>
          </p:nvPr>
        </p:nvSpPr>
        <p:spPr>
          <a:xfrm>
            <a:off x="154545" y="1068946"/>
            <a:ext cx="11900079" cy="3671866"/>
          </a:xfrm>
          <a:solidFill>
            <a:schemeClr val="bg1">
              <a:alpha val="50000"/>
            </a:schemeClr>
          </a:solid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Hebrews Defines Faith as…</a:t>
            </a:r>
          </a:p>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“the conviction of things hoped for… </a:t>
            </a:r>
          </a:p>
          <a:p>
            <a:pPr marL="0" indent="0">
              <a:buNone/>
            </a:pPr>
            <a:r>
              <a:rPr lang="en-US" sz="3200" i="1" dirty="0">
                <a:effectLst>
                  <a:outerShdw blurRad="38100" dist="38100" dir="2700000" algn="tl">
                    <a:srgbClr val="000000">
                      <a:alpha val="43137"/>
                    </a:srgbClr>
                  </a:outerShdw>
                </a:effectLst>
                <a:latin typeface="Arial Rounded MT Bold" panose="020F0704030504030204" pitchFamily="34" charset="0"/>
              </a:rPr>
              <a:t>                    …the evidence of things not seen?” </a:t>
            </a:r>
            <a:r>
              <a:rPr lang="en-US" sz="3200" dirty="0">
                <a:effectLst>
                  <a:outerShdw blurRad="38100" dist="38100" dir="2700000" algn="tl">
                    <a:srgbClr val="000000">
                      <a:alpha val="43137"/>
                    </a:srgbClr>
                  </a:outerShdw>
                </a:effectLst>
                <a:latin typeface="Arial Rounded MT Bold" panose="020F0704030504030204" pitchFamily="34" charset="0"/>
              </a:rPr>
              <a:t>-Heb. 11:1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Wait…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…God Works</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…We Get Results (His)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extBox 3"/>
          <p:cNvSpPr txBox="1"/>
          <p:nvPr/>
        </p:nvSpPr>
        <p:spPr>
          <a:xfrm>
            <a:off x="5978770" y="2758754"/>
            <a:ext cx="6075854" cy="1723549"/>
          </a:xfrm>
          <a:prstGeom prst="rect">
            <a:avLst/>
          </a:prstGeom>
          <a:noFill/>
        </p:spPr>
        <p:txBody>
          <a:bodyPr wrap="square" rtlCol="0">
            <a:spAutoFit/>
          </a:bodyPr>
          <a:lstStyle/>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We Get Impatient…</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…We Get Ahead of God</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…We Get Results (ours)</a:t>
            </a:r>
          </a:p>
        </p:txBody>
      </p:sp>
    </p:spTree>
    <p:extLst>
      <p:ext uri="{BB962C8B-B14F-4D97-AF65-F5344CB8AC3E}">
        <p14:creationId xmlns:p14="http://schemas.microsoft.com/office/powerpoint/2010/main" val="12118866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2" dur="2000"/>
                                        <p:tgtEl>
                                          <p:spTgt spid="4">
                                            <p:txEl>
                                              <p:pRg st="0" end="0"/>
                                            </p:txEl>
                                          </p:spTgt>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p:cTn id="56"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7"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8" dur="2000"/>
                                        <p:tgtEl>
                                          <p:spTgt spid="4">
                                            <p:txEl>
                                              <p:pRg st="1" end="1"/>
                                            </p:txEl>
                                          </p:spTgt>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p:cTn id="6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Helps us Lean on God’s Sovereignty</a:t>
            </a:r>
            <a:endParaRPr lang="en-US" dirty="0"/>
          </a:p>
        </p:txBody>
      </p:sp>
      <p:sp>
        <p:nvSpPr>
          <p:cNvPr id="3" name="Content Placeholder 2"/>
          <p:cNvSpPr>
            <a:spLocks noGrp="1"/>
          </p:cNvSpPr>
          <p:nvPr>
            <p:ph idx="1"/>
          </p:nvPr>
        </p:nvSpPr>
        <p:spPr>
          <a:xfrm>
            <a:off x="154545" y="1068946"/>
            <a:ext cx="11900079" cy="5037386"/>
          </a:xfrm>
          <a:solidFill>
            <a:schemeClr val="bg1">
              <a:alpha val="70000"/>
            </a:schemeClr>
          </a:solidFill>
        </p:spPr>
        <p:txBody>
          <a:bodyPr>
            <a:norm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Waiting, We Experience God’s Lordship In an Intimate Way</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Psalm 97:9 (NLT) </a:t>
            </a:r>
            <a:br>
              <a:rPr lang="en-US" b="1"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9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 you, O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are supreme over all the earth; you are exalted far above all gods.  -</a:t>
            </a:r>
            <a:r>
              <a:rPr lang="en-US" sz="3200" b="1" dirty="0">
                <a:effectLst>
                  <a:outerShdw blurRad="38100" dist="38100" dir="2700000" algn="tl">
                    <a:srgbClr val="000000">
                      <a:alpha val="43137"/>
                    </a:srgbClr>
                  </a:outerShdw>
                </a:effectLst>
                <a:latin typeface="Arial Rounded MT Bold" panose="020F0704030504030204" pitchFamily="34" charset="0"/>
              </a:rPr>
              <a:t>He Is Perfect (He IS God!)</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Colossians 1:17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17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He Himself existed before all things, and in Him all things consist (cohere, are held together)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sz="3200" b="1" dirty="0">
                <a:effectLst>
                  <a:outerShdw blurRad="38100" dist="38100" dir="2700000" algn="tl">
                    <a:srgbClr val="000000">
                      <a:alpha val="43137"/>
                    </a:srgbClr>
                  </a:outerShdw>
                </a:effectLst>
                <a:latin typeface="Arial Rounded MT Bold" panose="020F0704030504030204" pitchFamily="34" charset="0"/>
              </a:rPr>
              <a:t>He Is Power!</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Psalm 9:9 </a:t>
            </a:r>
            <a:r>
              <a:rPr lang="en-US" i="1" dirty="0">
                <a:effectLst>
                  <a:outerShdw blurRad="38100" dist="38100" dir="2700000" algn="tl">
                    <a:srgbClr val="000000">
                      <a:alpha val="43137"/>
                    </a:srgbClr>
                  </a:outerShdw>
                </a:effectLst>
                <a:latin typeface="Arial Rounded MT Bold" panose="020F0704030504030204" pitchFamily="34" charset="0"/>
              </a:rPr>
              <a:t>The LORD also will be a stronghold for the oppressed,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 stronghold in times of trouble;   -</a:t>
            </a:r>
            <a:r>
              <a:rPr lang="en-US" sz="3200" b="1" dirty="0">
                <a:effectLst>
                  <a:outerShdw blurRad="38100" dist="38100" dir="2700000" algn="tl">
                    <a:srgbClr val="000000">
                      <a:alpha val="43137"/>
                    </a:srgbClr>
                  </a:outerShdw>
                </a:effectLst>
                <a:latin typeface="Arial Rounded MT Bold" panose="020F0704030504030204" pitchFamily="34" charset="0"/>
              </a:rPr>
              <a:t>He Is Protection!</a:t>
            </a:r>
          </a:p>
        </p:txBody>
      </p:sp>
    </p:spTree>
    <p:extLst>
      <p:ext uri="{BB962C8B-B14F-4D97-AF65-F5344CB8AC3E}">
        <p14:creationId xmlns:p14="http://schemas.microsoft.com/office/powerpoint/2010/main" val="40190060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Gives Us Hope for Our Future</a:t>
            </a:r>
            <a:endParaRPr lang="en-US" dirty="0"/>
          </a:p>
        </p:txBody>
      </p:sp>
      <p:sp>
        <p:nvSpPr>
          <p:cNvPr id="3" name="Content Placeholder 2"/>
          <p:cNvSpPr>
            <a:spLocks noGrp="1"/>
          </p:cNvSpPr>
          <p:nvPr>
            <p:ph idx="1"/>
          </p:nvPr>
        </p:nvSpPr>
        <p:spPr>
          <a:xfrm>
            <a:off x="0" y="1125415"/>
            <a:ext cx="12192000" cy="4298992"/>
          </a:xfrm>
          <a:solidFill>
            <a:schemeClr val="bg1">
              <a:alpha val="70000"/>
            </a:schemeClr>
          </a:solidFill>
        </p:spPr>
        <p:txBody>
          <a:bodyPr>
            <a:normAutofit fontScale="77500" lnSpcReduction="20000"/>
          </a:bodyPr>
          <a:lstStyle/>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Ro 8:24–25</a:t>
            </a:r>
            <a:r>
              <a:rPr lang="en-US" sz="3300" dirty="0">
                <a:effectLst>
                  <a:outerShdw blurRad="38100" dist="38100" dir="2700000" algn="tl">
                    <a:srgbClr val="000000">
                      <a:alpha val="43137"/>
                    </a:srgbClr>
                  </a:outerShdw>
                </a:effectLst>
                <a:latin typeface="Arial Rounded MT Bold" panose="020F0704030504030204" pitchFamily="34" charset="0"/>
              </a:rPr>
              <a:t>, </a:t>
            </a:r>
            <a:r>
              <a:rPr lang="en-US" sz="3300" i="1" dirty="0">
                <a:effectLst>
                  <a:outerShdw blurRad="38100" dist="38100" dir="2700000" algn="tl">
                    <a:srgbClr val="000000">
                      <a:alpha val="43137"/>
                    </a:srgbClr>
                  </a:outerShdw>
                </a:effectLst>
                <a:latin typeface="Arial Rounded MT Bold" panose="020F0704030504030204" pitchFamily="34" charset="0"/>
              </a:rPr>
              <a:t>“Now hope that is seen is not hope. For who hopes for what he sees? But if we hope for what we do not see, we wait for it with patience.”</a:t>
            </a:r>
            <a:r>
              <a:rPr lang="en-US" sz="33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2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Waiting Instills a Glorious By-product “Patience” …</a:t>
            </a:r>
          </a:p>
          <a:p>
            <a:pPr marL="0" indent="0">
              <a:lnSpc>
                <a:spcPct val="120000"/>
              </a:lnSpc>
              <a:spcBef>
                <a:spcPts val="0"/>
              </a:spcBef>
              <a:spcAft>
                <a:spcPts val="600"/>
              </a:spcAft>
              <a:buNone/>
            </a:pPr>
            <a:r>
              <a:rPr lang="en-US" sz="3600" b="1" dirty="0">
                <a:effectLst>
                  <a:outerShdw blurRad="38100" dist="38100" dir="2700000" algn="tl">
                    <a:srgbClr val="000000">
                      <a:alpha val="43137"/>
                    </a:srgbClr>
                  </a:outerShdw>
                </a:effectLst>
                <a:latin typeface="Arial Rounded MT Bold" panose="020F0704030504030204" pitchFamily="34" charset="0"/>
              </a:rPr>
              <a:t>                                                     …a Lost Spiritual Virtue</a:t>
            </a:r>
          </a:p>
          <a:p>
            <a:pPr marL="0" indent="0">
              <a:lnSpc>
                <a:spcPct val="12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Luke 21:19 (KJV) </a:t>
            </a:r>
            <a:r>
              <a:rPr lang="en-US" sz="3600" b="1" i="1" dirty="0">
                <a:effectLst>
                  <a:outerShdw blurRad="38100" dist="38100" dir="2700000" algn="tl">
                    <a:srgbClr val="000000">
                      <a:alpha val="43137"/>
                    </a:srgbClr>
                  </a:outerShdw>
                </a:effectLst>
                <a:latin typeface="Arial Rounded MT Bold" panose="020F0704030504030204" pitchFamily="34" charset="0"/>
              </a:rPr>
              <a:t>In your patience possess ye your souls. </a:t>
            </a:r>
          </a:p>
          <a:p>
            <a:pPr>
              <a:lnSpc>
                <a:spcPct val="120000"/>
              </a:lnSpc>
            </a:pPr>
            <a:r>
              <a:rPr lang="en-US" sz="3600" b="1" dirty="0">
                <a:effectLst>
                  <a:outerShdw blurRad="38100" dist="38100" dir="2700000" algn="tl">
                    <a:srgbClr val="000000">
                      <a:alpha val="43137"/>
                    </a:srgbClr>
                  </a:outerShdw>
                </a:effectLst>
                <a:latin typeface="Arial Rounded MT Bold" panose="020F0704030504030204" pitchFamily="34" charset="0"/>
              </a:rPr>
              <a:t>Luke 21:19 (AMP) </a:t>
            </a:r>
            <a:r>
              <a:rPr lang="en-US" sz="3600" b="1" baseline="30000" dirty="0">
                <a:effectLst>
                  <a:outerShdw blurRad="38100" dist="38100" dir="2700000" algn="tl">
                    <a:srgbClr val="000000">
                      <a:alpha val="43137"/>
                    </a:srgbClr>
                  </a:outerShdw>
                </a:effectLst>
                <a:latin typeface="Arial Rounded MT Bold" panose="020F0704030504030204" pitchFamily="34" charset="0"/>
              </a:rPr>
              <a:t>19 </a:t>
            </a:r>
            <a:r>
              <a:rPr lang="en-US" sz="3600" b="1" dirty="0">
                <a:effectLst>
                  <a:outerShdw blurRad="38100" dist="38100" dir="2700000" algn="tl">
                    <a:srgbClr val="000000">
                      <a:alpha val="43137"/>
                    </a:srgbClr>
                  </a:outerShdw>
                </a:effectLst>
                <a:latin typeface="Arial Rounded MT Bold" panose="020F0704030504030204" pitchFamily="34" charset="0"/>
              </a:rPr>
              <a:t> By your steadfastness </a:t>
            </a:r>
            <a:r>
              <a:rPr lang="en-US" sz="3600" b="1" i="1" dirty="0">
                <a:effectLst>
                  <a:outerShdw blurRad="38100" dist="38100" dir="2700000" algn="tl">
                    <a:srgbClr val="000000">
                      <a:alpha val="43137"/>
                    </a:srgbClr>
                  </a:outerShdw>
                </a:effectLst>
                <a:latin typeface="Arial Rounded MT Bold" panose="020F0704030504030204" pitchFamily="34" charset="0"/>
              </a:rPr>
              <a:t>and</a:t>
            </a:r>
            <a:r>
              <a:rPr lang="en-US" sz="3600" b="1" dirty="0">
                <a:effectLst>
                  <a:outerShdw blurRad="38100" dist="38100" dir="2700000" algn="tl">
                    <a:srgbClr val="000000">
                      <a:alpha val="43137"/>
                    </a:srgbClr>
                  </a:outerShdw>
                </a:effectLst>
                <a:latin typeface="Arial Rounded MT Bold" panose="020F0704030504030204" pitchFamily="34" charset="0"/>
              </a:rPr>
              <a:t> patient endurance you shall win the true life of your souls. </a:t>
            </a:r>
          </a:p>
          <a:p>
            <a:pPr>
              <a:lnSpc>
                <a:spcPct val="120000"/>
              </a:lnSpc>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Rounded MT Bold" panose="020F0704030504030204" pitchFamily="34" charset="0"/>
              </a:rPr>
              <a:t>Patience = Not Just Waiting But How We Act While We Wait</a:t>
            </a: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9510984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123" y="43151"/>
            <a:ext cx="11397803" cy="84549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Reminds Us that We Live Between the Times</a:t>
            </a:r>
            <a:endParaRPr lang="en-US" dirty="0"/>
          </a:p>
        </p:txBody>
      </p:sp>
      <p:sp>
        <p:nvSpPr>
          <p:cNvPr id="3" name="Content Placeholder 2"/>
          <p:cNvSpPr>
            <a:spLocks noGrp="1"/>
          </p:cNvSpPr>
          <p:nvPr>
            <p:ph idx="1"/>
          </p:nvPr>
        </p:nvSpPr>
        <p:spPr>
          <a:xfrm>
            <a:off x="0" y="1068946"/>
            <a:ext cx="12191999" cy="4895756"/>
          </a:xfrm>
          <a:solidFill>
            <a:schemeClr val="bg1">
              <a:alpha val="70000"/>
            </a:schemeClr>
          </a:solidFill>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When Jesus Returns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The “Not Yet” Will Collapse Into the “Already”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No More Waiting for Answers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Jesus Will Set Everything Right </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Until Then, We Pray / Wait / Are Sanctified by God’s Wise Process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Hebrews 11:13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Each one of these people of faith died not yet having in hand what was promised, but still believing. How did they do it? They saw it way off in the distance, waved their greeting, and accepted the fact that they were transients in this world. </a:t>
            </a:r>
          </a:p>
          <a:p>
            <a:endParaRPr lang="en-US" dirty="0"/>
          </a:p>
        </p:txBody>
      </p:sp>
    </p:spTree>
    <p:extLst>
      <p:ext uri="{BB962C8B-B14F-4D97-AF65-F5344CB8AC3E}">
        <p14:creationId xmlns:p14="http://schemas.microsoft.com/office/powerpoint/2010/main" val="1136430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500" autoRev="1" fill="hold">
                                          <p:stCondLst>
                                            <p:cond delay="0"/>
                                          </p:stCondLst>
                                        </p:cTn>
                                        <p:tgtEl>
                                          <p:spTgt spid="3">
                                            <p:bg/>
                                          </p:spTgt>
                                        </p:tgtEl>
                                        <p:attrNameLst>
                                          <p:attrName>ppt_w</p:attrName>
                                        </p:attrNameLst>
                                      </p:cBhvr>
                                    </p:anim>
                                    <p:anim by="(#ppt_w*0.50)" calcmode="lin" valueType="num">
                                      <p:cBhvr>
                                        <p:cTn id="8" dur="500" decel="50000" autoRev="1" fill="hold">
                                          <p:stCondLst>
                                            <p:cond delay="0"/>
                                          </p:stCondLst>
                                        </p:cTn>
                                        <p:tgtEl>
                                          <p:spTgt spid="3">
                                            <p:bg/>
                                          </p:spTgt>
                                        </p:tgtEl>
                                        <p:attrNameLst>
                                          <p:attrName>ppt_x</p:attrName>
                                        </p:attrNameLst>
                                      </p:cBhvr>
                                    </p:anim>
                                    <p:anim from="(-#ppt_h/2)" to="(#ppt_y)" calcmode="lin" valueType="num">
                                      <p:cBhvr>
                                        <p:cTn id="9" dur="1000" fill="hold">
                                          <p:stCondLst>
                                            <p:cond delay="0"/>
                                          </p:stCondLst>
                                        </p:cTn>
                                        <p:tgtEl>
                                          <p:spTgt spid="3">
                                            <p:bg/>
                                          </p:spTgt>
                                        </p:tgtEl>
                                        <p:attrNameLst>
                                          <p:attrName>ppt_y</p:attrName>
                                        </p:attrNameLst>
                                      </p:cBhvr>
                                    </p:anim>
                                    <p:animRot by="21600000">
                                      <p:cBhvr>
                                        <p:cTn id="10" dur="10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par>
                          <p:cTn id="24" fill="hold">
                            <p:stCondLst>
                              <p:cond delay="73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childTnLst>
                          </p:cTn>
                        </p:par>
                        <p:par>
                          <p:cTn id="31" fill="hold">
                            <p:stCondLst>
                              <p:cond delay="10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3" end="3"/>
                                            </p:txEl>
                                          </p:spTgt>
                                        </p:tgtEl>
                                        <p:attrNameLst>
                                          <p:attrName>ppt_w</p:attrName>
                                        </p:attrNameLst>
                                      </p:cBhvr>
                                    </p:anim>
                                    <p:anim by="(#ppt_w*0.50)" calcmode="lin" valueType="num">
                                      <p:cBhvr>
                                        <p:cTn id="35" dur="500" decel="50000" autoRev="1" fill="hold">
                                          <p:stCondLst>
                                            <p:cond delay="0"/>
                                          </p:stCondLst>
                                        </p:cTn>
                                        <p:tgtEl>
                                          <p:spTgt spid="3">
                                            <p:txEl>
                                              <p:pRg st="3" end="3"/>
                                            </p:txEl>
                                          </p:spTgt>
                                        </p:tgtEl>
                                        <p:attrNameLst>
                                          <p:attrName>ppt_x</p:attrName>
                                        </p:attrNameLst>
                                      </p:cBhvr>
                                    </p:anim>
                                    <p:anim from="(-#ppt_h/2)" to="(#ppt_y)" calcmode="lin" valueType="num">
                                      <p:cBhvr>
                                        <p:cTn id="36" dur="1000" fill="hold">
                                          <p:stCondLst>
                                            <p:cond delay="0"/>
                                          </p:stCondLst>
                                        </p:cTn>
                                        <p:tgtEl>
                                          <p:spTgt spid="3">
                                            <p:txEl>
                                              <p:pRg st="3" end="3"/>
                                            </p:txEl>
                                          </p:spTgt>
                                        </p:tgtEl>
                                        <p:attrNameLst>
                                          <p:attrName>ppt_y</p:attrName>
                                        </p:attrNameLst>
                                      </p:cBhvr>
                                    </p:anim>
                                    <p:animRot by="21600000">
                                      <p:cBhvr>
                                        <p:cTn id="37" dur="1000" fill="hold">
                                          <p:stCondLst>
                                            <p:cond delay="0"/>
                                          </p:stCondLst>
                                        </p:cTn>
                                        <p:tgtEl>
                                          <p:spTgt spid="3">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4" end="4"/>
                                            </p:txEl>
                                          </p:spTgt>
                                        </p:tgtEl>
                                        <p:attrNameLst>
                                          <p:attrName>ppt_w</p:attrName>
                                        </p:attrNameLst>
                                      </p:cBhvr>
                                    </p:anim>
                                    <p:anim by="(#ppt_w*0.50)" calcmode="lin" valueType="num">
                                      <p:cBhvr>
                                        <p:cTn id="43" dur="500" decel="50000" autoRev="1" fill="hold">
                                          <p:stCondLst>
                                            <p:cond delay="0"/>
                                          </p:stCondLst>
                                        </p:cTn>
                                        <p:tgtEl>
                                          <p:spTgt spid="3">
                                            <p:txEl>
                                              <p:pRg st="4" end="4"/>
                                            </p:txEl>
                                          </p:spTgt>
                                        </p:tgtEl>
                                        <p:attrNameLst>
                                          <p:attrName>ppt_x</p:attrName>
                                        </p:attrNameLst>
                                      </p:cBhvr>
                                    </p:anim>
                                    <p:anim from="(-#ppt_h/2)" to="(#ppt_y)" calcmode="lin" valueType="num">
                                      <p:cBhvr>
                                        <p:cTn id="44" dur="1000" fill="hold">
                                          <p:stCondLst>
                                            <p:cond delay="0"/>
                                          </p:stCondLst>
                                        </p:cTn>
                                        <p:tgtEl>
                                          <p:spTgt spid="3">
                                            <p:txEl>
                                              <p:pRg st="4" end="4"/>
                                            </p:txEl>
                                          </p:spTgt>
                                        </p:tgtEl>
                                        <p:attrNameLst>
                                          <p:attrName>ppt_y</p:attrName>
                                        </p:attrNameLst>
                                      </p:cBhvr>
                                    </p:anim>
                                    <p:animRot by="21600000">
                                      <p:cBhvr>
                                        <p:cTn id="45" dur="1000" fill="hold">
                                          <p:stCondLst>
                                            <p:cond delay="0"/>
                                          </p:stCondLst>
                                        </p:cTn>
                                        <p:tgtEl>
                                          <p:spTgt spid="3">
                                            <p:txEl>
                                              <p:pRg st="4" end="4"/>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3">
                                            <p:txEl>
                                              <p:pRg st="5" end="5"/>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5" end="5"/>
                                            </p:txEl>
                                          </p:spTgt>
                                        </p:tgtEl>
                                        <p:attrNameLst>
                                          <p:attrName>ppt_w</p:attrName>
                                        </p:attrNameLst>
                                      </p:cBhvr>
                                    </p:anim>
                                    <p:anim by="(#ppt_w*0.50)" calcmode="lin" valueType="num">
                                      <p:cBhvr>
                                        <p:cTn id="51" dur="500" decel="50000" autoRev="1" fill="hold">
                                          <p:stCondLst>
                                            <p:cond delay="0"/>
                                          </p:stCondLst>
                                        </p:cTn>
                                        <p:tgtEl>
                                          <p:spTgt spid="3">
                                            <p:txEl>
                                              <p:pRg st="5" end="5"/>
                                            </p:txEl>
                                          </p:spTgt>
                                        </p:tgtEl>
                                        <p:attrNameLst>
                                          <p:attrName>ppt_x</p:attrName>
                                        </p:attrNameLst>
                                      </p:cBhvr>
                                    </p:anim>
                                    <p:anim from="(-#ppt_h/2)" to="(#ppt_y)" calcmode="lin" valueType="num">
                                      <p:cBhvr>
                                        <p:cTn id="52" dur="1000" fill="hold">
                                          <p:stCondLst>
                                            <p:cond delay="0"/>
                                          </p:stCondLst>
                                        </p:cTn>
                                        <p:tgtEl>
                                          <p:spTgt spid="3">
                                            <p:txEl>
                                              <p:pRg st="5" end="5"/>
                                            </p:txEl>
                                          </p:spTgt>
                                        </p:tgtEl>
                                        <p:attrNameLst>
                                          <p:attrName>ppt_y</p:attrName>
                                        </p:attrNameLst>
                                      </p:cBhvr>
                                    </p:anim>
                                    <p:animRot by="21600000">
                                      <p:cBhvr>
                                        <p:cTn id="53"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Gives Us an Eternal Viewpoint</a:t>
            </a:r>
            <a:endParaRPr lang="en-US" dirty="0"/>
          </a:p>
        </p:txBody>
      </p:sp>
      <p:sp>
        <p:nvSpPr>
          <p:cNvPr id="3" name="Content Placeholder 2"/>
          <p:cNvSpPr>
            <a:spLocks noGrp="1"/>
          </p:cNvSpPr>
          <p:nvPr>
            <p:ph idx="1"/>
          </p:nvPr>
        </p:nvSpPr>
        <p:spPr>
          <a:xfrm>
            <a:off x="154545" y="1068946"/>
            <a:ext cx="11900079" cy="4698808"/>
          </a:xfrm>
          <a:solidFill>
            <a:schemeClr val="bg1">
              <a:alpha val="50000"/>
            </a:schemeClr>
          </a:solidFill>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When We Bring Urgent Petitions Before the Lord…</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We Wait With Expectancy</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We Move From Our Way To God’s Way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Jonathan Edwards Prayed, </a:t>
            </a:r>
            <a:r>
              <a:rPr lang="en-US" b="1" i="1" dirty="0">
                <a:effectLst>
                  <a:outerShdw blurRad="38100" dist="38100" dir="2700000" algn="tl">
                    <a:srgbClr val="000000">
                      <a:alpha val="43137"/>
                    </a:srgbClr>
                  </a:outerShdw>
                </a:effectLst>
                <a:latin typeface="Arial Rounded MT Bold" panose="020F0704030504030204" pitchFamily="34" charset="0"/>
              </a:rPr>
              <a:t>“O Lord, stamp eternity on my eyeballs.”</a:t>
            </a:r>
            <a:r>
              <a:rPr lang="en-US" b="1"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Waiting Helps to Do That</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It Prioritizes the Eternal Over the Temporal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2 Corinthians 4:18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18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While we look not at the things which are seen, but at the things which are not seen: for the things which are seen are temporal; but the things which are not seen are eternal.</a:t>
            </a:r>
          </a:p>
        </p:txBody>
      </p:sp>
    </p:spTree>
    <p:extLst>
      <p:ext uri="{BB962C8B-B14F-4D97-AF65-F5344CB8AC3E}">
        <p14:creationId xmlns:p14="http://schemas.microsoft.com/office/powerpoint/2010/main" val="1538567776"/>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3"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4848772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2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16482-87A0-4B57-A03A-1789A66F171B}"/>
              </a:ext>
            </a:extLst>
          </p:cNvPr>
          <p:cNvSpPr txBox="1"/>
          <p:nvPr/>
        </p:nvSpPr>
        <p:spPr>
          <a:xfrm>
            <a:off x="130628" y="230165"/>
            <a:ext cx="6096000" cy="1200329"/>
          </a:xfrm>
          <a:prstGeom prst="rect">
            <a:avLst/>
          </a:prstGeom>
          <a:noFill/>
        </p:spPr>
        <p:txBody>
          <a:bodyPr wrap="square">
            <a:spAutoFit/>
          </a:bodyPr>
          <a:lstStyle/>
          <a:p>
            <a:r>
              <a:rPr lang="en-US" b="1" dirty="0"/>
              <a:t>Psalm 27:14 (MSG) </a:t>
            </a:r>
            <a:br>
              <a:rPr lang="en-US" dirty="0"/>
            </a:br>
            <a:r>
              <a:rPr lang="en-US" baseline="30000" dirty="0"/>
              <a:t>14 </a:t>
            </a:r>
            <a:r>
              <a:rPr lang="en-US" dirty="0"/>
              <a:t> Stay with </a:t>
            </a:r>
            <a:r>
              <a:rPr lang="en-US" cap="small" dirty="0">
                <a:effectLst/>
              </a:rPr>
              <a:t>GOD</a:t>
            </a:r>
            <a:r>
              <a:rPr lang="en-US" dirty="0"/>
              <a:t>! Take heart. Don't quit. I'll say it again: Stay with </a:t>
            </a:r>
            <a:r>
              <a:rPr lang="en-US" cap="small" dirty="0">
                <a:effectLst/>
              </a:rPr>
              <a:t>GOD</a:t>
            </a:r>
            <a:r>
              <a:rPr lang="en-US" dirty="0"/>
              <a:t>. </a:t>
            </a:r>
            <a:br>
              <a:rPr lang="en-US" dirty="0"/>
            </a:br>
            <a:endParaRPr lang="en-US" dirty="0"/>
          </a:p>
        </p:txBody>
      </p:sp>
      <p:sp>
        <p:nvSpPr>
          <p:cNvPr id="5" name="TextBox 4">
            <a:extLst>
              <a:ext uri="{FF2B5EF4-FFF2-40B4-BE49-F238E27FC236}">
                <a16:creationId xmlns:a16="http://schemas.microsoft.com/office/drawing/2014/main" id="{555DE0D6-836D-4D1F-A44E-AD71F27F9B8F}"/>
              </a:ext>
            </a:extLst>
          </p:cNvPr>
          <p:cNvSpPr txBox="1"/>
          <p:nvPr/>
        </p:nvSpPr>
        <p:spPr>
          <a:xfrm>
            <a:off x="6466114" y="230165"/>
            <a:ext cx="6096000" cy="1477328"/>
          </a:xfrm>
          <a:prstGeom prst="rect">
            <a:avLst/>
          </a:prstGeom>
          <a:noFill/>
        </p:spPr>
        <p:txBody>
          <a:bodyPr wrap="square">
            <a:spAutoFit/>
          </a:bodyPr>
          <a:lstStyle/>
          <a:p>
            <a:r>
              <a:rPr lang="en-US" b="1" dirty="0"/>
              <a:t>Psalm 27:14 (AMP) </a:t>
            </a:r>
            <a:br>
              <a:rPr lang="en-US" dirty="0"/>
            </a:br>
            <a:r>
              <a:rPr lang="en-US" baseline="30000" dirty="0"/>
              <a:t>14 </a:t>
            </a:r>
            <a:r>
              <a:rPr lang="en-US" dirty="0"/>
              <a:t> Wait </a:t>
            </a:r>
            <a:r>
              <a:rPr lang="en-US" i="1" dirty="0"/>
              <a:t>and</a:t>
            </a:r>
            <a:r>
              <a:rPr lang="en-US" dirty="0"/>
              <a:t> hope for </a:t>
            </a:r>
            <a:r>
              <a:rPr lang="en-US" i="1" dirty="0"/>
              <a:t>and</a:t>
            </a:r>
            <a:r>
              <a:rPr lang="en-US" dirty="0"/>
              <a:t> expect the Lord; be brave </a:t>
            </a:r>
            <a:r>
              <a:rPr lang="en-US" i="1" dirty="0"/>
              <a:t>and</a:t>
            </a:r>
            <a:r>
              <a:rPr lang="en-US" dirty="0"/>
              <a:t> of good courage and let your heart be stout </a:t>
            </a:r>
            <a:r>
              <a:rPr lang="en-US" i="1" dirty="0"/>
              <a:t>and</a:t>
            </a:r>
            <a:r>
              <a:rPr lang="en-US" dirty="0"/>
              <a:t> enduring. Yes, wait for </a:t>
            </a:r>
            <a:r>
              <a:rPr lang="en-US" i="1" dirty="0"/>
              <a:t>and</a:t>
            </a:r>
            <a:r>
              <a:rPr lang="en-US" dirty="0"/>
              <a:t> hope for </a:t>
            </a:r>
            <a:r>
              <a:rPr lang="en-US" i="1" dirty="0"/>
              <a:t>and</a:t>
            </a:r>
            <a:r>
              <a:rPr lang="en-US" dirty="0"/>
              <a:t> expect the Lord. </a:t>
            </a:r>
            <a:br>
              <a:rPr lang="en-US" dirty="0"/>
            </a:br>
            <a:endParaRPr lang="en-US" dirty="0"/>
          </a:p>
        </p:txBody>
      </p:sp>
      <p:sp>
        <p:nvSpPr>
          <p:cNvPr id="7" name="TextBox 6">
            <a:extLst>
              <a:ext uri="{FF2B5EF4-FFF2-40B4-BE49-F238E27FC236}">
                <a16:creationId xmlns:a16="http://schemas.microsoft.com/office/drawing/2014/main" id="{368D3CB1-A10C-46E7-B387-80135D30AE6C}"/>
              </a:ext>
            </a:extLst>
          </p:cNvPr>
          <p:cNvSpPr txBox="1"/>
          <p:nvPr/>
        </p:nvSpPr>
        <p:spPr>
          <a:xfrm>
            <a:off x="2933699" y="1903550"/>
            <a:ext cx="8060871" cy="3693319"/>
          </a:xfrm>
          <a:prstGeom prst="rect">
            <a:avLst/>
          </a:prstGeom>
          <a:noFill/>
        </p:spPr>
        <p:txBody>
          <a:bodyPr wrap="square">
            <a:spAutoFit/>
          </a:bodyPr>
          <a:lstStyle/>
          <a:p>
            <a:r>
              <a:rPr lang="en-US" b="1" dirty="0"/>
              <a:t>Psalm 27:14 (KJV) </a:t>
            </a:r>
            <a:br>
              <a:rPr lang="en-US" dirty="0"/>
            </a:br>
            <a:r>
              <a:rPr lang="en-US" baseline="30000" dirty="0"/>
              <a:t>14 </a:t>
            </a:r>
            <a:r>
              <a:rPr lang="en-US" dirty="0"/>
              <a:t> </a:t>
            </a:r>
            <a:r>
              <a:rPr lang="en-US" b="1" dirty="0">
                <a:effectLst>
                  <a:outerShdw blurRad="38100" dist="38100" dir="2700000" algn="tl">
                    <a:srgbClr val="000000">
                      <a:alpha val="43137"/>
                    </a:srgbClr>
                  </a:outerShdw>
                </a:effectLst>
              </a:rPr>
              <a:t>Wait-  </a:t>
            </a:r>
            <a:r>
              <a:rPr lang="en-US" dirty="0"/>
              <a:t>to </a:t>
            </a:r>
            <a:r>
              <a:rPr lang="en-US" i="1" dirty="0"/>
              <a:t>bind</a:t>
            </a:r>
            <a:r>
              <a:rPr lang="en-US" dirty="0"/>
              <a:t> together (by </a:t>
            </a:r>
            <a:r>
              <a:rPr lang="en-US" i="1" dirty="0"/>
              <a:t>twisting</a:t>
            </a:r>
            <a:r>
              <a:rPr lang="en-US" dirty="0"/>
              <a:t>), i.e. </a:t>
            </a:r>
            <a:r>
              <a:rPr lang="en-US" i="1" dirty="0"/>
              <a:t>collect</a:t>
            </a:r>
            <a:r>
              <a:rPr lang="en-US" dirty="0"/>
              <a:t>; to </a:t>
            </a:r>
            <a:r>
              <a:rPr lang="en-US" i="1" dirty="0"/>
              <a:t>expect</a:t>
            </a:r>
            <a:r>
              <a:rPr lang="en-US" dirty="0"/>
              <a:t> :- gather (together), look, patiently, tarry, wait</a:t>
            </a:r>
            <a:br>
              <a:rPr lang="en-US" dirty="0"/>
            </a:br>
            <a:r>
              <a:rPr lang="en-US" b="1" dirty="0">
                <a:effectLst>
                  <a:outerShdw blurRad="38100" dist="38100" dir="2700000" algn="tl">
                    <a:srgbClr val="000000">
                      <a:alpha val="43137"/>
                    </a:srgbClr>
                  </a:outerShdw>
                </a:effectLst>
              </a:rPr>
              <a:t> on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be of good courage- </a:t>
            </a:r>
            <a:r>
              <a:rPr lang="en-US" dirty="0"/>
              <a:t>to </a:t>
            </a:r>
            <a:r>
              <a:rPr lang="en-US" i="1" dirty="0"/>
              <a:t>fasten</a:t>
            </a:r>
            <a:r>
              <a:rPr lang="en-US" dirty="0"/>
              <a:t> upon; hence to </a:t>
            </a:r>
            <a:r>
              <a:rPr lang="en-US" i="1" dirty="0"/>
              <a:t>seize, be strong</a:t>
            </a:r>
            <a:r>
              <a:rPr lang="en-US" dirty="0"/>
              <a:t> (figurative </a:t>
            </a:r>
            <a:r>
              <a:rPr lang="en-US" i="1" dirty="0"/>
              <a:t>courageous</a:t>
            </a:r>
            <a:r>
              <a:rPr lang="en-US" dirty="0"/>
              <a:t>, causative </a:t>
            </a:r>
            <a:r>
              <a:rPr lang="en-US" i="1" dirty="0"/>
              <a:t>strengthen, cure, help, repair, fortify</a:t>
            </a:r>
            <a:r>
              <a:rPr lang="en-US" dirty="0"/>
              <a:t>),</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he shall strengthen-  </a:t>
            </a:r>
            <a:r>
              <a:rPr lang="en-US" dirty="0"/>
              <a:t>to </a:t>
            </a:r>
            <a:r>
              <a:rPr lang="en-US" i="1" dirty="0"/>
              <a:t>fasten</a:t>
            </a:r>
            <a:r>
              <a:rPr lang="en-US" dirty="0"/>
              <a:t> upon; hence to </a:t>
            </a:r>
            <a:r>
              <a:rPr lang="en-US" i="1" dirty="0"/>
              <a:t>seize, be strong</a:t>
            </a:r>
            <a:r>
              <a:rPr lang="en-US" dirty="0"/>
              <a:t> (figurative </a:t>
            </a:r>
            <a:r>
              <a:rPr lang="en-US" i="1" dirty="0"/>
              <a:t>courageous</a:t>
            </a:r>
            <a:r>
              <a:rPr lang="en-US" dirty="0"/>
              <a:t>, causative </a:t>
            </a:r>
            <a:r>
              <a:rPr lang="en-US" i="1" dirty="0"/>
              <a:t>strengthen, cure, help, repair, fortify</a:t>
            </a:r>
            <a:r>
              <a:rPr lang="en-US" dirty="0"/>
              <a:t>), </a:t>
            </a:r>
            <a:r>
              <a:rPr lang="en-US" i="1" dirty="0"/>
              <a:t>obstinate</a:t>
            </a:r>
            <a:r>
              <a:rPr lang="en-US" dirty="0"/>
              <a:t>; to </a:t>
            </a:r>
            <a:r>
              <a:rPr lang="en-US" i="1" dirty="0"/>
              <a:t>bind, restrain, conquer</a:t>
            </a:r>
            <a:r>
              <a:rPr lang="en-US" dirty="0"/>
              <a:t> :- aid, amend, × </a:t>
            </a:r>
            <a:r>
              <a:rPr lang="en-US" dirty="0" err="1"/>
              <a:t>calker</a:t>
            </a:r>
            <a:r>
              <a:rPr lang="en-US" dirty="0"/>
              <a:t>, catch, cleave, confirm, </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thine heart- </a:t>
            </a:r>
          </a:p>
          <a:p>
            <a:r>
              <a:rPr lang="en-US" b="1" dirty="0">
                <a:effectLst>
                  <a:outerShdw blurRad="38100" dist="38100" dir="2700000" algn="tl">
                    <a:srgbClr val="000000">
                      <a:alpha val="43137"/>
                    </a:srgbClr>
                  </a:outerShdw>
                </a:effectLst>
              </a:rPr>
              <a:t>: wait, </a:t>
            </a:r>
          </a:p>
          <a:p>
            <a:r>
              <a:rPr lang="en-US" b="1" dirty="0">
                <a:effectLst>
                  <a:outerShdw blurRad="38100" dist="38100" dir="2700000" algn="tl">
                    <a:srgbClr val="000000">
                      <a:alpha val="43137"/>
                    </a:srgbClr>
                  </a:outerShdw>
                </a:effectLst>
              </a:rPr>
              <a:t>I say, on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a:t>
            </a:r>
            <a:br>
              <a:rPr lang="en-US" dirty="0"/>
            </a:br>
            <a:endParaRPr lang="en-US" dirty="0"/>
          </a:p>
        </p:txBody>
      </p:sp>
    </p:spTree>
    <p:extLst>
      <p:ext uri="{BB962C8B-B14F-4D97-AF65-F5344CB8AC3E}">
        <p14:creationId xmlns:p14="http://schemas.microsoft.com/office/powerpoint/2010/main" val="31948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6D0B-1CCB-4068-8DAD-561AA43D28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045EA-8EA8-4090-993B-E010F8D0D871}"/>
              </a:ext>
            </a:extLst>
          </p:cNvPr>
          <p:cNvSpPr>
            <a:spLocks noGrp="1"/>
          </p:cNvSpPr>
          <p:nvPr>
            <p:ph idx="1"/>
          </p:nvPr>
        </p:nvSpPr>
        <p:spPr>
          <a:xfrm>
            <a:off x="838200" y="1825625"/>
            <a:ext cx="1630680" cy="531495"/>
          </a:xfrm>
        </p:spPr>
        <p:txBody>
          <a:bodyPr/>
          <a:lstStyle/>
          <a:p>
            <a:pPr marL="0" indent="0">
              <a:buNone/>
            </a:pPr>
            <a:r>
              <a:rPr lang="en-US" b="1" dirty="0">
                <a:effectLst>
                  <a:outerShdw blurRad="38100" dist="38100" dir="2700000" algn="tl">
                    <a:srgbClr val="000000">
                      <a:alpha val="43137"/>
                    </a:srgbClr>
                  </a:outerShdw>
                </a:effectLst>
              </a:rPr>
              <a:t>COVID-19</a:t>
            </a:r>
            <a:endParaRPr lang="en-US" dirty="0"/>
          </a:p>
        </p:txBody>
      </p:sp>
    </p:spTree>
    <p:extLst>
      <p:ext uri="{BB962C8B-B14F-4D97-AF65-F5344CB8AC3E}">
        <p14:creationId xmlns:p14="http://schemas.microsoft.com/office/powerpoint/2010/main" val="167511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054624" cy="6761408"/>
          </a:xfrm>
        </p:spPr>
        <p:txBody>
          <a:bodyPr>
            <a:noAutofit/>
          </a:bodyPr>
          <a:lstStyle/>
          <a:p>
            <a:pPr marL="0" indent="0">
              <a:lnSpc>
                <a:spcPct val="100000"/>
              </a:lnSpc>
              <a:spcBef>
                <a:spcPts val="0"/>
              </a:spcBef>
              <a:buNone/>
            </a:pPr>
            <a:r>
              <a:rPr lang="en-US" sz="1200" b="1" dirty="0">
                <a:effectLst>
                  <a:outerShdw blurRad="38100" dist="38100" dir="2700000" algn="tl">
                    <a:srgbClr val="000000">
                      <a:alpha val="43137"/>
                    </a:srgbClr>
                  </a:outerShdw>
                </a:effectLst>
              </a:rPr>
              <a:t>7 Suggestions When God is Silent</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Elijah had been used of God to hold back rain from the people for over three years, because of their sins. Obviously, he was not well liked as a preacher. I can imagine the stress he experienced during those years.</a:t>
            </a:r>
          </a:p>
          <a:p>
            <a:pPr>
              <a:lnSpc>
                <a:spcPct val="100000"/>
              </a:lnSpc>
              <a:spcBef>
                <a:spcPts val="0"/>
              </a:spcBef>
            </a:pPr>
            <a:r>
              <a:rPr lang="en-US" sz="1200" dirty="0">
                <a:effectLst>
                  <a:outerShdw blurRad="38100" dist="38100" dir="2700000" algn="tl">
                    <a:srgbClr val="000000">
                      <a:alpha val="43137"/>
                    </a:srgbClr>
                  </a:outerShdw>
                </a:effectLst>
              </a:rPr>
              <a:t>Something strikes me, however, that seems to further complicate Elijah’s situation.</a:t>
            </a:r>
          </a:p>
          <a:p>
            <a:pPr>
              <a:lnSpc>
                <a:spcPct val="100000"/>
              </a:lnSpc>
              <a:spcBef>
                <a:spcPts val="0"/>
              </a:spcBef>
            </a:pPr>
            <a:r>
              <a:rPr lang="en-US" sz="1200" dirty="0">
                <a:effectLst>
                  <a:outerShdw blurRad="38100" dist="38100" dir="2700000" algn="tl">
                    <a:srgbClr val="000000">
                      <a:alpha val="43137"/>
                    </a:srgbClr>
                  </a:outerShdw>
                </a:effectLst>
              </a:rPr>
              <a:t>Consider </a:t>
            </a:r>
            <a:r>
              <a:rPr lang="en-US" sz="1200" dirty="0">
                <a:effectLst>
                  <a:outerShdw blurRad="38100" dist="38100" dir="2700000" algn="tl">
                    <a:srgbClr val="000000">
                      <a:alpha val="43137"/>
                    </a:srgbClr>
                  </a:outerShdw>
                </a:effectLst>
                <a:hlinkClick r:id="rId2"/>
              </a:rPr>
              <a:t>1 Kings 18:1</a:t>
            </a:r>
            <a:r>
              <a:rPr lang="en-US" sz="1200" dirty="0">
                <a:effectLst>
                  <a:outerShdw blurRad="38100" dist="38100" dir="2700000" algn="tl">
                    <a:srgbClr val="000000">
                      <a:alpha val="43137"/>
                    </a:srgbClr>
                  </a:outerShdw>
                </a:effectLst>
              </a:rPr>
              <a:t>:</a:t>
            </a:r>
          </a:p>
          <a:p>
            <a:pPr>
              <a:lnSpc>
                <a:spcPct val="100000"/>
              </a:lnSpc>
              <a:spcBef>
                <a:spcPts val="0"/>
              </a:spcBef>
            </a:pPr>
            <a:r>
              <a:rPr lang="en-US" sz="1200" i="1" dirty="0">
                <a:effectLst>
                  <a:outerShdw blurRad="38100" dist="38100" dir="2700000" algn="tl">
                    <a:srgbClr val="000000">
                      <a:alpha val="43137"/>
                    </a:srgbClr>
                  </a:outerShdw>
                </a:effectLst>
              </a:rPr>
              <a:t>“After a long time, in the third year, the word of the LORD came to Elijah: “Go and present yourself to Ahab, and I will send rain on the land.”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According to a couple New Testament passages, this “After a long time” was actually three and a half years. The famine was three and a half years long. For three and a half years, the people apparently continued to sin, Elijah continued to hold on by faith, but God said nothing. God was apparently inactive… not speaking… even to His great servant Elijah during this time.</a:t>
            </a:r>
          </a:p>
          <a:p>
            <a:pPr>
              <a:lnSpc>
                <a:spcPct val="100000"/>
              </a:lnSpc>
              <a:spcBef>
                <a:spcPts val="0"/>
              </a:spcBef>
            </a:pPr>
            <a:r>
              <a:rPr lang="en-US" sz="1200" b="1" dirty="0">
                <a:effectLst>
                  <a:outerShdw blurRad="38100" dist="38100" dir="2700000" algn="tl">
                    <a:srgbClr val="000000">
                      <a:alpha val="43137"/>
                    </a:srgbClr>
                  </a:outerShdw>
                </a:effectLst>
              </a:rPr>
              <a:t>Have you ever been there? Has the silence of God in your life ever been eerily strong?</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Imagine you had been faithfully serving… God is using you… you are in constant communication with Him… and then suddenly… everything is quiet. You have to wait.</a:t>
            </a:r>
          </a:p>
          <a:p>
            <a:pPr>
              <a:lnSpc>
                <a:spcPct val="100000"/>
              </a:lnSpc>
              <a:spcBef>
                <a:spcPts val="0"/>
              </a:spcBef>
            </a:pPr>
            <a:r>
              <a:rPr lang="en-US" sz="1200" dirty="0">
                <a:effectLst>
                  <a:outerShdw blurRad="38100" dist="38100" dir="2700000" algn="tl">
                    <a:srgbClr val="000000">
                      <a:alpha val="43137"/>
                    </a:srgbClr>
                  </a:outerShdw>
                </a:effectLst>
              </a:rPr>
              <a:t>The separation must have seemed unbearable. Elijah is not liked and unpopular. He’s an outcast from the people and the One he trusted most was seemingly absent.</a:t>
            </a:r>
          </a:p>
          <a:p>
            <a:pPr>
              <a:lnSpc>
                <a:spcPct val="100000"/>
              </a:lnSpc>
              <a:spcBef>
                <a:spcPts val="0"/>
              </a:spcBef>
            </a:pPr>
            <a:r>
              <a:rPr lang="en-US" sz="1200" dirty="0">
                <a:effectLst>
                  <a:outerShdw blurRad="38100" dist="38100" dir="2700000" algn="tl">
                    <a:srgbClr val="000000">
                      <a:alpha val="43137"/>
                    </a:srgbClr>
                  </a:outerShdw>
                </a:effectLst>
              </a:rPr>
              <a:t>God would soon do a miracle through Elijah… one he couldn’t even imagine… certainly not script, but during this period all Elijah could do was wait.</a:t>
            </a:r>
          </a:p>
          <a:p>
            <a:pPr>
              <a:lnSpc>
                <a:spcPct val="100000"/>
              </a:lnSpc>
              <a:spcBef>
                <a:spcPts val="0"/>
              </a:spcBef>
            </a:pPr>
            <a:r>
              <a:rPr lang="en-US" sz="1200" dirty="0">
                <a:effectLst>
                  <a:outerShdw blurRad="38100" dist="38100" dir="2700000" algn="tl">
                    <a:srgbClr val="000000">
                      <a:alpha val="43137"/>
                    </a:srgbClr>
                  </a:outerShdw>
                </a:effectLst>
              </a:rPr>
              <a:t>If you have been follower of Christ very long, you have had periods where it seems God is nowhere to be found. We often call them periods of spiritual dryness. Sometimes I refer to it as being in a spiritual funk.</a:t>
            </a:r>
          </a:p>
          <a:p>
            <a:pPr>
              <a:lnSpc>
                <a:spcPct val="100000"/>
              </a:lnSpc>
              <a:spcBef>
                <a:spcPts val="0"/>
              </a:spcBef>
            </a:pPr>
            <a:r>
              <a:rPr lang="en-US" sz="1200" b="1" dirty="0">
                <a:effectLst>
                  <a:outerShdw blurRad="38100" dist="38100" dir="2700000" algn="tl">
                    <a:srgbClr val="000000">
                      <a:alpha val="43137"/>
                    </a:srgbClr>
                  </a:outerShdw>
                </a:effectLst>
              </a:rPr>
              <a:t>What should we do during the times of silence, before the miracles of God come through for us?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If you are like me, you can figure out how to celebrate a miracle. You don’t need much help doing that. The tough part of life is figuring out what to do during the years of silence… during the years when miracles are seemingly nowhere to be found.</a:t>
            </a:r>
          </a:p>
          <a:p>
            <a:pPr>
              <a:lnSpc>
                <a:spcPct val="100000"/>
              </a:lnSpc>
              <a:spcBef>
                <a:spcPts val="0"/>
              </a:spcBef>
            </a:pPr>
            <a:r>
              <a:rPr lang="en-US" sz="1200" b="1" dirty="0">
                <a:effectLst>
                  <a:outerShdw blurRad="38100" dist="38100" dir="2700000" algn="tl">
                    <a:srgbClr val="000000">
                      <a:alpha val="43137"/>
                    </a:srgbClr>
                  </a:outerShdw>
                </a:effectLst>
              </a:rPr>
              <a:t>What do we do during the spiritually dry periods of life when we don’t hear clearly the voice of God?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Here are 7 suggestions for those times: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Don’t ignore the silence </a:t>
            </a:r>
            <a:r>
              <a:rPr lang="en-US" sz="1200" dirty="0">
                <a:effectLst>
                  <a:outerShdw blurRad="38100" dist="38100" dir="2700000" algn="tl">
                    <a:srgbClr val="000000">
                      <a:alpha val="43137"/>
                    </a:srgbClr>
                  </a:outerShdw>
                </a:effectLst>
              </a:rPr>
              <a:t>– Some of the biggest moves God has made in my life have come after a period of spiritual dryness… when it seemed like God was doing nothing in my life. Stay very close to God and watch for Him to eventually display His power. He will in the fullness of time.</a:t>
            </a:r>
          </a:p>
          <a:p>
            <a:pPr>
              <a:lnSpc>
                <a:spcPct val="100000"/>
              </a:lnSpc>
              <a:spcBef>
                <a:spcPts val="0"/>
              </a:spcBef>
            </a:pPr>
            <a:r>
              <a:rPr lang="en-US" sz="1200" b="1" dirty="0">
                <a:effectLst>
                  <a:outerShdw blurRad="38100" dist="38100" dir="2700000" algn="tl">
                    <a:srgbClr val="000000">
                      <a:alpha val="43137"/>
                    </a:srgbClr>
                  </a:outerShdw>
                </a:effectLst>
              </a:rPr>
              <a:t>Confront known sin in your life do a self check up </a:t>
            </a:r>
            <a:r>
              <a:rPr lang="en-US" sz="1200" dirty="0">
                <a:effectLst>
                  <a:outerShdw blurRad="38100" dist="38100" dir="2700000" algn="tl">
                    <a:srgbClr val="000000">
                      <a:alpha val="43137"/>
                    </a:srgbClr>
                  </a:outerShdw>
                </a:effectLst>
              </a:rPr>
              <a:t>– This wasn’t the problem of silence for Elijah, but the problem for the Israelites was that they were chasing after other gods and living lives in total disobedience to God. Sin may not be the reason you don’t sense closeness to God right now, but if you have known sin in your life it will affect your intimacy with God.</a:t>
            </a:r>
          </a:p>
          <a:p>
            <a:pPr>
              <a:lnSpc>
                <a:spcPct val="100000"/>
              </a:lnSpc>
              <a:spcBef>
                <a:spcPts val="0"/>
              </a:spcBef>
            </a:pPr>
            <a:r>
              <a:rPr lang="en-US" sz="1200" b="1" dirty="0">
                <a:effectLst>
                  <a:outerShdw blurRad="38100" dist="38100" dir="2700000" algn="tl">
                    <a:srgbClr val="000000">
                      <a:alpha val="43137"/>
                    </a:srgbClr>
                  </a:outerShdw>
                </a:effectLst>
              </a:rPr>
              <a:t>Go back to what you know </a:t>
            </a:r>
            <a:r>
              <a:rPr lang="en-US" sz="1200" dirty="0">
                <a:effectLst>
                  <a:outerShdw blurRad="38100" dist="38100" dir="2700000" algn="tl">
                    <a:srgbClr val="000000">
                      <a:alpha val="43137"/>
                    </a:srgbClr>
                  </a:outerShdw>
                </a:effectLst>
              </a:rPr>
              <a:t>– Get back to the basics of the faith that saved you. You’ll do it 100s of times in your life, but you must remind yourselves of the basis of faith… which is the very character and promises of God. God is in control. He really is… even when it doesn’t seem that He is anywhere to be found.</a:t>
            </a:r>
          </a:p>
          <a:p>
            <a:pPr>
              <a:lnSpc>
                <a:spcPct val="100000"/>
              </a:lnSpc>
              <a:spcBef>
                <a:spcPts val="0"/>
              </a:spcBef>
            </a:pPr>
            <a:r>
              <a:rPr lang="en-US" sz="1200" b="1" dirty="0">
                <a:effectLst>
                  <a:outerShdw blurRad="38100" dist="38100" dir="2700000" algn="tl">
                    <a:srgbClr val="000000">
                      <a:alpha val="43137"/>
                    </a:srgbClr>
                  </a:outerShdw>
                </a:effectLst>
              </a:rPr>
              <a:t>Make a decision… Choose sides</a:t>
            </a:r>
            <a:r>
              <a:rPr lang="en-US" sz="1200" dirty="0">
                <a:effectLst>
                  <a:outerShdw blurRad="38100" dist="38100" dir="2700000" algn="tl">
                    <a:srgbClr val="000000">
                      <a:alpha val="43137"/>
                    </a:srgbClr>
                  </a:outerShdw>
                </a:effectLst>
              </a:rPr>
              <a:t> – You can’t adequately serve God and the world. (Consider </a:t>
            </a:r>
            <a:r>
              <a:rPr lang="en-US" sz="1200" dirty="0">
                <a:effectLst>
                  <a:outerShdw blurRad="38100" dist="38100" dir="2700000" algn="tl">
                    <a:srgbClr val="000000">
                      <a:alpha val="43137"/>
                    </a:srgbClr>
                  </a:outerShdw>
                </a:effectLst>
                <a:hlinkClick r:id="rId3"/>
              </a:rPr>
              <a:t>Joshua 24:15</a:t>
            </a:r>
            <a:r>
              <a:rPr lang="en-US" sz="1200" dirty="0">
                <a:effectLst>
                  <a:outerShdw blurRad="38100" dist="38100" dir="2700000" algn="tl">
                    <a:srgbClr val="000000">
                      <a:alpha val="43137"/>
                    </a:srgbClr>
                  </a:outerShdw>
                </a:effectLst>
              </a:rPr>
              <a:t>.) Something happens in life, often sin, busyness, boredom, or a tragedy… but if we are normal, we have periods where we grow away from our close relationship with God. God hasn’t moved, but if you’ve shifted in your obedience, get back securely on the right side.</a:t>
            </a:r>
          </a:p>
          <a:p>
            <a:pPr>
              <a:lnSpc>
                <a:spcPct val="100000"/>
              </a:lnSpc>
              <a:spcBef>
                <a:spcPts val="0"/>
              </a:spcBef>
            </a:pPr>
            <a:r>
              <a:rPr lang="en-US" sz="1200" b="1" dirty="0">
                <a:effectLst>
                  <a:outerShdw blurRad="38100" dist="38100" dir="2700000" algn="tl">
                    <a:srgbClr val="000000">
                      <a:alpha val="43137"/>
                    </a:srgbClr>
                  </a:outerShdw>
                </a:effectLst>
              </a:rPr>
              <a:t>Trust More… Not less</a:t>
            </a:r>
            <a:r>
              <a:rPr lang="en-US" sz="1200" dirty="0">
                <a:effectLst>
                  <a:outerShdw blurRad="38100" dist="38100" dir="2700000" algn="tl">
                    <a:srgbClr val="000000">
                      <a:alpha val="43137"/>
                    </a:srgbClr>
                  </a:outerShdw>
                </a:effectLst>
              </a:rPr>
              <a:t> – Times of silence may be filled with fear, but ironically, these times require more faith. Times come in our spiritual life when our enthusiasm isn’t as real as when we began our walk with God. That’s not an indication to quit… it may be that God is using that time for something bigger than you could have imagined… but whatever is next will most likely require a deeper level of trust.</a:t>
            </a:r>
          </a:p>
          <a:p>
            <a:pPr>
              <a:lnSpc>
                <a:spcPct val="100000"/>
              </a:lnSpc>
              <a:spcBef>
                <a:spcPts val="0"/>
              </a:spcBef>
            </a:pPr>
            <a:r>
              <a:rPr lang="en-US" sz="1200" b="1" dirty="0">
                <a:effectLst>
                  <a:outerShdw blurRad="38100" dist="38100" dir="2700000" algn="tl">
                    <a:srgbClr val="000000">
                      <a:alpha val="43137"/>
                    </a:srgbClr>
                  </a:outerShdw>
                </a:effectLst>
              </a:rPr>
              <a:t>Listen and Watch Closely</a:t>
            </a:r>
            <a:r>
              <a:rPr lang="en-US" sz="1200" dirty="0">
                <a:effectLst>
                  <a:outerShdw blurRad="38100" dist="38100" dir="2700000" algn="tl">
                    <a:srgbClr val="000000">
                      <a:alpha val="43137"/>
                    </a:srgbClr>
                  </a:outerShdw>
                </a:effectLst>
              </a:rPr>
              <a:t> – Some day God is going to make His plans known to you. Don’t miss them. He may come to your personally, through His Word, circumstances, or another person. You’ll need to be in a position to know that God is moving. (Read </a:t>
            </a:r>
            <a:r>
              <a:rPr lang="en-US" sz="1200" dirty="0">
                <a:effectLst>
                  <a:outerShdw blurRad="38100" dist="38100" dir="2700000" algn="tl">
                    <a:srgbClr val="000000">
                      <a:alpha val="43137"/>
                    </a:srgbClr>
                  </a:outerShdw>
                </a:effectLst>
                <a:hlinkClick r:id="rId4"/>
              </a:rPr>
              <a:t>THIS POST</a:t>
            </a:r>
            <a:r>
              <a:rPr lang="en-US" sz="1200" dirty="0">
                <a:effectLst>
                  <a:outerShdw blurRad="38100" dist="38100" dir="2700000" algn="tl">
                    <a:srgbClr val="000000">
                      <a:alpha val="43137"/>
                    </a:srgbClr>
                  </a:outerShdw>
                </a:effectLst>
              </a:rPr>
              <a:t> if you need help discerning God’s will.)</a:t>
            </a:r>
          </a:p>
          <a:p>
            <a:pPr>
              <a:lnSpc>
                <a:spcPct val="100000"/>
              </a:lnSpc>
              <a:spcBef>
                <a:spcPts val="0"/>
              </a:spcBef>
            </a:pPr>
            <a:r>
              <a:rPr lang="en-US" sz="1200" b="1" dirty="0">
                <a:effectLst>
                  <a:outerShdw blurRad="38100" dist="38100" dir="2700000" algn="tl">
                    <a:srgbClr val="000000">
                      <a:alpha val="43137"/>
                    </a:srgbClr>
                  </a:outerShdw>
                </a:effectLst>
              </a:rPr>
              <a:t>Get ready to receive</a:t>
            </a:r>
            <a:r>
              <a:rPr lang="en-US" sz="1200" dirty="0">
                <a:effectLst>
                  <a:outerShdw blurRad="38100" dist="38100" dir="2700000" algn="tl">
                    <a:srgbClr val="000000">
                      <a:alpha val="43137"/>
                    </a:srgbClr>
                  </a:outerShdw>
                </a:effectLst>
              </a:rPr>
              <a:t> – God will break the silence some day… and when He does it WILL be good. If you mope around in your sorrows, you’ll be less prepared to receive the good things to come. Not because of your circumstances, but because of your faith, clothe yourself in joy as you wait for God to bless you after the period of silence.</a:t>
            </a:r>
          </a:p>
          <a:p>
            <a:pPr>
              <a:lnSpc>
                <a:spcPct val="100000"/>
              </a:lnSpc>
              <a:spcBef>
                <a:spcPts val="0"/>
              </a:spcBef>
            </a:pPr>
            <a:r>
              <a:rPr lang="en-US" sz="1200" b="1" dirty="0">
                <a:effectLst>
                  <a:outerShdw blurRad="38100" dist="38100" dir="2700000" algn="tl">
                    <a:srgbClr val="000000">
                      <a:alpha val="43137"/>
                    </a:srgbClr>
                  </a:outerShdw>
                </a:effectLst>
              </a:rPr>
              <a:t>Are you in one of those periods of silence today? How do you handle these periods of time? </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37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3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0"/>
            <a:ext cx="11900079" cy="6761408"/>
          </a:xfrm>
        </p:spPr>
        <p:txBody>
          <a:bodyPr>
            <a:normAutofit fontScale="25000" lnSpcReduction="20000"/>
          </a:bodyPr>
          <a:lstStyle/>
          <a:p>
            <a:pPr marL="0" indent="0">
              <a:lnSpc>
                <a:spcPct val="120000"/>
              </a:lnSpc>
              <a:spcBef>
                <a:spcPts val="0"/>
              </a:spcBef>
              <a:buNone/>
            </a:pPr>
            <a:r>
              <a:rPr lang="en-US" sz="3600" b="1" dirty="0">
                <a:effectLst>
                  <a:outerShdw blurRad="38100" dist="38100" dir="2700000" algn="tl">
                    <a:srgbClr val="000000">
                      <a:alpha val="43137"/>
                    </a:srgbClr>
                  </a:outerShdw>
                </a:effectLst>
              </a:rPr>
              <a:t>Where is God When God is Not There? </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hlinkClick r:id="rId2"/>
              </a:rPr>
              <a:t>Psalm 13</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rPr>
              <a:t>1 How long, O Lord? Will You forget me forever? How long will You hide Your face from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2 How long shall I take counsel in my soul, having sorrow in my heart daily? How long will my enemy be exalted over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3 Consider and hear me, O Lord my God; enlighten my eyes, lest I sleep the sleep of death;</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4 Lest my enemy say, “I have prevailed against him”; lest those who trouble me rejoice when I am moved.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5 But I have trusted in Your mercy; My heart shall rejoice in Your salvation.</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6 I will sing to the Lord, because He has dealt bountifully with me. (NKJV)</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One of the most excruciating experiences of human existence is to have to face an overwhelming trial while having a strong feeling that God just isn’t there for you in that dark hour. Have you ever felt that way?</a:t>
            </a:r>
          </a:p>
          <a:p>
            <a:pPr>
              <a:lnSpc>
                <a:spcPct val="120000"/>
              </a:lnSpc>
              <a:spcBef>
                <a:spcPts val="0"/>
              </a:spcBef>
            </a:pPr>
            <a:r>
              <a:rPr lang="en-US" sz="3600" dirty="0">
                <a:effectLst>
                  <a:outerShdw blurRad="38100" dist="38100" dir="2700000" algn="tl">
                    <a:srgbClr val="000000">
                      <a:alpha val="43137"/>
                    </a:srgbClr>
                  </a:outerShdw>
                </a:effectLst>
              </a:rPr>
              <a:t>Have you ever had to walk through a valley of suffering feeling alone with no signs of God anywhere?</a:t>
            </a:r>
          </a:p>
          <a:p>
            <a:pPr>
              <a:lnSpc>
                <a:spcPct val="120000"/>
              </a:lnSpc>
              <a:spcBef>
                <a:spcPts val="0"/>
              </a:spcBef>
            </a:pPr>
            <a:r>
              <a:rPr lang="en-US" sz="3600" dirty="0">
                <a:effectLst>
                  <a:outerShdw blurRad="38100" dist="38100" dir="2700000" algn="tl">
                    <a:srgbClr val="000000">
                      <a:alpha val="43137"/>
                    </a:srgbClr>
                  </a:outerShdw>
                </a:effectLst>
              </a:rPr>
              <a:t>Do you know what it feels like to sense that God just doesn’t care what you are experiencing and how you are suffering?</a:t>
            </a:r>
          </a:p>
          <a:p>
            <a:pPr>
              <a:lnSpc>
                <a:spcPct val="120000"/>
              </a:lnSpc>
              <a:spcBef>
                <a:spcPts val="0"/>
              </a:spcBef>
            </a:pPr>
            <a:r>
              <a:rPr lang="en-US" sz="3600" dirty="0">
                <a:effectLst>
                  <a:outerShdw blurRad="38100" dist="38100" dir="2700000" algn="tl">
                    <a:srgbClr val="000000">
                      <a:alpha val="43137"/>
                    </a:srgbClr>
                  </a:outerShdw>
                </a:effectLst>
              </a:rPr>
              <a:t>Have you ever felt like God is there for everyone else except for you?</a:t>
            </a:r>
          </a:p>
          <a:p>
            <a:pPr>
              <a:lnSpc>
                <a:spcPct val="120000"/>
              </a:lnSpc>
              <a:spcBef>
                <a:spcPts val="0"/>
              </a:spcBef>
            </a:pPr>
            <a:r>
              <a:rPr lang="en-US" sz="3600" dirty="0">
                <a:effectLst>
                  <a:outerShdw blurRad="38100" dist="38100" dir="2700000" algn="tl">
                    <a:srgbClr val="000000">
                      <a:alpha val="43137"/>
                    </a:srgbClr>
                  </a:outerShdw>
                </a:effectLst>
              </a:rPr>
              <a:t>I have been a Christian now for over 35 years, and I have served in ministry for over 25 years. Through these many seasons of life I have learned a few things about these lonely valleys of suffering. Please allow me to share a few of them with you.</a:t>
            </a:r>
          </a:p>
          <a:p>
            <a:pPr>
              <a:lnSpc>
                <a:spcPct val="120000"/>
              </a:lnSpc>
              <a:spcBef>
                <a:spcPts val="0"/>
              </a:spcBef>
            </a:pPr>
            <a:r>
              <a:rPr lang="en-US" sz="3600" b="1" i="1" dirty="0">
                <a:effectLst>
                  <a:outerShdw blurRad="38100" dist="38100" dir="2700000" algn="tl">
                    <a:srgbClr val="000000">
                      <a:alpha val="43137"/>
                    </a:srgbClr>
                  </a:outerShdw>
                </a:effectLst>
              </a:rPr>
              <a:t>Important Realization #1:</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Even when God is “not there,” He IS there.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 am discovering after having experienced many painful valleys that God truly is there even when I don’t sense His presence. He may not respond exactly the way I want him to, but that is always because His plan is much higher and more sophisticated than I could ever imagine.</a:t>
            </a:r>
          </a:p>
          <a:p>
            <a:pPr>
              <a:lnSpc>
                <a:spcPct val="120000"/>
              </a:lnSpc>
              <a:spcBef>
                <a:spcPts val="0"/>
              </a:spcBef>
            </a:pPr>
            <a:r>
              <a:rPr lang="en-US" sz="3600" dirty="0">
                <a:effectLst>
                  <a:outerShdw blurRad="38100" dist="38100" dir="2700000" algn="tl">
                    <a:srgbClr val="000000">
                      <a:alpha val="43137"/>
                    </a:srgbClr>
                  </a:outerShdw>
                </a:effectLst>
              </a:rPr>
              <a:t>He has an amazing way of working for my ultimate good through those dark moments, and relieving the pain momentarily would not allow Him to accomplish that bigger plan in my life. So the pain continues, and God is there, and His purposes are made perfect through those experiences.</a:t>
            </a:r>
          </a:p>
          <a:p>
            <a:pPr>
              <a:lnSpc>
                <a:spcPct val="120000"/>
              </a:lnSpc>
              <a:spcBef>
                <a:spcPts val="0"/>
              </a:spcBef>
            </a:pPr>
            <a:r>
              <a:rPr lang="en-US" sz="3600" b="1" i="1" dirty="0">
                <a:effectLst>
                  <a:outerShdw blurRad="38100" dist="38100" dir="2700000" algn="tl">
                    <a:srgbClr val="000000">
                      <a:alpha val="43137"/>
                    </a:srgbClr>
                  </a:outerShdw>
                </a:effectLst>
              </a:rPr>
              <a:t>Important Realization #2:</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almost never understand the reason for the suffering while I am in the middle of the storm.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God’s plans are so high and lofty that my small mind cannot even come close to comprehending them. If He was to try to sit down and explain why I am going through a particular experience, He would likely begin explaining to me some events that took place back in the 1500s. He would then trace it through the millions and millions of different lives that were all interrelated over the course of the next several centuries. And then that would bring Him to my life and the specific experience today which then also relates to the next century or two of time.</a:t>
            </a:r>
          </a:p>
          <a:p>
            <a:pPr>
              <a:lnSpc>
                <a:spcPct val="120000"/>
              </a:lnSpc>
              <a:spcBef>
                <a:spcPts val="0"/>
              </a:spcBef>
            </a:pPr>
            <a:r>
              <a:rPr lang="en-US" sz="3600" dirty="0">
                <a:effectLst>
                  <a:outerShdw blurRad="38100" dist="38100" dir="2700000" algn="tl">
                    <a:srgbClr val="000000">
                      <a:alpha val="43137"/>
                    </a:srgbClr>
                  </a:outerShdw>
                </a:effectLst>
              </a:rPr>
              <a:t>His plan is so complex that He would lose me on the second or third sentence. So there is no way we could ever truly grasp an explanation from the Creator and Sustainer of the universe.</a:t>
            </a:r>
          </a:p>
          <a:p>
            <a:pPr>
              <a:lnSpc>
                <a:spcPct val="120000"/>
              </a:lnSpc>
              <a:spcBef>
                <a:spcPts val="0"/>
              </a:spcBef>
            </a:pPr>
            <a:r>
              <a:rPr lang="en-US" sz="3600" dirty="0">
                <a:effectLst>
                  <a:outerShdw blurRad="38100" dist="38100" dir="2700000" algn="tl">
                    <a:srgbClr val="000000">
                      <a:alpha val="43137"/>
                    </a:srgbClr>
                  </a:outerShdw>
                </a:effectLst>
              </a:rPr>
              <a:t>Most of the time I never really “get” why I am suffering until a much later time in my life. Sometimes it can take months, sometimes years, and sometimes I never really have a full understanding. Some things will only make sense when I get to heaven and have a chance to ask God personally. But for now I must trust Him.</a:t>
            </a:r>
          </a:p>
          <a:p>
            <a:pPr>
              <a:lnSpc>
                <a:spcPct val="120000"/>
              </a:lnSpc>
              <a:spcBef>
                <a:spcPts val="0"/>
              </a:spcBef>
            </a:pPr>
            <a:r>
              <a:rPr lang="en-US" sz="3600" b="1" i="1" dirty="0">
                <a:effectLst>
                  <a:outerShdw blurRad="38100" dist="38100" dir="2700000" algn="tl">
                    <a:srgbClr val="000000">
                      <a:alpha val="43137"/>
                    </a:srgbClr>
                  </a:outerShdw>
                </a:effectLst>
              </a:rPr>
              <a:t>Important Realization #3:</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always has a purpose, and that purpose is always good.</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There is no such thing as random pain without meaning. God uses pain to speak into our world and into our lives directly. He teaches us things through pain that we could never learn through a seminar or book or podcast. Some people reject God, because they can’t think of a reason why God would allow pain or suffering. But just because we can’t think of a reason for the pain does not mean that a good reason does not exist. (Sorry for the double negative there.  I hope you get my point.)</a:t>
            </a:r>
          </a:p>
          <a:p>
            <a:pPr>
              <a:lnSpc>
                <a:spcPct val="120000"/>
              </a:lnSpc>
              <a:spcBef>
                <a:spcPts val="0"/>
              </a:spcBef>
            </a:pPr>
            <a:r>
              <a:rPr lang="en-US" sz="3600" dirty="0">
                <a:effectLst>
                  <a:outerShdw blurRad="38100" dist="38100" dir="2700000" algn="tl">
                    <a:srgbClr val="000000">
                      <a:alpha val="43137"/>
                    </a:srgbClr>
                  </a:outerShdw>
                </a:effectLst>
              </a:rPr>
              <a:t>God’s ways are perfect, and His love for us is without end. And every single millisecond of suffering is always for a good purpose in our lives. Always!</a:t>
            </a:r>
          </a:p>
          <a:p>
            <a:pPr>
              <a:lnSpc>
                <a:spcPct val="120000"/>
              </a:lnSpc>
              <a:spcBef>
                <a:spcPts val="0"/>
              </a:spcBef>
            </a:pPr>
            <a:r>
              <a:rPr lang="en-US" sz="3600" b="1" i="1" dirty="0">
                <a:effectLst>
                  <a:outerShdw blurRad="38100" dist="38100" dir="2700000" algn="tl">
                    <a:srgbClr val="000000">
                      <a:alpha val="43137"/>
                    </a:srgbClr>
                  </a:outerShdw>
                </a:effectLst>
              </a:rPr>
              <a:t>Important Realization #4:</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It’s ok to doubt God, but never deny Him.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By reading the </a:t>
            </a:r>
            <a:r>
              <a:rPr lang="en-US" sz="3600" dirty="0">
                <a:effectLst>
                  <a:outerShdw blurRad="38100" dist="38100" dir="2700000" algn="tl">
                    <a:srgbClr val="000000">
                      <a:alpha val="43137"/>
                    </a:srgbClr>
                  </a:outerShdw>
                </a:effectLst>
                <a:hlinkClick r:id="rId3"/>
              </a:rPr>
              <a:t>verses</a:t>
            </a:r>
            <a:r>
              <a:rPr lang="en-US" sz="3600" dirty="0">
                <a:effectLst>
                  <a:outerShdw blurRad="38100" dist="38100" dir="2700000" algn="tl">
                    <a:srgbClr val="000000">
                      <a:alpha val="43137"/>
                    </a:srgbClr>
                  </a:outerShdw>
                </a:effectLst>
              </a:rPr>
              <a:t> from </a:t>
            </a:r>
            <a:r>
              <a:rPr lang="en-US" sz="3600" dirty="0">
                <a:effectLst>
                  <a:outerShdw blurRad="38100" dist="38100" dir="2700000" algn="tl">
                    <a:srgbClr val="000000">
                      <a:alpha val="43137"/>
                    </a:srgbClr>
                  </a:outerShdw>
                </a:effectLst>
                <a:hlinkClick r:id="rId2"/>
              </a:rPr>
              <a:t>Psalm 13</a:t>
            </a:r>
            <a:r>
              <a:rPr lang="en-US" sz="3600" dirty="0">
                <a:effectLst>
                  <a:outerShdw blurRad="38100" dist="38100" dir="2700000" algn="tl">
                    <a:srgbClr val="000000">
                      <a:alpha val="43137"/>
                    </a:srgbClr>
                  </a:outerShdw>
                </a:effectLst>
              </a:rPr>
              <a:t> above, we can see that even David at times felt like God was nowhere to be found. But he never got to the point where he denied God’s existence. As a matter of fact, he goes on to say in the very first verse of the next Psalm that “the fool has said in his heart that there is no God.” (</a:t>
            </a:r>
            <a:r>
              <a:rPr lang="en-US" sz="3600" dirty="0">
                <a:effectLst>
                  <a:outerShdw blurRad="38100" dist="38100" dir="2700000" algn="tl">
                    <a:srgbClr val="000000">
                      <a:alpha val="43137"/>
                    </a:srgbClr>
                  </a:outerShdw>
                </a:effectLst>
                <a:hlinkClick r:id="rId4"/>
              </a:rPr>
              <a:t>Psalm 14:1</a:t>
            </a:r>
            <a:r>
              <a:rPr lang="en-US" sz="3600" dirty="0">
                <a:effectLst>
                  <a:outerShdw blurRad="38100" dist="38100" dir="2700000" algn="tl">
                    <a:srgbClr val="000000">
                      <a:alpha val="43137"/>
                    </a:srgbClr>
                  </a:outerShdw>
                </a:effectLst>
              </a:rPr>
              <a:t>)</a:t>
            </a:r>
          </a:p>
          <a:p>
            <a:pPr>
              <a:lnSpc>
                <a:spcPct val="120000"/>
              </a:lnSpc>
              <a:spcBef>
                <a:spcPts val="0"/>
              </a:spcBef>
            </a:pPr>
            <a:r>
              <a:rPr lang="en-US" sz="3600" dirty="0">
                <a:effectLst>
                  <a:outerShdw blurRad="38100" dist="38100" dir="2700000" algn="tl">
                    <a:srgbClr val="000000">
                      <a:alpha val="43137"/>
                    </a:srgbClr>
                  </a:outerShdw>
                </a:effectLst>
              </a:rPr>
              <a:t>It’s ok to doubt, but don’t allow yourself to sink to the point where you actually deny God’s existence. That will only end in disaster for you. Instead, hang onto God’s hand as you ride out the storm.</a:t>
            </a:r>
          </a:p>
          <a:p>
            <a:pPr>
              <a:lnSpc>
                <a:spcPct val="120000"/>
              </a:lnSpc>
              <a:spcBef>
                <a:spcPts val="0"/>
              </a:spcBef>
            </a:pPr>
            <a:r>
              <a:rPr lang="en-US" sz="3600" dirty="0">
                <a:effectLst>
                  <a:outerShdw blurRad="38100" dist="38100" dir="2700000" algn="tl">
                    <a:srgbClr val="000000">
                      <a:alpha val="43137"/>
                    </a:srgbClr>
                  </a:outerShdw>
                </a:effectLst>
              </a:rPr>
              <a:t>In that dark night of suffering, just close your eyes and hold His hand. You will make it through if you hang on. If you let go, all bets are off. So hold tightly to the Rock.</a:t>
            </a:r>
          </a:p>
          <a:p>
            <a:pPr>
              <a:lnSpc>
                <a:spcPct val="120000"/>
              </a:lnSpc>
              <a:spcBef>
                <a:spcPts val="0"/>
              </a:spcBef>
            </a:pPr>
            <a:r>
              <a:rPr lang="en-US" sz="3600" b="1" i="1" dirty="0">
                <a:effectLst>
                  <a:outerShdw blurRad="38100" dist="38100" dir="2700000" algn="tl">
                    <a:srgbClr val="000000">
                      <a:alpha val="43137"/>
                    </a:srgbClr>
                  </a:outerShdw>
                </a:effectLst>
              </a:rPr>
              <a:t>The Bottom Line.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If you’re reading this blog post, it is not by random chance. God drew you here to receive these words. He wants you to trust Him. He wants you to know that He loves you, and He is there for you no matter how you may feel at this present moment.</a:t>
            </a:r>
          </a:p>
          <a:p>
            <a:pPr>
              <a:lnSpc>
                <a:spcPct val="120000"/>
              </a:lnSpc>
              <a:spcBef>
                <a:spcPts val="0"/>
              </a:spcBef>
            </a:pPr>
            <a:r>
              <a:rPr lang="en-US" sz="3600" dirty="0">
                <a:effectLst>
                  <a:outerShdw blurRad="38100" dist="38100" dir="2700000" algn="tl">
                    <a:srgbClr val="000000">
                      <a:alpha val="43137"/>
                    </a:srgbClr>
                  </a:outerShdw>
                </a:effectLst>
              </a:rPr>
              <a:t>Just close your eyes and hold onto His hand.</a:t>
            </a:r>
          </a:p>
          <a:p>
            <a:pPr>
              <a:lnSpc>
                <a:spcPct val="120000"/>
              </a:lnSpc>
              <a:spcBef>
                <a:spcPts val="0"/>
              </a:spcBef>
            </a:pPr>
            <a:r>
              <a:rPr lang="en-US" sz="3600" dirty="0">
                <a:effectLst>
                  <a:outerShdw blurRad="38100" dist="38100" dir="2700000" algn="tl">
                    <a:srgbClr val="000000">
                      <a:alpha val="43137"/>
                    </a:srgbClr>
                  </a:outerShdw>
                </a:effectLst>
              </a:rPr>
              <a:t>He will bring you through the darkness.</a:t>
            </a:r>
          </a:p>
          <a:p>
            <a:pPr>
              <a:lnSpc>
                <a:spcPct val="120000"/>
              </a:lnSpc>
              <a:spcBef>
                <a:spcPts val="0"/>
              </a:spcBef>
            </a:pPr>
            <a:r>
              <a:rPr lang="en-US" sz="3600" dirty="0">
                <a:effectLst>
                  <a:outerShdw blurRad="38100" dist="38100" dir="2700000" algn="tl">
                    <a:srgbClr val="000000">
                      <a:alpha val="43137"/>
                    </a:srgbClr>
                  </a:outerShdw>
                </a:effectLst>
              </a:rPr>
              <a:t>Run TO God and not AWAY from Him.</a:t>
            </a:r>
          </a:p>
          <a:p>
            <a:pPr>
              <a:lnSpc>
                <a:spcPct val="120000"/>
              </a:lnSpc>
              <a:spcBef>
                <a:spcPts val="0"/>
              </a:spcBef>
            </a:pPr>
            <a:r>
              <a:rPr lang="en-US" sz="3600" dirty="0">
                <a:effectLst>
                  <a:outerShdw blurRad="38100" dist="38100" dir="2700000" algn="tl">
                    <a:srgbClr val="000000">
                      <a:alpha val="43137"/>
                    </a:srgbClr>
                  </a:outerShdw>
                </a:effectLst>
              </a:rPr>
              <a:t>Never jump off the Rock in the midst of the storm.</a:t>
            </a:r>
          </a:p>
          <a:p>
            <a:pPr>
              <a:lnSpc>
                <a:spcPct val="120000"/>
              </a:lnSpc>
              <a:spcBef>
                <a:spcPts val="0"/>
              </a:spcBef>
            </a:pPr>
            <a:r>
              <a:rPr lang="en-US" sz="3600" dirty="0">
                <a:effectLst>
                  <a:outerShdw blurRad="38100" dist="38100" dir="2700000" algn="tl">
                    <a:srgbClr val="000000">
                      <a:alpha val="43137"/>
                    </a:srgbClr>
                  </a:outerShdw>
                </a:effectLst>
              </a:rPr>
              <a:t>The sun will shine tomorrow, and you will again experience the amazing blessings of the God who loves you.</a:t>
            </a:r>
          </a:p>
          <a:p>
            <a:pPr>
              <a:lnSpc>
                <a:spcPct val="120000"/>
              </a:lnSpc>
              <a:spcBef>
                <a:spcPts val="0"/>
              </a:spcBef>
            </a:pPr>
            <a:r>
              <a:rPr lang="en-US" sz="3600" dirty="0">
                <a:effectLst>
                  <a:outerShdw blurRad="38100" dist="38100" dir="2700000" algn="tl">
                    <a:srgbClr val="000000">
                      <a:alpha val="43137"/>
                    </a:srgbClr>
                  </a:outerShdw>
                </a:effectLst>
              </a:rPr>
              <a:t>Trust Him.</a:t>
            </a:r>
          </a:p>
          <a:p>
            <a:endParaRPr lang="en-US" dirty="0"/>
          </a:p>
        </p:txBody>
      </p:sp>
    </p:spTree>
    <p:extLst>
      <p:ext uri="{BB962C8B-B14F-4D97-AF65-F5344CB8AC3E}">
        <p14:creationId xmlns:p14="http://schemas.microsoft.com/office/powerpoint/2010/main" val="300476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170351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397329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788"/>
            <a:ext cx="12192000" cy="6729211"/>
          </a:xfrm>
        </p:spPr>
        <p:txBody>
          <a:bodyPr>
            <a:normAutofit fontScale="47500" lnSpcReduction="20000"/>
          </a:bodyPr>
          <a:lstStyle/>
          <a:p>
            <a:r>
              <a:rPr lang="en-US" b="1" dirty="0"/>
              <a:t>7 Astonishing Reasons to be Thankful When You're Waiting </a:t>
            </a:r>
            <a:endParaRPr lang="en-US" dirty="0"/>
          </a:p>
          <a:p>
            <a:r>
              <a:rPr lang="en-US" dirty="0"/>
              <a:t>I don’t like to wait. No, let’s be completely forthright: I despise waiting. There is a certain highway in the city where I live that is notorious for traffic that is snarled for several hours on both sides of rush hour: I avoid it like cream of broccoli soup. Every Sunday morning, there are certain members of my family who move at the speed of a glacier in getting ready for worship, and I’m convinced they make less haste on the days I have to preach. They make me wait, and I don’t like it.</a:t>
            </a:r>
          </a:p>
          <a:p>
            <a:r>
              <a:rPr lang="en-US" dirty="0"/>
              <a:t>I realize that I am not alone in this. Fallen humans categorically do not like to wait. We want instant gratification. We want life’s knottiest dilemmas solved in a half hour or so. Why is it so hard for sons of Adam to wait? Conventional wisdom says doing absolutely nothing should be easy for us, but it is not.</a:t>
            </a:r>
          </a:p>
          <a:p>
            <a:r>
              <a:rPr lang="en-US" dirty="0"/>
              <a:t>Over the years, I have learned that waiting on the Lord one of the most potentially sanctifying (and necessary) aspects of the Christian life. It is one of those glorious “gospel paradoxes” that makes us say with the prophet, “O Lord, your ways are higher than our ways, your thoughts higher than our thoughts.” We pray in hope, and then we wait on the Lord to answer. A Christian man prays for a job so that he can provide for his family as God has commanded, and then he waits. A mother prays that God will draw her wayward son to himself unto salvation, and then she waits. We pray that God will make our future path clear, and we wait. We read Matthew 6:34 for a thousandth time for comfort.</a:t>
            </a:r>
          </a:p>
          <a:p>
            <a:r>
              <a:rPr lang="en-US" dirty="0"/>
              <a:t>The Puritans understood this reality well and developed something of a doctrine of waiting; they referred to it as being in “God’s school of waiting.” William Carey understood it well. He spent many years on the mission field before seeing his first convert. Of greater import, the inspired writers understood it well: </a:t>
            </a:r>
            <a:r>
              <a:rPr lang="en-US" dirty="0">
                <a:hlinkClick r:id="rId2"/>
              </a:rPr>
              <a:t>Psalm 27:14</a:t>
            </a:r>
            <a:r>
              <a:rPr lang="en-US" dirty="0"/>
              <a:t>, “Wait for the Lord; be strong, and let your heart take courage; wait for the Lord!”</a:t>
            </a:r>
          </a:p>
          <a:p>
            <a:r>
              <a:rPr lang="en-US" dirty="0"/>
              <a:t>As difficult as it can be, waiting builds spiritual muscles in a unique manner. My sinful impatience notwithstanding, Isaiah makes this truth clear: “But they who wait on the Lord shall renew their strength; they shall mount with wings as eagles, they shall run and not grow weary, they shall walk and not faint.” What a glorious promise! And yet, our discontented hearts find it difficult to wait.</a:t>
            </a:r>
          </a:p>
          <a:p>
            <a:r>
              <a:rPr lang="en-US" dirty="0"/>
              <a:t>Yet waiting on the Lord many good things for us. It:</a:t>
            </a:r>
          </a:p>
          <a:p>
            <a:r>
              <a:rPr lang="en-US" b="1" dirty="0"/>
              <a:t>1. Causes us to pray without ceasing.</a:t>
            </a:r>
            <a:r>
              <a:rPr lang="en-US" dirty="0"/>
              <a:t> We are needy and He owns the cattle on a thousand hills. He is always faithful and the outcome of our waiting proves Him wholly true.</a:t>
            </a:r>
          </a:p>
          <a:p>
            <a:r>
              <a:rPr lang="en-US" b="1" dirty="0"/>
              <a:t>2. Instills in us a clearer understanding </a:t>
            </a:r>
            <a:r>
              <a:rPr lang="en-US" dirty="0"/>
              <a:t>that we are creatures who are absolutely dependent upon our Creator</a:t>
            </a:r>
            <a:r>
              <a:rPr lang="en-US" b="1" dirty="0"/>
              <a:t>.</a:t>
            </a:r>
            <a:r>
              <a:rPr lang="en-US" dirty="0"/>
              <a:t> Though our sinful hearts crave omniscience and omnipotence, we possess neither, and waiting helps us to focus on that reality.</a:t>
            </a:r>
          </a:p>
          <a:p>
            <a:r>
              <a:rPr lang="en-US" b="1" dirty="0"/>
              <a:t>3. Increases our faith.</a:t>
            </a:r>
            <a:r>
              <a:rPr lang="en-US" dirty="0"/>
              <a:t> After all, does not the writer of Hebrews define faith as “the conviction of things hoped for, the evidence of things not seen?” (Heb. 11:1). We wait and God works.</a:t>
            </a:r>
          </a:p>
          <a:p>
            <a:r>
              <a:rPr lang="en-US" b="1" dirty="0"/>
              <a:t>4. Transfers the doctrine of God’s absolute sovereignty</a:t>
            </a:r>
            <a:r>
              <a:rPr lang="en-US" dirty="0"/>
              <a:t> from the speculative realm to the practical. In waiting, we actually experience God’s Lordship in an intimate way.</a:t>
            </a:r>
          </a:p>
          <a:p>
            <a:r>
              <a:rPr lang="en-US" b="1" dirty="0"/>
              <a:t>5. Grounds our future in a certain hope. </a:t>
            </a:r>
            <a:r>
              <a:rPr lang="en-US" dirty="0"/>
              <a:t>This is Paul’s point in Romans 8:24–25, </a:t>
            </a:r>
            <a:r>
              <a:rPr lang="en-US" i="1" dirty="0"/>
              <a:t>“Now hope that is seen is not hope. For who hopes for what he sees? But if we hope for what we do not see, we wait for it with patience.”</a:t>
            </a:r>
            <a:r>
              <a:rPr lang="en-US" dirty="0"/>
              <a:t> A glorious by-product of this is that it instills patience, that most elusive of spiritual virtues, in us.</a:t>
            </a:r>
          </a:p>
          <a:p>
            <a:r>
              <a:rPr lang="en-US" b="1" dirty="0"/>
              <a:t>6. Reminds us that we live between the times.</a:t>
            </a:r>
            <a:r>
              <a:rPr lang="en-US" dirty="0"/>
              <a:t> When Jesus returns, the not yet will collapse into the already, and there will be no more waiting for an answer to desperate prayers. The Kingdom will be consummated, and Jesus will set everything right. Until then, we pray and wait and are sanctified by God’s wise process.</a:t>
            </a:r>
          </a:p>
          <a:p>
            <a:r>
              <a:rPr lang="en-US" b="1" dirty="0"/>
              <a:t>7. Stamps eternity on our eyeballs.</a:t>
            </a:r>
            <a:r>
              <a:rPr lang="en-US" dirty="0"/>
              <a:t> When we bring urgent petitions before the Lord, we wait with expectancy, and the city of man in which we live fades in importance, and we begin to realize that the city of God is primary. As Jonathan Edwards prayed, “O Lord, stamp eternity on my eyeballs.” Waiting helps to do that. It prioritizes the eternal over the temporal in accord with </a:t>
            </a:r>
            <a:r>
              <a:rPr lang="en-US" b="1" dirty="0"/>
              <a:t>2 Corinthians 4:18 (KJV) </a:t>
            </a:r>
            <a:br>
              <a:rPr lang="en-US" dirty="0"/>
            </a:br>
            <a:r>
              <a:rPr lang="en-US" baseline="30000" dirty="0"/>
              <a:t>18 </a:t>
            </a:r>
            <a:r>
              <a:rPr lang="en-US" dirty="0"/>
              <a:t> While we look not at the things which are seen, but at the things which are not seen: for the things which are seen </a:t>
            </a:r>
            <a:r>
              <a:rPr lang="en-US" i="1" dirty="0"/>
              <a:t>are</a:t>
            </a:r>
            <a:r>
              <a:rPr lang="en-US" dirty="0"/>
              <a:t> temporal; but the things which are not seen </a:t>
            </a:r>
            <a:r>
              <a:rPr lang="en-US" i="1" dirty="0"/>
              <a:t>are</a:t>
            </a:r>
            <a:r>
              <a:rPr lang="en-US" dirty="0"/>
              <a:t> eternal.</a:t>
            </a:r>
          </a:p>
          <a:p>
            <a:endParaRPr lang="en-US" dirty="0"/>
          </a:p>
        </p:txBody>
      </p:sp>
    </p:spTree>
    <p:extLst>
      <p:ext uri="{BB962C8B-B14F-4D97-AF65-F5344CB8AC3E}">
        <p14:creationId xmlns:p14="http://schemas.microsoft.com/office/powerpoint/2010/main" val="158621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4769146"/>
          </a:xfrm>
          <a:solidFill>
            <a:schemeClr val="bg1">
              <a:alpha val="80000"/>
            </a:schemeClr>
          </a:solid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As Difficult As It Can Be… </a:t>
            </a:r>
          </a:p>
          <a:p>
            <a:r>
              <a:rPr lang="en-US" sz="3200" b="1" dirty="0">
                <a:effectLst>
                  <a:outerShdw blurRad="38100" dist="38100" dir="2700000" algn="tl">
                    <a:srgbClr val="000000">
                      <a:alpha val="43137"/>
                    </a:srgbClr>
                  </a:outerShdw>
                </a:effectLst>
                <a:latin typeface="Arial Rounded MT Bold" panose="020F0704030504030204" pitchFamily="34" charset="0"/>
              </a:rPr>
              <a:t>Waiting Builds Spiritual Muscles In A Unique Manner </a:t>
            </a:r>
          </a:p>
          <a:p>
            <a:pPr marL="0" indent="0">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“But they who wait on the Lord shall renew their strength; they shall mount with wings as eagles, they shall run and not grow weary, they shall walk and not faint.” </a:t>
            </a:r>
            <a:r>
              <a:rPr lang="en-US" sz="3200" dirty="0">
                <a:effectLst>
                  <a:outerShdw blurRad="38100" dist="38100" dir="2700000" algn="tl">
                    <a:srgbClr val="000000">
                      <a:alpha val="43137"/>
                    </a:srgbClr>
                  </a:outerShdw>
                </a:effectLst>
                <a:latin typeface="Arial Rounded MT Bold" panose="020F0704030504030204" pitchFamily="34" charset="0"/>
              </a:rPr>
              <a:t>Isa 40:31</a:t>
            </a:r>
          </a:p>
          <a:p>
            <a:pPr>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Wait</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bind together, make strong</a:t>
            </a:r>
          </a:p>
          <a:p>
            <a:pPr>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Renew</a:t>
            </a:r>
            <a:r>
              <a:rPr lang="en-US" sz="3200" i="1" dirty="0">
                <a:effectLst>
                  <a:outerShdw blurRad="38100" dist="38100" dir="2700000" algn="tl">
                    <a:srgbClr val="000000">
                      <a:alpha val="43137"/>
                    </a:srgbClr>
                  </a:outerShdw>
                </a:effectLst>
                <a:latin typeface="Arial Rounded MT Bold" panose="020F0704030504030204" pitchFamily="34" charset="0"/>
              </a:rPr>
              <a:t>= sprout again</a:t>
            </a:r>
            <a:endParaRPr lang="en-US" dirty="0">
              <a:effectLst>
                <a:outerShdw blurRad="38100" dist="38100" dir="2700000" algn="tl">
                  <a:srgbClr val="000000">
                    <a:alpha val="43137"/>
                  </a:srgbClr>
                </a:outerShdw>
              </a:effectLst>
              <a:latin typeface="Arial Rounded MT Bold" panose="020F0704030504030204" pitchFamily="34" charset="0"/>
            </a:endParaRPr>
          </a:p>
          <a:p>
            <a:pPr lvl="2">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Waiting On the Lord Does Many Good Things for Us!</a:t>
            </a:r>
          </a:p>
        </p:txBody>
      </p:sp>
    </p:spTree>
    <p:extLst>
      <p:ext uri="{BB962C8B-B14F-4D97-AF65-F5344CB8AC3E}">
        <p14:creationId xmlns:p14="http://schemas.microsoft.com/office/powerpoint/2010/main" val="3909884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5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45B0244E-DAD2-4BDE-AD0F-2DA5CDE460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4516120" y="40640"/>
            <a:ext cx="6858000"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9279"/>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3"/>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62BE-617B-440C-8911-F788BFD4406A}"/>
              </a:ext>
            </a:extLst>
          </p:cNvPr>
          <p:cNvSpPr>
            <a:spLocks noGrp="1"/>
          </p:cNvSpPr>
          <p:nvPr>
            <p:ph type="title"/>
          </p:nvPr>
        </p:nvSpPr>
        <p:spPr>
          <a:xfrm>
            <a:off x="269239" y="354965"/>
            <a:ext cx="11498217" cy="84391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Entire World Has Been Put in Holding Pattern </a:t>
            </a:r>
          </a:p>
        </p:txBody>
      </p:sp>
      <p:sp>
        <p:nvSpPr>
          <p:cNvPr id="3" name="Content Placeholder 2">
            <a:extLst>
              <a:ext uri="{FF2B5EF4-FFF2-40B4-BE49-F238E27FC236}">
                <a16:creationId xmlns:a16="http://schemas.microsoft.com/office/drawing/2014/main" id="{C7415CCA-601E-47F2-8461-DE336B0E128A}"/>
              </a:ext>
            </a:extLst>
          </p:cNvPr>
          <p:cNvSpPr>
            <a:spLocks noGrp="1"/>
          </p:cNvSpPr>
          <p:nvPr>
            <p:ph idx="1"/>
          </p:nvPr>
        </p:nvSpPr>
        <p:spPr>
          <a:xfrm>
            <a:off x="4219075" y="1777499"/>
            <a:ext cx="7972926" cy="4725536"/>
          </a:xfrm>
          <a:solidFill>
            <a:schemeClr val="bg1">
              <a:alpha val="80000"/>
            </a:schemeClr>
          </a:solidFill>
        </p:spPr>
        <p:txBody>
          <a:bodyPr>
            <a:normAutofit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World Locked Down by COVID-19…</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…so we had to Wait</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just started to see a Little Break…</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…Civil Unrest… so we Wait Again</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Before the Unrest Sees Any Breaks…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...Election Season Starts…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…Nation Divided</a:t>
            </a: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Again…Wait  </a:t>
            </a:r>
            <a:r>
              <a:rPr lang="en-US" sz="3200" b="1" dirty="0" err="1">
                <a:effectLst>
                  <a:outerShdw blurRad="38100" dist="38100" dir="2700000" algn="tl">
                    <a:srgbClr val="000000">
                      <a:alpha val="43137"/>
                    </a:srgbClr>
                  </a:outerShdw>
                </a:effectLst>
                <a:latin typeface="Arial Rounded MT Bold" panose="020F0704030504030204" pitchFamily="34" charset="0"/>
              </a:rPr>
              <a:t>Wait</a:t>
            </a: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err="1">
                <a:effectLst>
                  <a:outerShdw blurRad="38100" dist="38100" dir="2700000" algn="tl">
                    <a:srgbClr val="000000">
                      <a:alpha val="43137"/>
                    </a:srgbClr>
                  </a:outerShdw>
                </a:effectLst>
                <a:latin typeface="Arial Rounded MT Bold" panose="020F0704030504030204" pitchFamily="34" charset="0"/>
              </a:rPr>
              <a:t>Wait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5578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7000"/>
                            </p:stCondLst>
                            <p:childTnLst>
                              <p:par>
                                <p:cTn id="19" presetID="2" presetClass="entr" presetSubtype="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9000"/>
                            </p:stCondLst>
                            <p:childTnLst>
                              <p:par>
                                <p:cTn id="24" presetID="2" presetClass="entr" presetSubtype="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11000"/>
                            </p:stCondLst>
                            <p:childTnLst>
                              <p:par>
                                <p:cTn id="29" presetID="2" presetClass="entr" presetSubtype="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13000"/>
                            </p:stCondLst>
                            <p:childTnLst>
                              <p:par>
                                <p:cTn id="34" presetID="2" presetClass="entr" presetSubtype="2"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0"/>
                            </p:stCondLst>
                            <p:childTnLst>
                              <p:par>
                                <p:cTn id="39" presetID="2" presetClass="entr" presetSubtype="2"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3" fill="hold">
                            <p:stCondLst>
                              <p:cond delay="17000"/>
                            </p:stCondLst>
                            <p:childTnLst>
                              <p:par>
                                <p:cTn id="44" presetID="2" presetClass="entr" presetSubtype="2"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8" fill="hold">
                            <p:stCondLst>
                              <p:cond delay="19000"/>
                            </p:stCondLst>
                            <p:childTnLst>
                              <p:par>
                                <p:cTn id="49" presetID="2" presetClass="entr" presetSubtype="2"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625"/>
            <a:ext cx="9144000" cy="3172338"/>
          </a:xfrm>
        </p:spPr>
        <p:txBody>
          <a:bodyPr>
            <a:normAutofit fontScale="90000"/>
          </a:bodyPr>
          <a:lstStyle/>
          <a:p>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“Thank You For Holding”</a:t>
            </a:r>
            <a:br>
              <a:rPr lang="en-US" b="1" i="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latin typeface="Arial Rounded MT Bold" panose="020F0704030504030204" pitchFamily="34" charset="0"/>
              </a:rPr>
              <a:t>Reasons to Thank God…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…For the Wait   </a:t>
            </a:r>
            <a:r>
              <a:rPr lang="en-US" b="1" dirty="0" err="1">
                <a:effectLst>
                  <a:outerShdw blurRad="38100" dist="38100" dir="2700000" algn="tl">
                    <a:srgbClr val="000000">
                      <a:alpha val="43137"/>
                    </a:srgbClr>
                  </a:outerShdw>
                </a:effectLst>
                <a:latin typeface="Arial Rounded MT Bold" panose="020F0704030504030204" pitchFamily="34" charset="0"/>
              </a:rPr>
              <a:t>pt2</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468922" y="4449690"/>
            <a:ext cx="9040838" cy="1655688"/>
          </a:xfrm>
        </p:spPr>
        <p:txBody>
          <a:bodyPr>
            <a:normAutofit fontScale="77500" lnSpcReduction="20000"/>
          </a:bodyPr>
          <a:lstStyle/>
          <a:p>
            <a:pPr>
              <a:lnSpc>
                <a:spcPct val="120000"/>
              </a:lnSpc>
              <a:spcBef>
                <a:spcPts val="0"/>
              </a:spcBef>
            </a:pPr>
            <a:r>
              <a:rPr lang="en-US" sz="4400" b="1" dirty="0">
                <a:effectLst>
                  <a:outerShdw blurRad="38100" dist="38100" dir="2700000" algn="tl">
                    <a:srgbClr val="000000">
                      <a:alpha val="43137"/>
                    </a:srgbClr>
                  </a:outerShdw>
                </a:effectLst>
                <a:latin typeface="Arial Rounded MT Bold" panose="020F0704030504030204" pitchFamily="34" charset="0"/>
              </a:rPr>
              <a:t>Psalm 27:14</a:t>
            </a:r>
            <a:endParaRPr lang="en-US" sz="4400" i="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4400" i="1" dirty="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endParaRPr lang="en-US" dirty="0"/>
          </a:p>
        </p:txBody>
      </p:sp>
      <p:sp>
        <p:nvSpPr>
          <p:cNvPr id="4" name="TextBox 3"/>
          <p:cNvSpPr txBox="1"/>
          <p:nvPr/>
        </p:nvSpPr>
        <p:spPr>
          <a:xfrm>
            <a:off x="633046" y="6386737"/>
            <a:ext cx="222269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8916572" y="6386736"/>
            <a:ext cx="264238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September 6, 2020</a:t>
            </a:r>
          </a:p>
        </p:txBody>
      </p:sp>
    </p:spTree>
    <p:extLst>
      <p:ext uri="{BB962C8B-B14F-4D97-AF65-F5344CB8AC3E}">
        <p14:creationId xmlns:p14="http://schemas.microsoft.com/office/powerpoint/2010/main" val="262941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3151"/>
            <a:ext cx="11006797" cy="84549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Ever Felt Like Your Life Was Put On Hold?</a:t>
            </a:r>
          </a:p>
        </p:txBody>
      </p:sp>
      <p:sp>
        <p:nvSpPr>
          <p:cNvPr id="3" name="Content Placeholder 2"/>
          <p:cNvSpPr>
            <a:spLocks noGrp="1"/>
          </p:cNvSpPr>
          <p:nvPr>
            <p:ph idx="1"/>
          </p:nvPr>
        </p:nvSpPr>
        <p:spPr>
          <a:xfrm>
            <a:off x="154546" y="1068946"/>
            <a:ext cx="11141812" cy="5692462"/>
          </a:xfrm>
          <a:solidFill>
            <a:schemeClr val="bg1">
              <a:alpha val="70000"/>
            </a:schemeClr>
          </a:solidFill>
        </p:spPr>
        <p:txBody>
          <a:bodyPr>
            <a:normAutofit/>
          </a:bodyPr>
          <a:lstStyle/>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Your Expecting… </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Growth but    …Feel Stagnant</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Joy but    …Feel Pain </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Breakthrough but    …Feel Broke Down</a:t>
            </a:r>
          </a:p>
          <a:p>
            <a:pPr marL="0" indent="0">
              <a:lnSpc>
                <a:spcPct val="100000"/>
              </a:lnSpc>
              <a:spcBef>
                <a:spcPts val="120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You Pray and Expect but All There is…</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…WAIT!</a:t>
            </a:r>
          </a:p>
          <a:p>
            <a:pPr marL="0"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God Definitely …</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…Understands</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…Has a Plan</a:t>
            </a:r>
            <a:endParaRPr lang="en-US" sz="35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76557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outVertical)">
                                      <p:cBhvr>
                                        <p:cTn id="31" dur="2000"/>
                                        <p:tgtEl>
                                          <p:spTgt spid="3">
                                            <p:txEl>
                                              <p:pRg st="5" end="5"/>
                                            </p:txEl>
                                          </p:spTgt>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2000"/>
                                        <p:tgtEl>
                                          <p:spTgt spid="3">
                                            <p:txEl>
                                              <p:pRg st="6" end="6"/>
                                            </p:txEl>
                                          </p:spTgt>
                                        </p:tgtEl>
                                      </p:cBhvr>
                                    </p:animEffect>
                                  </p:childTnLst>
                                </p:cTn>
                              </p:par>
                            </p:childTnLst>
                          </p:cTn>
                        </p:par>
                        <p:par>
                          <p:cTn id="36" fill="hold">
                            <p:stCondLst>
                              <p:cond delay="6000"/>
                            </p:stCondLst>
                            <p:childTnLst>
                              <p:par>
                                <p:cTn id="37" presetID="16" presetClass="entr" presetSubtype="37"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outVertical)">
                                      <p:cBhvr>
                                        <p:cTn id="39" dur="2000"/>
                                        <p:tgtEl>
                                          <p:spTgt spid="3">
                                            <p:txEl>
                                              <p:pRg st="7" end="7"/>
                                            </p:txEl>
                                          </p:spTgt>
                                        </p:tgtEl>
                                      </p:cBhvr>
                                    </p:animEffect>
                                  </p:childTnLst>
                                </p:cTn>
                              </p:par>
                            </p:childTnLst>
                          </p:cTn>
                        </p:par>
                        <p:par>
                          <p:cTn id="40" fill="hold">
                            <p:stCondLst>
                              <p:cond delay="8000"/>
                            </p:stCondLst>
                            <p:childTnLst>
                              <p:par>
                                <p:cTn id="41" presetID="16" presetClass="entr" presetSubtype="2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p>
        </p:txBody>
      </p:sp>
      <p:sp>
        <p:nvSpPr>
          <p:cNvPr id="3" name="Content Placeholder 2"/>
          <p:cNvSpPr>
            <a:spLocks noGrp="1"/>
          </p:cNvSpPr>
          <p:nvPr>
            <p:ph idx="1"/>
          </p:nvPr>
        </p:nvSpPr>
        <p:spPr>
          <a:xfrm>
            <a:off x="154545" y="1068947"/>
            <a:ext cx="11900079" cy="3024752"/>
          </a:xfrm>
          <a:solidFill>
            <a:schemeClr val="bg1">
              <a:alpha val="70000"/>
            </a:schemeClr>
          </a:solidFill>
        </p:spPr>
        <p:txBody>
          <a:bodyPr>
            <a:normAutofit/>
          </a:bodyPr>
          <a:lstStyle/>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WHO Likes to Wait?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Fallen Humans Do Not Like to Wait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We Want Instant Gratification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We Want Life’s Knottiest Problems Solved in a Half Hour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Why is it So Hard for Sons of Adam to Wait? </a:t>
            </a:r>
          </a:p>
          <a:p>
            <a:endParaRPr lang="en-US" dirty="0"/>
          </a:p>
        </p:txBody>
      </p:sp>
    </p:spTree>
    <p:extLst>
      <p:ext uri="{BB962C8B-B14F-4D97-AF65-F5344CB8AC3E}">
        <p14:creationId xmlns:p14="http://schemas.microsoft.com/office/powerpoint/2010/main" val="98389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5692462"/>
          </a:xfrm>
          <a:solidFill>
            <a:schemeClr val="bg1">
              <a:alpha val="80000"/>
            </a:schemeClr>
          </a:solidFill>
        </p:spPr>
        <p:txBody>
          <a:bodyPr>
            <a:normAutofit lnSpcReduction="10000"/>
          </a:bodyPr>
          <a:lstStyle/>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Waiting On the Lord Is..</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…One of the Most Sanctifying (</a:t>
            </a:r>
            <a:r>
              <a:rPr lang="en-US" i="1" dirty="0">
                <a:effectLst>
                  <a:outerShdw blurRad="38100" dist="38100" dir="2700000" algn="tl">
                    <a:srgbClr val="000000">
                      <a:alpha val="43137"/>
                    </a:srgbClr>
                  </a:outerShdw>
                </a:effectLst>
                <a:latin typeface="Arial Rounded MT Bold" panose="020F0704030504030204" pitchFamily="34" charset="0"/>
              </a:rPr>
              <a:t>prep for service</a:t>
            </a:r>
            <a:r>
              <a:rPr lang="en-US" b="1"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…Necessary Aspects of the Christian Life </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“O Lord, your ways are higher than our ways, your thoughts higher than our thoughts.”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Isa 55:9</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We Pray in Hope…</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…Then We Wait on the Lord to Answer</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Puritans Developed the Doctrine of Waiting… </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“God’s School of Waiting”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Psalm 27:14</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539441474"/>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Causes Us To Pray Without Ceasing</a:t>
            </a:r>
            <a:endParaRPr lang="en-US" dirty="0"/>
          </a:p>
        </p:txBody>
      </p:sp>
      <p:sp>
        <p:nvSpPr>
          <p:cNvPr id="3" name="Content Placeholder 2"/>
          <p:cNvSpPr>
            <a:spLocks noGrp="1"/>
          </p:cNvSpPr>
          <p:nvPr>
            <p:ph idx="1"/>
          </p:nvPr>
        </p:nvSpPr>
        <p:spPr>
          <a:xfrm>
            <a:off x="154545" y="1068946"/>
            <a:ext cx="11900079" cy="5579827"/>
          </a:xfrm>
          <a:solidFill>
            <a:schemeClr val="bg1">
              <a:alpha val="81000"/>
            </a:schemeClr>
          </a:solidFill>
        </p:spPr>
        <p:txBody>
          <a:bodyPr>
            <a:normAutofit/>
          </a:bodyPr>
          <a:lstStyle/>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We are Needy and He Owns the Cattle on a Thousand Hills </a:t>
            </a:r>
          </a:p>
          <a:p>
            <a:pP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rPr>
              <a:t>He is Always Faithful and… </a:t>
            </a:r>
          </a:p>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            …the Outcome of Our Waiting Proves Him True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1 Thessalonians 5:16-18 (MSG)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16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Be cheerful no matter what;</a:t>
            </a:r>
            <a:r>
              <a:rPr lang="en-US" b="1" i="1" baseline="30000" dirty="0">
                <a:effectLst>
                  <a:outerShdw blurRad="38100" dist="38100" dir="2700000" algn="tl">
                    <a:srgbClr val="000000">
                      <a:alpha val="43137"/>
                    </a:srgbClr>
                  </a:outerShdw>
                </a:effectLst>
                <a:latin typeface="Arial Rounded MT Bold" panose="020F0704030504030204" pitchFamily="34" charset="0"/>
              </a:rPr>
              <a:t>17 </a:t>
            </a:r>
            <a:r>
              <a:rPr lang="en-US" b="1" i="1" dirty="0">
                <a:effectLst>
                  <a:outerShdw blurRad="38100" dist="38100" dir="2700000" algn="tl">
                    <a:srgbClr val="000000">
                      <a:alpha val="43137"/>
                    </a:srgbClr>
                  </a:outerShdw>
                </a:effectLst>
                <a:latin typeface="Arial Rounded MT Bold" panose="020F0704030504030204" pitchFamily="34" charset="0"/>
              </a:rPr>
              <a:t> pray all the time; </a:t>
            </a:r>
            <a:r>
              <a:rPr lang="en-US" b="1" i="1" baseline="30000" dirty="0">
                <a:effectLst>
                  <a:outerShdw blurRad="38100" dist="38100" dir="2700000" algn="tl">
                    <a:srgbClr val="000000">
                      <a:alpha val="43137"/>
                    </a:srgbClr>
                  </a:outerShdw>
                </a:effectLst>
                <a:latin typeface="Arial Rounded MT Bold" panose="020F0704030504030204" pitchFamily="34" charset="0"/>
              </a:rPr>
              <a:t>18 </a:t>
            </a:r>
            <a:r>
              <a:rPr lang="en-US" b="1" i="1" dirty="0">
                <a:effectLst>
                  <a:outerShdw blurRad="38100" dist="38100" dir="2700000" algn="tl">
                    <a:srgbClr val="000000">
                      <a:alpha val="43137"/>
                    </a:srgbClr>
                  </a:outerShdw>
                </a:effectLst>
                <a:latin typeface="Arial Rounded MT Bold" panose="020F0704030504030204" pitchFamily="34" charset="0"/>
              </a:rPr>
              <a:t> thank God no matter what happens. This is the way God wants you who belong to Christ Jesus to live.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Divine…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Connection –</a:t>
            </a:r>
            <a:r>
              <a:rPr lang="en-US" sz="2800" b="1" i="1" dirty="0">
                <a:effectLst>
                  <a:outerShdw blurRad="38100" dist="38100" dir="2700000" algn="tl">
                    <a:srgbClr val="000000">
                      <a:alpha val="43137"/>
                    </a:srgbClr>
                  </a:outerShdw>
                </a:effectLst>
                <a:latin typeface="Arial Rounded MT Bold" panose="020F0704030504030204" pitchFamily="34" charset="0"/>
              </a:rPr>
              <a:t>He Desires It</a:t>
            </a: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Communication –</a:t>
            </a:r>
            <a:r>
              <a:rPr lang="en-US" sz="2800" b="1" i="1" dirty="0">
                <a:effectLst>
                  <a:outerShdw blurRad="38100" dist="38100" dir="2700000" algn="tl">
                    <a:srgbClr val="000000">
                      <a:alpha val="43137"/>
                    </a:srgbClr>
                  </a:outerShdw>
                </a:effectLst>
                <a:latin typeface="Arial Rounded MT Bold" panose="020F0704030504030204" pitchFamily="34" charset="0"/>
              </a:rPr>
              <a:t>He is Listening</a:t>
            </a: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Consolation –</a:t>
            </a:r>
            <a:r>
              <a:rPr lang="en-US" sz="2800" b="1" i="1" dirty="0">
                <a:effectLst>
                  <a:outerShdw blurRad="38100" dist="38100" dir="2700000" algn="tl">
                    <a:srgbClr val="000000">
                      <a:alpha val="43137"/>
                    </a:srgbClr>
                  </a:outerShdw>
                </a:effectLst>
                <a:latin typeface="Arial Rounded MT Bold" panose="020F0704030504030204" pitchFamily="34" charset="0"/>
              </a:rPr>
              <a:t>He will Respond</a:t>
            </a:r>
          </a:p>
        </p:txBody>
      </p:sp>
    </p:spTree>
    <p:extLst>
      <p:ext uri="{BB962C8B-B14F-4D97-AF65-F5344CB8AC3E}">
        <p14:creationId xmlns:p14="http://schemas.microsoft.com/office/powerpoint/2010/main" val="2291185153"/>
      </p:ext>
    </p:extLst>
  </p:cSld>
  <p:clrMapOvr>
    <a:masterClrMapping/>
  </p:clrMapOvr>
  <mc:AlternateContent xmlns:mc="http://schemas.openxmlformats.org/markup-compatibility/2006" xmlns:p14="http://schemas.microsoft.com/office/powerpoint/2010/main">
    <mc:Choice Requires="p14">
      <p:transition spd="slow" p14:dur="2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2000"/>
                                        <p:tgtEl>
                                          <p:spTgt spid="3">
                                            <p:txEl>
                                              <p:pRg st="5" end="5"/>
                                            </p:txEl>
                                          </p:spTgt>
                                        </p:tgtEl>
                                      </p:cBhvr>
                                    </p:animEffect>
                                    <p:anim calcmode="lin" valueType="num">
                                      <p:cBhvr>
                                        <p:cTn id="5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We Get a Greater Understanding</a:t>
            </a:r>
            <a:endParaRPr lang="en-US" dirty="0"/>
          </a:p>
        </p:txBody>
      </p:sp>
      <p:sp>
        <p:nvSpPr>
          <p:cNvPr id="3" name="Content Placeholder 2"/>
          <p:cNvSpPr>
            <a:spLocks noGrp="1"/>
          </p:cNvSpPr>
          <p:nvPr>
            <p:ph idx="1"/>
          </p:nvPr>
        </p:nvSpPr>
        <p:spPr>
          <a:xfrm>
            <a:off x="154545" y="1068946"/>
            <a:ext cx="11900079" cy="5269862"/>
          </a:xfrm>
          <a:solidFill>
            <a:schemeClr val="bg1">
              <a:alpha val="60000"/>
            </a:schemeClr>
          </a:solidFill>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We Understand that We are Dependent Upon Our Creator</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Though Our Hearts Crave Omniscience / Omnipotence, </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…We Possess Neither</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…Waiting Helps Us to Focus On that Reality</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Hebrews 10:23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23 </a:t>
            </a:r>
            <a:r>
              <a:rPr lang="en-US" dirty="0">
                <a:effectLst>
                  <a:outerShdw blurRad="38100" dist="38100" dir="2700000" algn="tl">
                    <a:srgbClr val="000000">
                      <a:alpha val="43137"/>
                    </a:srgbClr>
                  </a:outerShdw>
                </a:effectLst>
                <a:latin typeface="Arial Rounded MT Bold" panose="020F0704030504030204" pitchFamily="34" charset="0"/>
              </a:rPr>
              <a:t> So let us seize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hold fast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retain without wavering the hope we cherish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confess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our acknowledgement of it, for He Who promised is reliable (sure)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faithful to His word. </a:t>
            </a:r>
          </a:p>
          <a:p>
            <a:pPr lvl="1"/>
            <a:r>
              <a:rPr lang="en-US" sz="3200" b="1" dirty="0">
                <a:effectLst>
                  <a:outerShdw blurRad="38100" dist="38100" dir="2700000" algn="tl">
                    <a:srgbClr val="000000">
                      <a:alpha val="43137"/>
                    </a:srgbClr>
                  </a:outerShdw>
                </a:effectLst>
                <a:latin typeface="Arial Rounded MT Bold" panose="020F0704030504030204" pitchFamily="34" charset="0"/>
              </a:rPr>
              <a:t>Dependent – </a:t>
            </a:r>
            <a:r>
              <a:rPr lang="en-US" sz="2800" i="1" dirty="0">
                <a:effectLst>
                  <a:outerShdw blurRad="38100" dist="38100" dir="2700000" algn="tl">
                    <a:srgbClr val="000000">
                      <a:alpha val="43137"/>
                    </a:srgbClr>
                  </a:outerShdw>
                </a:effectLst>
                <a:latin typeface="Arial Rounded MT Bold" panose="020F0704030504030204" pitchFamily="34" charset="0"/>
              </a:rPr>
              <a:t>“seize and hold fast…”</a:t>
            </a:r>
          </a:p>
          <a:p>
            <a:pPr lvl="1" algn="just"/>
            <a:r>
              <a:rPr lang="en-US" sz="3200" b="1" dirty="0">
                <a:effectLst>
                  <a:outerShdw blurRad="38100" dist="38100" dir="2700000" algn="tl">
                    <a:srgbClr val="000000">
                      <a:alpha val="43137"/>
                    </a:srgbClr>
                  </a:outerShdw>
                </a:effectLst>
                <a:latin typeface="Arial Rounded MT Bold" panose="020F0704030504030204" pitchFamily="34" charset="0"/>
              </a:rPr>
              <a:t>Dependable – </a:t>
            </a:r>
            <a:r>
              <a:rPr lang="en-US" sz="2800" i="1" dirty="0">
                <a:effectLst>
                  <a:outerShdw blurRad="38100" dist="38100" dir="2700000" algn="tl">
                    <a:srgbClr val="000000">
                      <a:alpha val="43137"/>
                    </a:srgbClr>
                  </a:outerShdw>
                </a:effectLst>
                <a:latin typeface="Arial Rounded MT Bold" panose="020F0704030504030204" pitchFamily="34" charset="0"/>
              </a:rPr>
              <a:t>“…is reliable and faithful to His Word”</a:t>
            </a:r>
          </a:p>
        </p:txBody>
      </p:sp>
    </p:spTree>
    <p:extLst>
      <p:ext uri="{BB962C8B-B14F-4D97-AF65-F5344CB8AC3E}">
        <p14:creationId xmlns:p14="http://schemas.microsoft.com/office/powerpoint/2010/main" val="850327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6922</TotalTime>
  <Words>4455</Words>
  <Application>Microsoft Office PowerPoint</Application>
  <PresentationFormat>Widescreen</PresentationFormat>
  <Paragraphs>193</Paragraphs>
  <Slides>25</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Calibri</vt:lpstr>
      <vt:lpstr>Calibri Light</vt:lpstr>
      <vt:lpstr>Consolas</vt:lpstr>
      <vt:lpstr>Courier New</vt:lpstr>
      <vt:lpstr>Office Theme</vt:lpstr>
      <vt:lpstr>PowerPoint Presentation</vt:lpstr>
      <vt:lpstr>PowerPoint Presentation</vt:lpstr>
      <vt:lpstr>Entire World Has Been Put in Holding Pattern </vt:lpstr>
      <vt:lpstr>  “Thank You For Holding”  Reasons to Thank God…  …For the Wait   pt2</vt:lpstr>
      <vt:lpstr>Ever Felt Like Your Life Was Put On Hold?</vt:lpstr>
      <vt:lpstr>Waiting…</vt:lpstr>
      <vt:lpstr>Waiting…</vt:lpstr>
      <vt:lpstr>Causes Us To Pray Without Ceasing</vt:lpstr>
      <vt:lpstr>We Get a Greater Understanding</vt:lpstr>
      <vt:lpstr>Increases Our Faith</vt:lpstr>
      <vt:lpstr>Helps us Lean on God’s Sovereignty</vt:lpstr>
      <vt:lpstr>Gives Us Hope for Our Future</vt:lpstr>
      <vt:lpstr>Reminds Us that We Live Between the Times</vt:lpstr>
      <vt:lpstr>Gives Us an Eternal Viewpoint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Waiting…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God For The Wait</dc:title>
  <dc:creator>David Linton</dc:creator>
  <cp:lastModifiedBy>David Linton</cp:lastModifiedBy>
  <cp:revision>172</cp:revision>
  <cp:lastPrinted>2016-06-04T14:01:59Z</cp:lastPrinted>
  <dcterms:created xsi:type="dcterms:W3CDTF">2016-05-31T12:50:58Z</dcterms:created>
  <dcterms:modified xsi:type="dcterms:W3CDTF">2020-09-05T17:25:02Z</dcterms:modified>
</cp:coreProperties>
</file>