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77" r:id="rId3"/>
    <p:sldId id="269" r:id="rId4"/>
    <p:sldId id="286" r:id="rId5"/>
    <p:sldId id="285" r:id="rId6"/>
    <p:sldId id="264" r:id="rId7"/>
    <p:sldId id="287" r:id="rId8"/>
    <p:sldId id="262" r:id="rId9"/>
    <p:sldId id="267" r:id="rId10"/>
    <p:sldId id="288" r:id="rId11"/>
    <p:sldId id="271" r:id="rId12"/>
    <p:sldId id="289" r:id="rId13"/>
    <p:sldId id="283" r:id="rId14"/>
    <p:sldId id="290" r:id="rId15"/>
    <p:sldId id="273" r:id="rId16"/>
    <p:sldId id="263" r:id="rId17"/>
    <p:sldId id="282" r:id="rId18"/>
    <p:sldId id="274" r:id="rId19"/>
    <p:sldId id="275" r:id="rId20"/>
    <p:sldId id="272" r:id="rId21"/>
    <p:sldId id="279" r:id="rId22"/>
    <p:sldId id="280" r:id="rId23"/>
    <p:sldId id="268" r:id="rId24"/>
    <p:sldId id="281" r:id="rId25"/>
    <p:sldId id="270" r:id="rId26"/>
    <p:sldId id="266" r:id="rId27"/>
    <p:sldId id="258" r:id="rId28"/>
    <p:sldId id="257" r:id="rId29"/>
    <p:sldId id="259" r:id="rId30"/>
    <p:sldId id="260" r:id="rId31"/>
    <p:sldId id="261" r:id="rId32"/>
    <p:sldId id="265" r:id="rId33"/>
    <p:sldId id="256" r:id="rId34"/>
    <p:sldId id="278" r:id="rId35"/>
    <p:sldId id="2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112"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312" custLinFactNeighborY="-1351">
        <dgm:presLayoutVars>
          <dgm:chMax val="0"/>
          <dgm:bulletEnabled val="1"/>
        </dgm:presLayoutVars>
      </dgm:prSet>
      <dgm:spPr/>
    </dgm:pt>
  </dgm:ptLst>
  <dgm:cxnLst>
    <dgm:cxn modelId="{38498C64-819C-4CE9-B72E-9F06E6EEBD4F}" type="presOf" srcId="{F5DDE66B-7BE6-488A-A29D-334F45614AFA}" destId="{10696E3D-680A-49CD-9FCF-C0F6C85A0910}" srcOrd="0" destOrd="0" presId="urn:microsoft.com/office/officeart/2005/8/layout/vList2"/>
    <dgm:cxn modelId="{01ECEE65-4B39-40FC-9087-59579726576F}"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8A3C274-47DF-46EE-8A54-42CA1DA36C68}"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D0AD3B8D-9FE7-4CBB-9418-E992A0964B84}" type="presOf" srcId="{F5DDE66B-7BE6-488A-A29D-334F45614AFA}" destId="{10696E3D-680A-49CD-9FCF-C0F6C85A0910}" srcOrd="0" destOrd="0" presId="urn:microsoft.com/office/officeart/2005/8/layout/vList2"/>
    <dgm:cxn modelId="{476AF1D8-6580-4DD6-A18E-DD076D3625EB}"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099DAD9D-61E7-443C-A09D-5345F87EF19D}"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BCBD407F-9742-436D-8D6F-4ECDADB20F85}" type="presOf" srcId="{B5447B54-4E4C-4A77-BCF8-0E226C1E34C0}" destId="{D00F180A-788D-4EAB-9DB1-3DB2E6E54C57}" srcOrd="0" destOrd="0" presId="urn:microsoft.com/office/officeart/2005/8/layout/vList2"/>
    <dgm:cxn modelId="{8B4D14A0-354F-4812-9847-E7244BF6C313}"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8E5BAEC5-771B-461E-BE9C-C1BDBA501C80}"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396" custLinFactNeighborY="-1351">
        <dgm:presLayoutVars>
          <dgm:chMax val="0"/>
          <dgm:bulletEnabled val="1"/>
        </dgm:presLayoutVars>
      </dgm:prSet>
      <dgm:spPr/>
    </dgm:pt>
  </dgm:ptLst>
  <dgm:cxnLst>
    <dgm:cxn modelId="{275F245D-750A-4816-8609-B377D60EE8AD}" type="presOf" srcId="{B5447B54-4E4C-4A77-BCF8-0E226C1E34C0}" destId="{D00F180A-788D-4EAB-9DB1-3DB2E6E54C57}" srcOrd="0" destOrd="0" presId="urn:microsoft.com/office/officeart/2005/8/layout/vList2"/>
    <dgm:cxn modelId="{6B118C9A-19EB-474A-BC69-8E396AB4F64F}"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7B1E0ECB-246F-446B-8402-DBFDC9A8C5AE}"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1600" b="1" dirty="0">
              <a:effectLst>
                <a:outerShdw blurRad="38100" dist="38100" dir="2700000" algn="tl">
                  <a:srgbClr val="000000">
                    <a:alpha val="43137"/>
                  </a:srgbClr>
                </a:outerShdw>
              </a:effectLst>
            </a:rPr>
            <a:t>Edward Christian Church</a:t>
          </a:r>
          <a:endParaRPr lang="en-US" sz="16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Y="3856">
        <dgm:presLayoutVars>
          <dgm:chMax val="0"/>
          <dgm:bulletEnabled val="1"/>
        </dgm:presLayoutVars>
      </dgm:prSet>
      <dgm:spPr/>
    </dgm:pt>
  </dgm:ptLst>
  <dgm:cxnLst>
    <dgm:cxn modelId="{5FFEAF48-25EA-4C3F-A3D4-3C8869DA065A}" type="presOf" srcId="{F5DDE66B-7BE6-488A-A29D-334F45614AFA}" destId="{10696E3D-680A-49CD-9FCF-C0F6C85A0910}" srcOrd="0" destOrd="0" presId="urn:microsoft.com/office/officeart/2005/8/layout/vList2"/>
    <dgm:cxn modelId="{70238769-A475-4BA7-9362-08A5AB230178}"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D86FAA78-2481-4A07-867A-CEF1CE8F5D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1600" b="1" dirty="0">
              <a:effectLst>
                <a:outerShdw blurRad="38100" dist="38100" dir="2700000" algn="tl">
                  <a:srgbClr val="000000">
                    <a:alpha val="43137"/>
                  </a:srgbClr>
                </a:outerShdw>
              </a:effectLst>
            </a:rPr>
            <a:t>Edward Christian Church</a:t>
          </a:r>
          <a:endParaRPr lang="en-US" sz="16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Y="3856">
        <dgm:presLayoutVars>
          <dgm:chMax val="0"/>
          <dgm:bulletEnabled val="1"/>
        </dgm:presLayoutVars>
      </dgm:prSet>
      <dgm:spPr/>
    </dgm:pt>
  </dgm:ptLst>
  <dgm:cxnLst>
    <dgm:cxn modelId="{5FFEAF48-25EA-4C3F-A3D4-3C8869DA065A}" type="presOf" srcId="{F5DDE66B-7BE6-488A-A29D-334F45614AFA}" destId="{10696E3D-680A-49CD-9FCF-C0F6C85A0910}" srcOrd="0" destOrd="0" presId="urn:microsoft.com/office/officeart/2005/8/layout/vList2"/>
    <dgm:cxn modelId="{70238769-A475-4BA7-9362-08A5AB230178}"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D86FAA78-2481-4A07-867A-CEF1CE8F5D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0906D694-49CA-4574-95C0-45BCD7FB4129}"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824717F4-9BA6-43B6-934D-27CBBDBB75AD}" type="presOf" srcId="{F5DDE66B-7BE6-488A-A29D-334F45614AFA}" destId="{10696E3D-680A-49CD-9FCF-C0F6C85A0910}" srcOrd="0" destOrd="0" presId="urn:microsoft.com/office/officeart/2005/8/layout/vList2"/>
    <dgm:cxn modelId="{BD5D9E03-D908-43C9-A2DB-E54D3E9BA6AE}"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0906D694-49CA-4574-95C0-45BCD7FB4129}"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824717F4-9BA6-43B6-934D-27CBBDBB75AD}" type="presOf" srcId="{F5DDE66B-7BE6-488A-A29D-334F45614AFA}" destId="{10696E3D-680A-49CD-9FCF-C0F6C85A0910}" srcOrd="0" destOrd="0" presId="urn:microsoft.com/office/officeart/2005/8/layout/vList2"/>
    <dgm:cxn modelId="{BD5D9E03-D908-43C9-A2DB-E54D3E9BA6AE}"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527697A0-CD48-4ED9-B218-31460C158553}" type="presOf" srcId="{F5DDE66B-7BE6-488A-A29D-334F45614AFA}" destId="{10696E3D-680A-49CD-9FCF-C0F6C85A0910}" srcOrd="0" destOrd="0" presId="urn:microsoft.com/office/officeart/2005/8/layout/vList2"/>
    <dgm:cxn modelId="{0894ADA8-57CB-41F3-A165-30BE6F641422}"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0D5162B-827B-41C3-A9C3-C29E0E139A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527697A0-CD48-4ED9-B218-31460C158553}" type="presOf" srcId="{F5DDE66B-7BE6-488A-A29D-334F45614AFA}" destId="{10696E3D-680A-49CD-9FCF-C0F6C85A0910}" srcOrd="0" destOrd="0" presId="urn:microsoft.com/office/officeart/2005/8/layout/vList2"/>
    <dgm:cxn modelId="{0894ADA8-57CB-41F3-A165-30BE6F641422}"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0D5162B-827B-41C3-A9C3-C29E0E139A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7F12F16F-42FF-4D3E-95A4-3E54992EEF8D}" type="presOf" srcId="{B5447B54-4E4C-4A77-BCF8-0E226C1E34C0}" destId="{D00F180A-788D-4EAB-9DB1-3DB2E6E54C57}" srcOrd="0" destOrd="0" presId="urn:microsoft.com/office/officeart/2005/8/layout/vList2"/>
    <dgm:cxn modelId="{68712DD0-BC39-4EAE-86FB-18840A84F8E5}"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14A5AAA9-7C38-4212-AE90-E0B322BFBCA0}"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0716999C-A5BE-499E-89BD-F5423B035AB0}" type="presOf" srcId="{B5447B54-4E4C-4A77-BCF8-0E226C1E34C0}" destId="{D00F180A-788D-4EAB-9DB1-3DB2E6E54C57}" srcOrd="0" destOrd="0" presId="urn:microsoft.com/office/officeart/2005/8/layout/vList2"/>
    <dgm:cxn modelId="{DD25E5AA-742A-4DC9-84E7-759F510185C2}"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45E4A65-F0B3-4A32-9CCA-DA119C78BCD5}"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165"/>
          <a:ext cx="2266279" cy="349149"/>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Edward Christian Church</a:t>
          </a:r>
          <a:endParaRPr lang="en-US" sz="1600" kern="1200" dirty="0">
            <a:effectLst>
              <a:outerShdw blurRad="38100" dist="38100" dir="2700000" algn="tl">
                <a:srgbClr val="000000">
                  <a:alpha val="43137"/>
                </a:srgbClr>
              </a:outerShdw>
            </a:effectLst>
          </a:endParaRPr>
        </a:p>
      </dsp:txBody>
      <dsp:txXfrm>
        <a:off x="17044" y="17209"/>
        <a:ext cx="2232191" cy="315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165"/>
          <a:ext cx="2266279" cy="349149"/>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Edward Christian Church</a:t>
          </a:r>
          <a:endParaRPr lang="en-US" sz="1600" kern="1200" dirty="0">
            <a:effectLst>
              <a:outerShdw blurRad="38100" dist="38100" dir="2700000" algn="tl">
                <a:srgbClr val="000000">
                  <a:alpha val="43137"/>
                </a:srgbClr>
              </a:outerShdw>
            </a:effectLst>
          </a:endParaRPr>
        </a:p>
      </dsp:txBody>
      <dsp:txXfrm>
        <a:off x="17044" y="17209"/>
        <a:ext cx="2232191" cy="315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80691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17304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58852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203697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33592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56430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153142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204008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6732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292774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1DF5D-C7B4-4FE3-B0C6-C5175B65EBCB}"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93993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1DF5D-C7B4-4FE3-B0C6-C5175B65EBCB}" type="datetimeFigureOut">
              <a:rPr lang="en-US" smtClean="0"/>
              <a:t>10/2/2020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6D973-45A4-4E62-B309-4A1ABDC662BD}" type="slidenum">
              <a:rPr lang="en-US" smtClean="0"/>
              <a:t>‹#›</a:t>
            </a:fld>
            <a:endParaRPr lang="en-US" dirty="0"/>
          </a:p>
        </p:txBody>
      </p:sp>
    </p:spTree>
    <p:extLst>
      <p:ext uri="{BB962C8B-B14F-4D97-AF65-F5344CB8AC3E}">
        <p14:creationId xmlns:p14="http://schemas.microsoft.com/office/powerpoint/2010/main" val="66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7.jpg"/><Relationship Id="rId7" Type="http://schemas.openxmlformats.org/officeDocument/2006/relationships/diagramQuickStyle" Target="../diagrams/quickStyle8.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jp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g"/><Relationship Id="rId7" Type="http://schemas.openxmlformats.org/officeDocument/2006/relationships/diagramColors" Target="../diagrams/colors9.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hyperlink" Target="http://www.crossbooks.com/verse.asp?ref=Mt+9:13" TargetMode="External"/><Relationship Id="rId4" Type="http://schemas.openxmlformats.org/officeDocument/2006/relationships/diagramData" Target="../diagrams/data9.xml"/><Relationship Id="rId9" Type="http://schemas.openxmlformats.org/officeDocument/2006/relationships/hyperlink" Target="http://www.crossbooks.com/verse.asp?ref=Mt+6:13"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rossbooks.com/verse.asp?ref=Mk+11:25" TargetMode="External"/><Relationship Id="rId2" Type="http://schemas.openxmlformats.org/officeDocument/2006/relationships/hyperlink" Target="http://www.crossbooks.com/verse.asp?ref=Mt+6:14-15" TargetMode="External"/><Relationship Id="rId1" Type="http://schemas.openxmlformats.org/officeDocument/2006/relationships/slideLayout" Target="../slideLayouts/slideLayout2.xml"/><Relationship Id="rId6" Type="http://schemas.openxmlformats.org/officeDocument/2006/relationships/hyperlink" Target="http://www.crossbooks.com/verse.asp?ref=Mt+6:15" TargetMode="External"/><Relationship Id="rId5" Type="http://schemas.openxmlformats.org/officeDocument/2006/relationships/hyperlink" Target="http://www.crossbooks.com/verse.asp?ref=Lk+17:3" TargetMode="External"/><Relationship Id="rId4" Type="http://schemas.openxmlformats.org/officeDocument/2006/relationships/hyperlink" Target="http://www.crossbooks.com/verse.asp?ref=Mt+6:1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g"/><Relationship Id="rId7" Type="http://schemas.openxmlformats.org/officeDocument/2006/relationships/diagramColors" Target="../diagrams/colors12.xml"/><Relationship Id="rId12"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image" Target="../media/image4.jpg"/><Relationship Id="rId5" Type="http://schemas.openxmlformats.org/officeDocument/2006/relationships/diagramLayout" Target="../diagrams/layout12.xml"/><Relationship Id="rId10" Type="http://schemas.openxmlformats.org/officeDocument/2006/relationships/image" Target="../media/image9.jpg"/><Relationship Id="rId4" Type="http://schemas.openxmlformats.org/officeDocument/2006/relationships/diagramData" Target="../diagrams/data12.xml"/><Relationship Id="rId9"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hyperlink" Target="http://www.crossbooks.com/verse.asp?ref=Mt+9:13" TargetMode="External"/><Relationship Id="rId2" Type="http://schemas.openxmlformats.org/officeDocument/2006/relationships/hyperlink" Target="http://www.crossbooks.com/verse.asp?ref=Mt+6:1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crossbooks.com/verse.asp?ref=Mt+6:11" TargetMode="External"/><Relationship Id="rId3" Type="http://schemas.openxmlformats.org/officeDocument/2006/relationships/hyperlink" Target="http://www.crossbooks.com/verse.asp?ref=Mt+6:12" TargetMode="External"/><Relationship Id="rId7" Type="http://schemas.openxmlformats.org/officeDocument/2006/relationships/hyperlink" Target="http://www.crossbooks.com/verse.asp?ref=Mt+6:10" TargetMode="External"/><Relationship Id="rId2" Type="http://schemas.openxmlformats.org/officeDocument/2006/relationships/hyperlink" Target="http://www.crossbooks.com/verse.asp?ref=Mt+6:9-13" TargetMode="External"/><Relationship Id="rId1" Type="http://schemas.openxmlformats.org/officeDocument/2006/relationships/slideLayout" Target="../slideLayouts/slideLayout2.xml"/><Relationship Id="rId6" Type="http://schemas.openxmlformats.org/officeDocument/2006/relationships/hyperlink" Target="http://www.crossbooks.com/verse.asp?ref=1Co+10:31" TargetMode="External"/><Relationship Id="rId5" Type="http://schemas.openxmlformats.org/officeDocument/2006/relationships/hyperlink" Target="http://www.crossbooks.com/verse.asp?ref=Mt+6:9" TargetMode="External"/><Relationship Id="rId10" Type="http://schemas.openxmlformats.org/officeDocument/2006/relationships/hyperlink" Target="http://www.crossbooks.com/verse.asp?ref=Mt+9:13" TargetMode="External"/><Relationship Id="rId4" Type="http://schemas.openxmlformats.org/officeDocument/2006/relationships/hyperlink" Target="http://www.crossbooks.com/verse.asp?ref=Lk+11:4" TargetMode="External"/><Relationship Id="rId9" Type="http://schemas.openxmlformats.org/officeDocument/2006/relationships/hyperlink" Target="http://www.crossbooks.com/verse.asp?ref=Mt+6:13"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4FA1-5DD4-4EFC-83A3-5545A5DF39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B5FD5A-E835-4B30-973A-306AB2DF2C6D}"/>
              </a:ext>
            </a:extLst>
          </p:cNvPr>
          <p:cNvSpPr>
            <a:spLocks noGrp="1"/>
          </p:cNvSpPr>
          <p:nvPr>
            <p:ph idx="1"/>
          </p:nvPr>
        </p:nvSpPr>
        <p:spPr/>
        <p:txBody>
          <a:bodyPr/>
          <a:lstStyle/>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My wife yelled from upstairs and asked, "Do you ever get a shooting pain across your body, like someone's got a voodoo doll of you and they're stabbing it?" Sounding concerned I replied "No..." She responded "How about now?"</a:t>
            </a:r>
          </a:p>
        </p:txBody>
      </p:sp>
    </p:spTree>
    <p:extLst>
      <p:ext uri="{BB962C8B-B14F-4D97-AF65-F5344CB8AC3E}">
        <p14:creationId xmlns:p14="http://schemas.microsoft.com/office/powerpoint/2010/main" val="343661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18977"/>
            <a:ext cx="4783015" cy="593656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154546" y="167425"/>
            <a:ext cx="12037454" cy="6581104"/>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 </a:t>
            </a:r>
          </a:p>
          <a:p>
            <a:pPr marL="457200" lvl="1" indent="0">
              <a:lnSpc>
                <a:spcPct val="100000"/>
              </a:lnSpc>
              <a:spcBef>
                <a:spcPts val="60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focus in prayer is on our Father</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457200" lvl="1" indent="0">
              <a:lnSpc>
                <a:spcPct val="110000"/>
              </a:lnSpc>
              <a:spcBef>
                <a:spcPts val="120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"Who Art in Heaven"</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914400" lvl="2" indent="0">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is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Not Limited By… </a:t>
            </a:r>
          </a:p>
          <a:p>
            <a:pPr lvl="3">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Earthly Restraints</a:t>
            </a:r>
          </a:p>
          <a:p>
            <a:pPr lvl="3">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Man’s Abilities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is the Everlasting God Who Controls All Things.</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Earth Has No Sorrow that Heaven Cannot Heal.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Prayer is a Bridge from Our Earth Bound Limits…</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…to Heaven’s Infinite Resources</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b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82411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par>
                          <p:cTn id="40" fill="hold">
                            <p:stCondLst>
                              <p:cond delay="4000"/>
                            </p:stCondLst>
                            <p:childTnLst>
                              <p:par>
                                <p:cTn id="41" presetID="6" presetClass="entr" presetSubtype="1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par>
                          <p:cTn id="44" fill="hold">
                            <p:stCondLst>
                              <p:cond delay="6000"/>
                            </p:stCondLst>
                            <p:childTnLst>
                              <p:par>
                                <p:cTn id="45" presetID="6" presetClass="entr" presetSubtype="16"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4357" y="464233"/>
            <a:ext cx="5036234" cy="6091311"/>
          </a:xfrm>
          <a:prstGeom prst="rect">
            <a:avLst/>
          </a:prstGeom>
        </p:spPr>
      </p:pic>
      <p:sp>
        <p:nvSpPr>
          <p:cNvPr id="3" name="Content Placeholder 2"/>
          <p:cNvSpPr>
            <a:spLocks noGrp="1"/>
          </p:cNvSpPr>
          <p:nvPr>
            <p:ph idx="1"/>
          </p:nvPr>
        </p:nvSpPr>
        <p:spPr>
          <a:xfrm>
            <a:off x="154546" y="141668"/>
            <a:ext cx="12037454" cy="6606861"/>
          </a:xfrm>
          <a:solidFill>
            <a:schemeClr val="bg1">
              <a:alpha val="8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Reverence for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"Hallowed be thy name"</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First Petition in the Prayer is for the…</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 Glory and Honor of God</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Ought to Be the First and Foremost Aim of Our Life to…</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 Glorify God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 Cor 10:31</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1">
              <a:lnSpc>
                <a:spcPct val="100000"/>
              </a:lnSpc>
              <a:spcBef>
                <a:spcPts val="120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Praying Should Be More than "Give Me“…</a:t>
            </a:r>
          </a:p>
          <a:p>
            <a:pPr marL="457200" lvl="1" indent="0">
              <a:lnSpc>
                <a:spcPct val="10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It Should Include a Prominent Desire For…</a:t>
            </a:r>
          </a:p>
          <a:p>
            <a:pPr marL="457200" lvl="1" indent="0">
              <a:lnSpc>
                <a:spcPct val="10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…God To Be Honored.</a:t>
            </a:r>
          </a:p>
        </p:txBody>
      </p:sp>
    </p:spTree>
    <p:extLst>
      <p:ext uri="{BB962C8B-B14F-4D97-AF65-F5344CB8AC3E}">
        <p14:creationId xmlns:p14="http://schemas.microsoft.com/office/powerpoint/2010/main" val="28059629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par>
                          <p:cTn id="38" fill="hold">
                            <p:stCondLst>
                              <p:cond delay="2000"/>
                            </p:stCondLst>
                            <p:childTnLst>
                              <p:par>
                                <p:cTn id="39" presetID="6"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par>
                          <p:cTn id="42" fill="hold">
                            <p:stCondLst>
                              <p:cond delay="4000"/>
                            </p:stCondLst>
                            <p:childTnLst>
                              <p:par>
                                <p:cTn id="43" presetID="6" presetClass="entr" presetSubtype="16"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4357" y="464233"/>
            <a:ext cx="5036234" cy="6091311"/>
          </a:xfrm>
          <a:prstGeom prst="rect">
            <a:avLst/>
          </a:prstGeom>
        </p:spPr>
      </p:pic>
      <p:sp>
        <p:nvSpPr>
          <p:cNvPr id="3" name="Content Placeholder 2"/>
          <p:cNvSpPr>
            <a:spLocks noGrp="1"/>
          </p:cNvSpPr>
          <p:nvPr>
            <p:ph idx="1"/>
          </p:nvPr>
        </p:nvSpPr>
        <p:spPr>
          <a:xfrm>
            <a:off x="0" y="141668"/>
            <a:ext cx="12192000" cy="6606861"/>
          </a:xfrm>
          <a:solidFill>
            <a:schemeClr val="bg1">
              <a:alpha val="8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Reverence for God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"Hallowed be thy name"</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(9)</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Rule of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"Thy kingdom come. Thy will be done in earth, as it is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(10). </a:t>
            </a:r>
          </a:p>
          <a:p>
            <a:pPr marL="0" indent="0" algn="ctr">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Two Parts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1st, As Subjects, We Say</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"Thy kingdom come."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Praying for God to Rule Man.</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2nd, As Servants, We Say</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p>
          <a:p>
            <a:pPr marL="457200" lvl="1" indent="0" algn="ctr">
              <a:lnSpc>
                <a:spcPct val="100000"/>
              </a:lnSpc>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Thy will be done in earth, as it is in heaven"</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Prays that Man Will Submit to God's Rule and…</a:t>
            </a:r>
          </a:p>
          <a:p>
            <a:pPr marL="914400" lvl="2"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This Submission Will Be Done with Excellence—</a:t>
            </a:r>
          </a:p>
          <a:p>
            <a:pPr marL="914400" lvl="2" indent="0">
              <a:lnSpc>
                <a:spcPct val="100000"/>
              </a:lnSpc>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"as it is in heaven”</a:t>
            </a:r>
          </a:p>
        </p:txBody>
      </p:sp>
    </p:spTree>
    <p:extLst>
      <p:ext uri="{BB962C8B-B14F-4D97-AF65-F5344CB8AC3E}">
        <p14:creationId xmlns:p14="http://schemas.microsoft.com/office/powerpoint/2010/main" val="1245703499"/>
      </p:ext>
    </p:extLst>
  </p:cSld>
  <p:clrMapOvr>
    <a:masterClrMapping/>
  </p:clrMapOvr>
  <mc:AlternateContent xmlns:mc="http://schemas.openxmlformats.org/markup-compatibility/2006">
    <mc:Choice xmlns:p14="http://schemas.microsoft.com/office/powerpoint/2010/main" Requires="p14">
      <p:transition spd="slow" p14:dur="4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ircle(in)">
                                      <p:cBhvr>
                                        <p:cTn id="14" dur="2000"/>
                                        <p:tgtEl>
                                          <p:spTgt spid="3">
                                            <p:txEl>
                                              <p:pRg st="4" end="4"/>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ircle(in)">
                                      <p:cBhvr>
                                        <p:cTn id="36" dur="2000"/>
                                        <p:tgtEl>
                                          <p:spTgt spid="3">
                                            <p:txEl>
                                              <p:pRg st="9" end="9"/>
                                            </p:txEl>
                                          </p:spTgt>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circle(in)">
                                      <p:cBhvr>
                                        <p:cTn id="40"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CEBD-5822-47C5-82F1-42CBF0F508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DCDC8F-869B-4913-A760-3DEB0A22C6C2}"/>
              </a:ext>
            </a:extLst>
          </p:cNvPr>
          <p:cNvSpPr>
            <a:spLocks noGrp="1"/>
          </p:cNvSpPr>
          <p:nvPr>
            <p:ph idx="1"/>
          </p:nvPr>
        </p:nvSpPr>
        <p:spPr>
          <a:xfrm>
            <a:off x="304800" y="1825625"/>
            <a:ext cx="11531600" cy="4351338"/>
          </a:xfrm>
          <a:solidFill>
            <a:schemeClr val="bg1">
              <a:alpha val="90000"/>
            </a:schemeClr>
          </a:solidFill>
        </p:spPr>
        <p:txBody>
          <a:bodyPr>
            <a:normAutofit/>
          </a:bodyPr>
          <a:lstStyle/>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First Part of the Prayer is…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Places God in His Proper Position as…</a:t>
            </a:r>
          </a:p>
          <a:p>
            <a:pPr marL="0" indent="0">
              <a:lnSpc>
                <a:spcPct val="10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     “Our Heavenly Father Full of Glory, Power and Honor”</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This Part Alone Should Bring Stability…</a:t>
            </a:r>
          </a:p>
          <a:p>
            <a:pPr mar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…in these Unstable Times</a:t>
            </a:r>
          </a:p>
          <a:p>
            <a:pPr marL="0" indent="0" algn="ctr">
              <a:lnSpc>
                <a:spcPct val="15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But He Doesn’t Stop There…</a:t>
            </a:r>
            <a:r>
              <a:rPr lang="en-US" sz="3200"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50000"/>
              </a:lnSpc>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749534873"/>
      </p:ext>
    </p:extLst>
  </p:cSld>
  <p:clrMapOvr>
    <a:masterClrMapping/>
  </p:clrMapOvr>
  <mc:AlternateContent xmlns:mc="http://schemas.openxmlformats.org/markup-compatibility/2006">
    <mc:Choice xmlns:p14="http://schemas.microsoft.com/office/powerpoint/2010/main" Requires="p14">
      <p:transition spd="slow" p14:dur="3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2000"/>
                                        <p:tgtEl>
                                          <p:spTgt spid="3">
                                            <p:txEl>
                                              <p:pRg st="3" end="3"/>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CEBD-5822-47C5-82F1-42CBF0F508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DCDC8F-869B-4913-A760-3DEB0A22C6C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4846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7" y="1322363"/>
            <a:ext cx="7498080" cy="49096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471" y="534572"/>
            <a:ext cx="4290646" cy="586622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a:spLocks noGrp="1"/>
          </p:cNvSpPr>
          <p:nvPr>
            <p:ph idx="1"/>
          </p:nvPr>
        </p:nvSpPr>
        <p:spPr>
          <a:xfrm>
            <a:off x="154546" y="0"/>
            <a:ext cx="12037454" cy="6748529"/>
          </a:xfrm>
          <a:solidFill>
            <a:schemeClr val="bg1">
              <a:alpha val="80000"/>
            </a:schemeClr>
          </a:solidFill>
        </p:spPr>
        <p:txBody>
          <a:bodyPr>
            <a:normAutofit/>
          </a:bodyPr>
          <a:lstStyle/>
          <a:p>
            <a:pPr>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Resources of God</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"Give us this day our daily 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(11). </a:t>
            </a:r>
          </a:p>
          <a:p>
            <a:pPr>
              <a:lnSpc>
                <a:spcPct val="110000"/>
              </a:lnSpc>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is a petition for our earthly needs. It involves three things. </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1st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Favor.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"Give."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emphasis is on mercy not merit. </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2nd, Faith.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day... daily."</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is looking to God everyday by faith.  </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3rd, Food.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"Bread“  W</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 are to pray for our material needs as well as our spiritual needs.</a:t>
            </a:r>
          </a:p>
          <a:p>
            <a:pPr>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Repentance to God</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"Forgive us our debts, as we forgive our debtors"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(12). </a:t>
            </a:r>
          </a:p>
          <a:p>
            <a:pPr lvl="1">
              <a:lnSpc>
                <a:spcPct val="110000"/>
              </a:lnSpc>
              <a:buFont typeface="Courier New" panose="02070309020205020404" pitchFamily="49" charset="0"/>
              <a:buChar char="o"/>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understand this petition better we need to note that Luke has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"sins"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Luke 11:4</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instead of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"debts."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petition here is for Divine forgiveness of our sins. </a:t>
            </a:r>
          </a:p>
        </p:txBody>
      </p:sp>
    </p:spTree>
    <p:extLst>
      <p:ext uri="{BB962C8B-B14F-4D97-AF65-F5344CB8AC3E}">
        <p14:creationId xmlns:p14="http://schemas.microsoft.com/office/powerpoint/2010/main" val="35004716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Vertical)">
                                      <p:cBhvr>
                                        <p:cTn id="7" dur="500"/>
                                        <p:tgtEl>
                                          <p:spTgt spid="7">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barn(inVertical)">
                                      <p:cBhvr>
                                        <p:cTn id="35" dur="500"/>
                                        <p:tgtEl>
                                          <p:spTgt spid="7">
                                            <p:txEl>
                                              <p:pRg st="5" end="5"/>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barn(inVertical)">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7" y="1322363"/>
            <a:ext cx="7498080" cy="4909625"/>
          </a:xfrm>
          <a:prstGeom prst="rect">
            <a:avLst/>
          </a:prstGeom>
        </p:spPr>
      </p:pic>
      <p:sp>
        <p:nvSpPr>
          <p:cNvPr id="5" name="Content Placeholder 2"/>
          <p:cNvSpPr>
            <a:spLocks noGrp="1"/>
          </p:cNvSpPr>
          <p:nvPr>
            <p:ph idx="1"/>
          </p:nvPr>
        </p:nvSpPr>
        <p:spPr>
          <a:xfrm>
            <a:off x="154546" y="0"/>
            <a:ext cx="12037454" cy="6748529"/>
          </a:xfrm>
          <a:solidFill>
            <a:schemeClr val="bg1">
              <a:alpha val="80000"/>
            </a:schemeClr>
          </a:solidFill>
        </p:spPr>
        <p:txBody>
          <a:bodyPr>
            <a:normAutofit/>
          </a:bodyPr>
          <a:lstStyle/>
          <a:p>
            <a:pPr>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Repentance to God</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"Forgive us our debts, as we forgive our debtors"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(12). </a:t>
            </a:r>
          </a:p>
          <a:p>
            <a:pPr lvl="1">
              <a:lnSpc>
                <a:spcPct val="110000"/>
              </a:lnSpc>
              <a:buFont typeface="Courier New" panose="02070309020205020404" pitchFamily="49" charset="0"/>
              <a:buChar char="o"/>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understand this petition better we need to note that Luke has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"sins"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Luke 11:4</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instead of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"debts."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petition here is for Divine forgiveness of our sins. </a:t>
            </a:r>
          </a:p>
          <a:p>
            <a:pPr marL="0" indent="0">
              <a:buNone/>
            </a:pPr>
            <a:r>
              <a:rPr lang="en-US" b="1" dirty="0">
                <a:effectLst>
                  <a:outerShdw blurRad="38100" dist="38100" dir="2700000" algn="tl">
                    <a:srgbClr val="000000">
                      <a:alpha val="43137"/>
                    </a:srgbClr>
                  </a:outerShdw>
                </a:effectLst>
              </a:rPr>
              <a:t>The Work of Forgiveness (</a:t>
            </a:r>
            <a:r>
              <a:rPr lang="en-US" b="1" u="sng" dirty="0">
                <a:effectLst>
                  <a:outerShdw blurRad="38100" dist="38100" dir="2700000" algn="tl">
                    <a:srgbClr val="000000">
                      <a:alpha val="43137"/>
                    </a:srgbClr>
                  </a:outerShdw>
                </a:effectLst>
              </a:rPr>
              <a:t>Matthew 6:14,15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The work of forgiveness is an important work for a person. </a:t>
            </a:r>
          </a:p>
          <a:p>
            <a:pPr>
              <a:buFont typeface="Wingdings" panose="05000000000000000000" pitchFamily="2" charset="2"/>
              <a:buChar char="§"/>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The duty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6:14,15</a:t>
            </a:r>
            <a:r>
              <a:rPr lang="en-US" dirty="0">
                <a:effectLst>
                  <a:outerShdw blurRad="38100" dist="38100" dir="2700000" algn="tl">
                    <a:srgbClr val="000000">
                      <a:alpha val="43137"/>
                    </a:srgbClr>
                  </a:outerShdw>
                </a:effectLst>
              </a:rPr>
              <a:t>). it a Divine command. Thus forgiveness is not optional, but is a duty.</a:t>
            </a:r>
          </a:p>
          <a:p>
            <a:pPr>
              <a:buFont typeface="Wingdings" panose="05000000000000000000" pitchFamily="2" charset="2"/>
              <a:buChar char="§"/>
            </a:pPr>
            <a:r>
              <a:rPr lang="en-US" b="1" dirty="0">
                <a:effectLst>
                  <a:outerShdw blurRad="38100" dist="38100" dir="2700000" algn="tl">
                    <a:srgbClr val="000000">
                      <a:alpha val="43137"/>
                    </a:srgbClr>
                  </a:outerShdw>
                </a:effectLst>
              </a:rPr>
              <a:t>The defining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6:14,15</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means "to send away... to let go" (Thayer).. Forgiveness is not probation, but a complete dismissal of all charges.</a:t>
            </a:r>
          </a:p>
          <a:p>
            <a:pPr>
              <a:buFont typeface="Wingdings" panose="05000000000000000000" pitchFamily="2" charset="2"/>
              <a:buChar char="§"/>
            </a:pPr>
            <a:r>
              <a:rPr lang="en-US" b="1" dirty="0">
                <a:effectLst>
                  <a:outerShdw blurRad="38100" dist="38100" dir="2700000" algn="tl">
                    <a:srgbClr val="000000">
                      <a:alpha val="43137"/>
                    </a:srgbClr>
                  </a:outerShdw>
                </a:effectLst>
              </a:rPr>
              <a:t>The doing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 men their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a:t>
            </a:r>
            <a:r>
              <a:rPr lang="en-US"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4063378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7" y="1322363"/>
            <a:ext cx="7498080" cy="4909625"/>
          </a:xfrm>
          <a:prstGeom prst="rect">
            <a:avLst/>
          </a:prstGeom>
        </p:spPr>
      </p:pic>
      <p:sp>
        <p:nvSpPr>
          <p:cNvPr id="3" name="Content Placeholder 2"/>
          <p:cNvSpPr>
            <a:spLocks noGrp="1"/>
          </p:cNvSpPr>
          <p:nvPr>
            <p:ph idx="1"/>
          </p:nvPr>
        </p:nvSpPr>
        <p:spPr>
          <a:xfrm>
            <a:off x="154546" y="141668"/>
            <a:ext cx="11822806" cy="6606861"/>
          </a:xfrm>
          <a:solidFill>
            <a:schemeClr val="bg1">
              <a:alpha val="80000"/>
            </a:schemeClr>
          </a:solidFill>
        </p:spPr>
        <p:txBody>
          <a:bodyPr>
            <a:normAutofit fontScale="55000" lnSpcReduction="20000"/>
          </a:bodyPr>
          <a:lstStyle/>
          <a:p>
            <a:pPr marL="0" indent="0">
              <a:buNone/>
            </a:pPr>
            <a:r>
              <a:rPr lang="en-US" b="1" dirty="0">
                <a:effectLst>
                  <a:outerShdw blurRad="38100" dist="38100" dir="2700000" algn="tl">
                    <a:srgbClr val="000000">
                      <a:alpha val="43137"/>
                    </a:srgbClr>
                  </a:outerShdw>
                </a:effectLst>
              </a:rPr>
              <a:t>Instructions About Pardon -</a:t>
            </a:r>
            <a:r>
              <a:rPr lang="en-US" i="1" u="sng" dirty="0">
                <a:effectLst>
                  <a:outerShdw blurRad="38100" dist="38100" dir="2700000" algn="tl">
                    <a:srgbClr val="000000">
                      <a:alpha val="43137"/>
                    </a:srgbClr>
                  </a:outerShdw>
                </a:effectLst>
              </a:rPr>
              <a:t>Matthew 6:14,15</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The subject of pardon (forgiveness for others) first came up in the paragon prayer. Here Christ amplifies on the subject.</a:t>
            </a:r>
          </a:p>
          <a:p>
            <a:pPr marL="0" indent="0">
              <a:buNone/>
            </a:pPr>
            <a:r>
              <a:rPr lang="en-US" b="1" dirty="0">
                <a:effectLst>
                  <a:outerShdw blurRad="38100" dist="38100" dir="2700000" algn="tl">
                    <a:srgbClr val="000000">
                      <a:alpha val="43137"/>
                    </a:srgbClr>
                  </a:outerShdw>
                </a:effectLst>
              </a:rPr>
              <a:t>1. The Work of Forgiveness (</a:t>
            </a:r>
            <a:r>
              <a:rPr lang="en-US" b="1" u="sng" dirty="0">
                <a:effectLst>
                  <a:outerShdw blurRad="38100" dist="38100" dir="2700000" algn="tl">
                    <a:srgbClr val="000000">
                      <a:alpha val="43137"/>
                    </a:srgbClr>
                  </a:outerShdw>
                </a:effectLst>
              </a:rPr>
              <a:t>Matthew 6:14,15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The work of forgiveness is an important work for a person. </a:t>
            </a:r>
          </a:p>
          <a:p>
            <a:pPr>
              <a:buFont typeface="Wingdings" panose="05000000000000000000" pitchFamily="2" charset="2"/>
              <a:buChar char="§"/>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The duty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6:14,15</a:t>
            </a:r>
            <a:r>
              <a:rPr lang="en-US" dirty="0">
                <a:effectLst>
                  <a:outerShdw blurRad="38100" dist="38100" dir="2700000" algn="tl">
                    <a:srgbClr val="000000">
                      <a:alpha val="43137"/>
                    </a:srgbClr>
                  </a:outerShdw>
                </a:effectLst>
              </a:rPr>
              <a:t>). it a Divine command. Thus forgiveness is not optional, but is a duty.</a:t>
            </a:r>
          </a:p>
          <a:p>
            <a:pPr>
              <a:buFont typeface="Wingdings" panose="05000000000000000000" pitchFamily="2" charset="2"/>
              <a:buChar char="§"/>
            </a:pPr>
            <a:r>
              <a:rPr lang="en-US" b="1" dirty="0">
                <a:effectLst>
                  <a:outerShdw blurRad="38100" dist="38100" dir="2700000" algn="tl">
                    <a:srgbClr val="000000">
                      <a:alpha val="43137"/>
                    </a:srgbClr>
                  </a:outerShdw>
                </a:effectLst>
              </a:rPr>
              <a:t>The defining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6:14,15</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means "to send away... to let go" (Thayer).. Forgiveness is not probation, but a complete dismissal of all charges.</a:t>
            </a:r>
          </a:p>
          <a:p>
            <a:pPr>
              <a:buFont typeface="Wingdings" panose="05000000000000000000" pitchFamily="2" charset="2"/>
              <a:buChar char="§"/>
            </a:pPr>
            <a:r>
              <a:rPr lang="en-US" b="1" dirty="0">
                <a:effectLst>
                  <a:outerShdw blurRad="38100" dist="38100" dir="2700000" algn="tl">
                    <a:srgbClr val="000000">
                      <a:alpha val="43137"/>
                    </a:srgbClr>
                  </a:outerShdw>
                </a:effectLst>
              </a:rPr>
              <a:t>The doing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 men their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a:t>
            </a:r>
            <a:r>
              <a:rPr lang="en-US" dirty="0">
                <a:effectLst>
                  <a:outerShdw blurRad="38100" dist="38100" dir="2700000" algn="tl">
                    <a:srgbClr val="000000">
                      <a:alpha val="43137"/>
                    </a:srgbClr>
                  </a:outerShdw>
                </a:effectLst>
              </a:rPr>
              <a:t>). The doing of forgiveness has two important guidelines.</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what</a:t>
            </a:r>
            <a:r>
              <a:rPr lang="en-US" dirty="0">
                <a:effectLst>
                  <a:outerShdw blurRad="38100" dist="38100" dir="2700000" algn="tl">
                    <a:srgbClr val="000000">
                      <a:alpha val="43137"/>
                    </a:srgbClr>
                  </a:outerShdw>
                </a:effectLst>
              </a:rPr>
              <a:t> to forgive. We cannot forgive wrongs done to others. The wrong must be done to us. Furthermore, we cannot forgive a wrong done to us if it involves a breaking of a law of the land, for that means the transgression involves more than just us, but it also involves society. We do not have authority to forgive such transgressions. Courts decide those matters. </a:t>
            </a:r>
          </a:p>
          <a:p>
            <a:pPr lvl="1">
              <a:buFont typeface="Courier New" panose="02070309020205020404" pitchFamily="49" charset="0"/>
              <a:buChar char="o"/>
            </a:pP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when</a:t>
            </a:r>
            <a:r>
              <a:rPr lang="en-US" dirty="0">
                <a:effectLst>
                  <a:outerShdw blurRad="38100" dist="38100" dir="2700000" algn="tl">
                    <a:srgbClr val="000000">
                      <a:alpha val="43137"/>
                    </a:srgbClr>
                  </a:outerShdw>
                </a:effectLst>
              </a:rPr>
              <a:t> to forgive. This is a point that is often overlooked in the matter of forgiveness. Jesus said, </a:t>
            </a:r>
            <a:r>
              <a:rPr lang="en-US" i="1" dirty="0">
                <a:effectLst>
                  <a:outerShdw blurRad="38100" dist="38100" dir="2700000" algn="tl">
                    <a:srgbClr val="000000">
                      <a:alpha val="43137"/>
                    </a:srgbClr>
                  </a:outerShdw>
                </a:effectLst>
              </a:rPr>
              <a:t>"If thy brother trespass against thee, rebuke him; and if he repent, forgive him"</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Luke 17:3</a:t>
            </a:r>
            <a:r>
              <a:rPr lang="en-US" dirty="0">
                <a:effectLst>
                  <a:outerShdw blurRad="38100" dist="38100" dir="2700000" algn="tl">
                    <a:srgbClr val="000000">
                      <a:alpha val="43137"/>
                    </a:srgbClr>
                  </a:outerShdw>
                </a:effectLst>
              </a:rPr>
              <a:t>). We are to forgive when there is repentance. If God forgave without repentance, it would fill heaven with unrepenting sinners and make heaven a corrupt and cruel place. We are to forgive as God forgives. We are to have a forgiving spirit that is ready at all times to forgive when the transgressor repents. But we are not to forgive until there is repentance by the evil-doer.</a:t>
            </a:r>
          </a:p>
          <a:p>
            <a:pPr>
              <a:buFont typeface="Wingdings" panose="05000000000000000000" pitchFamily="2" charset="2"/>
              <a:buChar char="§"/>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The dividend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"Your heavenly Father will also forgive you"</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a:t>
            </a:r>
            <a:r>
              <a:rPr lang="en-US" dirty="0">
                <a:effectLst>
                  <a:outerShdw blurRad="38100" dist="38100" dir="2700000" algn="tl">
                    <a:srgbClr val="000000">
                      <a:alpha val="43137"/>
                    </a:srgbClr>
                  </a:outerShdw>
                </a:effectLst>
              </a:rPr>
              <a:t>). This is a great reward, for our greatest need is forgiveness of our sins by God. The carnal mind does not appreciate this dividend—the only dividends it is interested in are those in this world especially those that have to do with money and possessions. But forgiveness of our sins by God is the greatest dividend of all. This forgiveness does not mean, as we noted earlier in the paragon prayer, that salvation is based on works. Rather, the willingness to forgive others simply confirms the genuineness of our own repentance.</a:t>
            </a:r>
          </a:p>
          <a:p>
            <a:pPr marL="0" indent="0">
              <a:buNone/>
            </a:pPr>
            <a:r>
              <a:rPr lang="en-US" b="1" dirty="0">
                <a:effectLst>
                  <a:outerShdw blurRad="38100" dist="38100" dir="2700000" algn="tl">
                    <a:srgbClr val="000000">
                      <a:alpha val="43137"/>
                    </a:srgbClr>
                  </a:outerShdw>
                </a:effectLst>
              </a:rPr>
              <a:t>2. The Warning About Forgiveness (</a:t>
            </a:r>
            <a:r>
              <a:rPr lang="en-US" b="1" u="sng" dirty="0">
                <a:effectLst>
                  <a:outerShdw blurRad="38100" dist="38100" dir="2700000" algn="tl">
                    <a:srgbClr val="000000">
                      <a:alpha val="43137"/>
                    </a:srgbClr>
                  </a:outerShdw>
                </a:effectLst>
              </a:rPr>
              <a:t>Matthew 6:15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"If ye forgive not men their trespasses, neither will your Father forgive your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6:15</a:t>
            </a:r>
            <a:r>
              <a:rPr lang="en-US" dirty="0">
                <a:effectLst>
                  <a:outerShdw blurRad="38100" dist="38100" dir="2700000" algn="tl">
                    <a:srgbClr val="000000">
                      <a:alpha val="43137"/>
                    </a:srgbClr>
                  </a:outerShdw>
                </a:effectLst>
              </a:rPr>
              <a:t>). Failure to forgive brings the retribution of not being forgiven by God.</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fair promise.</a:t>
            </a:r>
            <a:r>
              <a:rPr lang="en-US" dirty="0">
                <a:effectLst>
                  <a:outerShdw blurRad="38100" dist="38100" dir="2700000" algn="tl">
                    <a:srgbClr val="000000">
                      <a:alpha val="43137"/>
                    </a:srgbClr>
                  </a:outerShdw>
                </a:effectLst>
              </a:rPr>
              <a:t> The promise of retribution is fair because it only reflects the attitude of the unforgiving person. If we are not of a forgiving spirit, we will find out that God will not be of a forgiving spirit to us—and we cannot complain, it is only fair.</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firm promise.</a:t>
            </a:r>
            <a:r>
              <a:rPr lang="en-US" i="1" dirty="0">
                <a:effectLst>
                  <a:outerShdw blurRad="38100" dist="38100" dir="2700000" algn="tl">
                    <a:srgbClr val="000000">
                      <a:alpha val="43137"/>
                    </a:srgbClr>
                  </a:outerShdw>
                </a:effectLst>
              </a:rPr>
              <a:t> "Neither will."</a:t>
            </a:r>
            <a:r>
              <a:rPr lang="en-US" dirty="0">
                <a:effectLst>
                  <a:outerShdw blurRad="38100" dist="38100" dir="2700000" algn="tl">
                    <a:srgbClr val="000000">
                      <a:alpha val="43137"/>
                    </a:srgbClr>
                  </a:outerShdw>
                </a:effectLst>
              </a:rPr>
              <a:t> The promise of retribution is not stated in uncertain terms. God will not forgive the unforgiving person. It is a firm, absolute Divine promise.</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fearful promise.</a:t>
            </a:r>
            <a:r>
              <a:rPr lang="en-US" dirty="0">
                <a:effectLst>
                  <a:outerShdw blurRad="38100" dist="38100" dir="2700000" algn="tl">
                    <a:srgbClr val="000000">
                      <a:alpha val="43137"/>
                    </a:srgbClr>
                  </a:outerShdw>
                </a:effectLst>
              </a:rPr>
              <a:t> To have God so against you that He will not forgive you is to come under the condemnation of heaven. That is a most fearful consequence. It makes the spirit of retaliation, which is the opposite of the spirit of forgiveness, a most perilous spirit. To meet God as an unforgiving God is the worst experience you can ever have!</a:t>
            </a:r>
          </a:p>
        </p:txBody>
      </p:sp>
    </p:spTree>
    <p:extLst>
      <p:ext uri="{BB962C8B-B14F-4D97-AF65-F5344CB8AC3E}">
        <p14:creationId xmlns:p14="http://schemas.microsoft.com/office/powerpoint/2010/main" val="331974747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1" dur="500"/>
                                        <p:tgtEl>
                                          <p:spTgt spid="3">
                                            <p:txEl>
                                              <p:pRg st="7" end="7"/>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6" dur="5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3" dur="500"/>
                                        <p:tgtEl>
                                          <p:spTgt spid="3">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0" dur="500"/>
                                        <p:tgtEl>
                                          <p:spTgt spid="3">
                                            <p:txEl>
                                              <p:pRg st="10" end="1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p:cTn id="8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7" dur="500"/>
                                        <p:tgtEl>
                                          <p:spTgt spid="3">
                                            <p:txEl>
                                              <p:pRg st="11" end="11"/>
                                            </p:txEl>
                                          </p:spTgt>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 calcmode="lin" valueType="num">
                                      <p:cBhvr>
                                        <p:cTn id="90"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2" dur="500"/>
                                        <p:tgtEl>
                                          <p:spTgt spid="3">
                                            <p:txEl>
                                              <p:pRg st="12" end="12"/>
                                            </p:tx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 calcmode="lin" valueType="num">
                                      <p:cBhvr>
                                        <p:cTn id="9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97" dur="500"/>
                                        <p:tgtEl>
                                          <p:spTgt spid="3">
                                            <p:txEl>
                                              <p:pRg st="13" end="13"/>
                                            </p:txEl>
                                          </p:spTgt>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
                                            <p:txEl>
                                              <p:pRg st="14" end="14"/>
                                            </p:txEl>
                                          </p:spTgt>
                                        </p:tgtEl>
                                        <p:attrNameLst>
                                          <p:attrName>style.visibility</p:attrName>
                                        </p:attrNameLst>
                                      </p:cBhvr>
                                      <p:to>
                                        <p:strVal val="visible"/>
                                      </p:to>
                                    </p:set>
                                    <p:anim calcmode="lin" valueType="num">
                                      <p:cBhvr>
                                        <p:cTn id="100"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10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9921" b="7215"/>
          <a:stretch/>
        </p:blipFill>
        <p:spPr>
          <a:xfrm>
            <a:off x="7146392" y="323558"/>
            <a:ext cx="4276579" cy="606317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p:cNvSpPr>
            <a:spLocks noGrp="1"/>
          </p:cNvSpPr>
          <p:nvPr>
            <p:ph idx="1"/>
          </p:nvPr>
        </p:nvSpPr>
        <p:spPr>
          <a:xfrm>
            <a:off x="154545" y="167425"/>
            <a:ext cx="11873331" cy="6581104"/>
          </a:xfrm>
          <a:solidFill>
            <a:schemeClr val="bg1">
              <a:alpha val="80000"/>
            </a:schemeClr>
          </a:solidFill>
        </p:spPr>
        <p:txBody>
          <a:bodyPr>
            <a:normAutofit lnSpcReduction="10000"/>
          </a:bodyPr>
          <a:lstStyle/>
          <a:p>
            <a:r>
              <a:rPr lang="en-US" b="1" i="1" dirty="0">
                <a:effectLst>
                  <a:outerShdw blurRad="38100" dist="38100" dir="2700000" algn="tl">
                    <a:srgbClr val="000000">
                      <a:alpha val="43137"/>
                    </a:srgbClr>
                  </a:outerShdw>
                </a:effectLst>
              </a:rPr>
              <a:t>The Righteousness from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 but deliver us from evil"</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9"/>
              </a:rPr>
              <a:t>Matthew 6:13</a:t>
            </a:r>
            <a:r>
              <a:rPr lang="en-US" dirty="0">
                <a:effectLst>
                  <a:outerShdw blurRad="38100" dist="38100" dir="2700000" algn="tl">
                    <a:srgbClr val="000000">
                      <a:alpha val="43137"/>
                    </a:srgbClr>
                  </a:outerShdw>
                </a:effectLst>
              </a:rPr>
              <a:t>). There are two important parts to this petition. </a:t>
            </a:r>
          </a:p>
          <a:p>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desire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a:t>
            </a:r>
            <a:r>
              <a:rPr lang="en-US" dirty="0">
                <a:effectLst>
                  <a:outerShdw blurRad="38100" dist="38100" dir="2700000" algn="tl">
                    <a:srgbClr val="000000">
                      <a:alpha val="43137"/>
                    </a:srgbClr>
                  </a:outerShdw>
                </a:effectLst>
              </a:rPr>
              <a:t> This does not mean God will lead us to evil and the petition is a request for Him not to do that—rather it is a negative way of expressing one's desire to walk a holy life. </a:t>
            </a:r>
          </a:p>
          <a:p>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deliverance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"Deliver us from evil."</a:t>
            </a:r>
            <a:r>
              <a:rPr lang="en-US" dirty="0">
                <a:effectLst>
                  <a:outerShdw blurRad="38100" dist="38100" dir="2700000" algn="tl">
                    <a:srgbClr val="000000">
                      <a:alpha val="43137"/>
                    </a:srgbClr>
                  </a:outerShdw>
                </a:effectLst>
              </a:rPr>
              <a:t> This is not seeking exemption from trial but escape from transgression. It is not a petition to be exempt from suffering but to escape from sin</a:t>
            </a:r>
          </a:p>
          <a:p>
            <a:r>
              <a:rPr lang="en-US" b="1" i="1" dirty="0">
                <a:effectLst>
                  <a:outerShdw blurRad="38100" dist="38100" dir="2700000" algn="tl">
                    <a:srgbClr val="000000">
                      <a:alpha val="43137"/>
                    </a:srgbClr>
                  </a:outerShdw>
                </a:effectLst>
              </a:rPr>
              <a:t>The Respect for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 thine is the kingdom, and the power, and the glory, forever. Amen"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10"/>
              </a:rPr>
              <a:t>Matthew 9:13</a:t>
            </a:r>
            <a:r>
              <a:rPr lang="en-US" dirty="0">
                <a:effectLst>
                  <a:outerShdw blurRad="38100" dist="38100" dir="2700000" algn="tl">
                    <a:srgbClr val="000000">
                      <a:alpha val="43137"/>
                    </a:srgbClr>
                  </a:outerShdw>
                </a:effectLst>
              </a:rPr>
              <a:t>). The prayer closes with great respect for God. </a:t>
            </a:r>
          </a:p>
          <a:p>
            <a:r>
              <a:rPr lang="en-US" dirty="0">
                <a:effectLst>
                  <a:outerShdw blurRad="38100" dist="38100" dir="2700000" algn="tl">
                    <a:srgbClr val="000000">
                      <a:alpha val="43137"/>
                    </a:srgbClr>
                  </a:outerShdw>
                </a:effectLst>
              </a:rPr>
              <a:t>The first petition was for the glory of God; the last words are acknowledgement of the glory of God. Our prayers have too many petitions for ourselves and not enough praise for God. Cut the petitions if you have to but do not cut the praise part of your prayers. The praise here is excellent. It acknowledges. The Sovereignty of God (</a:t>
            </a:r>
            <a:r>
              <a:rPr lang="en-US" i="1" dirty="0">
                <a:effectLst>
                  <a:outerShdw blurRad="38100" dist="38100" dir="2700000" algn="tl">
                    <a:srgbClr val="000000">
                      <a:alpha val="43137"/>
                    </a:srgbClr>
                  </a:outerShdw>
                </a:effectLst>
              </a:rPr>
              <a:t>"thine is the kingdom"),</a:t>
            </a:r>
            <a:r>
              <a:rPr lang="en-US" dirty="0">
                <a:effectLst>
                  <a:outerShdw blurRad="38100" dist="38100" dir="2700000" algn="tl">
                    <a:srgbClr val="000000">
                      <a:alpha val="43137"/>
                    </a:srgbClr>
                  </a:outerShdw>
                </a:effectLst>
              </a:rPr>
              <a:t> the power of God (</a:t>
            </a:r>
            <a:r>
              <a:rPr lang="en-US" i="1" dirty="0">
                <a:effectLst>
                  <a:outerShdw blurRad="38100" dist="38100" dir="2700000" algn="tl">
                    <a:srgbClr val="000000">
                      <a:alpha val="43137"/>
                    </a:srgbClr>
                  </a:outerShdw>
                </a:effectLst>
              </a:rPr>
              <a:t>"the power"</a:t>
            </a:r>
            <a:r>
              <a:rPr lang="en-US" dirty="0">
                <a:effectLst>
                  <a:outerShdw blurRad="38100" dist="38100" dir="2700000" algn="tl">
                    <a:srgbClr val="000000">
                      <a:alpha val="43137"/>
                    </a:srgbClr>
                  </a:outerShdw>
                </a:effectLst>
              </a:rPr>
              <a:t>), the magnificence of God (</a:t>
            </a:r>
            <a:r>
              <a:rPr lang="en-US" i="1" dirty="0">
                <a:effectLst>
                  <a:outerShdw blurRad="38100" dist="38100" dir="2700000" algn="tl">
                    <a:srgbClr val="000000">
                      <a:alpha val="43137"/>
                    </a:srgbClr>
                  </a:outerShdw>
                </a:effectLst>
              </a:rPr>
              <a:t>"the glory"</a:t>
            </a:r>
            <a:r>
              <a:rPr lang="en-US" dirty="0">
                <a:effectLst>
                  <a:outerShdw blurRad="38100" dist="38100" dir="2700000" algn="tl">
                    <a:srgbClr val="000000">
                      <a:alpha val="43137"/>
                    </a:srgbClr>
                  </a:outerShdw>
                </a:effectLst>
              </a:rPr>
              <a:t>), and the eternality of God (</a:t>
            </a:r>
            <a:r>
              <a:rPr lang="en-US" i="1" dirty="0">
                <a:effectLst>
                  <a:outerShdw blurRad="38100" dist="38100" dir="2700000" algn="tl">
                    <a:srgbClr val="000000">
                      <a:alpha val="43137"/>
                    </a:srgbClr>
                  </a:outerShdw>
                </a:effectLst>
              </a:rPr>
              <a:t>"forever"</a:t>
            </a:r>
            <a:r>
              <a:rPr lang="en-US" dirty="0">
                <a:effectLst>
                  <a:outerShdw blurRad="38100" dist="38100" dir="2700000" algn="tl">
                    <a:srgbClr val="000000">
                      <a:alpha val="43137"/>
                    </a:srgbClr>
                  </a:outerShdw>
                </a:effectLst>
              </a:rPr>
              <a:t>). </a:t>
            </a:r>
            <a:endParaRPr lang="en-US" dirty="0"/>
          </a:p>
        </p:txBody>
      </p:sp>
    </p:spTree>
    <p:extLst>
      <p:ext uri="{BB962C8B-B14F-4D97-AF65-F5344CB8AC3E}">
        <p14:creationId xmlns:p14="http://schemas.microsoft.com/office/powerpoint/2010/main" val="4226237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heel(1)">
                                      <p:cBhvr>
                                        <p:cTn id="7" dur="2000"/>
                                        <p:tgtEl>
                                          <p:spTgt spid="7">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heel(1)">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heel(1)">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heel(1)">
                                      <p:cBhvr>
                                        <p:cTn id="20" dur="2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heel(1)">
                                      <p:cBhvr>
                                        <p:cTn id="25" dur="20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heel(1)">
                                      <p:cBhvr>
                                        <p:cTn id="30"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3591" y="2096086"/>
            <a:ext cx="4279374" cy="3603708"/>
          </a:xfrm>
          <a:prstGeom prst="rect">
            <a:avLst/>
          </a:prstGeom>
        </p:spPr>
      </p:pic>
      <p:sp>
        <p:nvSpPr>
          <p:cNvPr id="7" name="Title 1"/>
          <p:cNvSpPr>
            <a:spLocks noGrp="1"/>
          </p:cNvSpPr>
          <p:nvPr>
            <p:ph type="title"/>
          </p:nvPr>
        </p:nvSpPr>
        <p:spPr>
          <a:xfrm>
            <a:off x="278296" y="7321"/>
            <a:ext cx="11781182" cy="1238383"/>
          </a:xfrm>
          <a:solidFill>
            <a:schemeClr val="bg1">
              <a:alpha val="80000"/>
            </a:schemeClr>
          </a:solidFill>
        </p:spPr>
        <p:txBody>
          <a:bodyPr/>
          <a:lstStyle/>
          <a:p>
            <a:pPr algn="ct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Disciple’s Prayer in Brief</a:t>
            </a:r>
          </a:p>
        </p:txBody>
      </p:sp>
      <p:sp>
        <p:nvSpPr>
          <p:cNvPr id="8" name="Content Placeholder 2"/>
          <p:cNvSpPr>
            <a:spLocks noGrp="1"/>
          </p:cNvSpPr>
          <p:nvPr>
            <p:ph idx="1"/>
          </p:nvPr>
        </p:nvSpPr>
        <p:spPr>
          <a:xfrm>
            <a:off x="278296" y="1245704"/>
            <a:ext cx="11781182" cy="5612296"/>
          </a:xfrm>
          <a:solidFill>
            <a:schemeClr val="bg1">
              <a:alpha val="90000"/>
            </a:schemeClr>
          </a:solidFill>
        </p:spPr>
        <p:txBody>
          <a:bodyPr>
            <a:normAutofit fontScale="92500" lnSpcReduction="20000"/>
          </a:bodyPr>
          <a:lstStyle/>
          <a:p>
            <a:pPr marL="0" indent="0">
              <a:lnSpc>
                <a:spcPct val="120000"/>
              </a:lnSpc>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first 3 Petitions Direct Our Attention to God the Father. </a:t>
            </a:r>
            <a:endPar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Name -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Hallowed be your name</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Kingdom -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kingdom come</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Will -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Your will be done</a:t>
            </a:r>
            <a:endParaRPr lang="en-US" sz="30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buNone/>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Second 3 Teaches Us to Pray for Ourselves and for Others</a:t>
            </a:r>
            <a:endParaRPr lang="en-US" sz="3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Provision -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Give us today our daily bread</a:t>
            </a:r>
            <a:endPar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Pardon -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Forgive us our debts</a:t>
            </a:r>
            <a:endPar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Protection -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Lead us not into temptation</a:t>
            </a:r>
            <a:endPar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buNone/>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These Last 3 Things, Take Care of All the Needs of Life: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Provision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Present</a:t>
            </a:r>
            <a:endPar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Pardon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Past</a:t>
            </a:r>
            <a:endPar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Protection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Future</a:t>
            </a:r>
            <a:endPar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buFont typeface="Courier New" panose="02070309020205020404" pitchFamily="49" charset="0"/>
              <a:buChar char="o"/>
            </a:pPr>
            <a:endPar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56603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1000"/>
                                        <p:tgtEl>
                                          <p:spTgt spid="8">
                                            <p:bg/>
                                          </p:spTgt>
                                        </p:tgtEl>
                                      </p:cBhvr>
                                    </p:animEffect>
                                    <p:anim calcmode="lin" valueType="num">
                                      <p:cBhvr>
                                        <p:cTn id="12" dur="1000" fill="hold"/>
                                        <p:tgtEl>
                                          <p:spTgt spid="8">
                                            <p:bg/>
                                          </p:spTgt>
                                        </p:tgtEl>
                                        <p:attrNameLst>
                                          <p:attrName>ppt_x</p:attrName>
                                        </p:attrNameLst>
                                      </p:cBhvr>
                                      <p:tavLst>
                                        <p:tav tm="0">
                                          <p:val>
                                            <p:strVal val="#ppt_x"/>
                                          </p:val>
                                        </p:tav>
                                        <p:tav tm="100000">
                                          <p:val>
                                            <p:strVal val="#ppt_x"/>
                                          </p:val>
                                        </p:tav>
                                      </p:tavLst>
                                    </p:anim>
                                    <p:anim calcmode="lin" valueType="num">
                                      <p:cBhvr>
                                        <p:cTn id="13" dur="1000" fill="hold"/>
                                        <p:tgtEl>
                                          <p:spTgt spid="8">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anim calcmode="lin" valueType="num">
                                      <p:cBhvr>
                                        <p:cTn id="1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1000"/>
                                        <p:tgtEl>
                                          <p:spTgt spid="8">
                                            <p:txEl>
                                              <p:pRg st="1" end="1"/>
                                            </p:txEl>
                                          </p:spTgt>
                                        </p:tgtEl>
                                      </p:cBhvr>
                                    </p:animEffect>
                                    <p:anim calcmode="lin" valueType="num">
                                      <p:cBhvr>
                                        <p:cTn id="2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1000"/>
                                        <p:tgtEl>
                                          <p:spTgt spid="8">
                                            <p:txEl>
                                              <p:pRg st="4" end="4"/>
                                            </p:txEl>
                                          </p:spTgt>
                                        </p:tgtEl>
                                      </p:cBhvr>
                                    </p:animEffect>
                                    <p:anim calcmode="lin" valueType="num">
                                      <p:cBhvr>
                                        <p:cTn id="4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1000"/>
                                        <p:tgtEl>
                                          <p:spTgt spid="8">
                                            <p:txEl>
                                              <p:pRg st="5" end="5"/>
                                            </p:txEl>
                                          </p:spTgt>
                                        </p:tgtEl>
                                      </p:cBhvr>
                                    </p:animEffect>
                                    <p:anim calcmode="lin" valueType="num">
                                      <p:cBhvr>
                                        <p:cTn id="4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1000"/>
                                        <p:tgtEl>
                                          <p:spTgt spid="8">
                                            <p:txEl>
                                              <p:pRg st="6" end="6"/>
                                            </p:txEl>
                                          </p:spTgt>
                                        </p:tgtEl>
                                      </p:cBhvr>
                                    </p:animEffect>
                                    <p:anim calcmode="lin" valueType="num">
                                      <p:cBhvr>
                                        <p:cTn id="5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Effect transition="in" filter="fade">
                                      <p:cBhvr>
                                        <p:cTn id="59" dur="1000"/>
                                        <p:tgtEl>
                                          <p:spTgt spid="8">
                                            <p:txEl>
                                              <p:pRg st="7" end="7"/>
                                            </p:txEl>
                                          </p:spTgt>
                                        </p:tgtEl>
                                      </p:cBhvr>
                                    </p:animEffect>
                                    <p:anim calcmode="lin" valueType="num">
                                      <p:cBhvr>
                                        <p:cTn id="6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txEl>
                                              <p:pRg st="8" end="8"/>
                                            </p:txEl>
                                          </p:spTgt>
                                        </p:tgtEl>
                                        <p:attrNameLst>
                                          <p:attrName>style.visibility</p:attrName>
                                        </p:attrNameLst>
                                      </p:cBhvr>
                                      <p:to>
                                        <p:strVal val="visible"/>
                                      </p:to>
                                    </p:set>
                                    <p:animEffect transition="in" filter="fade">
                                      <p:cBhvr>
                                        <p:cTn id="66" dur="1000"/>
                                        <p:tgtEl>
                                          <p:spTgt spid="8">
                                            <p:txEl>
                                              <p:pRg st="8" end="8"/>
                                            </p:txEl>
                                          </p:spTgt>
                                        </p:tgtEl>
                                      </p:cBhvr>
                                    </p:animEffect>
                                    <p:anim calcmode="lin" valueType="num">
                                      <p:cBhvr>
                                        <p:cTn id="6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8">
                                            <p:txEl>
                                              <p:pRg st="9" end="9"/>
                                            </p:txEl>
                                          </p:spTgt>
                                        </p:tgtEl>
                                        <p:attrNameLst>
                                          <p:attrName>style.visibility</p:attrName>
                                        </p:attrNameLst>
                                      </p:cBhvr>
                                      <p:to>
                                        <p:strVal val="visible"/>
                                      </p:to>
                                    </p:set>
                                    <p:animEffect transition="in" filter="fade">
                                      <p:cBhvr>
                                        <p:cTn id="72" dur="1000"/>
                                        <p:tgtEl>
                                          <p:spTgt spid="8">
                                            <p:txEl>
                                              <p:pRg st="9" end="9"/>
                                            </p:txEl>
                                          </p:spTgt>
                                        </p:tgtEl>
                                      </p:cBhvr>
                                    </p:animEffect>
                                    <p:anim calcmode="lin" valueType="num">
                                      <p:cBhvr>
                                        <p:cTn id="7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par>
                          <p:cTn id="75" fill="hold">
                            <p:stCondLst>
                              <p:cond delay="2000"/>
                            </p:stCondLst>
                            <p:childTnLst>
                              <p:par>
                                <p:cTn id="76" presetID="42" presetClass="entr" presetSubtype="0" fill="hold" grpId="0" nodeType="afterEffect">
                                  <p:stCondLst>
                                    <p:cond delay="0"/>
                                  </p:stCondLst>
                                  <p:childTnLst>
                                    <p:set>
                                      <p:cBhvr>
                                        <p:cTn id="77" dur="1" fill="hold">
                                          <p:stCondLst>
                                            <p:cond delay="0"/>
                                          </p:stCondLst>
                                        </p:cTn>
                                        <p:tgtEl>
                                          <p:spTgt spid="8">
                                            <p:txEl>
                                              <p:pRg st="10" end="10"/>
                                            </p:txEl>
                                          </p:spTgt>
                                        </p:tgtEl>
                                        <p:attrNameLst>
                                          <p:attrName>style.visibility</p:attrName>
                                        </p:attrNameLst>
                                      </p:cBhvr>
                                      <p:to>
                                        <p:strVal val="visible"/>
                                      </p:to>
                                    </p:set>
                                    <p:animEffect transition="in" filter="fade">
                                      <p:cBhvr>
                                        <p:cTn id="78" dur="1000"/>
                                        <p:tgtEl>
                                          <p:spTgt spid="8">
                                            <p:txEl>
                                              <p:pRg st="10" end="10"/>
                                            </p:txEl>
                                          </p:spTgt>
                                        </p:tgtEl>
                                      </p:cBhvr>
                                    </p:animEffect>
                                    <p:anim calcmode="lin" valueType="num">
                                      <p:cBhvr>
                                        <p:cTn id="79"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par>
                          <p:cTn id="81" fill="hold">
                            <p:stCondLst>
                              <p:cond delay="3000"/>
                            </p:stCondLst>
                            <p:childTnLst>
                              <p:par>
                                <p:cTn id="82" presetID="42" presetClass="entr" presetSubtype="0" fill="hold" grpId="0" nodeType="afterEffect">
                                  <p:stCondLst>
                                    <p:cond delay="0"/>
                                  </p:stCondLst>
                                  <p:childTnLst>
                                    <p:set>
                                      <p:cBhvr>
                                        <p:cTn id="83" dur="1" fill="hold">
                                          <p:stCondLst>
                                            <p:cond delay="0"/>
                                          </p:stCondLst>
                                        </p:cTn>
                                        <p:tgtEl>
                                          <p:spTgt spid="8">
                                            <p:txEl>
                                              <p:pRg st="11" end="11"/>
                                            </p:txEl>
                                          </p:spTgt>
                                        </p:tgtEl>
                                        <p:attrNameLst>
                                          <p:attrName>style.visibility</p:attrName>
                                        </p:attrNameLst>
                                      </p:cBhvr>
                                      <p:to>
                                        <p:strVal val="visible"/>
                                      </p:to>
                                    </p:set>
                                    <p:animEffect transition="in" filter="fade">
                                      <p:cBhvr>
                                        <p:cTn id="84" dur="1000"/>
                                        <p:tgtEl>
                                          <p:spTgt spid="8">
                                            <p:txEl>
                                              <p:pRg st="11" end="11"/>
                                            </p:txEl>
                                          </p:spTgt>
                                        </p:tgtEl>
                                      </p:cBhvr>
                                    </p:animEffect>
                                    <p:anim calcmode="lin" valueType="num">
                                      <p:cBhvr>
                                        <p:cTn id="85"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651930"/>
      </p:ext>
    </p:extLst>
  </p:cSld>
  <p:clrMapOvr>
    <a:masterClrMapping/>
  </p:clrMapOvr>
  <p:transition spd="slow">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674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961402"/>
          </a:xfrm>
        </p:spPr>
        <p:txBody>
          <a:bodyPr/>
          <a:lstStyle/>
          <a:p>
            <a:pPr algn="ctr"/>
            <a:r>
              <a:rPr lang="en-US" b="1" dirty="0"/>
              <a:t>Matthew 6:9-15</a:t>
            </a:r>
            <a:endParaRPr lang="en-US" dirty="0"/>
          </a:p>
        </p:txBody>
      </p:sp>
      <p:sp>
        <p:nvSpPr>
          <p:cNvPr id="3" name="Content Placeholder 2"/>
          <p:cNvSpPr>
            <a:spLocks noGrp="1"/>
          </p:cNvSpPr>
          <p:nvPr>
            <p:ph idx="1"/>
          </p:nvPr>
        </p:nvSpPr>
        <p:spPr>
          <a:xfrm>
            <a:off x="154546" y="978794"/>
            <a:ext cx="11887199" cy="5879206"/>
          </a:xfrm>
        </p:spPr>
        <p:txBody>
          <a:bodyPr>
            <a:noAutofit/>
          </a:bodyPr>
          <a:lstStyle/>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As Children,</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when we say, "Our Father."</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 As Worshippers,</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when we say, "Hallowed be Thy Name."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III. As Subjects,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"Thy kingdom come."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IV. As Servants,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"Thy will be done."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 As Suppliants,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"Give us this day…"</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 As Confessors,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"Forgive us," etc.</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VII. As Dependents,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"Deliver us," etc.</a:t>
            </a:r>
          </a:p>
          <a:p>
            <a:pPr marL="0" indent="0">
              <a:lnSpc>
                <a:spcPct val="100000"/>
              </a:lnSpc>
              <a:buNone/>
            </a:pP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Or, as some one has put it:</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Our Position,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son adopted, "Our Father."</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 Our Fitness,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worshipper sanctified, "Hallowed."</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III. Our Allegiance,</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 citizen, "Thy kingdom."</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IV. Our Usefulness,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servant employed, "Thy will be done."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 Our Provision,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beggar fed, "Give us this day."</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 Our Pardon,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sinner absolved, "Forgive us our debts."</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VII. Our Safety,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pilgrim guided, "Lead </a:t>
            </a: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into temptation."</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VIII. Our Victory,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soldier succoured, "Deliver us from all evil."</a:t>
            </a:r>
          </a:p>
        </p:txBody>
      </p:sp>
    </p:spTree>
    <p:extLst>
      <p:ext uri="{BB962C8B-B14F-4D97-AF65-F5344CB8AC3E}">
        <p14:creationId xmlns:p14="http://schemas.microsoft.com/office/powerpoint/2010/main" val="368297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1"/>
            <a:ext cx="10515600" cy="1238383"/>
          </a:xfrm>
        </p:spPr>
        <p:txBody>
          <a:bodyPr/>
          <a:lstStyle/>
          <a:p>
            <a:pPr algn="ct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Disciple’s Prayer in Brief</a:t>
            </a:r>
          </a:p>
        </p:txBody>
      </p:sp>
      <p:sp>
        <p:nvSpPr>
          <p:cNvPr id="3" name="Content Placeholder 2"/>
          <p:cNvSpPr>
            <a:spLocks noGrp="1"/>
          </p:cNvSpPr>
          <p:nvPr>
            <p:ph idx="1"/>
          </p:nvPr>
        </p:nvSpPr>
        <p:spPr>
          <a:xfrm>
            <a:off x="278296" y="1245704"/>
            <a:ext cx="11781182" cy="5612296"/>
          </a:xfrm>
        </p:spPr>
        <p:txBody>
          <a:bodyPr>
            <a:normAutofit fontScale="92500" lnSpcReduction="20000"/>
          </a:bodyPr>
          <a:lstStyle/>
          <a:p>
            <a:pPr marL="0" indent="0">
              <a:lnSpc>
                <a:spcPct val="120000"/>
              </a:lnSpc>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first 3 petitions direct our attention to God the Father.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Name - Hallowed be your name</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Kingdom - Your kingdom come.</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Will - Your will be done</a:t>
            </a:r>
            <a:endPar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second 3 teaches us to pray for ourselves and for others.</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Provision - Give us today our daily bread.</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Pardon - Forgive us our debts.</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Protection - Lead us not into temptation.</a:t>
            </a:r>
          </a:p>
          <a:p>
            <a:pPr marL="0" indent="0">
              <a:lnSpc>
                <a:spcPct val="120000"/>
              </a:lnSpc>
              <a:buNone/>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These Last 3 things, take care of all the needs of life: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Provision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present</a:t>
            </a: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Pardon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past</a:t>
            </a: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Protection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future</a:t>
            </a: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00000"/>
              </a:lnSpc>
              <a:spcBef>
                <a:spcPts val="0"/>
              </a:spcBef>
              <a:buFont typeface="Courier New" panose="02070309020205020404" pitchFamily="49" charset="0"/>
              <a:buChar char="o"/>
            </a:pPr>
            <a:endPar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2554622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47500" lnSpcReduction="20000"/>
          </a:bodyPr>
          <a:lstStyle/>
          <a:p>
            <a:r>
              <a:rPr lang="en-US" b="1" dirty="0">
                <a:effectLst>
                  <a:outerShdw blurRad="38100" dist="38100" dir="2700000" algn="tl">
                    <a:srgbClr val="000000">
                      <a:alpha val="43137"/>
                    </a:srgbClr>
                  </a:outerShdw>
                </a:effectLst>
              </a:rPr>
              <a:t>Instructions About Pardon -</a:t>
            </a:r>
            <a:r>
              <a:rPr lang="en-US" i="1" u="sng" dirty="0">
                <a:effectLst>
                  <a:outerShdw blurRad="38100" dist="38100" dir="2700000" algn="tl">
                    <a:srgbClr val="000000">
                      <a:alpha val="43137"/>
                    </a:srgbClr>
                  </a:outerShdw>
                </a:effectLst>
                <a:hlinkClick r:id="rId2"/>
              </a:rPr>
              <a:t>Matthew 6:14,15</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subject of pardon (forgiveness for others) first came up in the paragon prayer. Here Christ amplifies on the subject.</a:t>
            </a:r>
          </a:p>
          <a:p>
            <a:r>
              <a:rPr lang="en-US" b="1" dirty="0">
                <a:effectLst>
                  <a:outerShdw blurRad="38100" dist="38100" dir="2700000" algn="tl">
                    <a:srgbClr val="000000">
                      <a:alpha val="43137"/>
                    </a:srgbClr>
                  </a:outerShdw>
                </a:effectLst>
              </a:rPr>
              <a:t>1. The Work of Forgiveness (</a:t>
            </a:r>
            <a:r>
              <a:rPr lang="en-US" b="1" u="sng" dirty="0">
                <a:effectLst>
                  <a:outerShdw blurRad="38100" dist="38100" dir="2700000" algn="tl">
                    <a:srgbClr val="000000">
                      <a:alpha val="43137"/>
                    </a:srgbClr>
                  </a:outerShdw>
                </a:effectLst>
                <a:hlinkClick r:id="rId2"/>
              </a:rPr>
              <a:t>Matthew 6:14,15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work of forgiveness is an important work for a person. So many things are made important in this world that are not important, but forgiveness is important, though the world does not give it much importance.</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duty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2"/>
              </a:rPr>
              <a:t>Matthew 6:14,15</a:t>
            </a:r>
            <a:r>
              <a:rPr lang="en-US" dirty="0">
                <a:effectLst>
                  <a:outerShdw blurRad="38100" dist="38100" dir="2700000" algn="tl">
                    <a:srgbClr val="000000">
                      <a:alpha val="43137"/>
                    </a:srgbClr>
                  </a:outerShdw>
                </a:effectLst>
              </a:rPr>
              <a:t>). This instruction about forgiveness is an instruction in duty. In fact in </a:t>
            </a:r>
            <a:r>
              <a:rPr lang="en-US" u="sng" dirty="0">
                <a:effectLst>
                  <a:outerShdw blurRad="38100" dist="38100" dir="2700000" algn="tl">
                    <a:srgbClr val="000000">
                      <a:alpha val="43137"/>
                    </a:srgbClr>
                  </a:outerShdw>
                </a:effectLst>
                <a:hlinkClick r:id="rId3"/>
              </a:rPr>
              <a:t>Mark 11:25</a:t>
            </a:r>
            <a:r>
              <a:rPr lang="en-US" dirty="0">
                <a:effectLst>
                  <a:outerShdw blurRad="38100" dist="38100" dir="2700000" algn="tl">
                    <a:srgbClr val="000000">
                      <a:alpha val="43137"/>
                    </a:srgbClr>
                  </a:outerShdw>
                </a:effectLst>
              </a:rPr>
              <a:t>, a text similar to this one, the Greek word translated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is in the imperative mood grammatically which makes it a Divine command. Thus forgiveness is not optional, but is a duty.</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defining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2"/>
              </a:rPr>
              <a:t>Matthew 6:14,15</a:t>
            </a:r>
            <a:r>
              <a:rPr lang="en-US" dirty="0">
                <a:effectLst>
                  <a:outerShdw blurRad="38100" dist="38100" dir="2700000" algn="tl">
                    <a:srgbClr val="000000">
                      <a:alpha val="43137"/>
                    </a:srgbClr>
                  </a:outerShdw>
                </a:effectLst>
              </a:rPr>
              <a:t>). The word translated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in these two verses means "to send away... to let go" (Thayer). Applied to its use in our text, it means the dismissal of a punishment or of a debt. It means you no longer hold against someone a wrong that was done to you. Forgiveness is not probation, but a complete dismissal of all charges.</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doing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 men their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4"/>
              </a:rPr>
              <a:t>Matthew 6:14</a:t>
            </a:r>
            <a:r>
              <a:rPr lang="en-US" dirty="0">
                <a:effectLst>
                  <a:outerShdw blurRad="38100" dist="38100" dir="2700000" algn="tl">
                    <a:srgbClr val="000000">
                      <a:alpha val="43137"/>
                    </a:srgbClr>
                  </a:outerShdw>
                </a:effectLst>
              </a:rPr>
              <a:t>). The doing of forgiveness has two important guidelines.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what</a:t>
            </a:r>
            <a:r>
              <a:rPr lang="en-US" dirty="0">
                <a:effectLst>
                  <a:outerShdw blurRad="38100" dist="38100" dir="2700000" algn="tl">
                    <a:srgbClr val="000000">
                      <a:alpha val="43137"/>
                    </a:srgbClr>
                  </a:outerShdw>
                </a:effectLst>
              </a:rPr>
              <a:t> to forgive. We cannot forgive wrongs done to others. The wrong must be done to us. Furthermore, we cannot forgive a wrong done to us if it involves a breaking of a law of the land, for that means the transgression involves more than just us, but it also involves society. We do not have authority to forgive such transgressions. Courts decide those matters.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when</a:t>
            </a:r>
            <a:r>
              <a:rPr lang="en-US" dirty="0">
                <a:effectLst>
                  <a:outerShdw blurRad="38100" dist="38100" dir="2700000" algn="tl">
                    <a:srgbClr val="000000">
                      <a:alpha val="43137"/>
                    </a:srgbClr>
                  </a:outerShdw>
                </a:effectLst>
              </a:rPr>
              <a:t> to forgive. This is a point that is often overlooked in the matter of forgiveness. Jesus said, </a:t>
            </a:r>
            <a:r>
              <a:rPr lang="en-US" i="1" dirty="0">
                <a:effectLst>
                  <a:outerShdw blurRad="38100" dist="38100" dir="2700000" algn="tl">
                    <a:srgbClr val="000000">
                      <a:alpha val="43137"/>
                    </a:srgbClr>
                  </a:outerShdw>
                </a:effectLst>
              </a:rPr>
              <a:t>"If thy brother trespass against thee, rebuke him; and if he repent, forgive him"</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Luke 17:3</a:t>
            </a:r>
            <a:r>
              <a:rPr lang="en-US" dirty="0">
                <a:effectLst>
                  <a:outerShdw blurRad="38100" dist="38100" dir="2700000" algn="tl">
                    <a:srgbClr val="000000">
                      <a:alpha val="43137"/>
                    </a:srgbClr>
                  </a:outerShdw>
                </a:effectLst>
              </a:rPr>
              <a:t>). We are to forgive when there is repentance. If God forgave without repentance, it would fill heaven with unrepenting sinners and make heaven a corrupt and cruel place. We are to forgive as God forgives. We are to have a forgiving spirit that is ready at all times to forgive when the transgressor repents. But we are not to forgive until there is repentance by the evil-doer.</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dividend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"Your heavenly Father will also forgive you"</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4"/>
              </a:rPr>
              <a:t>Matthew 6:14</a:t>
            </a:r>
            <a:r>
              <a:rPr lang="en-US" dirty="0">
                <a:effectLst>
                  <a:outerShdw blurRad="38100" dist="38100" dir="2700000" algn="tl">
                    <a:srgbClr val="000000">
                      <a:alpha val="43137"/>
                    </a:srgbClr>
                  </a:outerShdw>
                </a:effectLst>
              </a:rPr>
              <a:t>). This is a great reward, for our greatest need is forgiveness of our sins by God. The carnal mind does not appreciate this dividend—the only dividends it is interested in are those in this world especially those that have to do with money and possessions. But forgiveness of our sins by God is the greatest dividend of all. This forgiveness does not mean, as we noted earlier in the paragon prayer, that salvation is based on works. Rather, the willingness to forgive others simply confirms the genuineness of our own repentance.</a:t>
            </a:r>
          </a:p>
          <a:p>
            <a:r>
              <a:rPr lang="en-US" b="1" dirty="0">
                <a:effectLst>
                  <a:outerShdw blurRad="38100" dist="38100" dir="2700000" algn="tl">
                    <a:srgbClr val="000000">
                      <a:alpha val="43137"/>
                    </a:srgbClr>
                  </a:outerShdw>
                </a:effectLst>
              </a:rPr>
              <a:t>2. The Warning About Forgiveness (</a:t>
            </a:r>
            <a:r>
              <a:rPr lang="en-US" b="1" u="sng" dirty="0">
                <a:effectLst>
                  <a:outerShdw blurRad="38100" dist="38100" dir="2700000" algn="tl">
                    <a:srgbClr val="000000">
                      <a:alpha val="43137"/>
                    </a:srgbClr>
                  </a:outerShdw>
                </a:effectLst>
                <a:hlinkClick r:id="rId6"/>
              </a:rPr>
              <a:t>Matthew 6:15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"If ye forgive not men their trespasses, neither will your Father forgive your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6"/>
              </a:rPr>
              <a:t>Matthew 6:15</a:t>
            </a:r>
            <a:r>
              <a:rPr lang="en-US" dirty="0">
                <a:effectLst>
                  <a:outerShdw blurRad="38100" dist="38100" dir="2700000" algn="tl">
                    <a:srgbClr val="000000">
                      <a:alpha val="43137"/>
                    </a:srgbClr>
                  </a:outerShdw>
                </a:effectLst>
              </a:rPr>
              <a:t>). Failure to forgive brings the retribution of not being forgiven by God.</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fair promise.</a:t>
            </a:r>
            <a:r>
              <a:rPr lang="en-US" dirty="0">
                <a:effectLst>
                  <a:outerShdw blurRad="38100" dist="38100" dir="2700000" algn="tl">
                    <a:srgbClr val="000000">
                      <a:alpha val="43137"/>
                    </a:srgbClr>
                  </a:outerShdw>
                </a:effectLst>
              </a:rPr>
              <a:t> The promise of retribution is fair because it only reflects the attitude of the unforgiving person. If we are not of a forgiving spirit, we will find out that God will not be of a forgiving spirit to us—and we cannot complain, it is only fair.</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firm promise.</a:t>
            </a:r>
            <a:r>
              <a:rPr lang="en-US" i="1" dirty="0">
                <a:effectLst>
                  <a:outerShdw blurRad="38100" dist="38100" dir="2700000" algn="tl">
                    <a:srgbClr val="000000">
                      <a:alpha val="43137"/>
                    </a:srgbClr>
                  </a:outerShdw>
                </a:effectLst>
              </a:rPr>
              <a:t> "Neither will."</a:t>
            </a:r>
            <a:r>
              <a:rPr lang="en-US" dirty="0">
                <a:effectLst>
                  <a:outerShdw blurRad="38100" dist="38100" dir="2700000" algn="tl">
                    <a:srgbClr val="000000">
                      <a:alpha val="43137"/>
                    </a:srgbClr>
                  </a:outerShdw>
                </a:effectLst>
              </a:rPr>
              <a:t> The promise of retribution is not stated in uncertain terms. God will not forgive the unforgiving person. It is a firm, absolute Divine promise.</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fearful promise.</a:t>
            </a:r>
            <a:r>
              <a:rPr lang="en-US" dirty="0">
                <a:effectLst>
                  <a:outerShdw blurRad="38100" dist="38100" dir="2700000" algn="tl">
                    <a:srgbClr val="000000">
                      <a:alpha val="43137"/>
                    </a:srgbClr>
                  </a:outerShdw>
                </a:effectLst>
              </a:rPr>
              <a:t> To have God so against you that He will not forgive you is to come under the condemnation of heaven. That is a most fearful consequence. It makes the spirit of retaliation, which is the opposite of the spirit of forgiveness, a most perilous spirit. To meet God as an unforgiving God is the worst experience you can ever have!</a:t>
            </a:r>
          </a:p>
          <a:p>
            <a:br>
              <a:rPr lang="en-US" dirty="0"/>
            </a:br>
            <a:r>
              <a:rPr lang="en-US" dirty="0"/>
              <a:t>Analytical Bible Expositor - Analytical Bible Expositor – Matthew..</a:t>
            </a:r>
          </a:p>
        </p:txBody>
      </p:sp>
    </p:spTree>
    <p:extLst>
      <p:ext uri="{BB962C8B-B14F-4D97-AF65-F5344CB8AC3E}">
        <p14:creationId xmlns:p14="http://schemas.microsoft.com/office/powerpoint/2010/main" val="222123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3591" y="2096086"/>
            <a:ext cx="4279374" cy="3603708"/>
          </a:xfrm>
          <a:prstGeom prst="rect">
            <a:avLst/>
          </a:prstGeom>
        </p:spPr>
      </p:pic>
    </p:spTree>
    <p:extLst>
      <p:ext uri="{BB962C8B-B14F-4D97-AF65-F5344CB8AC3E}">
        <p14:creationId xmlns:p14="http://schemas.microsoft.com/office/powerpoint/2010/main" val="329906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6" y="344509"/>
            <a:ext cx="2298611" cy="166459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6280860" y="141667"/>
            <a:ext cx="5926923" cy="6388120"/>
          </a:xfrm>
          <a:prstGeom prst="rect">
            <a:avLst/>
          </a:prstGeom>
        </p:spPr>
      </p:pic>
      <p:graphicFrame>
        <p:nvGraphicFramePr>
          <p:cNvPr id="4" name="Diagram 3"/>
          <p:cNvGraphicFramePr/>
          <p:nvPr>
            <p:extLst>
              <p:ext uri="{D42A27DB-BD31-4B8C-83A1-F6EECF244321}">
                <p14:modId xmlns:p14="http://schemas.microsoft.com/office/powerpoint/2010/main" val="1392900156"/>
              </p:ext>
            </p:extLst>
          </p:nvPr>
        </p:nvGraphicFramePr>
        <p:xfrm>
          <a:off x="7510766" y="340002"/>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t="9921" b="7215"/>
          <a:stretch/>
        </p:blipFill>
        <p:spPr>
          <a:xfrm>
            <a:off x="325190" y="2434106"/>
            <a:ext cx="2224827" cy="2176531"/>
          </a:xfrm>
          <a:prstGeom prst="rect">
            <a:avLst/>
          </a:prstGeom>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7863" t="4507" r="9730" b="4151"/>
          <a:stretch/>
        </p:blipFill>
        <p:spPr>
          <a:xfrm>
            <a:off x="251406" y="4804018"/>
            <a:ext cx="2208459" cy="1725769"/>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6675" y="4421587"/>
            <a:ext cx="2540000" cy="2108200"/>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523" y="359018"/>
            <a:ext cx="3067676" cy="3620554"/>
          </a:xfrm>
          <a:prstGeom prst="rect">
            <a:avLst/>
          </a:prstGeom>
        </p:spPr>
      </p:pic>
    </p:spTree>
    <p:extLst>
      <p:ext uri="{BB962C8B-B14F-4D97-AF65-F5344CB8AC3E}">
        <p14:creationId xmlns:p14="http://schemas.microsoft.com/office/powerpoint/2010/main" val="575315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92500" lnSpcReduction="10000"/>
          </a:bodyPr>
          <a:lstStyle/>
          <a:p>
            <a:r>
              <a:rPr lang="en-US" b="1" i="1" dirty="0">
                <a:effectLst>
                  <a:outerShdw blurRad="38100" dist="38100" dir="2700000" algn="tl">
                    <a:srgbClr val="000000">
                      <a:alpha val="43137"/>
                    </a:srgbClr>
                  </a:outerShdw>
                </a:effectLst>
              </a:rPr>
              <a:t>The Righteousness from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 but deliver us from evil"</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2"/>
              </a:rPr>
              <a:t>Matthew 6:13</a:t>
            </a:r>
            <a:r>
              <a:rPr lang="en-US" dirty="0">
                <a:effectLst>
                  <a:outerShdw blurRad="38100" dist="38100" dir="2700000" algn="tl">
                    <a:srgbClr val="000000">
                      <a:alpha val="43137"/>
                    </a:srgbClr>
                  </a:outerShdw>
                </a:effectLst>
              </a:rPr>
              <a:t>). There are two important parts to this petition.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desire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a:t>
            </a:r>
            <a:r>
              <a:rPr lang="en-US" dirty="0">
                <a:effectLst>
                  <a:outerShdw blurRad="38100" dist="38100" dir="2700000" algn="tl">
                    <a:srgbClr val="000000">
                      <a:alpha val="43137"/>
                    </a:srgbClr>
                  </a:outerShdw>
                </a:effectLst>
              </a:rPr>
              <a:t> This does not mean God will lead us to evil and the petition is a request for Him not to do that—rather it is a negative way of expressing one's desire to walk a holy life.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deliverance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"Deliver us from evil."</a:t>
            </a:r>
            <a:r>
              <a:rPr lang="en-US" dirty="0">
                <a:effectLst>
                  <a:outerShdw blurRad="38100" dist="38100" dir="2700000" algn="tl">
                    <a:srgbClr val="000000">
                      <a:alpha val="43137"/>
                    </a:srgbClr>
                  </a:outerShdw>
                </a:effectLst>
              </a:rPr>
              <a:t> This is not seeking exemption from trial but escape from transgression. It is not a petition to be exempt from suffering but to escape from sin. In total the two parts ask God to lead the petitioner in holiness and to remove any unholiness in the petitioner.</a:t>
            </a:r>
          </a:p>
          <a:p>
            <a:r>
              <a:rPr lang="en-US" b="1" i="1" dirty="0">
                <a:effectLst>
                  <a:outerShdw blurRad="38100" dist="38100" dir="2700000" algn="tl">
                    <a:srgbClr val="000000">
                      <a:alpha val="43137"/>
                    </a:srgbClr>
                  </a:outerShdw>
                </a:effectLst>
              </a:rPr>
              <a:t>The Respect for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 thine is the kingdom, and the power, and the glory, forever. Amen"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3"/>
              </a:rPr>
              <a:t>Matthew 9:13</a:t>
            </a:r>
            <a:r>
              <a:rPr lang="en-US" dirty="0">
                <a:effectLst>
                  <a:outerShdw blurRad="38100" dist="38100" dir="2700000" algn="tl">
                    <a:srgbClr val="000000">
                      <a:alpha val="43137"/>
                    </a:srgbClr>
                  </a:outerShdw>
                </a:effectLst>
              </a:rPr>
              <a:t>). The prayer closes with great respect for God. The first petition was for the glory of God; the last words are acknowledgement of the glory of God. Our prayers have too many petitions for ourselves and not enough praise for God. Cut the petitions if you have to but do not cut the praise part of your prayers. The praise here is excellent. It acknowledges. The Sovereignty of God (</a:t>
            </a:r>
            <a:r>
              <a:rPr lang="en-US" i="1" dirty="0">
                <a:effectLst>
                  <a:outerShdw blurRad="38100" dist="38100" dir="2700000" algn="tl">
                    <a:srgbClr val="000000">
                      <a:alpha val="43137"/>
                    </a:srgbClr>
                  </a:outerShdw>
                </a:effectLst>
              </a:rPr>
              <a:t>"thine is the kingdom"),</a:t>
            </a:r>
            <a:r>
              <a:rPr lang="en-US" dirty="0">
                <a:effectLst>
                  <a:outerShdw blurRad="38100" dist="38100" dir="2700000" algn="tl">
                    <a:srgbClr val="000000">
                      <a:alpha val="43137"/>
                    </a:srgbClr>
                  </a:outerShdw>
                </a:effectLst>
              </a:rPr>
              <a:t> the power of God (</a:t>
            </a:r>
            <a:r>
              <a:rPr lang="en-US" i="1" dirty="0">
                <a:effectLst>
                  <a:outerShdw blurRad="38100" dist="38100" dir="2700000" algn="tl">
                    <a:srgbClr val="000000">
                      <a:alpha val="43137"/>
                    </a:srgbClr>
                  </a:outerShdw>
                </a:effectLst>
              </a:rPr>
              <a:t>"the power"</a:t>
            </a:r>
            <a:r>
              <a:rPr lang="en-US" dirty="0">
                <a:effectLst>
                  <a:outerShdw blurRad="38100" dist="38100" dir="2700000" algn="tl">
                    <a:srgbClr val="000000">
                      <a:alpha val="43137"/>
                    </a:srgbClr>
                  </a:outerShdw>
                </a:effectLst>
              </a:rPr>
              <a:t>), the magnificence of God (</a:t>
            </a:r>
            <a:r>
              <a:rPr lang="en-US" i="1" dirty="0">
                <a:effectLst>
                  <a:outerShdw blurRad="38100" dist="38100" dir="2700000" algn="tl">
                    <a:srgbClr val="000000">
                      <a:alpha val="43137"/>
                    </a:srgbClr>
                  </a:outerShdw>
                </a:effectLst>
              </a:rPr>
              <a:t>"the glory"</a:t>
            </a:r>
            <a:r>
              <a:rPr lang="en-US" dirty="0">
                <a:effectLst>
                  <a:outerShdw blurRad="38100" dist="38100" dir="2700000" algn="tl">
                    <a:srgbClr val="000000">
                      <a:alpha val="43137"/>
                    </a:srgbClr>
                  </a:outerShdw>
                </a:effectLst>
              </a:rPr>
              <a:t>), and the eternality of God (</a:t>
            </a:r>
            <a:r>
              <a:rPr lang="en-US" i="1" dirty="0">
                <a:effectLst>
                  <a:outerShdw blurRad="38100" dist="38100" dir="2700000" algn="tl">
                    <a:srgbClr val="000000">
                      <a:alpha val="43137"/>
                    </a:srgbClr>
                  </a:outerShdw>
                </a:effectLst>
              </a:rPr>
              <a:t>"forever"</a:t>
            </a:r>
            <a:r>
              <a:rPr lang="en-US" dirty="0">
                <a:effectLst>
                  <a:outerShdw blurRad="38100" dist="38100" dir="2700000" algn="tl">
                    <a:srgbClr val="000000">
                      <a:alpha val="43137"/>
                    </a:srgbClr>
                  </a:outerShdw>
                </a:effectLst>
              </a:rPr>
              <a:t>). There is a lot of good theology in this last part of the prayer. Our prayers should reflect good doctrine or they are not good prayers.</a:t>
            </a:r>
          </a:p>
          <a:p>
            <a:br>
              <a:rPr lang="en-US" dirty="0"/>
            </a:br>
            <a:r>
              <a:rPr lang="en-US" dirty="0"/>
              <a:t>Analytical Bible Expositor - Analytical Bible Expositor – Matthew.</a:t>
            </a:r>
          </a:p>
        </p:txBody>
      </p:sp>
    </p:spTree>
    <p:extLst>
      <p:ext uri="{BB962C8B-B14F-4D97-AF65-F5344CB8AC3E}">
        <p14:creationId xmlns:p14="http://schemas.microsoft.com/office/powerpoint/2010/main" val="1107621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a:bodyPr>
          <a:lstStyle/>
          <a:p>
            <a:pPr>
              <a:lnSpc>
                <a:spcPct val="120000"/>
              </a:lnSpc>
            </a:pPr>
            <a:r>
              <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"Our Father"</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16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focus in prayer is on our Father</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It is an intimate time of developing our relationship with our loving heavenly Father. Prayer is best done in concert with other believers. Prayer is not an exercise in isolation. We must regard other Christians as our sisters and brothers that also call God their Father. Together we acknowledge He is our creator, sustainer, guide, provider, protector and authority. Without good communications to our Father we are without hope. One’s prayer life is dependent on the quality of our individual and corporate relationship with the Father.</a:t>
            </a: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"Who art in heaven"</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Our Father is </a:t>
            </a:r>
            <a:r>
              <a:rPr lang="en-US" sz="16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limited by earthly restraints</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communicate directly with the everlasting God who controls all things. We do not need to wait or rely on any mediator. God is not limited by human restraints. Earth has no sorrow that heaven cannot heal. God’s thoughts are greater than human ideas. The Lord is in the heavens - He does whatever He pleases. Prayer is a bridge from our earth bound limits to heaven’s infinite resources. </a:t>
            </a: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"Hallowed be your name"</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We come to God with a holy reverence. Only God deserves to be regarded as "Holy, Holy, Holy. Lord, God Almighty." He is the God the Father, God the Son, and God the Holy Spirit. His name is above every other name in heaven and earth. We worship Him with thanksgiving and come into His courts with praise. We are to exalt Him with all of His attributes not forgetting one aspect of His love. We forget not one of His benefits!</a:t>
            </a: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37667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1972" y="1825625"/>
            <a:ext cx="11590986" cy="4884268"/>
          </a:xfrm>
        </p:spPr>
        <p:txBody>
          <a:bodyPr>
            <a:normAutofit fontScale="32500" lnSpcReduction="20000"/>
          </a:bodyPr>
          <a:lstStyle/>
          <a:p>
            <a:pPr>
              <a:lnSpc>
                <a:spcPct val="120000"/>
              </a:lnSpc>
            </a:pPr>
            <a:r>
              <a:rPr lang="en-US" sz="3200" b="1"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Before we begin</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Name three things you pray about most often. Why does God want us to ask him to provide “daily” bread?</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With this petition we turn a corner in our journey through the Lord’s Prayer.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first three petitions direct our attention to God the Father. We are instructed to . . .</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to the Father about His Name - Hallowed be your name.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to the Father about His Kingdom - Your kingdom come.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to the Father about His Will - Your will be done</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second half of the Lord’s Prayer teaches us to pray for ourselves and for others. We are to .</a:t>
            </a: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p>
          <a:p>
            <a:pPr>
              <a:lnSpc>
                <a:spcPct val="120000"/>
              </a:lnSpc>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for Provision - Give us today our daily bread.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for Pardon - Forgive us our debts.</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for Protection - Lead us not into temptation.</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brief glance at the Lord’s Prayer reveals that there is one word that characterizes the first half of the prayer and another word that characterizes the second half of the prayer. The word for the first half is “your"-Your name, Your kingdom, Your will. The word for the second half of the prayer is “us"-Give us, forgive us, lead us. By arranging things this way Jesus is teaching us that we are to begin with God’s concerns. We are to pray to God about the things he is most concerned about. When we have done that, we are to pray for our own concerns-Our daily bread, our forgiveness, and our protection in the moment of temptation. We start in heaven and then come down to earth, which is the pattern of all divine revelation.</a:t>
            </a:r>
          </a:p>
          <a:p>
            <a:pPr>
              <a:lnSpc>
                <a:spcPct val="120000"/>
              </a:lnSpc>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start in heaven and then come down to earth, which is the pattern of all divine revelation.</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And Your Problems</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second half of this prayer God is brought directly into the very tiniest details of our everyday lives. If the first half of the prayer seems too esoteric, if the first half seems too theoretical, if it seems too theological-it shouldn’t-but if for some reason it does, you will certainly understand and draw near to the second half of the Lord’s Prayer because it is meant for you and the problems you are facing in your daily life.</a:t>
            </a: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Let’s take a look at the second half of the prayer and analyze it a little bit more. It contains three petitions- “Our daily bread”, “forgive us our debts”, and “lead us not into temptation.” That covers provision, pardon and protection.  If you think about those three things, they take care of all the needs of life: </a:t>
            </a: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Provision takes care of your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present</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Pardon takes care of your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past</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Protection takes care of your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future</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US" dirty="0"/>
          </a:p>
        </p:txBody>
      </p:sp>
    </p:spTree>
    <p:extLst>
      <p:ext uri="{BB962C8B-B14F-4D97-AF65-F5344CB8AC3E}">
        <p14:creationId xmlns:p14="http://schemas.microsoft.com/office/powerpoint/2010/main" val="219233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fontScale="85000" lnSpcReduction="20000"/>
          </a:bodyPr>
          <a:lstStyle/>
          <a:p>
            <a:pPr>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"Your kingdom come, your will be done"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are asking for His kingdom to come in all of its spiritual qualities of love, joy, peace, patience, kindness, goodness, gentleness, faithfulness and self-control. We ask God to extend His kingdom in quantity by bringing Christ’s salvation to every nation and every person. His kingdom breaks down all barriers that disallow God’s will from controlling each person, society and situation. His kingdom helps us put our priorities on to participating as workers in the spiritual harvest field rather than being merely maintenance minded.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"Give us this day our daily 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We must trust God for our physical as well as spiritual provisions in our daily prayers. He alone gives blessings without any regrets. We look to God alone for our blessings and remain content with what He provides. All work done without His provisions is done in vain. To those who fear God there is no want. He even prepares provisions for us in face of opposition.</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7436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4" name="Diagram 3"/>
          <p:cNvGraphicFramePr/>
          <p:nvPr>
            <p:extLst>
              <p:ext uri="{D42A27DB-BD31-4B8C-83A1-F6EECF244321}">
                <p14:modId xmlns:p14="http://schemas.microsoft.com/office/powerpoint/2010/main" val="19614391"/>
              </p:ext>
            </p:extLst>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35312" y="6032325"/>
            <a:ext cx="2915303"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October 4, 2020</a:t>
            </a:r>
          </a:p>
        </p:txBody>
      </p:sp>
      <p:sp>
        <p:nvSpPr>
          <p:cNvPr id="6" name="Title 1"/>
          <p:cNvSpPr txBox="1">
            <a:spLocks/>
          </p:cNvSpPr>
          <p:nvPr/>
        </p:nvSpPr>
        <p:spPr>
          <a:xfrm>
            <a:off x="6311997" y="167425"/>
            <a:ext cx="5660928" cy="38864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The Model Prayer</a:t>
            </a:r>
          </a:p>
          <a:p>
            <a:pPr>
              <a:lnSpc>
                <a:spcPct val="100000"/>
              </a:lnSpc>
            </a:pPr>
            <a:r>
              <a:rPr lang="en-US" i="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“Lord Teach Us How to Call to You” </a:t>
            </a:r>
            <a:r>
              <a:rPr lang="en-US" b="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–pt1</a:t>
            </a:r>
          </a:p>
          <a:p>
            <a:pPr>
              <a:lnSpc>
                <a:spcPct val="100000"/>
              </a:lnSpc>
              <a:spcBef>
                <a:spcPts val="1200"/>
              </a:spcBef>
            </a:pPr>
            <a:r>
              <a:rPr lang="en-US" sz="3600" b="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       Matthew 6:9</a:t>
            </a:r>
          </a:p>
        </p:txBody>
      </p:sp>
    </p:spTree>
    <p:extLst>
      <p:ext uri="{BB962C8B-B14F-4D97-AF65-F5344CB8AC3E}">
        <p14:creationId xmlns:p14="http://schemas.microsoft.com/office/powerpoint/2010/main" val="1750892604"/>
      </p:ext>
    </p:extLst>
  </p:cSld>
  <p:clrMapOvr>
    <a:masterClrMapping/>
  </p:clrMapOvr>
  <mc:AlternateContent xmlns:mc="http://schemas.openxmlformats.org/markup-compatibility/2006" xmlns:p14="http://schemas.microsoft.com/office/powerpoint/2010/main">
    <mc:Choice Requires="p14">
      <p:transition spd="slow" p14:dur="3000">
        <p:blinds/>
      </p:transition>
    </mc:Choice>
    <mc:Fallback xmlns="">
      <p:transition spd="slow">
        <p:blind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fontScale="62500" lnSpcReduction="20000"/>
          </a:bodyPr>
          <a:lstStyle/>
          <a:p>
            <a:pPr>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6. "Forgive our trespasses as we forgive those who trespass against us."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all need forgiveness, but we also need to forgive others. Holding grudges saps us of creative energies to love, lift and serve. By asking God for forgiveness we are willing to admit our sins, weaknesses and areas where we have done less than our best. Refusing to forgive others hinders our relationship with God. Our debt to God is far greater than what we could repay. Our only hope is found in God’s forgiveness through Christ’s substitutionary death for the sins of world. Our prayer should be: "God help us to give what has been given to us.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7. "Lead us not into temptation"</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Each of us has a tendency in our flesh to sin. Without God’s help we will self-destruct through the passions of our sinful nature. We must watch and pray that we enter not into temptation. The spirit is willing but the flesh is weak.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 "Deliver us from evil"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We battle not against flesh and blood, but against the forces of darkness. Without God’s intervention we are all vulnerable to destruction by the devil, demons and wicked people. Look to God for protection from indiscrete words, gossip, backbiting, anger, jealousy, discontent, rage, revenge, lust, envy, lying, deceiving, and apathy. We need to take the evil from within and without seriously. Ask God to conquer the forces of evil as He fights our battles for us.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3696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fontScale="62500" lnSpcReduction="20000"/>
          </a:bodyPr>
          <a:lstStyle/>
          <a:p>
            <a:pPr>
              <a:lnSpc>
                <a:spcPct val="120000"/>
              </a:lnSpc>
            </a:pPr>
            <a:r>
              <a:rPr lang="en-US" b="1" dirty="0"/>
              <a:t>9. "For You Alone Own the Kingdom and the Power and the Glory For ever."</a:t>
            </a:r>
            <a:r>
              <a:rPr lang="en-US" dirty="0"/>
              <a:t> - All things are from God. For the Lord all things exist and were created. To God belongs all the praise, honor and glory. We are His people and the sheep of His pasture. All the means for accomplishing His will are done through His power, His kingdom and His glorious purposes. The rule of God is the goal of our prayer. We will not worry over what individual God uses for His purposes. Instead, we will look to Christ and His kingdom despite the stormy seas around us. Our ultimate reward comes from God not from any office, position or human award.</a:t>
            </a:r>
            <a:br>
              <a:rPr lang="en-US" dirty="0"/>
            </a:br>
            <a:br>
              <a:rPr lang="en-US" dirty="0"/>
            </a:br>
            <a:r>
              <a:rPr lang="en-US" dirty="0"/>
              <a:t>Just as an iceberg shows only 10% of its substance above the waterline, so people only reveal 10% of their real self in their actions. Actions are determined by attitudes that are influenced by one’s perception of the attributes of God. Like the apostle Paul, our goal should be, "I consider everything a loss compared to the surpassing greatness of knowing Christ Jesus my Lord." (Philippians 3:8) The following figure can help all of us remember that our view of God’s attributes effect our attitudes which in turn determines our actions. A person’s real identity is comprised of the</a:t>
            </a:r>
            <a:br>
              <a:rPr lang="en-US" dirty="0"/>
            </a:br>
            <a:r>
              <a:rPr lang="en-US" dirty="0"/>
              <a:t>following: </a:t>
            </a:r>
            <a:br>
              <a:rPr lang="en-US" dirty="0"/>
            </a:br>
            <a:br>
              <a:rPr lang="en-US" dirty="0"/>
            </a:br>
            <a:r>
              <a:rPr lang="en-US" dirty="0"/>
              <a:t>10% - ACTIONS</a:t>
            </a:r>
            <a:br>
              <a:rPr lang="en-US" dirty="0"/>
            </a:br>
            <a:r>
              <a:rPr lang="en-US" dirty="0"/>
              <a:t>20%- ATTITUDES</a:t>
            </a:r>
            <a:br>
              <a:rPr lang="en-US" dirty="0"/>
            </a:br>
            <a:r>
              <a:rPr lang="en-US" dirty="0"/>
              <a:t>70%-VIEW OF GOD’S ATTRIBUTES</a:t>
            </a:r>
          </a:p>
        </p:txBody>
      </p:sp>
    </p:spTree>
    <p:extLst>
      <p:ext uri="{BB962C8B-B14F-4D97-AF65-F5344CB8AC3E}">
        <p14:creationId xmlns:p14="http://schemas.microsoft.com/office/powerpoint/2010/main" val="33029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85000" lnSpcReduction="20000"/>
          </a:bodyPr>
          <a:lstStyle/>
          <a:p>
            <a:pPr>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Resources of God</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"Give us this day our daily 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(11). </a:t>
            </a:r>
          </a:p>
          <a:p>
            <a:pPr>
              <a:lnSpc>
                <a:spcPct val="120000"/>
              </a:lnSpc>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is a petition for our earthly needs. It involves three things.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First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favor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"Give." The emphasis is on mercy not merit.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Second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faith</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day... daily."</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This is looking to God everyday by faith. It is not for a year's supply but for a day's supply. That requires faith.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Third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food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This indicates our needs as opposed to our wants. Bread is common, not a luxury.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also says we are to pray for our material needs as well as our spiritual needs.</a:t>
            </a:r>
          </a:p>
          <a:p>
            <a:pPr>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Repentance to God</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"Forgive us our debts, as we forgive our debtors"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(12). </a:t>
            </a:r>
          </a:p>
          <a:p>
            <a:pPr lvl="1">
              <a:lnSpc>
                <a:spcPct val="120000"/>
              </a:lnSpc>
              <a:buFont typeface="Courier New" panose="02070309020205020404" pitchFamily="49" charset="0"/>
              <a:buChar char="o"/>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understand this petition better we need to note that Luke has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"sins"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Luke 11:4</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instead of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"debts."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petition here is for Divine forgiveness of our sins. There are three important lessons in this partition.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First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importance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of the petition. Forgiveness by God of our sins is our most important need.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Second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ignominy</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from the petition. Confessing our need of forgiveness acknowledges we are sinful and that is humbling. Few want to admit they are sinful. But until you humble yourself about your sin, you will never obtain forgiveness of your sins from God.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Third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i</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mperative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 the petition.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"As we forgive our debtors."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This is not works for salvation, but language to show the sincerity of our petition. We must come in true repentance. True repentance will not harbor unforgiveness of others.</a:t>
            </a:r>
          </a:p>
        </p:txBody>
      </p:sp>
    </p:spTree>
    <p:extLst>
      <p:ext uri="{BB962C8B-B14F-4D97-AF65-F5344CB8AC3E}">
        <p14:creationId xmlns:p14="http://schemas.microsoft.com/office/powerpoint/2010/main" val="67258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Petition with Promise</a:t>
            </a:r>
            <a:br>
              <a:rPr lang="en-US" dirty="0"/>
            </a:br>
            <a:r>
              <a:rPr lang="en-US" dirty="0"/>
              <a:t>You Don’t Need a Quarter to call someone who cares</a:t>
            </a:r>
          </a:p>
        </p:txBody>
      </p:sp>
      <p:sp>
        <p:nvSpPr>
          <p:cNvPr id="3" name="Subtitle 2"/>
          <p:cNvSpPr>
            <a:spLocks noGrp="1"/>
          </p:cNvSpPr>
          <p:nvPr>
            <p:ph type="subTitle" idx="1"/>
          </p:nvPr>
        </p:nvSpPr>
        <p:spPr/>
        <p:txBody>
          <a:bodyPr/>
          <a:lstStyle/>
          <a:p>
            <a:r>
              <a:rPr lang="en-US" dirty="0"/>
              <a:t>Matt 6    Luke 11</a:t>
            </a:r>
          </a:p>
          <a:p>
            <a:r>
              <a:rPr lang="en-US" dirty="0"/>
              <a:t>Model Prayer</a:t>
            </a:r>
          </a:p>
        </p:txBody>
      </p:sp>
      <p:sp>
        <p:nvSpPr>
          <p:cNvPr id="4" name="TextBox 3"/>
          <p:cNvSpPr txBox="1"/>
          <p:nvPr/>
        </p:nvSpPr>
        <p:spPr>
          <a:xfrm>
            <a:off x="3000777" y="4687912"/>
            <a:ext cx="6787167" cy="1200329"/>
          </a:xfrm>
          <a:prstGeom prst="rect">
            <a:avLst/>
          </a:prstGeom>
          <a:noFill/>
        </p:spPr>
        <p:txBody>
          <a:bodyPr wrap="square" rtlCol="0">
            <a:spAutoFit/>
          </a:bodyPr>
          <a:lstStyle/>
          <a:p>
            <a:r>
              <a:rPr lang="en-US" dirty="0"/>
              <a:t>Getting to the point      bringing out the big guns  </a:t>
            </a:r>
          </a:p>
          <a:p>
            <a:r>
              <a:rPr lang="en-US" dirty="0"/>
              <a:t>follow the yellow brick road    call home      </a:t>
            </a:r>
          </a:p>
          <a:p>
            <a:endParaRPr lang="en-US" dirty="0"/>
          </a:p>
          <a:p>
            <a:r>
              <a:rPr lang="en-US" dirty="0"/>
              <a:t> </a:t>
            </a:r>
          </a:p>
        </p:txBody>
      </p:sp>
    </p:spTree>
    <p:extLst>
      <p:ext uri="{BB962C8B-B14F-4D97-AF65-F5344CB8AC3E}">
        <p14:creationId xmlns:p14="http://schemas.microsoft.com/office/powerpoint/2010/main" val="3377117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776" y="1200151"/>
            <a:ext cx="2465704" cy="590549"/>
          </a:xfrm>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Revival</a:t>
            </a:r>
          </a:p>
        </p:txBody>
      </p:sp>
    </p:spTree>
    <p:extLst>
      <p:ext uri="{BB962C8B-B14F-4D97-AF65-F5344CB8AC3E}">
        <p14:creationId xmlns:p14="http://schemas.microsoft.com/office/powerpoint/2010/main" val="3725661517"/>
      </p:ext>
    </p:extLst>
  </p:cSld>
  <p:clrMapOvr>
    <a:masterClrMapping/>
  </p:clrMapOvr>
  <mc:AlternateContent xmlns:mc="http://schemas.openxmlformats.org/markup-compatibility/2006" xmlns:p14="http://schemas.microsoft.com/office/powerpoint/2010/main">
    <mc:Choice Requires="p14">
      <p:transition spd="slow" p14:dur="3000">
        <p:wedge/>
      </p:transition>
    </mc:Choice>
    <mc:Fallback xmlns="">
      <p:transition spd="slow">
        <p:wedg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9523"/>
            <a:ext cx="10515600" cy="4351338"/>
          </a:xfrm>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Have You Ever Wondered…</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How to pray</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What to Say</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How to Say </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What We Say is Powerless</a:t>
            </a:r>
          </a:p>
          <a:p>
            <a:pPr marL="0" indent="0">
              <a:lnSpc>
                <a:spcPct val="100000"/>
              </a:lnSpc>
              <a:spcBef>
                <a:spcPts val="1800"/>
              </a:spcBef>
              <a:spcAft>
                <a:spcPts val="600"/>
              </a:spcAft>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James 4:3 (NASB)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 ask and do not receive, because you ask with wrong motives, so that you may spend it on your pleasures. </a:t>
            </a:r>
          </a:p>
        </p:txBody>
      </p:sp>
    </p:spTree>
    <p:extLst>
      <p:ext uri="{BB962C8B-B14F-4D97-AF65-F5344CB8AC3E}">
        <p14:creationId xmlns:p14="http://schemas.microsoft.com/office/powerpoint/2010/main" val="2521724148"/>
      </p:ext>
    </p:extLst>
  </p:cSld>
  <p:clrMapOvr>
    <a:masterClrMapping/>
  </p:clrMapOvr>
  <mc:AlternateContent xmlns:mc="http://schemas.openxmlformats.org/markup-compatibility/2006" xmlns:p14="http://schemas.microsoft.com/office/powerpoint/2010/main">
    <mc:Choice Requires="p14">
      <p:transition spd="slow" p14:dur="3000">
        <p:wedge/>
      </p:transition>
    </mc:Choice>
    <mc:Fallback xmlns="">
      <p:transition spd="slow">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61A-1744-45F9-86F1-7CEC14D40412}"/>
              </a:ext>
            </a:extLst>
          </p:cNvPr>
          <p:cNvSpPr>
            <a:spLocks noGrp="1"/>
          </p:cNvSpPr>
          <p:nvPr>
            <p:ph type="title"/>
          </p:nvPr>
        </p:nvSpPr>
        <p:spPr>
          <a:xfrm>
            <a:off x="1261746" y="131445"/>
            <a:ext cx="10039350" cy="1325563"/>
          </a:xfrm>
        </p:spPr>
        <p:txBody>
          <a:bodyPr>
            <a:normAutofit fontScale="90000"/>
          </a:bodyPr>
          <a:lstStyle/>
          <a:p>
            <a:pPr marL="0" indent="0">
              <a:lnSpc>
                <a:spcPct val="100000"/>
              </a:lnSpc>
            </a:pPr>
            <a: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We Live in Unprecedented Times…</a:t>
            </a:r>
            <a:b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Just When You Think It Cannot Get More Complicated…</a:t>
            </a:r>
            <a:b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…BAM!!!!!!</a:t>
            </a:r>
            <a:endParaRPr lang="en-US" dirty="0"/>
          </a:p>
        </p:txBody>
      </p:sp>
      <p:sp>
        <p:nvSpPr>
          <p:cNvPr id="3" name="Content Placeholder 2">
            <a:extLst>
              <a:ext uri="{FF2B5EF4-FFF2-40B4-BE49-F238E27FC236}">
                <a16:creationId xmlns:a16="http://schemas.microsoft.com/office/drawing/2014/main" id="{A2D4165F-E690-4E3D-B427-06FA19D21B4C}"/>
              </a:ext>
            </a:extLst>
          </p:cNvPr>
          <p:cNvSpPr>
            <a:spLocks noGrp="1"/>
          </p:cNvSpPr>
          <p:nvPr>
            <p:ph sz="half" idx="1"/>
          </p:nvPr>
        </p:nvSpPr>
        <p:spPr>
          <a:xfrm>
            <a:off x="803910" y="1822451"/>
            <a:ext cx="5181600" cy="2566670"/>
          </a:xfrm>
          <a:solidFill>
            <a:schemeClr val="bg1"/>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Leading Up to 2020…</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Talk of Last Day Revival</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Based on Prosperity</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Limited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Causes Discord</a:t>
            </a:r>
            <a:endParaRPr lang="en-US" dirty="0"/>
          </a:p>
        </p:txBody>
      </p:sp>
      <p:sp>
        <p:nvSpPr>
          <p:cNvPr id="4" name="Content Placeholder 3">
            <a:extLst>
              <a:ext uri="{FF2B5EF4-FFF2-40B4-BE49-F238E27FC236}">
                <a16:creationId xmlns:a16="http://schemas.microsoft.com/office/drawing/2014/main" id="{B9C6DE50-7B87-4883-A1E8-8D27D7C80330}"/>
              </a:ext>
            </a:extLst>
          </p:cNvPr>
          <p:cNvSpPr>
            <a:spLocks noGrp="1"/>
          </p:cNvSpPr>
          <p:nvPr>
            <p:ph sz="half" idx="2"/>
          </p:nvPr>
        </p:nvSpPr>
        <p:spPr>
          <a:xfrm>
            <a:off x="6684645" y="3811270"/>
            <a:ext cx="5181600" cy="2566670"/>
          </a:xfrm>
          <a:solidFill>
            <a:schemeClr val="bg1"/>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Now That We Are in 2020…</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Talk of Last Day Revival</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Based on Tribulation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No Limits</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Causes Peace</a:t>
            </a:r>
            <a:endParaRPr lang="en-US" dirty="0"/>
          </a:p>
        </p:txBody>
      </p:sp>
    </p:spTree>
    <p:extLst>
      <p:ext uri="{BB962C8B-B14F-4D97-AF65-F5344CB8AC3E}">
        <p14:creationId xmlns:p14="http://schemas.microsoft.com/office/powerpoint/2010/main" val="4124424232"/>
      </p:ext>
    </p:extLst>
  </p:cSld>
  <p:clrMapOvr>
    <a:masterClrMapping/>
  </p:clrMapOvr>
  <mc:AlternateContent xmlns:mc="http://schemas.openxmlformats.org/markup-compatibility/2006">
    <mc:Choice xmlns:p14="http://schemas.microsoft.com/office/powerpoint/2010/main" Requires="p14">
      <p:transition spd="slow" p14:dur="250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1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12"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 presetClass="entr" presetSubtype="12"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8000"/>
                            </p:stCondLst>
                            <p:childTnLst>
                              <p:par>
                                <p:cTn id="34" presetID="2" presetClass="entr" presetSubtype="12"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4">
                                            <p:bg/>
                                          </p:spTgt>
                                        </p:tgtEl>
                                        <p:attrNameLst>
                                          <p:attrName>style.visibility</p:attrName>
                                        </p:attrNameLst>
                                      </p:cBhvr>
                                      <p:to>
                                        <p:strVal val="visible"/>
                                      </p:to>
                                    </p:set>
                                    <p:anim calcmode="lin" valueType="num">
                                      <p:cBhvr additive="base">
                                        <p:cTn id="42" dur="2000" fill="hold"/>
                                        <p:tgtEl>
                                          <p:spTgt spid="4">
                                            <p:bg/>
                                          </p:spTgt>
                                        </p:tgtEl>
                                        <p:attrNameLst>
                                          <p:attrName>ppt_x</p:attrName>
                                        </p:attrNameLst>
                                      </p:cBhvr>
                                      <p:tavLst>
                                        <p:tav tm="0">
                                          <p:val>
                                            <p:strVal val="1+#ppt_w/2"/>
                                          </p:val>
                                        </p:tav>
                                        <p:tav tm="100000">
                                          <p:val>
                                            <p:strVal val="#ppt_x"/>
                                          </p:val>
                                        </p:tav>
                                      </p:tavLst>
                                    </p:anim>
                                    <p:anim calcmode="lin" valueType="num">
                                      <p:cBhvr additive="base">
                                        <p:cTn id="43" dur="2000" fill="hold"/>
                                        <p:tgtEl>
                                          <p:spTgt spid="4">
                                            <p:bg/>
                                          </p:spTgt>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additive="base">
                                        <p:cTn id="46"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 presetClass="entr" presetSubtype="3" fill="hold" grpId="0"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additive="base">
                                        <p:cTn id="51"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52"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53" fill="hold">
                            <p:stCondLst>
                              <p:cond delay="4000"/>
                            </p:stCondLst>
                            <p:childTnLst>
                              <p:par>
                                <p:cTn id="54" presetID="2" presetClass="entr" presetSubtype="3" fill="hold" grpId="0" nodeType="after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additive="base">
                                        <p:cTn id="5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7"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2" presetClass="entr" presetSubtype="3" fill="hold" grpId="0" nodeType="after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62" dur="2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63" fill="hold">
                            <p:stCondLst>
                              <p:cond delay="8000"/>
                            </p:stCondLst>
                            <p:childTnLst>
                              <p:par>
                                <p:cTn id="64" presetID="2" presetClass="entr" presetSubtype="3" fill="hold" grpId="0" nodeType="after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 calcmode="lin" valueType="num">
                                      <p:cBhvr additive="base">
                                        <p:cTn id="66"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7" dur="2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320" y="2164883"/>
            <a:ext cx="10515600" cy="4351338"/>
          </a:xfrm>
        </p:spPr>
        <p:txBody>
          <a:bodyPr>
            <a:normAutofit/>
          </a:bodyPr>
          <a:lstStyle/>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Have You Ever Wondered…</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How to Pray</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What to Say</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How to Say </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What We Say Seems at Times Powerless</a:t>
            </a:r>
          </a:p>
          <a:p>
            <a:pPr marL="0" indent="0" algn="ctr">
              <a:lnSpc>
                <a:spcPct val="100000"/>
              </a:lnSpc>
              <a:spcBef>
                <a:spcPts val="180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James 4:3 (NASB) </a:t>
            </a:r>
            <a:b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 ask and do not receive, because you ask with wrong motives, so that you may spend it on your pleasures. </a:t>
            </a:r>
          </a:p>
        </p:txBody>
      </p:sp>
      <p:sp>
        <p:nvSpPr>
          <p:cNvPr id="2" name="TextBox 1">
            <a:extLst>
              <a:ext uri="{FF2B5EF4-FFF2-40B4-BE49-F238E27FC236}">
                <a16:creationId xmlns:a16="http://schemas.microsoft.com/office/drawing/2014/main" id="{A9F3EF2A-08FD-412F-85A3-876A60BDF8ED}"/>
              </a:ext>
            </a:extLst>
          </p:cNvPr>
          <p:cNvSpPr txBox="1"/>
          <p:nvPr/>
        </p:nvSpPr>
        <p:spPr>
          <a:xfrm>
            <a:off x="1584960" y="260499"/>
            <a:ext cx="10972800" cy="1461939"/>
          </a:xfrm>
          <a:prstGeom prst="rect">
            <a:avLst/>
          </a:prstGeom>
          <a:noFill/>
        </p:spPr>
        <p:txBody>
          <a:bodyPr wrap="square" rtlCol="0">
            <a:spAutoFit/>
          </a:bodyPr>
          <a:lstStyle/>
          <a:p>
            <a:pPr>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I Have Heard a So Many Times in these Last Few Days….</a:t>
            </a:r>
          </a:p>
          <a:p>
            <a:pPr>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Pray for our World, Nation, Our President…</a:t>
            </a:r>
          </a:p>
          <a:p>
            <a:pPr>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        …Our Communities, Our Families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41490182"/>
      </p:ext>
    </p:extLst>
  </p:cSld>
  <p:clrMapOvr>
    <a:masterClrMapping/>
  </p:clrMapOvr>
  <mc:AlternateContent xmlns:mc="http://schemas.openxmlformats.org/markup-compatibility/2006" xmlns:p14="http://schemas.microsoft.com/office/powerpoint/2010/main">
    <mc:Choice Requires="p14">
      <p:transition spd="slow" p14:dur="30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2000"/>
                                        <p:tgtEl>
                                          <p:spTgt spid="3">
                                            <p:txEl>
                                              <p:pRg st="0" end="0"/>
                                            </p:tx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par>
                          <p:cTn id="38" fill="hold">
                            <p:stCondLst>
                              <p:cond delay="6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4" end="4"/>
                                            </p:txEl>
                                          </p:spTgt>
                                        </p:tgtEl>
                                      </p:cBhvr>
                                    </p:animEffect>
                                  </p:childTnLst>
                                </p:cTn>
                              </p:par>
                            </p:childTnLst>
                          </p:cTn>
                        </p:par>
                        <p:par>
                          <p:cTn id="45" fill="hold">
                            <p:stCondLst>
                              <p:cond delay="8000"/>
                            </p:stCondLst>
                            <p:childTnLst>
                              <p:par>
                                <p:cTn id="46" presetID="31"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668"/>
            <a:ext cx="12039600" cy="6606861"/>
          </a:xfrm>
        </p:spPr>
        <p:txBody>
          <a:bodyPr>
            <a:normAutofit/>
          </a:bodyPr>
          <a:lstStyle/>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Disciples…</a:t>
            </a:r>
          </a:p>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Saw so many Powerful Works Thru Jesus  </a:t>
            </a:r>
          </a:p>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But….</a:t>
            </a:r>
          </a:p>
          <a:p>
            <a:pPr>
              <a:lnSpc>
                <a:spcPct val="100000"/>
              </a:lnSpc>
              <a:spcBef>
                <a:spcPts val="0"/>
              </a:spcBef>
              <a:spcAft>
                <a:spcPts val="600"/>
              </a:spcAft>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They Didn’t Ask How to Do Those Things…</a:t>
            </a:r>
          </a:p>
          <a:p>
            <a:pPr>
              <a:lnSpc>
                <a:spcPct val="100000"/>
              </a:lnSpc>
              <a:spcBef>
                <a:spcPts val="0"/>
              </a:spcBef>
              <a:spcAft>
                <a:spcPts val="600"/>
              </a:spcAft>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They Knew to Ask the Deeper Question…  </a:t>
            </a: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Knew How to Pray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little power</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Religion</a:t>
            </a: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Didn’t Know How to Pray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unlimited power</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Relationship</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7990449" y="4318787"/>
            <a:ext cx="4217334" cy="2464224"/>
          </a:xfrm>
          <a:prstGeom prst="rect">
            <a:avLst/>
          </a:prstGeom>
        </p:spPr>
      </p:pic>
      <p:graphicFrame>
        <p:nvGraphicFramePr>
          <p:cNvPr id="5" name="Diagram 4"/>
          <p:cNvGraphicFramePr/>
          <p:nvPr>
            <p:extLst>
              <p:ext uri="{D42A27DB-BD31-4B8C-83A1-F6EECF244321}">
                <p14:modId xmlns:p14="http://schemas.microsoft.com/office/powerpoint/2010/main" val="1379511401"/>
              </p:ext>
            </p:extLst>
          </p:nvPr>
        </p:nvGraphicFramePr>
        <p:xfrm>
          <a:off x="8861266" y="4349294"/>
          <a:ext cx="2266279" cy="34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19962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2000"/>
                                        <p:tgtEl>
                                          <p:spTgt spid="3">
                                            <p:txEl>
                                              <p:pRg st="1" end="1"/>
                                            </p:txEl>
                                          </p:spTgt>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plus(in)">
                                      <p:cBhvr>
                                        <p:cTn id="15" dur="2000"/>
                                        <p:tgtEl>
                                          <p:spTgt spid="3">
                                            <p:txEl>
                                              <p:pRg st="2" end="2"/>
                                            </p:txEl>
                                          </p:spTgt>
                                        </p:tgtEl>
                                      </p:cBhvr>
                                    </p:animEffect>
                                  </p:childTnLst>
                                </p:cTn>
                              </p:par>
                            </p:childTnLst>
                          </p:cTn>
                        </p:par>
                        <p:par>
                          <p:cTn id="16" fill="hold">
                            <p:stCondLst>
                              <p:cond delay="6000"/>
                            </p:stCondLst>
                            <p:childTnLst>
                              <p:par>
                                <p:cTn id="17" presetID="1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plus(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plus(in)">
                                      <p:cBhvr>
                                        <p:cTn id="24" dur="2000"/>
                                        <p:tgtEl>
                                          <p:spTgt spid="3">
                                            <p:txEl>
                                              <p:pRg st="4" end="4"/>
                                            </p:txEl>
                                          </p:spTgt>
                                        </p:tgtEl>
                                      </p:cBhvr>
                                    </p:animEffect>
                                  </p:childTnLst>
                                </p:cTn>
                              </p:par>
                            </p:childTnLst>
                          </p:cTn>
                        </p:par>
                        <p:par>
                          <p:cTn id="25" fill="hold">
                            <p:stCondLst>
                              <p:cond delay="2000"/>
                            </p:stCondLst>
                            <p:childTnLst>
                              <p:par>
                                <p:cTn id="26" presetID="13" presetClass="entr" presetSubtype="16"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plus(in)">
                                      <p:cBhvr>
                                        <p:cTn id="28" dur="2000"/>
                                        <p:tgtEl>
                                          <p:spTgt spid="3">
                                            <p:txEl>
                                              <p:pRg st="5" end="5"/>
                                            </p:txEl>
                                          </p:spTgt>
                                        </p:tgtEl>
                                      </p:cBhvr>
                                    </p:animEffect>
                                  </p:childTnLst>
                                </p:cTn>
                              </p:par>
                            </p:childTnLst>
                          </p:cTn>
                        </p:par>
                        <p:par>
                          <p:cTn id="29" fill="hold">
                            <p:stCondLst>
                              <p:cond delay="4000"/>
                            </p:stCondLst>
                            <p:childTnLst>
                              <p:par>
                                <p:cTn id="30" presetID="13" presetClass="entr" presetSubtype="16"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a:bodyPr>
          <a:lstStyle/>
          <a:p>
            <a:pPr marL="0" indent="0">
              <a:lnSpc>
                <a:spcPct val="120000"/>
              </a:lnSpc>
              <a:spcBef>
                <a:spcPts val="1200"/>
              </a:spcBef>
              <a:buNone/>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Christ Shows us a Good Example of Prayer</a:t>
            </a:r>
          </a:p>
          <a:p>
            <a:pPr marL="457200" lvl="1" indent="0">
              <a:lnSpc>
                <a:spcPct val="110000"/>
              </a:lnSpc>
              <a:buNone/>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is Called the…</a:t>
            </a:r>
          </a:p>
          <a:p>
            <a:pPr lvl="2">
              <a:lnSpc>
                <a:spcPct val="120000"/>
              </a:lnSpc>
              <a:spcBef>
                <a:spcPts val="600"/>
              </a:spcBef>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Model Prayer</a:t>
            </a:r>
          </a:p>
          <a:p>
            <a:pPr lvl="2">
              <a:lnSpc>
                <a:spcPct val="120000"/>
              </a:lnSpc>
              <a:spcBef>
                <a:spcPts val="600"/>
              </a:spcBef>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"Lord's Prayer" </a:t>
            </a:r>
          </a:p>
          <a:p>
            <a:pPr lvl="2">
              <a:lnSpc>
                <a:spcPct val="120000"/>
              </a:lnSpc>
              <a:spcBef>
                <a:spcPts val="600"/>
              </a:spcBef>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“Disciples' Prayer” </a:t>
            </a:r>
          </a:p>
          <a:p>
            <a:pPr marL="0" indent="0">
              <a:lnSpc>
                <a:spcPct val="110000"/>
              </a:lnSpc>
              <a:buNone/>
            </a:pP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"After this manner"</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are to Pray (9) </a:t>
            </a:r>
          </a:p>
          <a:p>
            <a:pPr lvl="1">
              <a:lnSpc>
                <a:spcPct val="120000"/>
              </a:lnSpc>
              <a:spcBef>
                <a:spcPts val="600"/>
              </a:spcBef>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One We Pray Through…</a:t>
            </a:r>
          </a:p>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…Shows Us How to Pray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7990449" y="4318787"/>
            <a:ext cx="4217334" cy="2464224"/>
          </a:xfrm>
          <a:prstGeom prst="rect">
            <a:avLst/>
          </a:prstGeom>
        </p:spPr>
      </p:pic>
      <p:graphicFrame>
        <p:nvGraphicFramePr>
          <p:cNvPr id="5" name="Diagram 4"/>
          <p:cNvGraphicFramePr/>
          <p:nvPr/>
        </p:nvGraphicFramePr>
        <p:xfrm>
          <a:off x="8861266" y="4349294"/>
          <a:ext cx="2266279" cy="34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4190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2000"/>
                                        <p:tgtEl>
                                          <p:spTgt spid="3">
                                            <p:txEl>
                                              <p:pRg st="1" end="1"/>
                                            </p:txEl>
                                          </p:spTgt>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plus(in)">
                                      <p:cBhvr>
                                        <p:cTn id="15" dur="2000"/>
                                        <p:tgtEl>
                                          <p:spTgt spid="3">
                                            <p:txEl>
                                              <p:pRg st="2" end="2"/>
                                            </p:txEl>
                                          </p:spTgt>
                                        </p:tgtEl>
                                      </p:cBhvr>
                                    </p:animEffect>
                                  </p:childTnLst>
                                </p:cTn>
                              </p:par>
                            </p:childTnLst>
                          </p:cTn>
                        </p:par>
                        <p:par>
                          <p:cTn id="16" fill="hold">
                            <p:stCondLst>
                              <p:cond delay="6000"/>
                            </p:stCondLst>
                            <p:childTnLst>
                              <p:par>
                                <p:cTn id="17" presetID="1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plus(in)">
                                      <p:cBhvr>
                                        <p:cTn id="19" dur="2000"/>
                                        <p:tgtEl>
                                          <p:spTgt spid="3">
                                            <p:txEl>
                                              <p:pRg st="3" end="3"/>
                                            </p:txEl>
                                          </p:spTgt>
                                        </p:tgtEl>
                                      </p:cBhvr>
                                    </p:animEffect>
                                  </p:childTnLst>
                                </p:cTn>
                              </p:par>
                            </p:childTnLst>
                          </p:cTn>
                        </p:par>
                        <p:par>
                          <p:cTn id="20" fill="hold">
                            <p:stCondLst>
                              <p:cond delay="8000"/>
                            </p:stCondLst>
                            <p:childTnLst>
                              <p:par>
                                <p:cTn id="21" presetID="13"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plus(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plus(in)">
                                      <p:cBhvr>
                                        <p:cTn id="28" dur="2000"/>
                                        <p:tgtEl>
                                          <p:spTgt spid="3">
                                            <p:txEl>
                                              <p:pRg st="5" end="5"/>
                                            </p:txEl>
                                          </p:spTgt>
                                        </p:tgtEl>
                                      </p:cBhvr>
                                    </p:animEffect>
                                  </p:childTnLst>
                                </p:cTn>
                              </p:par>
                            </p:childTnLst>
                          </p:cTn>
                        </p:par>
                        <p:par>
                          <p:cTn id="29" fill="hold">
                            <p:stCondLst>
                              <p:cond delay="2000"/>
                            </p:stCondLst>
                            <p:childTnLst>
                              <p:par>
                                <p:cTn id="30" presetID="13" presetClass="entr" presetSubtype="16"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in)">
                                      <p:cBhvr>
                                        <p:cTn id="32" dur="2000"/>
                                        <p:tgtEl>
                                          <p:spTgt spid="3">
                                            <p:txEl>
                                              <p:pRg st="6" end="6"/>
                                            </p:txEl>
                                          </p:spTgt>
                                        </p:tgtEl>
                                      </p:cBhvr>
                                    </p:animEffect>
                                  </p:childTnLst>
                                </p:cTn>
                              </p:par>
                            </p:childTnLst>
                          </p:cTn>
                        </p:par>
                        <p:par>
                          <p:cTn id="33" fill="hold">
                            <p:stCondLst>
                              <p:cond delay="4000"/>
                            </p:stCondLst>
                            <p:childTnLst>
                              <p:par>
                                <p:cTn id="34" presetID="13" presetClass="entr" presetSubtype="16"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plus(in)">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47500" lnSpcReduction="20000"/>
          </a:bodyPr>
          <a:lstStyle/>
          <a:p>
            <a:r>
              <a:rPr lang="en-US" b="1" dirty="0">
                <a:effectLst>
                  <a:outerShdw blurRad="38100" dist="38100" dir="2700000" algn="tl">
                    <a:srgbClr val="000000">
                      <a:alpha val="43137"/>
                    </a:srgbClr>
                  </a:outerShdw>
                </a:effectLst>
              </a:rPr>
              <a:t>Model Prayer (</a:t>
            </a:r>
            <a:r>
              <a:rPr lang="en-US" b="1" u="sng" dirty="0">
                <a:effectLst>
                  <a:outerShdw blurRad="38100" dist="38100" dir="2700000" algn="tl">
                    <a:srgbClr val="000000">
                      <a:alpha val="43137"/>
                    </a:srgbClr>
                  </a:outerShdw>
                </a:effectLst>
                <a:hlinkClick r:id="rId2"/>
              </a:rPr>
              <a:t>Matthew 6:9-13</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fourth form of prayer, of which Christ speaks in this part about prayer in the Sermon on the Mount, is the second good example of prayer. It is the great model prayer. This prayer is often called the "Lord's Prayer" but would better be called the "Disciples' Prayer," for the Lord could not pray some parts of this prayer such as </a:t>
            </a:r>
            <a:r>
              <a:rPr lang="en-US" i="1" dirty="0">
                <a:effectLst>
                  <a:outerShdw blurRad="38100" dist="38100" dir="2700000" algn="tl">
                    <a:srgbClr val="000000">
                      <a:alpha val="43137"/>
                    </a:srgbClr>
                  </a:outerShdw>
                </a:effectLst>
              </a:rPr>
              <a:t>"forgive us our debts"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3"/>
              </a:rPr>
              <a:t>Matthew 6:12</a:t>
            </a:r>
            <a:r>
              <a:rPr lang="en-US" dirty="0">
                <a:effectLst>
                  <a:outerShdw blurRad="38100" dist="38100" dir="2700000" algn="tl">
                    <a:srgbClr val="000000">
                      <a:alpha val="43137"/>
                    </a:srgbClr>
                  </a:outerShdw>
                </a:effectLst>
              </a:rPr>
              <a:t>; which is </a:t>
            </a:r>
            <a:r>
              <a:rPr lang="en-US" i="1" dirty="0">
                <a:effectLst>
                  <a:outerShdw blurRad="38100" dist="38100" dir="2700000" algn="tl">
                    <a:srgbClr val="000000">
                      <a:alpha val="43137"/>
                    </a:srgbClr>
                  </a:outerShdw>
                </a:effectLst>
              </a:rPr>
              <a:t>forgive us our sins"</a:t>
            </a:r>
            <a:r>
              <a:rPr lang="en-US" dirty="0">
                <a:effectLst>
                  <a:outerShdw blurRad="38100" dist="38100" dir="2700000" algn="tl">
                    <a:srgbClr val="000000">
                      <a:alpha val="43137"/>
                    </a:srgbClr>
                  </a:outerShdw>
                </a:effectLst>
              </a:rPr>
              <a:t> in </a:t>
            </a:r>
            <a:r>
              <a:rPr lang="en-US" u="sng" dirty="0">
                <a:effectLst>
                  <a:outerShdw blurRad="38100" dist="38100" dir="2700000" algn="tl">
                    <a:srgbClr val="000000">
                      <a:alpha val="43137"/>
                    </a:srgbClr>
                  </a:outerShdw>
                </a:effectLst>
                <a:hlinkClick r:id="rId4"/>
              </a:rPr>
              <a:t>Luke 11:4</a:t>
            </a:r>
            <a:r>
              <a:rPr lang="en-US" dirty="0">
                <a:effectLst>
                  <a:outerShdw blurRad="38100" dist="38100" dir="2700000" algn="tl">
                    <a:srgbClr val="000000">
                      <a:alpha val="43137"/>
                    </a:srgbClr>
                  </a:outerShdw>
                </a:effectLst>
              </a:rPr>
              <a:t>) for Christ had no sins. The best title for the prayer is the "Model Prayer" or "Paragon Prayer," for the opening statement about the prayer says, </a:t>
            </a:r>
            <a:r>
              <a:rPr lang="en-US" i="1" dirty="0">
                <a:effectLst>
                  <a:outerShdw blurRad="38100" dist="38100" dir="2700000" algn="tl">
                    <a:srgbClr val="000000">
                      <a:alpha val="43137"/>
                    </a:srgbClr>
                  </a:outerShdw>
                </a:effectLst>
              </a:rPr>
              <a:t>"After this manner"</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Matthew 6:9</a:t>
            </a:r>
            <a:r>
              <a:rPr lang="en-US" dirty="0">
                <a:effectLst>
                  <a:outerShdw blurRad="38100" dist="38100" dir="2700000" algn="tl">
                    <a:srgbClr val="000000">
                      <a:alpha val="43137"/>
                    </a:srgbClr>
                  </a:outerShdw>
                </a:effectLst>
              </a:rPr>
              <a:t>) we are to pray. The parts of this prayer show us how to pray.</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relationship to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"Our Father which art in heaven"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Matthew 6:9</a:t>
            </a:r>
            <a:r>
              <a:rPr lang="en-US" dirty="0">
                <a:effectLst>
                  <a:outerShdw blurRad="38100" dist="38100" dir="2700000" algn="tl">
                    <a:srgbClr val="000000">
                      <a:alpha val="43137"/>
                    </a:srgbClr>
                  </a:outerShdw>
                </a:effectLst>
              </a:rPr>
              <a:t>). The opening words tell us two important things about prayer.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Person prayed to</a:t>
            </a: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It is God, not Mary or an angel.</a:t>
            </a:r>
            <a:r>
              <a:rPr lang="en-US" dirty="0">
                <a:effectLst>
                  <a:outerShdw blurRad="38100" dist="38100" dir="2700000" algn="tl">
                    <a:srgbClr val="000000">
                      <a:alpha val="43137"/>
                    </a:srgbClr>
                  </a:outerShdw>
                </a:effectLst>
              </a:rPr>
              <a:t> We pray to God in heaven.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person praying</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"Our"</a:t>
            </a:r>
            <a:r>
              <a:rPr lang="en-US" dirty="0">
                <a:effectLst>
                  <a:outerShdw blurRad="38100" dist="38100" dir="2700000" algn="tl">
                    <a:srgbClr val="000000">
                      <a:alpha val="43137"/>
                    </a:srgbClr>
                  </a:outerShdw>
                </a:effectLst>
              </a:rPr>
              <a:t> speaks of the redeemed. It is the privilege of the redeemed to pray.</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reverence for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"Hallowed be thy name"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Matthew 6:9</a:t>
            </a:r>
            <a:r>
              <a:rPr lang="en-US" dirty="0">
                <a:effectLst>
                  <a:outerShdw blurRad="38100" dist="38100" dir="2700000" algn="tl">
                    <a:srgbClr val="000000">
                      <a:alpha val="43137"/>
                    </a:srgbClr>
                  </a:outerShdw>
                </a:effectLst>
              </a:rPr>
              <a:t>). The first petition in the prayer is for the glory and honor of God. It ought to be the first and foremost aim of our life to glorify God (</a:t>
            </a:r>
            <a:r>
              <a:rPr lang="en-US" u="sng" dirty="0">
                <a:effectLst>
                  <a:outerShdw blurRad="38100" dist="38100" dir="2700000" algn="tl">
                    <a:srgbClr val="000000">
                      <a:alpha val="43137"/>
                    </a:srgbClr>
                  </a:outerShdw>
                </a:effectLst>
                <a:hlinkClick r:id="rId6"/>
              </a:rPr>
              <a:t>1 Corinthians 10:31</a:t>
            </a:r>
            <a:r>
              <a:rPr lang="en-US" dirty="0">
                <a:effectLst>
                  <a:outerShdw blurRad="38100" dist="38100" dir="2700000" algn="tl">
                    <a:srgbClr val="000000">
                      <a:alpha val="43137"/>
                    </a:srgbClr>
                  </a:outerShdw>
                </a:effectLst>
              </a:rPr>
              <a:t>). Our praying should be more than "give me" but should include a prominent desire for God to be honored.</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rule of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"Thy kingdom come. Thy will be done in earth, as it is in heaven"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7"/>
              </a:rPr>
              <a:t>Matthew 6:10</a:t>
            </a:r>
            <a:r>
              <a:rPr lang="en-US" dirty="0">
                <a:effectLst>
                  <a:outerShdw blurRad="38100" dist="38100" dir="2700000" algn="tl">
                    <a:srgbClr val="000000">
                      <a:alpha val="43137"/>
                    </a:srgbClr>
                  </a:outerShdw>
                </a:effectLst>
              </a:rPr>
              <a:t>). This petition, has two parts.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Sovereign</a:t>
            </a:r>
            <a:r>
              <a:rPr lang="en-US" dirty="0">
                <a:effectLst>
                  <a:outerShdw blurRad="38100" dist="38100" dir="2700000" algn="tl">
                    <a:srgbClr val="000000">
                      <a:alpha val="43137"/>
                    </a:srgbClr>
                  </a:outerShdw>
                </a:effectLst>
              </a:rPr>
              <a:t> of man. </a:t>
            </a:r>
            <a:r>
              <a:rPr lang="en-US" i="1" dirty="0">
                <a:effectLst>
                  <a:outerShdw blurRad="38100" dist="38100" dir="2700000" algn="tl">
                    <a:srgbClr val="000000">
                      <a:alpha val="43137"/>
                    </a:srgbClr>
                  </a:outerShdw>
                </a:effectLst>
              </a:rPr>
              <a:t>"Thy kingdom come"</a:t>
            </a:r>
            <a:r>
              <a:rPr lang="en-US" dirty="0">
                <a:effectLst>
                  <a:outerShdw blurRad="38100" dist="38100" dir="2700000" algn="tl">
                    <a:srgbClr val="000000">
                      <a:alpha val="43137"/>
                    </a:srgbClr>
                  </a:outerShdw>
                </a:effectLst>
              </a:rPr>
              <a:t> speaks of the Divine rule of man. Praying for </a:t>
            </a:r>
            <a:r>
              <a:rPr lang="en-US" i="1" dirty="0">
                <a:effectLst>
                  <a:outerShdw blurRad="38100" dist="38100" dir="2700000" algn="tl">
                    <a:srgbClr val="000000">
                      <a:alpha val="43137"/>
                    </a:srgbClr>
                  </a:outerShdw>
                </a:effectLst>
              </a:rPr>
              <a:t>"Thy kingdom"</a:t>
            </a:r>
            <a:r>
              <a:rPr lang="en-US" dirty="0">
                <a:effectLst>
                  <a:outerShdw blurRad="38100" dist="38100" dir="2700000" algn="tl">
                    <a:srgbClr val="000000">
                      <a:alpha val="43137"/>
                    </a:srgbClr>
                  </a:outerShdw>
                </a:effectLst>
              </a:rPr>
              <a:t> to come, is praying for God to rule man.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submission</a:t>
            </a:r>
            <a:r>
              <a:rPr lang="en-US" dirty="0">
                <a:effectLst>
                  <a:outerShdw blurRad="38100" dist="38100" dir="2700000" algn="tl">
                    <a:srgbClr val="000000">
                      <a:alpha val="43137"/>
                    </a:srgbClr>
                  </a:outerShdw>
                </a:effectLst>
              </a:rPr>
              <a:t> of man. </a:t>
            </a:r>
            <a:r>
              <a:rPr lang="en-US" i="1" dirty="0">
                <a:effectLst>
                  <a:outerShdw blurRad="38100" dist="38100" dir="2700000" algn="tl">
                    <a:srgbClr val="000000">
                      <a:alpha val="43137"/>
                    </a:srgbClr>
                  </a:outerShdw>
                </a:effectLst>
              </a:rPr>
              <a:t>"Thy will be done in earth, as it is in heaven."</a:t>
            </a:r>
            <a:r>
              <a:rPr lang="en-US" dirty="0">
                <a:effectLst>
                  <a:outerShdw blurRad="38100" dist="38100" dir="2700000" algn="tl">
                    <a:srgbClr val="000000">
                      <a:alpha val="43137"/>
                    </a:srgbClr>
                  </a:outerShdw>
                </a:effectLst>
              </a:rPr>
              <a:t> This second part prays that man will submit to God's rule and that this submission will be done with excellence—</a:t>
            </a:r>
            <a:r>
              <a:rPr lang="en-US" i="1" dirty="0">
                <a:effectLst>
                  <a:outerShdw blurRad="38100" dist="38100" dir="2700000" algn="tl">
                    <a:srgbClr val="000000">
                      <a:alpha val="43137"/>
                    </a:srgbClr>
                  </a:outerShdw>
                </a:effectLst>
              </a:rPr>
              <a:t>"as it is in heaven."</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resources of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"Give us this day our daily bread"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8"/>
              </a:rPr>
              <a:t>Matthew 6:11</a:t>
            </a:r>
            <a:r>
              <a:rPr lang="en-US" dirty="0">
                <a:effectLst>
                  <a:outerShdw blurRad="38100" dist="38100" dir="2700000" algn="tl">
                    <a:srgbClr val="000000">
                      <a:alpha val="43137"/>
                    </a:srgbClr>
                  </a:outerShdw>
                </a:effectLst>
              </a:rPr>
              <a:t>). This is a petition for our earthly needs. It involves three things.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favor</a:t>
            </a:r>
            <a:r>
              <a:rPr lang="en-US" dirty="0">
                <a:effectLst>
                  <a:outerShdw blurRad="38100" dist="38100" dir="2700000" algn="tl">
                    <a:srgbClr val="000000">
                      <a:alpha val="43137"/>
                    </a:srgbClr>
                  </a:outerShdw>
                </a:effectLst>
              </a:rPr>
              <a:t>. "Give." The emphasis is on mercy not merit.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faith</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"This day... daily."</a:t>
            </a:r>
            <a:r>
              <a:rPr lang="en-US" dirty="0">
                <a:effectLst>
                  <a:outerShdw blurRad="38100" dist="38100" dir="2700000" algn="tl">
                    <a:srgbClr val="000000">
                      <a:alpha val="43137"/>
                    </a:srgbClr>
                  </a:outerShdw>
                </a:effectLst>
              </a:rPr>
              <a:t> This is looking to God everyday by faith. It is not for a year's supply but for a day's supply. That requires faith. </a:t>
            </a:r>
            <a:r>
              <a:rPr lang="en-US" b="1" dirty="0">
                <a:effectLst>
                  <a:outerShdw blurRad="38100" dist="38100" dir="2700000" algn="tl">
                    <a:srgbClr val="000000">
                      <a:alpha val="43137"/>
                    </a:srgbClr>
                  </a:outerShdw>
                </a:effectLst>
              </a:rPr>
              <a:t>Third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food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"Bread."</a:t>
            </a:r>
            <a:r>
              <a:rPr lang="en-US" dirty="0">
                <a:effectLst>
                  <a:outerShdw blurRad="38100" dist="38100" dir="2700000" algn="tl">
                    <a:srgbClr val="000000">
                      <a:alpha val="43137"/>
                    </a:srgbClr>
                  </a:outerShdw>
                </a:effectLst>
              </a:rPr>
              <a:t> This indicates our needs as opposed to our wants. Bread is common, not a luxury. </a:t>
            </a:r>
            <a:r>
              <a:rPr lang="en-US" i="1" dirty="0">
                <a:effectLst>
                  <a:outerShdw blurRad="38100" dist="38100" dir="2700000" algn="tl">
                    <a:srgbClr val="000000">
                      <a:alpha val="43137"/>
                    </a:srgbClr>
                  </a:outerShdw>
                </a:effectLst>
              </a:rPr>
              <a:t>"Bread"</a:t>
            </a:r>
            <a:r>
              <a:rPr lang="en-US" dirty="0">
                <a:effectLst>
                  <a:outerShdw blurRad="38100" dist="38100" dir="2700000" algn="tl">
                    <a:srgbClr val="000000">
                      <a:alpha val="43137"/>
                    </a:srgbClr>
                  </a:outerShdw>
                </a:effectLst>
              </a:rPr>
              <a:t> also says we are to pray for our material needs as well as our spiritual needs.</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repentance to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 us our debts, as we forgive our debtors"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3"/>
              </a:rPr>
              <a:t>Matthew 6:12</a:t>
            </a:r>
            <a:r>
              <a:rPr lang="en-US" dirty="0">
                <a:effectLst>
                  <a:outerShdw blurRad="38100" dist="38100" dir="2700000" algn="tl">
                    <a:srgbClr val="000000">
                      <a:alpha val="43137"/>
                    </a:srgbClr>
                  </a:outerShdw>
                </a:effectLst>
              </a:rPr>
              <a:t>). To understand this petition better we need to note that Luke has </a:t>
            </a:r>
            <a:r>
              <a:rPr lang="en-US" i="1" dirty="0">
                <a:effectLst>
                  <a:outerShdw blurRad="38100" dist="38100" dir="2700000" algn="tl">
                    <a:srgbClr val="000000">
                      <a:alpha val="43137"/>
                    </a:srgbClr>
                  </a:outerShdw>
                </a:effectLst>
              </a:rPr>
              <a:t>"sins"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4"/>
              </a:rPr>
              <a:t>Luke 11:4</a:t>
            </a:r>
            <a:r>
              <a:rPr lang="en-US" dirty="0">
                <a:effectLst>
                  <a:outerShdw blurRad="38100" dist="38100" dir="2700000" algn="tl">
                    <a:srgbClr val="000000">
                      <a:alpha val="43137"/>
                    </a:srgbClr>
                  </a:outerShdw>
                </a:effectLst>
              </a:rPr>
              <a:t>) instead of </a:t>
            </a:r>
            <a:r>
              <a:rPr lang="en-US" i="1" dirty="0">
                <a:effectLst>
                  <a:outerShdw blurRad="38100" dist="38100" dir="2700000" algn="tl">
                    <a:srgbClr val="000000">
                      <a:alpha val="43137"/>
                    </a:srgbClr>
                  </a:outerShdw>
                </a:effectLst>
              </a:rPr>
              <a:t>"debts."</a:t>
            </a:r>
            <a:r>
              <a:rPr lang="en-US" dirty="0">
                <a:effectLst>
                  <a:outerShdw blurRad="38100" dist="38100" dir="2700000" algn="tl">
                    <a:srgbClr val="000000">
                      <a:alpha val="43137"/>
                    </a:srgbClr>
                  </a:outerShdw>
                </a:effectLst>
              </a:rPr>
              <a:t> The petition here is for Divine forgiveness of our sins. There are three important lessons in this partition.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importance</a:t>
            </a:r>
            <a:r>
              <a:rPr lang="en-US" dirty="0">
                <a:effectLst>
                  <a:outerShdw blurRad="38100" dist="38100" dir="2700000" algn="tl">
                    <a:srgbClr val="000000">
                      <a:alpha val="43137"/>
                    </a:srgbClr>
                  </a:outerShdw>
                </a:effectLst>
              </a:rPr>
              <a:t> of the petition. Forgiveness by God of our sins is our most important need.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ignominy</a:t>
            </a:r>
            <a:r>
              <a:rPr lang="en-US" dirty="0">
                <a:effectLst>
                  <a:outerShdw blurRad="38100" dist="38100" dir="2700000" algn="tl">
                    <a:srgbClr val="000000">
                      <a:alpha val="43137"/>
                    </a:srgbClr>
                  </a:outerShdw>
                </a:effectLst>
              </a:rPr>
              <a:t> from the petition. Confessing our need of forgiveness acknowledges we are sinful and that is humbling. Few want to admit they are sinful. But until you humble yourself about your sin, you will never obtain forgiveness of your sins from God. </a:t>
            </a:r>
            <a:r>
              <a:rPr lang="en-US" b="1" dirty="0">
                <a:effectLst>
                  <a:outerShdw blurRad="38100" dist="38100" dir="2700000" algn="tl">
                    <a:srgbClr val="000000">
                      <a:alpha val="43137"/>
                    </a:srgbClr>
                  </a:outerShdw>
                </a:effectLst>
              </a:rPr>
              <a:t>Third</a:t>
            </a:r>
            <a:r>
              <a:rPr lang="en-US" dirty="0">
                <a:effectLst>
                  <a:outerShdw blurRad="38100" dist="38100" dir="2700000" algn="tl">
                    <a:srgbClr val="000000">
                      <a:alpha val="43137"/>
                    </a:srgbClr>
                  </a:outerShdw>
                </a:effectLst>
              </a:rPr>
              <a:t>, the i</a:t>
            </a:r>
            <a:r>
              <a:rPr lang="en-US" u="sng" dirty="0">
                <a:effectLst>
                  <a:outerShdw blurRad="38100" dist="38100" dir="2700000" algn="tl">
                    <a:srgbClr val="000000">
                      <a:alpha val="43137"/>
                    </a:srgbClr>
                  </a:outerShdw>
                </a:effectLst>
              </a:rPr>
              <a:t>mperative</a:t>
            </a:r>
            <a:r>
              <a:rPr lang="en-US" dirty="0">
                <a:effectLst>
                  <a:outerShdw blurRad="38100" dist="38100" dir="2700000" algn="tl">
                    <a:srgbClr val="000000">
                      <a:alpha val="43137"/>
                    </a:srgbClr>
                  </a:outerShdw>
                </a:effectLst>
              </a:rPr>
              <a:t> in the petition. </a:t>
            </a:r>
            <a:r>
              <a:rPr lang="en-US" i="1" dirty="0">
                <a:effectLst>
                  <a:outerShdw blurRad="38100" dist="38100" dir="2700000" algn="tl">
                    <a:srgbClr val="000000">
                      <a:alpha val="43137"/>
                    </a:srgbClr>
                  </a:outerShdw>
                </a:effectLst>
              </a:rPr>
              <a:t>"As we forgive our debtors."</a:t>
            </a:r>
            <a:r>
              <a:rPr lang="en-US" dirty="0">
                <a:effectLst>
                  <a:outerShdw blurRad="38100" dist="38100" dir="2700000" algn="tl">
                    <a:srgbClr val="000000">
                      <a:alpha val="43137"/>
                    </a:srgbClr>
                  </a:outerShdw>
                </a:effectLst>
              </a:rPr>
              <a:t> This is not works for salvation, but language to show the sincerity of our petition. We must come in true repentance. True repentance will not harbor unforgiveness of others.</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righteousness from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 but deliver us from evil"</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9"/>
              </a:rPr>
              <a:t>Matthew 6:13</a:t>
            </a:r>
            <a:r>
              <a:rPr lang="en-US" dirty="0">
                <a:effectLst>
                  <a:outerShdw blurRad="38100" dist="38100" dir="2700000" algn="tl">
                    <a:srgbClr val="000000">
                      <a:alpha val="43137"/>
                    </a:srgbClr>
                  </a:outerShdw>
                </a:effectLst>
              </a:rPr>
              <a:t>). There are two important parts to this petition.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desire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a:t>
            </a:r>
            <a:r>
              <a:rPr lang="en-US" dirty="0">
                <a:effectLst>
                  <a:outerShdw blurRad="38100" dist="38100" dir="2700000" algn="tl">
                    <a:srgbClr val="000000">
                      <a:alpha val="43137"/>
                    </a:srgbClr>
                  </a:outerShdw>
                </a:effectLst>
              </a:rPr>
              <a:t> This does not mean God will lead us to evil and the petition is a request for Him not to do that—rather it is a negative way of expressing one's desire to walk a holy life.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deliverance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"Deliver us from evil."</a:t>
            </a:r>
            <a:r>
              <a:rPr lang="en-US" dirty="0">
                <a:effectLst>
                  <a:outerShdw blurRad="38100" dist="38100" dir="2700000" algn="tl">
                    <a:srgbClr val="000000">
                      <a:alpha val="43137"/>
                    </a:srgbClr>
                  </a:outerShdw>
                </a:effectLst>
              </a:rPr>
              <a:t> This is not seeking exemption from trial but escape from transgression. It is not a petition to be exempt from suffering but to escape from sin. In total the two parts ask God to lead the petitioner in holiness and to remove any unholiness in the petitioner.</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respect for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 thine is the kingdom, and the power, and the glory, forever. Amen"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10"/>
              </a:rPr>
              <a:t>Matthew 9:13</a:t>
            </a:r>
            <a:r>
              <a:rPr lang="en-US" dirty="0">
                <a:effectLst>
                  <a:outerShdw blurRad="38100" dist="38100" dir="2700000" algn="tl">
                    <a:srgbClr val="000000">
                      <a:alpha val="43137"/>
                    </a:srgbClr>
                  </a:outerShdw>
                </a:effectLst>
              </a:rPr>
              <a:t>). The prayer closes with great respect for God. The first petition was for the glory of God; the last words are acknowledgement of the glory of God. Our prayers have too many petitions for ourselves and not enough praise for God. Cut the petitions if you have to but do not cut the praise part of your prayers. The praise here is excellent. It acknowledges. The Sovereignty of God (</a:t>
            </a:r>
            <a:r>
              <a:rPr lang="en-US" i="1" dirty="0">
                <a:effectLst>
                  <a:outerShdw blurRad="38100" dist="38100" dir="2700000" algn="tl">
                    <a:srgbClr val="000000">
                      <a:alpha val="43137"/>
                    </a:srgbClr>
                  </a:outerShdw>
                </a:effectLst>
              </a:rPr>
              <a:t>"thine is the kingdom"),</a:t>
            </a:r>
            <a:r>
              <a:rPr lang="en-US" dirty="0">
                <a:effectLst>
                  <a:outerShdw blurRad="38100" dist="38100" dir="2700000" algn="tl">
                    <a:srgbClr val="000000">
                      <a:alpha val="43137"/>
                    </a:srgbClr>
                  </a:outerShdw>
                </a:effectLst>
              </a:rPr>
              <a:t> the power of God (</a:t>
            </a:r>
            <a:r>
              <a:rPr lang="en-US" i="1" dirty="0">
                <a:effectLst>
                  <a:outerShdw blurRad="38100" dist="38100" dir="2700000" algn="tl">
                    <a:srgbClr val="000000">
                      <a:alpha val="43137"/>
                    </a:srgbClr>
                  </a:outerShdw>
                </a:effectLst>
              </a:rPr>
              <a:t>"the power"</a:t>
            </a:r>
            <a:r>
              <a:rPr lang="en-US" dirty="0">
                <a:effectLst>
                  <a:outerShdw blurRad="38100" dist="38100" dir="2700000" algn="tl">
                    <a:srgbClr val="000000">
                      <a:alpha val="43137"/>
                    </a:srgbClr>
                  </a:outerShdw>
                </a:effectLst>
              </a:rPr>
              <a:t>), the magnificence of God (</a:t>
            </a:r>
            <a:r>
              <a:rPr lang="en-US" i="1" dirty="0">
                <a:effectLst>
                  <a:outerShdw blurRad="38100" dist="38100" dir="2700000" algn="tl">
                    <a:srgbClr val="000000">
                      <a:alpha val="43137"/>
                    </a:srgbClr>
                  </a:outerShdw>
                </a:effectLst>
              </a:rPr>
              <a:t>"the glory"</a:t>
            </a:r>
            <a:r>
              <a:rPr lang="en-US" dirty="0">
                <a:effectLst>
                  <a:outerShdw blurRad="38100" dist="38100" dir="2700000" algn="tl">
                    <a:srgbClr val="000000">
                      <a:alpha val="43137"/>
                    </a:srgbClr>
                  </a:outerShdw>
                </a:effectLst>
              </a:rPr>
              <a:t>), and the eternality of God (</a:t>
            </a:r>
            <a:r>
              <a:rPr lang="en-US" i="1" dirty="0">
                <a:effectLst>
                  <a:outerShdw blurRad="38100" dist="38100" dir="2700000" algn="tl">
                    <a:srgbClr val="000000">
                      <a:alpha val="43137"/>
                    </a:srgbClr>
                  </a:outerShdw>
                </a:effectLst>
              </a:rPr>
              <a:t>"forever"</a:t>
            </a:r>
            <a:r>
              <a:rPr lang="en-US" dirty="0">
                <a:effectLst>
                  <a:outerShdw blurRad="38100" dist="38100" dir="2700000" algn="tl">
                    <a:srgbClr val="000000">
                      <a:alpha val="43137"/>
                    </a:srgbClr>
                  </a:outerShdw>
                </a:effectLst>
              </a:rPr>
              <a:t>). There is a lot of good theology in this last part of the prayer. Our prayers should reflect good doctrine or they are not good prayers.</a:t>
            </a:r>
          </a:p>
          <a:p>
            <a:br>
              <a:rPr lang="en-US" dirty="0"/>
            </a:br>
            <a:r>
              <a:rPr lang="en-US" dirty="0"/>
              <a:t>Analytical Bible Expositor - Analytical Bible Expositor – Matthew.</a:t>
            </a:r>
          </a:p>
        </p:txBody>
      </p:sp>
    </p:spTree>
    <p:extLst>
      <p:ext uri="{BB962C8B-B14F-4D97-AF65-F5344CB8AC3E}">
        <p14:creationId xmlns:p14="http://schemas.microsoft.com/office/powerpoint/2010/main" val="50673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18977"/>
            <a:ext cx="4783015" cy="593656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extLst>
              <p:ext uri="{D42A27DB-BD31-4B8C-83A1-F6EECF244321}">
                <p14:modId xmlns:p14="http://schemas.microsoft.com/office/powerpoint/2010/main" val="4221605763"/>
              </p:ext>
            </p:extLst>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154546" y="167425"/>
            <a:ext cx="12037454" cy="6581104"/>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Opening Words Tell us Two Important Things About Prayer.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1st, the Person Prayed to-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is God, not Mary or an angel.</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2nd, the Person Praying-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…speaks of the Family Privilege </a:t>
            </a:r>
          </a:p>
          <a:p>
            <a:pPr marL="457200" lvl="1" indent="0">
              <a:lnSpc>
                <a:spcPct val="110000"/>
              </a:lnSpc>
              <a:spcBef>
                <a:spcPts val="120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focus in prayer is on our Father</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2">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One </a:t>
            </a:r>
          </a:p>
          <a:p>
            <a:pPr lvl="3">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Who Called Worlds into Existence  </a:t>
            </a:r>
          </a:p>
          <a:p>
            <a:pPr lvl="3">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We Call Father </a:t>
            </a:r>
          </a:p>
        </p:txBody>
      </p:sp>
    </p:spTree>
    <p:extLst>
      <p:ext uri="{BB962C8B-B14F-4D97-AF65-F5344CB8AC3E}">
        <p14:creationId xmlns:p14="http://schemas.microsoft.com/office/powerpoint/2010/main" val="24416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par>
                          <p:cTn id="38" fill="hold">
                            <p:stCondLst>
                              <p:cond delay="6000"/>
                            </p:stCondLst>
                            <p:childTnLst>
                              <p:par>
                                <p:cTn id="39" presetID="6"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par>
                          <p:cTn id="42" fill="hold">
                            <p:stCondLst>
                              <p:cond delay="8000"/>
                            </p:stCondLst>
                            <p:childTnLst>
                              <p:par>
                                <p:cTn id="43" presetID="6" presetClass="entr" presetSubtype="16"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6100</TotalTime>
  <Words>6746</Words>
  <Application>Microsoft Office PowerPoint</Application>
  <PresentationFormat>Widescreen</PresentationFormat>
  <Paragraphs>241</Paragraphs>
  <Slides>35</Slides>
  <Notes>0</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 CARTER</vt:lpstr>
      <vt:lpstr>Arial</vt:lpstr>
      <vt:lpstr>Arial Rounded MT Bold</vt:lpstr>
      <vt:lpstr>Arial Unicode MS</vt:lpstr>
      <vt:lpstr>Calibri</vt:lpstr>
      <vt:lpstr>Calibri Light</vt:lpstr>
      <vt:lpstr>Courier New</vt:lpstr>
      <vt:lpstr>Wingdings</vt:lpstr>
      <vt:lpstr>Office Theme</vt:lpstr>
      <vt:lpstr>PowerPoint Presentation</vt:lpstr>
      <vt:lpstr>PowerPoint Presentation</vt:lpstr>
      <vt:lpstr>PowerPoint Presentation</vt:lpstr>
      <vt:lpstr>We Live in Unprecedented Times… Just When You Think It Cannot Get More Complicated…                                …BAM!!!!!!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Disciple’s Prayer in Brief</vt:lpstr>
      <vt:lpstr>PowerPoint Presentation</vt:lpstr>
      <vt:lpstr>Matthew 6:9-15</vt:lpstr>
      <vt:lpstr>The Disciple’s Prayer in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Petition with Promise You Don’t Need a Quarter to call someone who cares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Petition with Promise</dc:title>
  <dc:creator>Microsoft account</dc:creator>
  <cp:lastModifiedBy>David Linton</cp:lastModifiedBy>
  <cp:revision>155</cp:revision>
  <dcterms:created xsi:type="dcterms:W3CDTF">2015-04-21T14:52:18Z</dcterms:created>
  <dcterms:modified xsi:type="dcterms:W3CDTF">2020-10-04T03:18:31Z</dcterms:modified>
</cp:coreProperties>
</file>