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304" r:id="rId2"/>
    <p:sldId id="286" r:id="rId3"/>
    <p:sldId id="271" r:id="rId4"/>
    <p:sldId id="265" r:id="rId5"/>
    <p:sldId id="361" r:id="rId6"/>
    <p:sldId id="343" r:id="rId7"/>
    <p:sldId id="359" r:id="rId8"/>
    <p:sldId id="344" r:id="rId9"/>
    <p:sldId id="365" r:id="rId10"/>
    <p:sldId id="310" r:id="rId11"/>
    <p:sldId id="311" r:id="rId12"/>
    <p:sldId id="367" r:id="rId13"/>
    <p:sldId id="360" r:id="rId14"/>
    <p:sldId id="368" r:id="rId15"/>
    <p:sldId id="369" r:id="rId16"/>
    <p:sldId id="358" r:id="rId17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79FF"/>
    <a:srgbClr val="660066"/>
    <a:srgbClr val="000099"/>
    <a:srgbClr val="7979B3"/>
    <a:srgbClr val="7C79B3"/>
    <a:srgbClr val="9D9DBF"/>
    <a:srgbClr val="8F8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5377F56-98AA-4618-B1D8-A74F7B75C54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5EF7AFD-6325-49C5-A116-BF08BB2981D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7B4ED84F-C152-4D41-9029-08A1FE5F56B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6AEC366F-D9CC-43FB-9F00-9B79CB8EF5D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038D64D-179F-42DD-BD96-30C08D064F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A97CDE-6D18-4999-9A8E-B1665DDD6F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98419F-BDB5-4607-B4E8-E021B238EF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577675-AE9D-418E-8CDD-EFE1D24352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160DD-BDCB-41B1-9B2C-6F5B9CC139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44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0EC98E-60D2-4136-B3F8-F21A8DA7DF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598417-DE70-412F-A393-0719FD8781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9AA219-F114-404A-8285-7E2C3CDFDD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732DF-C77B-4067-AB5B-1B243A9FED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60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66C8FA-DF0F-4DDD-A461-9E0FBB7553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0EE562-5A92-4897-B257-112F38B740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CD6D61-E67D-4D12-AC8D-5E4A8A7120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D068-AECD-4826-A8FC-1F46AB8C19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28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26D4F5-5A4B-4A18-BF98-EC52C52D70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C33C4C-BE6D-4CE8-9707-FBED148071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617366-3CCB-49FC-9C36-AB981EDAD6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404F7-EBA5-4F38-BD97-133F601FD3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9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43C659-0F1E-445E-8A7F-29FF0A7F16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E9F17C-57C4-40AE-A6D4-4F7219D820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9D5551-EE0B-436D-AB82-60F8EB000C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841D0-524B-4224-AF80-349E87C061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787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6C859B-D675-412D-B304-767150B0D5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84BB71-E419-44A3-9FD0-722108D70B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57655D-2881-4F77-85C9-8968304535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FDB81-D3C1-4171-898B-864DA05BF5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91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3249808-02C4-40F7-AB1F-B4DA2BACD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4873D74-43F1-4135-8487-380B79A46C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0473CA7-68B2-45BE-8D7F-8AD3CC53D6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F61A9-4690-456B-9917-BF93D03C8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561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372A910-4450-4C4D-A305-BFC9CB1251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37BF3DC-D731-40DD-ABA0-C6F1184B2A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893A91-43AD-44F6-8DE9-949727AAD2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F7CB4-7B3A-4A0D-9834-2252CF2CAB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1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5940927-761B-4879-8793-1738C76586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845EE22-9270-46BD-913E-43968B3EDC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4AFEE5E-48B4-4E50-9551-745F279B63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305B2-3F0F-4E23-86E3-9D04807BB5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00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0CB3C4-D5FA-49C7-AF1B-2AC3A26C5D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82C96C-FA36-496D-B5BB-D362912E55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D82BAD-F58E-41E3-8A4B-D93ECE937E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EDEA9-45B4-4FB5-AED8-D42F3F5C5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50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503C91-C0CD-488E-BFDF-385DF570B7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A1B1CB-7D08-4FF5-B129-A358FFB912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8589BF-8D19-48A3-9AA5-9F93D20CE3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73660-A109-4F0C-8BE0-C5E55255E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35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224D4ADA-A3BB-43DF-993D-3714D27589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76200" cmpd="tri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6F4FD43B-4B7B-4529-BFDA-98ACF5DEFE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E1B6997-55ED-4FBB-B7D5-4453E50F31C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771A62E-AD58-4226-9290-36AB5228A9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3640000-51C7-4A74-96E4-ABBB38A3B9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3DE880A-4184-49CB-9D25-3D61F1A732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9pPr>
    </p:titleStyle>
    <p:bodyStyle>
      <a:lvl1pPr marL="609600" indent="-6096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AutoNum type="arabicPeriod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2pPr>
      <a:lvl3pPr marL="1447800" indent="-5334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AutoNum type="arabicParenR"/>
        <a:defRPr sz="2800">
          <a:solidFill>
            <a:schemeClr val="tx1"/>
          </a:solidFill>
          <a:latin typeface="+mn-lt"/>
        </a:defRPr>
      </a:lvl3pPr>
      <a:lvl4pPr marL="1905000" indent="-533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4pPr>
      <a:lvl5pPr marL="2362200" indent="-533400" algn="l" rtl="0" eaLnBrk="0" fontAlgn="base" hangingPunct="0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5pPr>
      <a:lvl6pPr marL="2819400" indent="-533400" algn="l" rtl="0" fontAlgn="base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6pPr>
      <a:lvl7pPr marL="3276600" indent="-533400" algn="l" rtl="0" fontAlgn="base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7pPr>
      <a:lvl8pPr marL="3733800" indent="-533400" algn="l" rtl="0" fontAlgn="base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8pPr>
      <a:lvl9pPr marL="4191000" indent="-533400" algn="l" rtl="0" fontAlgn="base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9850A-BFB7-4610-BA33-D07555B9B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304800"/>
            <a:ext cx="8915400" cy="6172200"/>
          </a:xfrm>
        </p:spPr>
        <p:txBody>
          <a:bodyPr/>
          <a:lstStyle/>
          <a:p>
            <a:pPr marL="0" indent="0" rtl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Thanksgiving Day was approaching and the family had received a Thanksgiving card with a painting of a pilgrim family on their way to church.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rtl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Grandma showed the card to her small grandchildren, observing: "The Pilgrim children liked to go to church with their mothers and fathers."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rtl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"Oh yeah?" her young grandson replied, "So why is their dad carrying that rifle?"</a:t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pPr marL="0" marR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None/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692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4267200"/>
          </a:xfr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8100"/>
          </a:effectLst>
        </p:spPr>
        <p:txBody>
          <a:bodyPr/>
          <a:lstStyle/>
          <a:p>
            <a:pPr marL="0" indent="0" algn="ctr">
              <a:buNone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Smyrna was a Consistent Church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pPr marL="0" indent="0" algn="ctr">
              <a:buNone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had a Positive Testimony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sent 7 letters to 7 churches. 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of 7 churches rec’d rebuke and correction.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Smyrna/  Philadelphia received no rebuke</a:t>
            </a:r>
          </a:p>
          <a:p>
            <a:pPr marL="0" indent="0" algn="ctr">
              <a:buNone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had a Powerful Testimony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says to them “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know thy works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“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which occupies a person’s life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685087" cy="5791200"/>
          </a:xfr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8100"/>
          </a:effectLst>
        </p:spPr>
        <p:txBody>
          <a:bodyPr/>
          <a:lstStyle/>
          <a:p>
            <a:pPr marL="0" indent="0" algn="ctr">
              <a:buNone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Smyrna was a Comforted Church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(8-11)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Had the Interest of Heaven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says “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know thy works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Interest in the church in Smyrna. 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Had the Involvement of Heaven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(8)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Jesus comes to this church…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…He comes as “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and the last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 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Had their Investment in Heaven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9b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says, “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know…thy poverty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 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were poor beyond belief…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…but then He adds this statement,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“but thou art rich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512" y="381000"/>
            <a:ext cx="8530975" cy="5638800"/>
          </a:xfr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8100"/>
          </a:effectLst>
        </p:spPr>
        <p:txBody>
          <a:bodyPr/>
          <a:lstStyle/>
          <a:p>
            <a:pPr marL="0" indent="0" algn="ctr">
              <a:buNone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Smyrna was a Comforted Church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(8-11)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Had the Interest of Heaven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Had the Involvement of Heaven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(8)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Had their Investment in Heaven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9b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Had Their Inheritance In Heaven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10b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-11)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Promises = “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crown of life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Crown= “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stephanos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-ancient Greek games.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church looked like a bunch of losers…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reality, they were mighty victors, waging spiritual warfare in the name of Jesus Christ!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Day of Vindication was Coming!</a:t>
            </a:r>
          </a:p>
        </p:txBody>
      </p:sp>
    </p:spTree>
    <p:extLst>
      <p:ext uri="{BB962C8B-B14F-4D97-AF65-F5344CB8AC3E}">
        <p14:creationId xmlns:p14="http://schemas.microsoft.com/office/powerpoint/2010/main" val="3357973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512" y="381000"/>
            <a:ext cx="8530975" cy="6172200"/>
          </a:xfr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8100"/>
          </a:effectLst>
        </p:spPr>
        <p:txBody>
          <a:bodyPr/>
          <a:lstStyle/>
          <a:p>
            <a:pPr marL="0" indent="0" algn="ctr">
              <a:buNone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Commendation</a:t>
            </a:r>
          </a:p>
          <a:p>
            <a:pPr marL="0" indent="0" algn="ctr">
              <a:buNone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know your Afflictions and your poverty-yet you are rich!”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Condemnation</a:t>
            </a:r>
          </a:p>
          <a:p>
            <a:pPr marL="0" indent="0" algn="ctr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NONE!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Counsel</a:t>
            </a:r>
          </a:p>
          <a:p>
            <a:pPr marL="0" indent="0" algn="ctr"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“Do not be afraid of what you are about to suffer…Be faithful, even unto the point of death”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“He who overcomes will not be hurt at all by the second death”</a:t>
            </a:r>
          </a:p>
        </p:txBody>
      </p:sp>
    </p:spTree>
    <p:extLst>
      <p:ext uri="{BB962C8B-B14F-4D97-AF65-F5344CB8AC3E}">
        <p14:creationId xmlns:p14="http://schemas.microsoft.com/office/powerpoint/2010/main" val="370373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>
            <a:extLst>
              <a:ext uri="{FF2B5EF4-FFF2-40B4-BE49-F238E27FC236}">
                <a16:creationId xmlns:a16="http://schemas.microsoft.com/office/drawing/2014/main" id="{F7763E03-A9ED-42D8-B2D5-AAFD88EDCB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2" b="33332"/>
          <a:stretch/>
        </p:blipFill>
        <p:spPr bwMode="auto">
          <a:xfrm>
            <a:off x="1914525" y="3505200"/>
            <a:ext cx="5314950" cy="31242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49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D60D-A8E4-4601-8E03-A1CDE825A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0E4FB-A7E6-4016-997F-80144C344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27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5CC0F3B-802D-4BCF-903F-D6FA728AF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3124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4CD2828-C58C-44D0-966B-894D85995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74171"/>
            <a:ext cx="3048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B3B733B0-B965-47AA-B71F-A897354E0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086" y="174171"/>
            <a:ext cx="2514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>
            <a:extLst>
              <a:ext uri="{FF2B5EF4-FFF2-40B4-BE49-F238E27FC236}">
                <a16:creationId xmlns:a16="http://schemas.microsoft.com/office/drawing/2014/main" id="{66867D05-B43C-47E0-837C-F24A201F8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3124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8505D2F-F27E-45B2-852F-4798C6DB6A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2" b="33332"/>
          <a:stretch/>
        </p:blipFill>
        <p:spPr bwMode="auto">
          <a:xfrm>
            <a:off x="3390900" y="2743200"/>
            <a:ext cx="531495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600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287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7ABEEA2-03E4-4D69-9369-D578F89BC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363FA398-CC55-48DF-8026-769BB5445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4343400"/>
            <a:ext cx="9067800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660066"/>
              </a:buClr>
              <a:buAutoNum type="arabicPeriod"/>
              <a:defRPr sz="32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AutoNum type="arabicParenR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7 Churches </a:t>
            </a:r>
            <a:r>
              <a:rPr lang="en-US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pt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5</a:t>
            </a:r>
          </a:p>
          <a:p>
            <a:pPr algn="ctr" eaLnBrk="1" hangingPunct="1">
              <a:spcBef>
                <a:spcPts val="600"/>
              </a:spcBef>
              <a:buClrTx/>
              <a:buNone/>
            </a:pPr>
            <a:r>
              <a:rPr lang="en-US" altLang="en-US" sz="3600" b="1" dirty="0">
                <a:solidFill>
                  <a:schemeClr val="bg1"/>
                </a:solidFill>
              </a:rPr>
              <a:t>Smyrna –(2:8-11)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“The Heat is On!”</a:t>
            </a:r>
            <a:endParaRPr lang="en-US" altLang="en-US" sz="36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FDA6FE-5464-45AC-A549-D4E7A491E438}"/>
              </a:ext>
            </a:extLst>
          </p:cNvPr>
          <p:cNvSpPr txBox="1"/>
          <p:nvPr/>
        </p:nvSpPr>
        <p:spPr>
          <a:xfrm>
            <a:off x="914400" y="107169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November 22,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465A4D-40D8-4816-819F-1E9139D5D35B}"/>
              </a:ext>
            </a:extLst>
          </p:cNvPr>
          <p:cNvSpPr txBox="1"/>
          <p:nvPr/>
        </p:nvSpPr>
        <p:spPr>
          <a:xfrm>
            <a:off x="5791200" y="102274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Edward Church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7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D26D3904-B436-4886-B994-E58E85E733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077200" cy="3810000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/>
          <a:lstStyle/>
          <a:p>
            <a:pPr eaLnBrk="1" hangingPunct="1">
              <a:buFontTx/>
              <a:buNone/>
              <a:tabLst>
                <a:tab pos="2851150" algn="l"/>
              </a:tabLst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 Comes to His Churches… </a:t>
            </a:r>
          </a:p>
          <a:p>
            <a:pPr eaLnBrk="1" hangingPunct="1">
              <a:spcBef>
                <a:spcPts val="0"/>
              </a:spcBef>
              <a:buFontTx/>
              <a:buNone/>
              <a:tabLst>
                <a:tab pos="2851150" algn="l"/>
              </a:tabLst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…to Speak to Them About </a:t>
            </a:r>
          </a:p>
          <a:p>
            <a:pPr lvl="1" eaLnBrk="1" hangingPunct="1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851150" algn="l"/>
              </a:tabLst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They Are… </a:t>
            </a:r>
          </a:p>
          <a:p>
            <a:pPr lvl="1" eaLnBrk="1" hangingPunct="1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851150" algn="l"/>
              </a:tabLst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He Wants Them to Be… </a:t>
            </a:r>
          </a:p>
          <a:p>
            <a:pPr lvl="1" eaLnBrk="1" hangingPunct="1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851150" algn="l"/>
              </a:tabLst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Comes to Them w-… </a:t>
            </a:r>
          </a:p>
          <a:p>
            <a:pPr marL="0" indent="0" eaLnBrk="1" hangingPunct="1">
              <a:spcBef>
                <a:spcPts val="0"/>
              </a:spcBef>
              <a:buNone/>
              <a:tabLst>
                <a:tab pos="2851150" algn="l"/>
              </a:tabLst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…a Message Of Comfort 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ntr" presetSubtype="9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6951D-967A-4932-AC36-7DFDED70A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0" y="0"/>
            <a:ext cx="2971800" cy="715962"/>
          </a:xfrm>
        </p:spPr>
        <p:txBody>
          <a:bodyPr/>
          <a:lstStyle/>
          <a:p>
            <a:r>
              <a:rPr lang="en-US" dirty="0"/>
              <a:t>Smyrna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6045C-528C-4B09-BAAF-4C2322AF2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914400"/>
            <a:ext cx="8915400" cy="4572000"/>
          </a:xfr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8100"/>
          </a:effectLst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 mi. North of Ephesus.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It was a prosperous city with a population of over 100,000 in John’s day.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Famous for the production of myrrh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Myrrh = “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bitter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” associated w suffering/ death.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In this beautiful, wealthy pagan city, there existed a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struggling Christian community.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The Church was undergoing Heavy and Deadly Persecution.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Jesus Spoke a Word of Comfort to Them.</a:t>
            </a:r>
          </a:p>
          <a:p>
            <a:pPr marL="0" indent="0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425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29B0EE3E-BB64-4056-B0D2-26634CA0EE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3352800"/>
            <a:ext cx="5486400" cy="2133600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/>
          <a:lstStyle/>
          <a:p>
            <a:pPr algn="ctr" eaLnBrk="1" hangingPunct="1">
              <a:buFontTx/>
              <a:buNone/>
              <a:tabLst>
                <a:tab pos="2851150" algn="l"/>
              </a:tabLst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Eyes Smyrna…</a:t>
            </a:r>
          </a:p>
          <a:p>
            <a:pPr algn="ctr" eaLnBrk="1" hangingPunct="1">
              <a:buFontTx/>
              <a:buNone/>
              <a:tabLst>
                <a:tab pos="2851150" algn="l"/>
              </a:tabLst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…as the Heat is On!</a:t>
            </a:r>
          </a:p>
          <a:p>
            <a:pPr algn="ctr" eaLnBrk="1" hangingPunct="1">
              <a:buFontTx/>
              <a:buNone/>
              <a:tabLst>
                <a:tab pos="2851150" algn="l"/>
              </a:tabLst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…Brings Some Cool </a:t>
            </a:r>
          </a:p>
          <a:p>
            <a:pPr eaLnBrk="1" hangingPunct="1">
              <a:buFontTx/>
              <a:buNone/>
              <a:tabLst>
                <a:tab pos="2851150" algn="l"/>
              </a:tabLst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60160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C4DDB-4BB6-45ED-AB5A-554037156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332"/>
            <a:ext cx="3200400" cy="715962"/>
          </a:xfrm>
        </p:spPr>
        <p:txBody>
          <a:bodyPr/>
          <a:lstStyle/>
          <a:p>
            <a:r>
              <a:rPr lang="en-US" dirty="0"/>
              <a:t>Smyrna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AB09A-E81F-4432-B7DE-8465744FF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304"/>
            <a:ext cx="5791200" cy="5334000"/>
          </a:xfr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8100"/>
          </a:effectLst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Type of Message  </a:t>
            </a:r>
          </a:p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Ephesus…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Ugly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Needed to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“Warm Up”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the Message Shifts</a:t>
            </a:r>
          </a:p>
          <a:p>
            <a:pPr marL="0" indent="0" algn="ctr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the “Heat is On”</a:t>
            </a:r>
          </a:p>
          <a:p>
            <a:pPr marL="0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Helps Them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“Cool Down”</a:t>
            </a:r>
          </a:p>
          <a:p>
            <a:pPr marL="8382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Commendation</a:t>
            </a:r>
          </a:p>
          <a:p>
            <a:pPr marL="8382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Counsel </a:t>
            </a:r>
          </a:p>
          <a:p>
            <a:pPr marL="8382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</a:p>
          <a:p>
            <a:pPr marL="8382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Condemnation- None 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161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9F499-76FF-4458-A490-0D1C85E7A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91E452D-6B9C-48E4-83FA-69FB7D7D4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34400" cy="5745163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softEdge rad="381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AutoNum type="arabicPeriod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2pPr>
            <a:lvl3pPr marL="14478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AutoNum type="arabicParenR"/>
              <a:defRPr sz="2800">
                <a:solidFill>
                  <a:schemeClr val="tx1"/>
                </a:solidFill>
                <a:latin typeface="+mn-lt"/>
              </a:defRPr>
            </a:lvl3pPr>
            <a:lvl4pPr marL="19050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4pPr>
            <a:lvl5pPr marL="23622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5pPr>
            <a:lvl6pPr marL="28194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6pPr>
            <a:lvl7pPr marL="32766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7pPr>
            <a:lvl8pPr marL="37338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8pPr>
            <a:lvl9pPr marL="41910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1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Smyrna Was A Crushed Church</a:t>
            </a:r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9b-10a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2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Tx/>
              <a:buNone/>
            </a:pPr>
            <a:r>
              <a:rPr lang="en-US" b="1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Faced Persecution</a:t>
            </a: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Tribulation</a:t>
            </a: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“</a:t>
            </a:r>
            <a:r>
              <a:rPr lang="en-US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</a:t>
            </a: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Latin= “</a:t>
            </a:r>
            <a:r>
              <a:rPr lang="en-US" b="1" i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tribulum</a:t>
            </a: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refers to the stone wheels to crush wheat </a:t>
            </a:r>
          </a:p>
          <a:p>
            <a:pPr marL="0" indent="0" algn="ctr">
              <a:buFontTx/>
              <a:buNone/>
            </a:pPr>
            <a:r>
              <a:rPr lang="en-US" b="1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Faced Poverty</a:t>
            </a: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723900" lvl="1" indent="-342900">
              <a:buFont typeface="Arial" panose="020B0604020202020204" pitchFamily="34" charset="0"/>
              <a:buChar char="•"/>
            </a:pPr>
            <a:r>
              <a:rPr lang="en-US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poverty</a:t>
            </a: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“</a:t>
            </a:r>
            <a:r>
              <a:rPr lang="en-US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absolutely destitute</a:t>
            </a: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marL="723900" lvl="1" indent="-342900">
              <a:buFont typeface="Arial" panose="020B0604020202020204" pitchFamily="34" charset="0"/>
              <a:buChar char="•"/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denied jobs and promotions because of their testimony  </a:t>
            </a:r>
          </a:p>
          <a:p>
            <a:pPr marL="723900" lvl="1" indent="-342900">
              <a:buFont typeface="Arial" panose="020B0604020202020204" pitchFamily="34" charset="0"/>
              <a:buChar char="•"/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had nothing in a city that possessed everything </a:t>
            </a:r>
          </a:p>
          <a:p>
            <a:pPr eaLnBrk="1" hangingPunct="1">
              <a:buFontTx/>
              <a:buNone/>
              <a:tabLst>
                <a:tab pos="2851150" algn="l"/>
              </a:tabLst>
            </a:pPr>
            <a:endParaRPr lang="en-US" sz="2800" b="1" kern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610600" cy="3657600"/>
          </a:xfr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8100"/>
          </a:effectLst>
        </p:spPr>
        <p:txBody>
          <a:bodyPr/>
          <a:lstStyle/>
          <a:p>
            <a:pPr marL="0" indent="0" algn="ctr">
              <a:buNone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Smyrna Was A Crushed Church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9b-10a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Faced Persecution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Faced Poverty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Faced Prison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10)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3900" lvl="1" indent="-34290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says there is more trouble ahead!  </a:t>
            </a:r>
          </a:p>
          <a:p>
            <a:pPr marL="723900" lvl="1" indent="-34290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“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 days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refer to the Ten Persecutions the Christians suffered under the Romans.  </a:t>
            </a:r>
          </a:p>
          <a:p>
            <a:pPr eaLnBrk="1" hangingPunct="1">
              <a:buFontTx/>
              <a:buNone/>
              <a:tabLst>
                <a:tab pos="2851150" algn="l"/>
              </a:tabLst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8917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oper Black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29268</TotalTime>
  <Words>678</Words>
  <Application>Microsoft Office PowerPoint</Application>
  <PresentationFormat>On-screen Show (4:3)</PresentationFormat>
  <Paragraphs>91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Rounded MT Bold</vt:lpstr>
      <vt:lpstr>Cooper Black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Smyrna</vt:lpstr>
      <vt:lpstr>PowerPoint Presentation</vt:lpstr>
      <vt:lpstr>Smyrna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GRACE BAPTIST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Linton</dc:creator>
  <cp:lastModifiedBy>David Linton</cp:lastModifiedBy>
  <cp:revision>506</cp:revision>
  <cp:lastPrinted>2020-11-06T04:50:35Z</cp:lastPrinted>
  <dcterms:created xsi:type="dcterms:W3CDTF">2005-07-28T20:04:59Z</dcterms:created>
  <dcterms:modified xsi:type="dcterms:W3CDTF">2020-11-22T05:07:54Z</dcterms:modified>
</cp:coreProperties>
</file>