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4"/>
  </p:handoutMasterIdLst>
  <p:sldIdLst>
    <p:sldId id="304" r:id="rId2"/>
    <p:sldId id="286" r:id="rId3"/>
    <p:sldId id="271" r:id="rId4"/>
    <p:sldId id="265" r:id="rId5"/>
    <p:sldId id="335" r:id="rId6"/>
    <p:sldId id="343" r:id="rId7"/>
    <p:sldId id="344" r:id="rId8"/>
    <p:sldId id="310" r:id="rId9"/>
    <p:sldId id="311" r:id="rId10"/>
    <p:sldId id="338" r:id="rId11"/>
    <p:sldId id="291" r:id="rId12"/>
    <p:sldId id="295" r:id="rId13"/>
    <p:sldId id="296" r:id="rId14"/>
    <p:sldId id="346" r:id="rId15"/>
    <p:sldId id="292" r:id="rId16"/>
    <p:sldId id="356" r:id="rId17"/>
    <p:sldId id="293" r:id="rId18"/>
    <p:sldId id="342" r:id="rId19"/>
    <p:sldId id="329" r:id="rId20"/>
    <p:sldId id="347" r:id="rId21"/>
    <p:sldId id="357" r:id="rId22"/>
    <p:sldId id="355" r:id="rId23"/>
    <p:sldId id="258" r:id="rId24"/>
    <p:sldId id="259" r:id="rId25"/>
    <p:sldId id="315" r:id="rId26"/>
    <p:sldId id="297" r:id="rId27"/>
    <p:sldId id="334" r:id="rId28"/>
    <p:sldId id="273" r:id="rId29"/>
    <p:sldId id="287" r:id="rId30"/>
    <p:sldId id="302" r:id="rId31"/>
    <p:sldId id="327" r:id="rId32"/>
    <p:sldId id="328" r:id="rId33"/>
    <p:sldId id="283" r:id="rId34"/>
    <p:sldId id="281" r:id="rId35"/>
    <p:sldId id="284" r:id="rId36"/>
    <p:sldId id="282" r:id="rId37"/>
    <p:sldId id="348" r:id="rId38"/>
    <p:sldId id="339" r:id="rId39"/>
    <p:sldId id="274" r:id="rId40"/>
    <p:sldId id="340" r:id="rId41"/>
    <p:sldId id="341" r:id="rId42"/>
    <p:sldId id="333" r:id="rId43"/>
  </p:sldIdLst>
  <p:sldSz cx="9144000" cy="6858000" type="screen4x3"/>
  <p:notesSz cx="7102475" cy="9388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FF"/>
    <a:srgbClr val="660066"/>
    <a:srgbClr val="000099"/>
    <a:srgbClr val="7979B3"/>
    <a:srgbClr val="7C79B3"/>
    <a:srgbClr val="9D9DBF"/>
    <a:srgbClr val="8F8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5377F56-98AA-4618-B1D8-A74F7B75C5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5EF7AFD-6325-49C5-A116-BF08BB2981D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7B4ED84F-C152-4D41-9029-08A1FE5F56B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6AEC366F-D9CC-43FB-9F00-9B79CB8EF5D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038D64D-179F-42DD-BD96-30C08D064F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A97CDE-6D18-4999-9A8E-B1665DDD6F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98419F-BDB5-4607-B4E8-E021B238EF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77675-AE9D-418E-8CDD-EFE1D24352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160DD-BDCB-41B1-9B2C-6F5B9CC139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44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0EC98E-60D2-4136-B3F8-F21A8DA7DF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598417-DE70-412F-A393-0719FD8781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9AA219-F114-404A-8285-7E2C3CDFDD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732DF-C77B-4067-AB5B-1B243A9FED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60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66C8FA-DF0F-4DDD-A461-9E0FBB755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0EE562-5A92-4897-B257-112F38B74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CD6D61-E67D-4D12-AC8D-5E4A8A7120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2D068-AECD-4826-A8FC-1F46AB8C19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28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26D4F5-5A4B-4A18-BF98-EC52C52D70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C33C4C-BE6D-4CE8-9707-FBED148071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617366-3CCB-49FC-9C36-AB981EDAD6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404F7-EBA5-4F38-BD97-133F601FD3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43C659-0F1E-445E-8A7F-29FF0A7F16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E9F17C-57C4-40AE-A6D4-4F7219D820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9D5551-EE0B-436D-AB82-60F8EB000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841D0-524B-4224-AF80-349E87C061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787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6C859B-D675-412D-B304-767150B0D5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84BB71-E419-44A3-9FD0-722108D70B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57655D-2881-4F77-85C9-8968304535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FDB81-D3C1-4171-898B-864DA05BF5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91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3249808-02C4-40F7-AB1F-B4DA2BACDD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873D74-43F1-4135-8487-380B79A46C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473CA7-68B2-45BE-8D7F-8AD3CC53D6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F61A9-4690-456B-9917-BF93D03C85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61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372A910-4450-4C4D-A305-BFC9CB1251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7BF3DC-D731-40DD-ABA0-C6F1184B2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893A91-43AD-44F6-8DE9-949727AAD2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F7CB4-7B3A-4A0D-9834-2252CF2CA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214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5940927-761B-4879-8793-1738C76586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45EE22-9270-46BD-913E-43968B3EDC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4AFEE5E-48B4-4E50-9551-745F279B63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305B2-3F0F-4E23-86E3-9D04807BB5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008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0CB3C4-D5FA-49C7-AF1B-2AC3A26C5D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82C96C-FA36-496D-B5BB-D362912E55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D82BAD-F58E-41E3-8A4B-D93ECE937E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EDEA9-45B4-4FB5-AED8-D42F3F5C51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50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503C91-C0CD-488E-BFDF-385DF570B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1B1CB-7D08-4FF5-B129-A358FFB91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8589BF-8D19-48A3-9AA5-9F93D20CE3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73660-A109-4F0C-8BE0-C5E55255E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357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224D4ADA-A3BB-43DF-993D-3714D27589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76200" cmpd="tri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6F4FD43B-4B7B-4529-BFDA-98ACF5DEF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E1B6997-55ED-4FBB-B7D5-4453E50F31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771A62E-AD58-4226-9290-36AB5228A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3640000-51C7-4A74-96E4-ABBB38A3B9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3DE880A-4184-49CB-9D25-3D61F1A732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oper Black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oper Black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oper Black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oper Black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oper Black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oper Black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oper Black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oper Black" pitchFamily="18" charset="0"/>
        </a:defRPr>
      </a:lvl9pPr>
    </p:titleStyle>
    <p:bodyStyle>
      <a:lvl1pPr marL="609600" indent="-609600" algn="l" rtl="0" eaLnBrk="0" fontAlgn="base" hangingPunct="0">
        <a:spcBef>
          <a:spcPct val="20000"/>
        </a:spcBef>
        <a:spcAft>
          <a:spcPct val="0"/>
        </a:spcAft>
        <a:buClr>
          <a:srgbClr val="660066"/>
        </a:buClr>
        <a:buAutoNum type="arabicPeriod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533400" algn="l" rtl="0" eaLnBrk="0" fontAlgn="base" hangingPunct="0">
        <a:spcBef>
          <a:spcPct val="20000"/>
        </a:spcBef>
        <a:spcAft>
          <a:spcPct val="0"/>
        </a:spcAft>
        <a:buAutoNum type="alphaUcPeriod"/>
        <a:defRPr sz="2800">
          <a:solidFill>
            <a:schemeClr val="tx1"/>
          </a:solidFill>
          <a:latin typeface="+mn-lt"/>
        </a:defRPr>
      </a:lvl2pPr>
      <a:lvl3pPr marL="1447800" indent="-533400" algn="l" rtl="0" eaLnBrk="0" fontAlgn="base" hangingPunct="0">
        <a:spcBef>
          <a:spcPct val="20000"/>
        </a:spcBef>
        <a:spcAft>
          <a:spcPct val="0"/>
        </a:spcAft>
        <a:buClr>
          <a:srgbClr val="660066"/>
        </a:buClr>
        <a:buAutoNum type="arabicParenR"/>
        <a:defRPr sz="2800">
          <a:solidFill>
            <a:schemeClr val="tx1"/>
          </a:solidFill>
          <a:latin typeface="+mn-lt"/>
        </a:defRPr>
      </a:lvl3pPr>
      <a:lvl4pPr marL="1905000" indent="-5334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4pPr>
      <a:lvl5pPr marL="2362200" indent="-533400" algn="l" rtl="0" eaLnBrk="0" fontAlgn="base" hangingPunct="0">
        <a:spcBef>
          <a:spcPct val="20000"/>
        </a:spcBef>
        <a:spcAft>
          <a:spcPct val="0"/>
        </a:spcAft>
        <a:buAutoNum type="alphaUcPeriod"/>
        <a:defRPr sz="2800">
          <a:solidFill>
            <a:schemeClr val="tx1"/>
          </a:solidFill>
          <a:latin typeface="+mn-lt"/>
        </a:defRPr>
      </a:lvl5pPr>
      <a:lvl6pPr marL="2819400" indent="-533400" algn="l" rtl="0" fontAlgn="base">
        <a:spcBef>
          <a:spcPct val="20000"/>
        </a:spcBef>
        <a:spcAft>
          <a:spcPct val="0"/>
        </a:spcAft>
        <a:buAutoNum type="alphaUcPeriod"/>
        <a:defRPr sz="2800">
          <a:solidFill>
            <a:schemeClr val="tx1"/>
          </a:solidFill>
          <a:latin typeface="+mn-lt"/>
        </a:defRPr>
      </a:lvl6pPr>
      <a:lvl7pPr marL="3276600" indent="-533400" algn="l" rtl="0" fontAlgn="base">
        <a:spcBef>
          <a:spcPct val="20000"/>
        </a:spcBef>
        <a:spcAft>
          <a:spcPct val="0"/>
        </a:spcAft>
        <a:buAutoNum type="alphaUcPeriod"/>
        <a:defRPr sz="2800">
          <a:solidFill>
            <a:schemeClr val="tx1"/>
          </a:solidFill>
          <a:latin typeface="+mn-lt"/>
        </a:defRPr>
      </a:lvl7pPr>
      <a:lvl8pPr marL="3733800" indent="-533400" algn="l" rtl="0" fontAlgn="base">
        <a:spcBef>
          <a:spcPct val="20000"/>
        </a:spcBef>
        <a:spcAft>
          <a:spcPct val="0"/>
        </a:spcAft>
        <a:buAutoNum type="alphaUcPeriod"/>
        <a:defRPr sz="2800">
          <a:solidFill>
            <a:schemeClr val="tx1"/>
          </a:solidFill>
          <a:latin typeface="+mn-lt"/>
        </a:defRPr>
      </a:lvl8pPr>
      <a:lvl9pPr marL="4191000" indent="-533400" algn="l" rtl="0" fontAlgn="base">
        <a:spcBef>
          <a:spcPct val="20000"/>
        </a:spcBef>
        <a:spcAft>
          <a:spcPct val="0"/>
        </a:spcAft>
        <a:buAutoNum type="alphaUcPeriod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9850A-BFB7-4610-BA33-D07555B9B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304800"/>
            <a:ext cx="8915400" cy="3810000"/>
          </a:xfrm>
        </p:spPr>
        <p:txBody>
          <a:bodyPr/>
          <a:lstStyle/>
          <a:p>
            <a:pPr marL="0" marR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mother mouse and her daughter are suddenly attacked by a cat!  The mother mouse yells, "WOOF!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ARF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WOOF!!" and the cat runs away.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"See?" says the mother to the daughter. "It's important to know a foreign language!"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None/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692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B7E9FD8-92D9-4A38-813F-F615BFAE8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People Realized 4 Things</a:t>
            </a:r>
            <a:r>
              <a:rPr lang="en-US" altLang="en-US" b="1" dirty="0">
                <a:latin typeface="Arial Rounded MT Bold" panose="020F0704030504030204" pitchFamily="34" charset="0"/>
              </a:rPr>
              <a:t>…</a:t>
            </a:r>
            <a:endParaRPr lang="en-US" altLang="en-US" b="1" dirty="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47621E0A-FE04-4B69-8F7B-0389ECC0DD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447800"/>
            <a:ext cx="7772400" cy="52578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/>
          <a:lstStyle/>
          <a:p>
            <a:pPr marL="0" indent="0" eaLnBrk="1" hangingPunct="1">
              <a:buNone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Church…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Will Not Build Itself 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 Sustain Itself 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 People Who… </a:t>
            </a:r>
          </a:p>
          <a:p>
            <a:pPr eaLnBrk="1" hangingPunct="1">
              <a:spcBef>
                <a:spcPct val="15000"/>
              </a:spcBef>
              <a:buFontTx/>
              <a:buNone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…Will Stick By It! </a:t>
            </a:r>
          </a:p>
          <a:p>
            <a:pPr eaLnBrk="1" hangingPunct="1">
              <a:spcBef>
                <a:spcPts val="0"/>
              </a:spcBef>
              <a:buFontTx/>
              <a:buNone/>
              <a:tabLst>
                <a:tab pos="2851150" algn="l"/>
              </a:tabLst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 Emotionally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457200" indent="-457200" eaLnBrk="1" hangingPunct="1">
              <a:spcBef>
                <a:spcPct val="15000"/>
              </a:spcBef>
              <a:buFont typeface="Arial" panose="020B0604020202020204" pitchFamily="34" charset="0"/>
              <a:buChar char="•"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 People Who… </a:t>
            </a:r>
          </a:p>
          <a:p>
            <a:pPr eaLnBrk="1" hangingPunct="1">
              <a:spcBef>
                <a:spcPct val="15000"/>
              </a:spcBef>
              <a:buFontTx/>
              <a:buNone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…Will Work To Do These Things! </a:t>
            </a:r>
          </a:p>
          <a:p>
            <a:pPr eaLnBrk="1" hangingPunct="1">
              <a:spcBef>
                <a:spcPts val="0"/>
              </a:spcBef>
              <a:buFontTx/>
              <a:buNone/>
              <a:tabLst>
                <a:tab pos="2851150" algn="l"/>
              </a:tabLst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 Physically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buFontTx/>
              <a:buNone/>
              <a:tabLst>
                <a:tab pos="2851150" algn="l"/>
              </a:tabLst>
            </a:pPr>
            <a:endParaRPr lang="en-US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569"/>
            <a:ext cx="6629400" cy="16764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  <a:tabLst>
                <a:tab pos="2851150" algn="l"/>
              </a:tabLst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His Disappointment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1295400" lvl="2" indent="-457200" eaLnBrk="1" hangingPunct="1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285115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Looked Good On Outside</a:t>
            </a:r>
          </a:p>
          <a:p>
            <a:pPr marL="1295400" lvl="2" indent="-457200" eaLnBrk="1" hangingPunct="1">
              <a:spcBef>
                <a:spcPct val="15000"/>
              </a:spcBef>
              <a:buFont typeface="Courier New" panose="02070309020205020404" pitchFamily="49" charset="0"/>
              <a:buChar char="o"/>
              <a:tabLst>
                <a:tab pos="285115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Inside Suffered Heart Trouble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None/>
              <a:tabLst>
                <a:tab pos="2851150" algn="l"/>
              </a:tabLst>
            </a:pPr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0270AF6-6C55-4CEE-8CE2-63A403D16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516562"/>
            <a:ext cx="6629400" cy="1112838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096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AutoNum type="arabicPeriod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2pPr>
            <a:lvl3pPr marL="14478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AutoNum type="arabicParenR"/>
              <a:defRPr sz="2800">
                <a:solidFill>
                  <a:schemeClr val="tx1"/>
                </a:solidFill>
                <a:latin typeface="+mn-lt"/>
              </a:defRPr>
            </a:lvl3pPr>
            <a:lvl4pPr marL="19050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4pPr>
            <a:lvl5pPr marL="23622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5pPr>
            <a:lvl6pPr marL="2819400" indent="-533400" algn="l" rtl="0" fontAlgn="base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6pPr>
            <a:lvl7pPr marL="3276600" indent="-533400" algn="l" rtl="0" fontAlgn="base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7pPr>
            <a:lvl8pPr marL="3733800" indent="-533400" algn="l" rtl="0" fontAlgn="base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8pPr>
            <a:lvl9pPr marL="4191000" indent="-533400" algn="l" rtl="0" fontAlgn="base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  <a:tabLst>
                <a:tab pos="2851150" algn="l"/>
              </a:tabLst>
            </a:pPr>
            <a:r>
              <a:rPr lang="en-US" b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His Diagnosis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1295400" lvl="2" indent="-457200" eaLnBrk="1" hangingPunct="1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2851150" algn="l"/>
              </a:tabLs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They </a:t>
            </a: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Left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Their </a:t>
            </a: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“First Love”</a:t>
            </a:r>
          </a:p>
          <a:p>
            <a:pPr eaLnBrk="1" hangingPunct="1">
              <a:buFontTx/>
              <a:buNone/>
              <a:tabLst>
                <a:tab pos="2851150" algn="l"/>
              </a:tabLst>
            </a:pPr>
            <a:endParaRPr lang="en-US" kern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5715000" cy="9144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Left Their First Love… 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5867400" cy="28194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What It Does Not Mean…</a:t>
            </a:r>
          </a:p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…They Had Lost Love For the 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  <a:tabLst>
                <a:tab pos="2851150" algn="l"/>
              </a:tabLs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Church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  <a:tabLst>
                <a:tab pos="2851150" algn="l"/>
              </a:tabLs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Work of the Church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  <a:tabLst>
                <a:tab pos="2851150" algn="l"/>
              </a:tabLs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Christ the Head of the Church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buFontTx/>
              <a:buNone/>
              <a:tabLst>
                <a:tab pos="2851150" algn="l"/>
              </a:tabLst>
            </a:pPr>
            <a:endParaRPr lang="en-US" sz="2800" dirty="0"/>
          </a:p>
          <a:p>
            <a:pPr eaLnBrk="1" hangingPunct="1">
              <a:buFontTx/>
              <a:buNone/>
              <a:tabLst>
                <a:tab pos="2851150" algn="l"/>
              </a:tabLst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49155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54102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What It Does Mean…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buFontTx/>
              <a:buNone/>
              <a:tabLst>
                <a:tab pos="2851150" algn="l"/>
              </a:tabLs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1- Love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  <a:buFontTx/>
              <a:buChar char="•"/>
              <a:tabLst>
                <a:tab pos="285115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Agape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= God type love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  <a:buFontTx/>
              <a:buChar char="•"/>
              <a:tabLst>
                <a:tab pos="2851150" algn="l"/>
              </a:tabLs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Effects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all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relationships 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  <a:buFontTx/>
              <a:buChar char="•"/>
              <a:tabLst>
                <a:tab pos="2851150" algn="l"/>
              </a:tabLst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Vertical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w/ God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 /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Horizontal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w/ each other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buFontTx/>
              <a:buNone/>
              <a:tabLst>
                <a:tab pos="2851150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2- First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  <a:buFontTx/>
              <a:buChar char="•"/>
              <a:tabLst>
                <a:tab pos="2851150" algn="l"/>
              </a:tabLs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Priority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  <a:buFontTx/>
              <a:buChar char="•"/>
              <a:tabLst>
                <a:tab pos="2851150" algn="l"/>
              </a:tabLs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Passion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buFontTx/>
              <a:buNone/>
              <a:tabLst>
                <a:tab pos="2851150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3- Left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  <a:buFontTx/>
              <a:buChar char="•"/>
              <a:tabLst>
                <a:tab pos="2851150" algn="l"/>
              </a:tabLs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Not lost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  <a:buFontTx/>
              <a:buChar char="•"/>
              <a:tabLst>
                <a:tab pos="2851150" algn="l"/>
              </a:tabLs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left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"/>
            <a:ext cx="7391400" cy="18288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38100"/>
          </a:effectLst>
        </p:spPr>
        <p:txBody>
          <a:bodyPr/>
          <a:lstStyle/>
          <a:p>
            <a:pPr algn="ctr" eaLnBrk="1" hangingPunct="1">
              <a:buFontTx/>
              <a:buNone/>
              <a:tabLst>
                <a:tab pos="285115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Removal</a:t>
            </a:r>
          </a:p>
          <a:p>
            <a:pPr eaLnBrk="1" hangingPunct="1">
              <a:spcBef>
                <a:spcPts val="0"/>
              </a:spcBef>
              <a:buFontTx/>
              <a:buNone/>
              <a:tabLst>
                <a:tab pos="2851150" algn="l"/>
              </a:tabLst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“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Come quickly…</a:t>
            </a:r>
          </a:p>
          <a:p>
            <a:pPr eaLnBrk="1" hangingPunct="1">
              <a:spcBef>
                <a:spcPts val="0"/>
              </a:spcBef>
              <a:buFontTx/>
              <a:buNone/>
              <a:tabLst>
                <a:tab pos="2851150" algn="l"/>
              </a:tabLst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…Remove Candlestick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out of his place”</a:t>
            </a:r>
          </a:p>
          <a:p>
            <a:pPr marL="0" indent="0" eaLnBrk="1" hangingPunct="1">
              <a:buNone/>
              <a:tabLst>
                <a:tab pos="2851150" algn="l"/>
              </a:tabLst>
            </a:pPr>
            <a:endParaRPr lang="en-US" sz="28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8CA04A0-1D71-411B-82DA-35B892FCD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343400"/>
            <a:ext cx="4495800" cy="2286000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softEdge rad="381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096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AutoNum type="arabicPeriod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2pPr>
            <a:lvl3pPr marL="14478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AutoNum type="arabicParenR"/>
              <a:defRPr sz="2800">
                <a:solidFill>
                  <a:schemeClr val="tx1"/>
                </a:solidFill>
                <a:latin typeface="+mn-lt"/>
              </a:defRPr>
            </a:lvl3pPr>
            <a:lvl4pPr marL="19050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4pPr>
            <a:lvl5pPr marL="23622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5pPr>
            <a:lvl6pPr marL="2819400" indent="-533400" algn="l" rtl="0" fontAlgn="base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6pPr>
            <a:lvl7pPr marL="3276600" indent="-533400" algn="l" rtl="0" fontAlgn="base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7pPr>
            <a:lvl8pPr marL="3733800" indent="-533400" algn="l" rtl="0" fontAlgn="base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8pPr>
            <a:lvl9pPr marL="4191000" indent="-533400" algn="l" rtl="0" fontAlgn="base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  <a:tabLst>
                <a:tab pos="2851150" algn="l"/>
              </a:tabLst>
            </a:pPr>
            <a:r>
              <a:rPr lang="en-US" sz="3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Place of…</a:t>
            </a:r>
          </a:p>
          <a:p>
            <a:pPr lvl="1" eaLnBrk="1" hangingPunct="1">
              <a:spcBef>
                <a:spcPts val="0"/>
              </a:spcBef>
              <a:buFontTx/>
              <a:buChar char="•"/>
              <a:tabLst>
                <a:tab pos="2851150" algn="l"/>
              </a:tabLst>
            </a:pPr>
            <a:r>
              <a:rPr lang="en-US" sz="3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Security</a:t>
            </a:r>
          </a:p>
          <a:p>
            <a:pPr lvl="1" eaLnBrk="1" hangingPunct="1">
              <a:buFontTx/>
              <a:buChar char="•"/>
              <a:tabLst>
                <a:tab pos="2851150" algn="l"/>
              </a:tabLst>
            </a:pPr>
            <a:r>
              <a:rPr lang="en-US" sz="3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Serenity</a:t>
            </a:r>
          </a:p>
          <a:p>
            <a:pPr lvl="1" eaLnBrk="1" hangingPunct="1">
              <a:buFontTx/>
              <a:buChar char="•"/>
              <a:tabLst>
                <a:tab pos="2851150" algn="l"/>
              </a:tabLst>
            </a:pPr>
            <a:r>
              <a:rPr lang="en-US" sz="3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Potential</a:t>
            </a:r>
          </a:p>
          <a:p>
            <a:pPr eaLnBrk="1" hangingPunct="1">
              <a:buFontTx/>
              <a:buChar char="-"/>
              <a:tabLst>
                <a:tab pos="2851150" algn="l"/>
              </a:tabLst>
            </a:pPr>
            <a:endParaRPr lang="en-US" sz="2800" kern="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uiExpand="1" build="p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429000"/>
            <a:ext cx="8534400" cy="25146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spcAft>
                <a:spcPts val="600"/>
              </a:spcAft>
              <a:buFontTx/>
              <a:buNone/>
              <a:tabLst>
                <a:tab pos="285115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Though The Church May Have Lost Their First Love…</a:t>
            </a:r>
          </a:p>
          <a:p>
            <a:pPr eaLnBrk="1" hangingPunct="1">
              <a:spcAft>
                <a:spcPts val="600"/>
              </a:spcAft>
              <a:buFontTx/>
              <a:buNone/>
              <a:tabLst>
                <a:tab pos="2851150" algn="l"/>
              </a:tabLst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Thank God That He Hasn’t…</a:t>
            </a:r>
          </a:p>
          <a:p>
            <a:pPr eaLnBrk="1" hangingPunct="1">
              <a:spcAft>
                <a:spcPts val="600"/>
              </a:spcAft>
              <a:buFontTx/>
              <a:buNone/>
              <a:tabLst>
                <a:tab pos="2851150" algn="l"/>
              </a:tabLst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He Gives Us A Chance To Correct Course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130E23B-7F27-41C1-9EFA-4AEEC0CB6C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76200"/>
            <a:ext cx="5638800" cy="9144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sz="4000" b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Course Correction </a:t>
            </a:r>
            <a:r>
              <a:rPr lang="en-US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(5)</a:t>
            </a:r>
            <a:endParaRPr lang="en-US" sz="5400" dirty="0"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uiExpand="1" build="p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090" y="3200400"/>
            <a:ext cx="6887110" cy="34290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 eaLnBrk="1" hangingPunct="1">
              <a:buFontTx/>
              <a:buNone/>
              <a:tabLst>
                <a:tab pos="285115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Remember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Courier New" panose="02070309020205020404" pitchFamily="49" charset="0"/>
              <a:buChar char="o"/>
              <a:tabLst>
                <a:tab pos="2851150" algn="l"/>
              </a:tabLst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Remember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”</a:t>
            </a:r>
          </a:p>
          <a:p>
            <a:pPr lvl="2" eaLnBrk="1" hangingPunct="1">
              <a:lnSpc>
                <a:spcPct val="90000"/>
              </a:lnSpc>
              <a:spcBef>
                <a:spcPct val="15000"/>
              </a:spcBef>
              <a:buFontTx/>
              <a:buChar char="•"/>
              <a:tabLst>
                <a:tab pos="2851150" algn="l"/>
              </a:tabLs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Called to Look Back</a:t>
            </a:r>
          </a:p>
          <a:p>
            <a:pPr eaLnBrk="1" hangingPunct="1">
              <a:buFont typeface="Courier New" panose="02070309020205020404" pitchFamily="49" charset="0"/>
              <a:buChar char="o"/>
              <a:tabLst>
                <a:tab pos="2851150" algn="l"/>
              </a:tabLst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from..art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fallen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..”</a:t>
            </a:r>
          </a:p>
          <a:p>
            <a:pPr lvl="2" eaLnBrk="1" hangingPunct="1">
              <a:lnSpc>
                <a:spcPct val="90000"/>
              </a:lnSpc>
              <a:spcBef>
                <a:spcPct val="15000"/>
              </a:spcBef>
              <a:buFontTx/>
              <a:buChar char="•"/>
              <a:tabLst>
                <a:tab pos="2851150" algn="l"/>
              </a:tabLs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Driven Off One’s Course.. </a:t>
            </a:r>
          </a:p>
          <a:p>
            <a:pPr lvl="2" eaLnBrk="1" hangingPunct="1">
              <a:lnSpc>
                <a:spcPct val="90000"/>
              </a:lnSpc>
              <a:spcBef>
                <a:spcPct val="15000"/>
              </a:spcBef>
              <a:buFontTx/>
              <a:buChar char="•"/>
              <a:tabLst>
                <a:tab pos="2851150" algn="l"/>
              </a:tabLs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Become Ineffective…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130E23B-7F27-41C1-9EFA-4AEEC0CB6C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76200"/>
            <a:ext cx="5638800" cy="9144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sz="4000" b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Course Correction </a:t>
            </a:r>
            <a:r>
              <a:rPr lang="en-US" b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5)</a:t>
            </a:r>
            <a:endParaRPr lang="en-US" sz="5400" dirty="0"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774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uiExpand="1" build="p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44196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 eaLnBrk="1" hangingPunct="1">
              <a:spcBef>
                <a:spcPts val="0"/>
              </a:spcBef>
              <a:buFontTx/>
              <a:buNone/>
              <a:tabLst>
                <a:tab pos="285115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Repenting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 Change of Mind that …</a:t>
            </a:r>
          </a:p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…Leads to a Change of Action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” </a:t>
            </a:r>
          </a:p>
          <a:p>
            <a:pPr algn="ctr" eaLnBrk="1" hangingPunct="1">
              <a:spcBef>
                <a:spcPts val="1200"/>
              </a:spcBef>
              <a:buFontTx/>
              <a:buNone/>
              <a:tabLst>
                <a:tab pos="285115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Repeating </a:t>
            </a:r>
          </a:p>
          <a:p>
            <a:pPr marL="457200" indent="-457200" eaLnBrk="1" hangingPunct="1">
              <a:buFont typeface="Courier New" panose="02070309020205020404" pitchFamily="49" charset="0"/>
              <a:buChar char="o"/>
              <a:tabLst>
                <a:tab pos="2851150" algn="l"/>
              </a:tabLs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Tells Them to “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do the first works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”</a:t>
            </a:r>
          </a:p>
          <a:p>
            <a:pPr marL="457200" indent="-457200" eaLnBrk="1" hangingPunct="1">
              <a:buFont typeface="Courier New" panose="02070309020205020404" pitchFamily="49" charset="0"/>
              <a:buChar char="o"/>
              <a:tabLst>
                <a:tab pos="2851150" algn="l"/>
              </a:tabLs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Key to their Revival </a:t>
            </a:r>
          </a:p>
          <a:p>
            <a:pPr marL="457200" indent="-457200" eaLnBrk="1" hangingPunct="1">
              <a:buFont typeface="Courier New" panose="02070309020205020404" pitchFamily="49" charset="0"/>
              <a:buChar char="o"/>
              <a:tabLst>
                <a:tab pos="2851150" algn="l"/>
              </a:tabLs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Do the Things They Used to Do…</a:t>
            </a:r>
          </a:p>
          <a:p>
            <a:pPr marL="0" indent="0" eaLnBrk="1" hangingPunct="1">
              <a:buNone/>
              <a:tabLst>
                <a:tab pos="2851150" algn="l"/>
              </a:tabLs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       …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Once Again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D1D8819-DF3A-459C-8DD7-9EBC960F7C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76200"/>
            <a:ext cx="5638800" cy="9144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sz="4000" b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Course Correction </a:t>
            </a:r>
            <a:r>
              <a:rPr lang="en-US" b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5)</a:t>
            </a:r>
            <a:endParaRPr lang="en-US" sz="5400" dirty="0"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1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0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uiExpand="1" build="p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AA858-192E-4C67-9D8F-6429247FC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47244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Letters Were Written to These Churches to Let Them Know…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Although There May Be Problems…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…There Is Always </a:t>
            </a:r>
          </a:p>
          <a:p>
            <a:pPr marL="2209800" lvl="4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Hope</a:t>
            </a:r>
          </a:p>
          <a:p>
            <a:pPr marL="2209800" lvl="4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Opportunity</a:t>
            </a:r>
          </a:p>
          <a:p>
            <a:pPr marL="2209800" lvl="4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Choice</a:t>
            </a:r>
          </a:p>
          <a:p>
            <a:pPr marL="1752600" lvl="4" indent="0"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 Life!!!</a:t>
            </a:r>
          </a:p>
        </p:txBody>
      </p:sp>
    </p:spTree>
    <p:extLst>
      <p:ext uri="{BB962C8B-B14F-4D97-AF65-F5344CB8AC3E}">
        <p14:creationId xmlns:p14="http://schemas.microsoft.com/office/powerpoint/2010/main" val="161385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mb dir="vert"/>
      </p:transition>
    </mc:Choice>
    <mc:Fallback xmlns="">
      <p:transition spd="slow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2425EC-0726-4327-8377-0E82DD4E0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345291A-6F8F-4063-AC2D-4D18ED343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9"/>
          <a:stretch/>
        </p:blipFill>
        <p:spPr bwMode="auto">
          <a:xfrm>
            <a:off x="457200" y="1066800"/>
            <a:ext cx="8229600" cy="533400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60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287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4AA8-9ADE-4DB4-A3D6-9A6E8C5766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BA021C-0E6C-43E8-B2B8-9412459520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6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0DB05-9FFD-4B32-9E4F-7426EB4C7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4038600"/>
            <a:ext cx="7467600" cy="2514599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Jeremiah 29:11 (MSG)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know what I'm doing. I have it all planned out—plans to take care of you, not abandon you, plans to give you the future you hope for.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8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Family is Under Attack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5410200"/>
          </a:xfrm>
        </p:spPr>
        <p:txBody>
          <a:bodyPr/>
          <a:lstStyle/>
          <a:p>
            <a:pPr eaLnBrk="1" hangingPunct="1">
              <a:lnSpc>
                <a:spcPct val="125000"/>
              </a:lnSpc>
              <a:buNone/>
              <a:tabLst>
                <a:tab pos="2851150" algn="l"/>
              </a:tabLst>
            </a:pPr>
            <a:r>
              <a:rPr lang="en-US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Our God places a… </a:t>
            </a: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buNone/>
              <a:tabLst>
                <a:tab pos="2851150" algn="l"/>
              </a:tabLst>
            </a:pPr>
            <a:r>
              <a:rPr lang="en-US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…High Value On Relationships</a:t>
            </a:r>
          </a:p>
          <a:p>
            <a:pPr eaLnBrk="1" hangingPunct="1">
              <a:lnSpc>
                <a:spcPct val="125000"/>
              </a:lnSpc>
              <a:buNone/>
              <a:tabLst>
                <a:tab pos="2851150" algn="l"/>
              </a:tabLst>
            </a:pPr>
            <a:r>
              <a:rPr lang="en-US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That is why he created Adam…</a:t>
            </a: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buNone/>
              <a:tabLst>
                <a:tab pos="2851150" algn="l"/>
              </a:tabLst>
            </a:pPr>
            <a:r>
              <a:rPr lang="en-US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…gave Free Will</a:t>
            </a:r>
          </a:p>
          <a:p>
            <a:pPr eaLnBrk="1" hangingPunct="1">
              <a:lnSpc>
                <a:spcPct val="125000"/>
              </a:lnSpc>
              <a:buNone/>
              <a:tabLst>
                <a:tab pos="2851150" algn="l"/>
              </a:tabLst>
            </a:pPr>
            <a:r>
              <a:rPr lang="en-US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Adam was to Use this Gift to… </a:t>
            </a: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buNone/>
              <a:tabLst>
                <a:tab pos="2851150" algn="l"/>
              </a:tabLst>
            </a:pPr>
            <a:r>
              <a:rPr lang="en-US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…the Families Advantage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39946-ACC7-4B57-AD26-A11B24976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4" y="1014413"/>
            <a:ext cx="8679656" cy="492204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letters to the seven churches can be interpreted 3 different ways:  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Practically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(to a literal church, and to individual churches throughout history);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Prophetically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(Church history - Pentecost to 100 A.D.);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Personally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(To every believer.) 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 seven message should speak to each individually as well as to the 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neds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this church here.  But, do not forget, that this letter went to a real, active church.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Ill. Ephesus, "the Vanity Fair Of Asia", "The Supreme Metropolis of Asia.". 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Famous 3 Ways: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Religion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The temple of Diana; 7th wonder of world; bank; art; sin; 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Comercially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Port city; Military city, industrial city; 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Politically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A free city, self rule. It was here that Paul  founded the church in Ephesus, Acts 18. 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spent 3 years here preaching and training the people; Apollos preached here,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Acquila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Priscilla ministered here; pastored by Timothy and later by John. 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church greatly blessed by much spiritual light.  Yet, they were a church with a problem. 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Jesus came to them and diagnosed them as cold and fallen.  Verse 1 identifies the speaker as Jesus.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is walking in His church seeing and judging.  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reminded that He is in full control. 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Let's listen in as Jesus gives them the cure for the common cold.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endParaRPr lang="en-US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30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39946-ACC7-4B57-AD26-A11B24976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667000"/>
            <a:ext cx="8305800" cy="4038600"/>
          </a:xfrm>
          <a:solidFill>
            <a:schemeClr val="bg1"/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Loveless Church- Ephesus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(2:1-7)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Persecuted Church- Smyrna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(2:8-11)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Compromising Church- Pergamos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(2:12-17)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Divided Church- Thyatira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(2:18-29)</a:t>
            </a:r>
          </a:p>
          <a:p>
            <a:pPr marL="0">
              <a:lnSpc>
                <a:spcPct val="115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Lifeless Church- Sardis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(3:1-6)</a:t>
            </a:r>
          </a:p>
          <a:p>
            <a:pPr marL="0">
              <a:lnSpc>
                <a:spcPct val="115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Living Church- Philadelphia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(3:7-13)</a:t>
            </a:r>
          </a:p>
          <a:p>
            <a:pPr marL="0">
              <a:lnSpc>
                <a:spcPct val="115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Lukewarm Church- Laodicea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(3:14-22)</a:t>
            </a:r>
            <a:endParaRPr lang="en-US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F8EC5-1B9E-4FAB-8AFA-2F68DD994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84975"/>
            <a:ext cx="8382000" cy="44196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What this Would Mean to Persecuted Churches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Comfort Knowing Jesus…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…was in the Middle of the Churches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…They Were Held in His Hand.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We Too Should Know In All This…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…He is Still in the Middle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…We Are Still in His Hands</a:t>
            </a:r>
            <a:r>
              <a:rPr lang="en-US" sz="1800" b="1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He Comes to Us, Cares For Us, Comforts Us…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…We Don’t Have to Be Afraid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7260B-4B54-4294-B1A8-C4CBE893B2A7}"/>
              </a:ext>
            </a:extLst>
          </p:cNvPr>
          <p:cNvSpPr txBox="1"/>
          <p:nvPr/>
        </p:nvSpPr>
        <p:spPr>
          <a:xfrm>
            <a:off x="4191000" y="-76200"/>
            <a:ext cx="5105400" cy="58477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Power of this Vision</a:t>
            </a:r>
          </a:p>
        </p:txBody>
      </p:sp>
    </p:spTree>
    <p:extLst>
      <p:ext uri="{BB962C8B-B14F-4D97-AF65-F5344CB8AC3E}">
        <p14:creationId xmlns:p14="http://schemas.microsoft.com/office/powerpoint/2010/main" val="198766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2A888C29-9B54-4AA5-8525-734BBCFA9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" y="2133600"/>
            <a:ext cx="8915400" cy="413976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b="1" dirty="0"/>
              <a:t>    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Revelation 1:20 (KJV) </a:t>
            </a:r>
          </a:p>
          <a:p>
            <a:pPr algn="ctr" eaLnBrk="1" hangingPunct="1">
              <a:buFontTx/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mystery of the seven stars which thou</a:t>
            </a:r>
          </a:p>
          <a:p>
            <a:pPr algn="ctr" eaLnBrk="1" hangingPunct="1">
              <a:buFontTx/>
              <a:buNone/>
            </a:pP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sawest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my right hand, and the seven</a:t>
            </a:r>
          </a:p>
          <a:p>
            <a:pPr algn="ctr" eaLnBrk="1" hangingPunct="1">
              <a:buFontTx/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golden candlesticks. The seven stars are</a:t>
            </a:r>
          </a:p>
          <a:p>
            <a:pPr algn="ctr" eaLnBrk="1" hangingPunct="1">
              <a:buFontTx/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angels of the seven churches: and the</a:t>
            </a:r>
          </a:p>
          <a:p>
            <a:pPr algn="ctr" eaLnBrk="1" hangingPunct="1">
              <a:buFontTx/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 candlesticks which thou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sawest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the seven churches”</a:t>
            </a:r>
            <a:b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56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971DBC5-6BA6-4F3D-9349-C68B63FB78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171" name="Text Box 5">
            <a:extLst>
              <a:ext uri="{FF2B5EF4-FFF2-40B4-BE49-F238E27FC236}">
                <a16:creationId xmlns:a16="http://schemas.microsoft.com/office/drawing/2014/main" id="{0C2DF76A-6324-4249-B5E6-25520CB40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5372100"/>
            <a:ext cx="548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660066"/>
              </a:buClr>
              <a:buAutoNum type="arabicPeriod"/>
              <a:defRPr sz="3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AutoNum type="arabicParenR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     </a:t>
            </a:r>
            <a:r>
              <a:rPr lang="en-US" altLang="en-US" sz="2400">
                <a:solidFill>
                  <a:schemeClr val="bg1"/>
                </a:solidFill>
              </a:rPr>
              <a:t>Seven Churches of Revelation</a:t>
            </a:r>
          </a:p>
        </p:txBody>
      </p:sp>
      <p:pic>
        <p:nvPicPr>
          <p:cNvPr id="7172" name="Picture 7" descr="7 churches - cropped">
            <a:extLst>
              <a:ext uri="{FF2B5EF4-FFF2-40B4-BE49-F238E27FC236}">
                <a16:creationId xmlns:a16="http://schemas.microsoft.com/office/drawing/2014/main" id="{5FDBE196-DB3D-47F9-8AB4-415107C4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1"/>
            <a:ext cx="6858000" cy="289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rev23">
            <a:extLst>
              <a:ext uri="{FF2B5EF4-FFF2-40B4-BE49-F238E27FC236}">
                <a16:creationId xmlns:a16="http://schemas.microsoft.com/office/drawing/2014/main" id="{96E65A34-6E27-4815-A605-318B9CED5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71751"/>
            <a:ext cx="3028950" cy="225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1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29B0EE3E-BB64-4056-B0D2-26634CA0E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5410200"/>
          </a:xfrm>
        </p:spPr>
        <p:txBody>
          <a:bodyPr/>
          <a:lstStyle/>
          <a:p>
            <a:pPr algn="ctr" eaLnBrk="1" hangingPunct="1">
              <a:buFontTx/>
              <a:buNone/>
              <a:tabLst>
                <a:tab pos="2851150" algn="l"/>
              </a:tabLst>
            </a:pPr>
            <a:endParaRPr lang="en-US" altLang="en-US" sz="3600" b="1" dirty="0"/>
          </a:p>
          <a:p>
            <a:pPr algn="ctr" eaLnBrk="1" hangingPunct="1">
              <a:buFontTx/>
              <a:buNone/>
              <a:tabLst>
                <a:tab pos="2851150" algn="l"/>
              </a:tabLst>
            </a:pPr>
            <a:r>
              <a:rPr lang="en-US" altLang="en-US" sz="3600" b="1" dirty="0"/>
              <a:t>Jesus makes </a:t>
            </a:r>
          </a:p>
          <a:p>
            <a:pPr algn="ctr" eaLnBrk="1" hangingPunct="1">
              <a:buFontTx/>
              <a:buNone/>
              <a:tabLst>
                <a:tab pos="2851150" algn="l"/>
              </a:tabLst>
            </a:pPr>
            <a:r>
              <a:rPr lang="en-US" altLang="en-US" sz="3600" b="1" dirty="0"/>
              <a:t>Four observations</a:t>
            </a:r>
          </a:p>
          <a:p>
            <a:pPr algn="ctr" eaLnBrk="1" hangingPunct="1">
              <a:buFontTx/>
              <a:buNone/>
              <a:tabLst>
                <a:tab pos="2851150" algn="l"/>
              </a:tabLst>
            </a:pPr>
            <a:r>
              <a:rPr lang="en-US" altLang="en-US" sz="3600" b="1" dirty="0"/>
              <a:t>About His Church </a:t>
            </a:r>
          </a:p>
          <a:p>
            <a:pPr algn="ctr" eaLnBrk="1" hangingPunct="1">
              <a:buFontTx/>
              <a:buNone/>
              <a:tabLst>
                <a:tab pos="2851150" algn="l"/>
              </a:tabLst>
            </a:pPr>
            <a:r>
              <a:rPr lang="en-US" altLang="en-US" sz="3600" b="1" dirty="0"/>
              <a:t>At Ephesus…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9651916-A2DC-4B3B-A24B-EDA31F2C2D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71596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algn="l" eaLnBrk="1" hangingPunct="1"/>
            <a:r>
              <a:rPr lang="en-US" altLang="en-US" b="1" dirty="0">
                <a:latin typeface="+mn-lt"/>
              </a:rPr>
              <a:t>Each Church has Unique Introduction</a:t>
            </a:r>
            <a:r>
              <a:rPr lang="en-US" altLang="en-US" dirty="0">
                <a:latin typeface="+mn-lt"/>
              </a:rPr>
              <a:t>  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DD24055-FA82-49EE-B72B-C15E49717A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5897" y="1882079"/>
            <a:ext cx="8534400" cy="3832921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/>
          <a:lstStyle/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 Reminded in (1) that He Has Them Safely in His Hand.</a:t>
            </a:r>
          </a:p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Word “</a:t>
            </a:r>
            <a:r>
              <a:rPr lang="en-US" alt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Holdeth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Speaks of… </a:t>
            </a:r>
          </a:p>
          <a:p>
            <a:pPr eaLnBrk="1" hangingPunct="1">
              <a:spcBef>
                <a:spcPts val="0"/>
              </a:spcBef>
              <a:buFontTx/>
              <a:buNone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“</a:t>
            </a: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 In Absolute Control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”.  </a:t>
            </a:r>
          </a:p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 Society That Was Out Of Control, They Needed To Know… </a:t>
            </a:r>
          </a:p>
          <a:p>
            <a:pPr eaLnBrk="1" hangingPunct="1">
              <a:spcBef>
                <a:spcPts val="0"/>
              </a:spcBef>
              <a:buFontTx/>
              <a:buNone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…He Was In Control.  </a:t>
            </a:r>
          </a:p>
          <a:p>
            <a:pPr eaLnBrk="1" hangingPunct="1">
              <a:buFontTx/>
              <a:buNone/>
              <a:tabLst>
                <a:tab pos="2851150" algn="l"/>
              </a:tabLst>
            </a:pPr>
            <a:endParaRPr lang="en-US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7ABEEA2-03E4-4D69-9369-D578F89BC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363FA398-CC55-48DF-8026-769BB5445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67200"/>
            <a:ext cx="822960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60066"/>
              </a:buClr>
              <a:buAutoNum type="arabicPeriod"/>
              <a:defRPr sz="3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AutoNum type="arabicParenR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7 Churches </a:t>
            </a:r>
            <a:r>
              <a:rPr lang="en-US" alt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pt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4</a:t>
            </a: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“You’ve Lost that Loving Feeling”</a:t>
            </a:r>
            <a:endParaRPr lang="en-US" altLang="en-US" sz="36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DA6FE-5464-45AC-A549-D4E7A491E438}"/>
              </a:ext>
            </a:extLst>
          </p:cNvPr>
          <p:cNvSpPr txBox="1"/>
          <p:nvPr/>
        </p:nvSpPr>
        <p:spPr>
          <a:xfrm>
            <a:off x="914400" y="107169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November 15,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65A4D-40D8-4816-819F-1E9139D5D35B}"/>
              </a:ext>
            </a:extLst>
          </p:cNvPr>
          <p:cNvSpPr txBox="1"/>
          <p:nvPr/>
        </p:nvSpPr>
        <p:spPr>
          <a:xfrm>
            <a:off x="5791200" y="102274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Edward Church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C86A1-3DB7-4206-885B-5B259884A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53333"/>
          <a:stretch/>
        </p:blipFill>
        <p:spPr bwMode="auto">
          <a:xfrm>
            <a:off x="609600" y="614448"/>
            <a:ext cx="7924800" cy="586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50"/>
                            </p:stCondLst>
                            <p:childTnLst>
                              <p:par>
                                <p:cTn id="1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95FEFC-5903-4BFB-BABD-78A26DEBC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97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1B23C4C-AE8C-4382-8222-631A8010B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7" y="228600"/>
            <a:ext cx="2445463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96EDA52-D89A-4C0E-A96D-BA96AE4AC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5352"/>
            <a:ext cx="1887537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B17816BE-B032-462D-9F20-3DDBD75E9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7" y="302027"/>
            <a:ext cx="1887537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BD47ED25-F2D4-4EA7-8255-AC27EEA77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79626"/>
            <a:ext cx="1676400" cy="21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90E5F46C-FC7E-4750-8171-FDA38750B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200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2E6BF7B9-CB58-4B10-A2F9-7B929DE49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605" y="3429000"/>
            <a:ext cx="2608263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38C41A0C-F33F-41B7-9302-AFC116C7A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05200"/>
            <a:ext cx="224790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865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95FEFC-5903-4BFB-BABD-78A26DEBC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063F376-F373-41D3-BD1C-628651F23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b="20000"/>
          <a:stretch/>
        </p:blipFill>
        <p:spPr>
          <a:xfrm>
            <a:off x="1143000" y="1447800"/>
            <a:ext cx="6705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3074AC40-5BD9-4881-93F5-39F8AE24B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2" y="76200"/>
            <a:ext cx="2131888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>
            <a:extLst>
              <a:ext uri="{FF2B5EF4-FFF2-40B4-BE49-F238E27FC236}">
                <a16:creationId xmlns:a16="http://schemas.microsoft.com/office/drawing/2014/main" id="{520D1902-EF0D-45E7-B4E8-EBCA11CD5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"/>
            <a:ext cx="25146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>
            <a:extLst>
              <a:ext uri="{FF2B5EF4-FFF2-40B4-BE49-F238E27FC236}">
                <a16:creationId xmlns:a16="http://schemas.microsoft.com/office/drawing/2014/main" id="{FA305ABF-31EC-405C-8EDB-D2BE7EF31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3" y="4460054"/>
            <a:ext cx="2131888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>
            <a:extLst>
              <a:ext uri="{FF2B5EF4-FFF2-40B4-BE49-F238E27FC236}">
                <a16:creationId xmlns:a16="http://schemas.microsoft.com/office/drawing/2014/main" id="{17230130-72DC-43C1-BAEA-789465722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429232"/>
            <a:ext cx="56007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B641360-C256-4E22-B3A1-641033D8B9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b="20000"/>
          <a:stretch/>
        </p:blipFill>
        <p:spPr>
          <a:xfrm>
            <a:off x="5029200" y="228600"/>
            <a:ext cx="39243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56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35F0F78A-6704-4F63-8018-0E7B82E1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81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04AB35D9-3D99-43AC-A28C-38FD82382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6"/>
          <a:stretch/>
        </p:blipFill>
        <p:spPr bwMode="auto">
          <a:xfrm>
            <a:off x="5638800" y="2895600"/>
            <a:ext cx="35052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>
            <a:extLst>
              <a:ext uri="{FF2B5EF4-FFF2-40B4-BE49-F238E27FC236}">
                <a16:creationId xmlns:a16="http://schemas.microsoft.com/office/drawing/2014/main" id="{D9BDB150-95C1-4A28-BC90-7EB6BD5FA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>
            <a:extLst>
              <a:ext uri="{FF2B5EF4-FFF2-40B4-BE49-F238E27FC236}">
                <a16:creationId xmlns:a16="http://schemas.microsoft.com/office/drawing/2014/main" id="{23988BFA-C328-4641-B4D8-CAB1BD291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8999"/>
            <a:ext cx="21717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466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0976C217-0D37-4BA3-924A-1CA348BC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2133600" cy="177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186FAE78-4304-41A2-ACAA-AE03B8251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1612"/>
            <a:ext cx="22098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>
            <a:extLst>
              <a:ext uri="{FF2B5EF4-FFF2-40B4-BE49-F238E27FC236}">
                <a16:creationId xmlns:a16="http://schemas.microsoft.com/office/drawing/2014/main" id="{3B2F540F-AB76-4066-9C97-A196E0113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6200"/>
            <a:ext cx="2438400" cy="178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0D224C79-E642-4B06-B016-E2382250B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/>
          <a:stretch/>
        </p:blipFill>
        <p:spPr bwMode="auto">
          <a:xfrm>
            <a:off x="152400" y="2133600"/>
            <a:ext cx="3333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49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42280125-69C8-4148-AA81-376CE68CD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3333"/>
          <a:stretch/>
        </p:blipFill>
        <p:spPr bwMode="auto">
          <a:xfrm>
            <a:off x="228600" y="29966"/>
            <a:ext cx="2514600" cy="315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>
            <a:extLst>
              <a:ext uri="{FF2B5EF4-FFF2-40B4-BE49-F238E27FC236}">
                <a16:creationId xmlns:a16="http://schemas.microsoft.com/office/drawing/2014/main" id="{07CE56F3-39EC-44AD-83CD-7BDD072C7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9966"/>
            <a:ext cx="2514600" cy="315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A82D7BA4-F22A-4CF8-A4CF-C024AC2B5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25336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>
            <a:extLst>
              <a:ext uri="{FF2B5EF4-FFF2-40B4-BE49-F238E27FC236}">
                <a16:creationId xmlns:a16="http://schemas.microsoft.com/office/drawing/2014/main" id="{E9D6888A-3ECA-482E-B9E9-99CE1F455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2667000" cy="339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>
            <a:extLst>
              <a:ext uri="{FF2B5EF4-FFF2-40B4-BE49-F238E27FC236}">
                <a16:creationId xmlns:a16="http://schemas.microsoft.com/office/drawing/2014/main" id="{BFEE4E94-46C5-4A6C-93CA-BEE398CCF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98926"/>
            <a:ext cx="2743200" cy="339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>
            <a:extLst>
              <a:ext uri="{FF2B5EF4-FFF2-40B4-BE49-F238E27FC236}">
                <a16:creationId xmlns:a16="http://schemas.microsoft.com/office/drawing/2014/main" id="{33A42F18-327D-4424-A754-3486A183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45868"/>
            <a:ext cx="32766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665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7D31B75-7DF6-44F2-B886-816309B1A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00600"/>
            <a:ext cx="2667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7376C0-83FC-48DE-A582-531209878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1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E509623-F1CD-48B3-A343-DF23C5A6E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53333"/>
          <a:stretch/>
        </p:blipFill>
        <p:spPr bwMode="auto">
          <a:xfrm>
            <a:off x="18327" y="1981200"/>
            <a:ext cx="28956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65AED41-7F0F-4CFF-8434-231ABBD33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452" y="0"/>
            <a:ext cx="323994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1C5C8B8-3C2D-4236-961A-AF8DFAED3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07"/>
          <a:stretch/>
        </p:blipFill>
        <p:spPr bwMode="auto">
          <a:xfrm>
            <a:off x="3008452" y="2133600"/>
            <a:ext cx="316374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E20C080-466B-405F-8CCC-9ECA47080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452" y="0"/>
            <a:ext cx="24574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50EA448-A3CD-4655-9375-B2C830FD0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9"/>
          <a:stretch/>
        </p:blipFill>
        <p:spPr bwMode="auto">
          <a:xfrm>
            <a:off x="6248400" y="2895600"/>
            <a:ext cx="273565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265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id="{6884BA83-0E2E-4EC2-80CA-BE0DE98D1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143000"/>
            <a:ext cx="7086600" cy="23622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 eaLnBrk="1" hangingPunct="1">
              <a:buFontTx/>
              <a:buNone/>
              <a:tabLst>
                <a:tab pos="2851150" algn="l"/>
              </a:tabLst>
            </a:pPr>
            <a:r>
              <a:rPr lang="en-US" altLang="en-US" b="1" dirty="0"/>
              <a:t>     </a:t>
            </a:r>
            <a:r>
              <a:rPr lang="en-US" altLang="en-US" b="1" i="1" dirty="0"/>
              <a:t>“canst not bear”</a:t>
            </a:r>
          </a:p>
          <a:p>
            <a:pPr marL="914400" lvl="2" indent="0" algn="ctr" eaLnBrk="1" hangingPunct="1">
              <a:buNone/>
              <a:tabLst>
                <a:tab pos="2851150" algn="l"/>
              </a:tabLst>
            </a:pPr>
            <a:r>
              <a:rPr lang="en-US" altLang="en-US" dirty="0"/>
              <a:t>Take to self -receive / </a:t>
            </a:r>
            <a:r>
              <a:rPr lang="en-US" altLang="en-US" dirty="0" err="1"/>
              <a:t>practise</a:t>
            </a:r>
            <a:r>
              <a:rPr lang="en-US" altLang="en-US" dirty="0"/>
              <a:t> </a:t>
            </a:r>
          </a:p>
          <a:p>
            <a:pPr algn="ctr" eaLnBrk="1" hangingPunct="1">
              <a:buFontTx/>
              <a:buNone/>
              <a:tabLst>
                <a:tab pos="2851150" algn="l"/>
              </a:tabLst>
            </a:pPr>
            <a:r>
              <a:rPr lang="en-US" altLang="en-US" b="1" dirty="0"/>
              <a:t>     </a:t>
            </a:r>
            <a:r>
              <a:rPr lang="en-US" altLang="en-US" b="1" i="1" dirty="0"/>
              <a:t>“them which are </a:t>
            </a:r>
            <a:r>
              <a:rPr lang="en-US" altLang="en-US" b="1" i="1" u="sng" dirty="0"/>
              <a:t>evil</a:t>
            </a:r>
            <a:r>
              <a:rPr lang="en-US" altLang="en-US" b="1" i="1" dirty="0"/>
              <a:t>”</a:t>
            </a:r>
          </a:p>
          <a:p>
            <a:pPr marL="914400" lvl="2" indent="0" algn="ctr" eaLnBrk="1" hangingPunct="1">
              <a:buNone/>
              <a:tabLst>
                <a:tab pos="2851150" algn="l"/>
              </a:tabLst>
            </a:pPr>
            <a:r>
              <a:rPr lang="en-US" altLang="en-US" dirty="0"/>
              <a:t>Worthless - of no spiritual value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9563821-641F-4573-8AD1-9E3835105E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152400"/>
            <a:ext cx="5105400" cy="9144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Discernment</a:t>
            </a:r>
            <a:r>
              <a:rPr lang="en-US" altLang="en-US" sz="4000" b="1" dirty="0">
                <a:latin typeface="Arial Rounded MT Bold" panose="020F0704030504030204" pitchFamily="34" charset="0"/>
              </a:rPr>
              <a:t>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</a:t>
            </a:r>
            <a:r>
              <a:rPr lang="en-US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2b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2729F2E-5138-4E99-A60B-7DC1855E8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4343400" cy="9144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altLang="en-US" sz="4000" b="1" dirty="0">
                <a:latin typeface="Arial Rounded MT Bold" panose="020F0704030504030204" pitchFamily="34" charset="0"/>
              </a:rPr>
              <a:t>Dedicated </a:t>
            </a:r>
            <a:r>
              <a:rPr lang="en-US" altLang="en-US" b="1" dirty="0">
                <a:latin typeface="Arial Rounded MT Bold" panose="020F0704030504030204" pitchFamily="34" charset="0"/>
              </a:rPr>
              <a:t>(</a:t>
            </a:r>
            <a:r>
              <a:rPr lang="en-US" altLang="en-US" dirty="0" err="1">
                <a:latin typeface="Arial Rounded MT Bold" panose="020F0704030504030204" pitchFamily="34" charset="0"/>
              </a:rPr>
              <a:t>2a</a:t>
            </a:r>
            <a:r>
              <a:rPr lang="en-US" altLang="en-US" dirty="0">
                <a:latin typeface="Arial Rounded MT Bold" panose="020F0704030504030204" pitchFamily="34" charset="0"/>
              </a:rPr>
              <a:t>)</a:t>
            </a:r>
            <a:r>
              <a:rPr lang="en-US" altLang="en-US" dirty="0"/>
              <a:t> 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103AA4E-55C0-4B8D-9348-1531873A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1500" y="2057400"/>
            <a:ext cx="8001000" cy="4572000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</a:t>
            </a:r>
          </a:p>
          <a:p>
            <a:pPr algn="ctr" eaLnBrk="1" hangingPunct="1">
              <a:lnSpc>
                <a:spcPct val="90000"/>
              </a:lnSpc>
              <a:spcBef>
                <a:spcPct val="15000"/>
              </a:spcBef>
              <a:buFontTx/>
              <a:buNone/>
              <a:tabLst>
                <a:tab pos="2851150" algn="l"/>
              </a:tabLst>
            </a:pPr>
            <a:r>
              <a:rPr lang="en-US" altLang="en-US" i="1" dirty="0"/>
              <a:t>“</a:t>
            </a:r>
            <a:r>
              <a:rPr lang="en-US" altLang="en-US" b="1" i="1" dirty="0"/>
              <a:t>that which is accomplished”</a:t>
            </a:r>
            <a:r>
              <a:rPr lang="en-US" altLang="en-US" i="1" dirty="0"/>
              <a:t> 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  <a:tabLst>
                <a:tab pos="2851150" algn="l"/>
              </a:tabLst>
            </a:pPr>
            <a:r>
              <a:rPr lang="en-US" altLang="en-US" sz="3200" b="1" dirty="0"/>
              <a:t>Labor</a:t>
            </a:r>
            <a:r>
              <a:rPr lang="en-US" altLang="en-US" b="1" dirty="0"/>
              <a:t> </a:t>
            </a:r>
          </a:p>
          <a:p>
            <a:pPr marL="457200" lvl="1" indent="0" algn="ctr" eaLnBrk="1" hangingPunct="1">
              <a:lnSpc>
                <a:spcPct val="85000"/>
              </a:lnSpc>
              <a:spcBef>
                <a:spcPct val="15000"/>
              </a:spcBef>
              <a:buNone/>
              <a:tabLst>
                <a:tab pos="2851150" algn="l"/>
              </a:tabLst>
            </a:pPr>
            <a:r>
              <a:rPr lang="en-US" altLang="en-US" dirty="0"/>
              <a:t>Literally=</a:t>
            </a:r>
            <a:r>
              <a:rPr lang="en-US" altLang="en-US" b="1" dirty="0"/>
              <a:t> “</a:t>
            </a:r>
            <a:r>
              <a:rPr lang="en-US" altLang="en-US" b="1" i="1" dirty="0"/>
              <a:t>a beating</a:t>
            </a:r>
            <a:r>
              <a:rPr lang="en-US" altLang="en-US" b="1" dirty="0"/>
              <a:t>”</a:t>
            </a:r>
            <a:endParaRPr lang="en-US" altLang="en-US" sz="2400" b="1" dirty="0"/>
          </a:p>
          <a:p>
            <a:pPr marL="457200" lvl="1" indent="0" algn="ctr" eaLnBrk="1" hangingPunct="1">
              <a:lnSpc>
                <a:spcPct val="85000"/>
              </a:lnSpc>
              <a:spcBef>
                <a:spcPct val="15000"/>
              </a:spcBef>
              <a:buNone/>
              <a:tabLst>
                <a:tab pos="2851150" algn="l"/>
              </a:tabLst>
            </a:pPr>
            <a:r>
              <a:rPr lang="en-US" altLang="en-US" dirty="0"/>
              <a:t>“</a:t>
            </a:r>
            <a:r>
              <a:rPr lang="en-US" altLang="en-US" i="1" dirty="0"/>
              <a:t>intense work coupled with toil 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  <a:buFontTx/>
              <a:buNone/>
              <a:tabLst>
                <a:tab pos="2851150" algn="l"/>
              </a:tabLst>
            </a:pPr>
            <a:r>
              <a:rPr lang="en-US" altLang="en-US" i="1" dirty="0"/>
              <a:t>                                                     and trouble</a:t>
            </a:r>
            <a:r>
              <a:rPr lang="en-US" altLang="en-US" dirty="0"/>
              <a:t>.” 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  <a:tabLst>
                <a:tab pos="2851150" algn="l"/>
              </a:tabLst>
            </a:pPr>
            <a:r>
              <a:rPr lang="en-US" altLang="en-US" sz="3200" b="1" dirty="0"/>
              <a:t>Patience</a:t>
            </a:r>
            <a:r>
              <a:rPr lang="en-US" altLang="en-US" b="1" dirty="0"/>
              <a:t> </a:t>
            </a:r>
          </a:p>
          <a:p>
            <a:pPr marL="457200" lvl="1" indent="0" algn="ctr" eaLnBrk="1" hangingPunct="1">
              <a:lnSpc>
                <a:spcPct val="90000"/>
              </a:lnSpc>
              <a:spcBef>
                <a:spcPct val="15000"/>
              </a:spcBef>
              <a:buNone/>
              <a:tabLst>
                <a:tab pos="2851150" algn="l"/>
              </a:tabLst>
            </a:pPr>
            <a:r>
              <a:rPr lang="en-US" altLang="en-US" dirty="0"/>
              <a:t>“</a:t>
            </a:r>
            <a:r>
              <a:rPr lang="en-US" altLang="en-US" i="1" dirty="0"/>
              <a:t>steadfast endurance</a:t>
            </a:r>
            <a:r>
              <a:rPr lang="en-US" altLang="en-US" dirty="0"/>
              <a:t>” </a:t>
            </a:r>
            <a:r>
              <a:rPr lang="en-US" altLang="en-US" b="1" dirty="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D26D3904-B436-4886-B994-E58E85E73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8077200" cy="381000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/>
          <a:lstStyle/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Lord Comes to His Churches… </a:t>
            </a:r>
          </a:p>
          <a:p>
            <a:pPr eaLnBrk="1" hangingPunct="1">
              <a:spcBef>
                <a:spcPts val="0"/>
              </a:spcBef>
              <a:buFontTx/>
              <a:buNone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…to Speak to Them About </a:t>
            </a:r>
          </a:p>
          <a:p>
            <a:pPr lvl="1" eaLnBrk="1" hangingPunct="1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2851150" algn="l"/>
              </a:tabLst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They Are… </a:t>
            </a:r>
          </a:p>
          <a:p>
            <a:pPr lvl="1" eaLnBrk="1" hangingPunct="1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2851150" algn="l"/>
              </a:tabLst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He Wants Them to Be… </a:t>
            </a:r>
          </a:p>
          <a:p>
            <a:pPr lvl="1" eaLnBrk="1" hangingPunct="1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2851150" algn="l"/>
              </a:tabLst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Comes to Them w-… </a:t>
            </a:r>
          </a:p>
          <a:p>
            <a:pPr marL="0" indent="0" eaLnBrk="1" hangingPunct="1">
              <a:spcBef>
                <a:spcPts val="0"/>
              </a:spcBef>
              <a:buNone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…a Message Of Comfort 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" presetClass="entr" presetSubtype="9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0F55C24D-8816-41FC-8621-1384ED8B3B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3505200"/>
          </a:xfrm>
        </p:spPr>
        <p:txBody>
          <a:bodyPr/>
          <a:lstStyle/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altLang="en-US" b="1" dirty="0"/>
              <a:t>    a- </a:t>
            </a:r>
            <a:r>
              <a:rPr lang="en-US" altLang="en-US" b="1" i="1" dirty="0"/>
              <a:t>“hast tried/ found”</a:t>
            </a:r>
          </a:p>
          <a:p>
            <a:pPr lvl="2" eaLnBrk="1" hangingPunct="1">
              <a:buFontTx/>
              <a:buChar char="•"/>
              <a:tabLst>
                <a:tab pos="2851150" algn="l"/>
              </a:tabLst>
            </a:pPr>
            <a:r>
              <a:rPr lang="en-US" altLang="en-US" b="1" dirty="0"/>
              <a:t>held fast to correct  doctrine</a:t>
            </a:r>
            <a:r>
              <a:rPr lang="en-US" altLang="en-US" dirty="0"/>
              <a:t> </a:t>
            </a:r>
          </a:p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altLang="en-US" dirty="0"/>
              <a:t>    They took a stand against the </a:t>
            </a:r>
            <a:r>
              <a:rPr lang="en-US" altLang="en-US" b="1" u="sng" dirty="0"/>
              <a:t>Nicolaitans</a:t>
            </a:r>
            <a:r>
              <a:rPr lang="en-US" altLang="en-US" b="1" dirty="0"/>
              <a:t> (</a:t>
            </a:r>
            <a:r>
              <a:rPr lang="en-US" altLang="en-US" i="1" dirty="0" err="1"/>
              <a:t>Nikao</a:t>
            </a:r>
            <a:r>
              <a:rPr lang="en-US" altLang="en-US" i="1" dirty="0"/>
              <a:t> </a:t>
            </a:r>
            <a:r>
              <a:rPr lang="en-US" altLang="en-US" dirty="0"/>
              <a:t>=</a:t>
            </a:r>
            <a:r>
              <a:rPr lang="en-US" altLang="en-US" i="1" dirty="0"/>
              <a:t>to Conquer</a:t>
            </a:r>
            <a:r>
              <a:rPr lang="en-US" altLang="en-US" dirty="0"/>
              <a:t>  +</a:t>
            </a:r>
          </a:p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altLang="en-US" dirty="0"/>
              <a:t>                      </a:t>
            </a:r>
            <a:r>
              <a:rPr lang="en-US" altLang="en-US" i="1" dirty="0"/>
              <a:t>Laos</a:t>
            </a:r>
            <a:r>
              <a:rPr lang="en-US" altLang="en-US" dirty="0"/>
              <a:t> =</a:t>
            </a:r>
            <a:r>
              <a:rPr lang="en-US" altLang="en-US" i="1" dirty="0"/>
              <a:t>the People</a:t>
            </a:r>
            <a:r>
              <a:rPr lang="en-US" altLang="en-US" dirty="0"/>
              <a:t>)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C56C603-E732-40EC-89F5-119B8973AF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4267200" cy="9144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alt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Discipline</a:t>
            </a: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</a:t>
            </a:r>
            <a:r>
              <a:rPr lang="en-US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2c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6)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>
            <a:extLst>
              <a:ext uri="{FF2B5EF4-FFF2-40B4-BE49-F238E27FC236}">
                <a16:creationId xmlns:a16="http://schemas.microsoft.com/office/drawing/2014/main" id="{6ACB35ED-8A50-43AD-9603-4A1D92F11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43200" y="1143000"/>
            <a:ext cx="5486400" cy="44958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 eaLnBrk="1" hangingPunct="1">
              <a:buFontTx/>
              <a:buNone/>
              <a:tabLst>
                <a:tab pos="2851150" algn="l"/>
              </a:tabLst>
            </a:pPr>
            <a:r>
              <a:rPr lang="en-US" altLang="en-US" b="1" dirty="0"/>
              <a:t>   </a:t>
            </a: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“hast borne”</a:t>
            </a:r>
          </a:p>
          <a:p>
            <a:pPr algn="ctr" eaLnBrk="1" hangingPunct="1">
              <a:lnSpc>
                <a:spcPct val="85000"/>
              </a:lnSpc>
              <a:spcBef>
                <a:spcPct val="15000"/>
              </a:spcBef>
              <a:buFontTx/>
              <a:buNone/>
              <a:tabLst>
                <a:tab pos="2851150" algn="l"/>
              </a:tabLst>
            </a:pP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…carried the load</a:t>
            </a:r>
          </a:p>
          <a:p>
            <a:pPr algn="ctr" eaLnBrk="1" hangingPunct="1">
              <a:buFontTx/>
              <a:buNone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“hast patience”</a:t>
            </a:r>
          </a:p>
          <a:p>
            <a:pPr algn="ctr" eaLnBrk="1" hangingPunct="1">
              <a:lnSpc>
                <a:spcPct val="85000"/>
              </a:lnSpc>
              <a:spcBef>
                <a:spcPct val="15000"/>
              </a:spcBef>
              <a:buFontTx/>
              <a:buNone/>
              <a:tabLst>
                <a:tab pos="2851150" algn="l"/>
              </a:tabLst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conquering endurance</a:t>
            </a:r>
          </a:p>
          <a:p>
            <a:pPr algn="ctr" eaLnBrk="1" hangingPunct="1">
              <a:buFontTx/>
              <a:buNone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“hast labored”</a:t>
            </a:r>
          </a:p>
          <a:p>
            <a:pPr algn="ctr" eaLnBrk="1" hangingPunct="1">
              <a:lnSpc>
                <a:spcPct val="85000"/>
              </a:lnSpc>
              <a:spcBef>
                <a:spcPct val="15000"/>
              </a:spcBef>
              <a:buFontTx/>
              <a:buNone/>
              <a:tabLst>
                <a:tab pos="2851150" algn="l"/>
              </a:tabLst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unto point of exhaustion</a:t>
            </a:r>
          </a:p>
          <a:p>
            <a:pPr algn="ctr" eaLnBrk="1" hangingPunct="1">
              <a:buFontTx/>
              <a:buNone/>
              <a:tabLst>
                <a:tab pos="2851150" algn="l"/>
              </a:tabLst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“hast not fainted”</a:t>
            </a:r>
          </a:p>
          <a:p>
            <a:pPr algn="ctr" eaLnBrk="1" hangingPunct="1">
              <a:lnSpc>
                <a:spcPct val="85000"/>
              </a:lnSpc>
              <a:spcBef>
                <a:spcPct val="15000"/>
              </a:spcBef>
              <a:buFontTx/>
              <a:buNone/>
              <a:tabLst>
                <a:tab pos="2851150" algn="l"/>
              </a:tabLst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did not give up</a:t>
            </a:r>
          </a:p>
          <a:p>
            <a:pPr eaLnBrk="1" hangingPunct="1">
              <a:buFontTx/>
              <a:buNone/>
              <a:tabLst>
                <a:tab pos="2851150" algn="l"/>
              </a:tabLst>
            </a:pPr>
            <a:endParaRPr lang="en-US" altLang="en-US" b="1" i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35AAF60-D851-46DE-98BF-49A0FED34D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0" y="228600"/>
            <a:ext cx="4267200" cy="9144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alt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Discipline</a:t>
            </a: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</a:t>
            </a:r>
            <a:r>
              <a:rPr lang="en-US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2c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6)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B32EEAB-F4A5-4A13-9189-A808043EA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5143500" algn="l"/>
              </a:tabLst>
            </a:pPr>
            <a:r>
              <a:rPr lang="en-US" altLang="en-US" dirty="0">
                <a:solidFill>
                  <a:schemeClr val="bg1"/>
                </a:solidFill>
              </a:rPr>
              <a:t>Seven Churches of Revelation 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25724058-A79D-457A-AAFB-08F832451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3227" y="2849562"/>
            <a:ext cx="7339173" cy="3398838"/>
          </a:xfrm>
          <a:solidFill>
            <a:schemeClr val="bg1"/>
          </a:solidFill>
        </p:spPr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Calls Each of These Churches              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…By Name</a:t>
            </a:r>
          </a:p>
          <a:p>
            <a:pPr marL="457200" indent="-4572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Gives Each Church…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…a Specific Word </a:t>
            </a:r>
          </a:p>
          <a:p>
            <a:pPr marL="457200" indent="-4572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Gives Each Church…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…a Special Promise 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4B5577AB-4E48-43A9-AEFD-4799BBA261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059363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Early Church Center Migrated…</a:t>
            </a:r>
          </a:p>
          <a:p>
            <a:pPr marL="838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Jerusalem</a:t>
            </a:r>
          </a:p>
          <a:p>
            <a:pPr marL="838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Antioch</a:t>
            </a:r>
          </a:p>
          <a:p>
            <a:pPr marL="838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Ephesus</a:t>
            </a:r>
          </a:p>
          <a:p>
            <a:pPr eaLnBrk="1" hangingPunct="1">
              <a:buFontTx/>
              <a:buNone/>
            </a:pPr>
            <a:endParaRPr lang="en-US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Tx/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The Church at Ephesus was…</a:t>
            </a:r>
          </a:p>
          <a:p>
            <a:pPr lvl="2" eaLnBrk="1" hangingPunct="1">
              <a:buFontTx/>
              <a:buChar char="•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Started by Paul</a:t>
            </a:r>
          </a:p>
          <a:p>
            <a:pPr lvl="2" eaLnBrk="1" hangingPunct="1">
              <a:buFontTx/>
              <a:buChar char="•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Pastored by Timothy</a:t>
            </a:r>
          </a:p>
          <a:p>
            <a:pPr lvl="2" eaLnBrk="1" hangingPunct="1">
              <a:buFontTx/>
              <a:buChar char="•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Pastored by John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29B0EE3E-BB64-4056-B0D2-26634CA0E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81400" y="990600"/>
            <a:ext cx="5257800" cy="28194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algn="ctr" eaLnBrk="1" hangingPunct="1">
              <a:buFontTx/>
              <a:buNone/>
              <a:tabLst>
                <a:tab pos="2851150" algn="l"/>
              </a:tabLst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Tells Ephesus…</a:t>
            </a:r>
          </a:p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…The Good</a:t>
            </a:r>
          </a:p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…The Bad</a:t>
            </a:r>
          </a:p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…The Ugly</a:t>
            </a:r>
          </a:p>
        </p:txBody>
      </p:sp>
    </p:spTree>
    <p:extLst>
      <p:ext uri="{BB962C8B-B14F-4D97-AF65-F5344CB8AC3E}">
        <p14:creationId xmlns:p14="http://schemas.microsoft.com/office/powerpoint/2010/main" val="26016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09800"/>
            <a:ext cx="8534400" cy="41148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 algn="ctr" eaLnBrk="1" hangingPunct="1">
              <a:buNone/>
              <a:tabLst>
                <a:tab pos="2851150" algn="l"/>
              </a:tabLst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Service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2a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b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Labor =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“a beating”</a:t>
            </a:r>
          </a:p>
          <a:p>
            <a:pPr marL="914400" lvl="1" indent="-457200"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tabLst>
                <a:tab pos="2851150" algn="l"/>
              </a:tabLst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“intense work coupled with toil / trouble.” </a:t>
            </a:r>
          </a:p>
          <a:p>
            <a:pPr marL="914400" lvl="1" indent="-457200"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tabLst>
                <a:tab pos="285115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Reveals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“Servant Heart”</a:t>
            </a:r>
          </a:p>
          <a:p>
            <a:pPr marL="0" indent="0" algn="ctr" eaLnBrk="1" hangingPunct="1">
              <a:spcBef>
                <a:spcPts val="1200"/>
              </a:spcBef>
              <a:buNone/>
              <a:tabLst>
                <a:tab pos="2851150" algn="l"/>
              </a:tabLst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Steadfast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2a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0" indent="0" algn="ctr" eaLnBrk="1" hangingPunct="1">
              <a:spcBef>
                <a:spcPts val="0"/>
              </a:spcBef>
              <a:buNone/>
              <a:tabLst>
                <a:tab pos="2851150" algn="l"/>
              </a:tabLs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Patience =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“Steadfast Endurance”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lvl="1" eaLnBrk="1" hangingPunct="1">
              <a:buFont typeface="Courier New" panose="02070309020205020404" pitchFamily="49" charset="0"/>
              <a:buChar char="o"/>
              <a:tabLst>
                <a:tab pos="2851150" algn="l"/>
              </a:tabLst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They Served Christ even when it wasn’t    Comfortable or Convenient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None/>
              <a:tabLst>
                <a:tab pos="2851150" algn="l"/>
              </a:tabLst>
            </a:pP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334000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 algn="ctr" eaLnBrk="1" hangingPunct="1">
              <a:buNone/>
              <a:tabLst>
                <a:tab pos="2851150" algn="l"/>
              </a:tabLst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Secure (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2b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  <a:tabLst>
                <a:tab pos="2851150" algn="l"/>
              </a:tabLst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canst not 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bear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”=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to receive / practice</a:t>
            </a:r>
          </a:p>
          <a:p>
            <a:pPr marL="0" indent="0" eaLnBrk="1" hangingPunct="1">
              <a:buNone/>
              <a:tabLst>
                <a:tab pos="2851150" algn="l"/>
              </a:tabLst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“them which are 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evil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” =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worthless -of no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spt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value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buFont typeface="Arial" pitchFamily="34" charset="0"/>
              <a:buChar char="•"/>
              <a:tabLst>
                <a:tab pos="2851150" algn="l"/>
              </a:tabLst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behaved with the attitudes and actions consistent of a believer.</a:t>
            </a:r>
          </a:p>
          <a:p>
            <a:pPr marL="0" indent="0" algn="ctr" eaLnBrk="1" hangingPunct="1">
              <a:spcBef>
                <a:spcPts val="1800"/>
              </a:spcBef>
              <a:buNone/>
              <a:tabLst>
                <a:tab pos="2851150" algn="l"/>
              </a:tabLst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Selective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2c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“hast tried/ found”=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held fast to correct doctrine </a:t>
            </a:r>
          </a:p>
          <a:p>
            <a:pPr lvl="1" eaLnBrk="1" hangingPunct="1">
              <a:buFont typeface="Arial" pitchFamily="34" charset="0"/>
              <a:buChar char="•"/>
              <a:tabLst>
                <a:tab pos="2851150" algn="l"/>
              </a:tabLst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did not allow anyone who was not a believer to instruct within the church.</a:t>
            </a:r>
          </a:p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Nicolaitans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Nikao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to Conquer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+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Laos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 People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9775" y="20548"/>
            <a:ext cx="6248400" cy="2513744"/>
          </a:xfr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5400"/>
          </a:effectLst>
        </p:spPr>
        <p:txBody>
          <a:bodyPr/>
          <a:lstStyle/>
          <a:p>
            <a:pPr marL="0" indent="0" algn="ctr" eaLnBrk="1" hangingPunct="1">
              <a:buNone/>
              <a:tabLst>
                <a:tab pos="2851150" algn="l"/>
              </a:tabLst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Suffering (3)</a:t>
            </a:r>
            <a:b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“hast borne”</a:t>
            </a:r>
          </a:p>
          <a:p>
            <a:pPr marL="0" indent="0" algn="ctr" eaLnBrk="1" hangingPunct="1">
              <a:spcBef>
                <a:spcPts val="0"/>
              </a:spcBef>
              <a:buNone/>
              <a:tabLst>
                <a:tab pos="2851150" algn="l"/>
              </a:tabLst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…carried the load</a:t>
            </a:r>
          </a:p>
          <a:p>
            <a:pPr algn="ctr" eaLnBrk="1" hangingPunct="1">
              <a:buFontTx/>
              <a:buNone/>
              <a:tabLst>
                <a:tab pos="2851150" algn="l"/>
              </a:tabLs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“hast patience”</a:t>
            </a:r>
          </a:p>
          <a:p>
            <a:pPr algn="ctr" eaLnBrk="1" hangingPunct="1">
              <a:spcBef>
                <a:spcPts val="0"/>
              </a:spcBef>
              <a:buFontTx/>
              <a:buNone/>
              <a:tabLst>
                <a:tab pos="2851150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…with conquering endurance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B81ADC5-CD06-4E33-AD25-E1788F413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249" y="4430730"/>
            <a:ext cx="5410200" cy="2438400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softEdge rad="254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096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AutoNum type="arabicPeriod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2pPr>
            <a:lvl3pPr marL="14478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AutoNum type="arabicParenR"/>
              <a:defRPr sz="2800">
                <a:solidFill>
                  <a:schemeClr val="tx1"/>
                </a:solidFill>
                <a:latin typeface="+mn-lt"/>
              </a:defRPr>
            </a:lvl3pPr>
            <a:lvl4pPr marL="19050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4pPr>
            <a:lvl5pPr marL="23622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5pPr>
            <a:lvl6pPr marL="2819400" indent="-533400" algn="l" rtl="0" fontAlgn="base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6pPr>
            <a:lvl7pPr marL="3276600" indent="-533400" algn="l" rtl="0" fontAlgn="base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7pPr>
            <a:lvl8pPr marL="3733800" indent="-533400" algn="l" rtl="0" fontAlgn="base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8pPr>
            <a:lvl9pPr marL="4191000" indent="-533400" algn="l" rtl="0" fontAlgn="base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tabLst>
                <a:tab pos="2851150" algn="l"/>
              </a:tabLst>
            </a:pP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Solid (</a:t>
            </a:r>
            <a:r>
              <a:rPr lang="en-US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3b</a:t>
            </a: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  <a:tabLst>
                <a:tab pos="2851150" algn="l"/>
              </a:tabLst>
            </a:pPr>
            <a:r>
              <a:rPr lang="en-US" sz="28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“hast labored”</a:t>
            </a:r>
          </a:p>
          <a:p>
            <a:pPr eaLnBrk="1" hangingPunct="1">
              <a:spcBef>
                <a:spcPts val="0"/>
              </a:spcBef>
              <a:buFontTx/>
              <a:buNone/>
              <a:tabLst>
                <a:tab pos="2851150" algn="l"/>
              </a:tabLs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…unto point of exhaustion</a:t>
            </a:r>
          </a:p>
          <a:p>
            <a:pPr eaLnBrk="1" hangingPunct="1">
              <a:buFontTx/>
              <a:buNone/>
              <a:tabLst>
                <a:tab pos="2851150" algn="l"/>
              </a:tabLst>
            </a:pPr>
            <a:r>
              <a:rPr lang="en-US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</a:t>
            </a:r>
            <a:r>
              <a:rPr lang="en-US" sz="28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“hast not fainted”</a:t>
            </a:r>
          </a:p>
          <a:p>
            <a:pPr eaLnBrk="1" hangingPunct="1">
              <a:spcBef>
                <a:spcPts val="0"/>
              </a:spcBef>
              <a:buFontTx/>
              <a:buNone/>
              <a:tabLst>
                <a:tab pos="2851150" algn="l"/>
              </a:tabLs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…did not give up</a:t>
            </a:r>
          </a:p>
          <a:p>
            <a:pPr eaLnBrk="1" hangingPunct="1">
              <a:buFontTx/>
              <a:buNone/>
              <a:tabLst>
                <a:tab pos="2851150" algn="l"/>
              </a:tabLst>
            </a:pPr>
            <a:br>
              <a:rPr lang="en-US" sz="2800" kern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n-US" sz="2800" b="1" kern="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 animBg="1"/>
      <p:bldP spid="7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oper Black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23934</TotalTime>
  <Words>1399</Words>
  <Application>Microsoft Office PowerPoint</Application>
  <PresentationFormat>On-screen Show (4:3)</PresentationFormat>
  <Paragraphs>212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Arial Rounded MT Bold</vt:lpstr>
      <vt:lpstr>Arial Unicode MS</vt:lpstr>
      <vt:lpstr>Cooper Black</vt:lpstr>
      <vt:lpstr>Courier New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These People Realized 4 Things…</vt:lpstr>
      <vt:lpstr>PowerPoint Presentation</vt:lpstr>
      <vt:lpstr>Left Their First Love… </vt:lpstr>
      <vt:lpstr>PowerPoint Presentation</vt:lpstr>
      <vt:lpstr>PowerPoint Presentation</vt:lpstr>
      <vt:lpstr>Course Correction (5)</vt:lpstr>
      <vt:lpstr>Course Correction (5)</vt:lpstr>
      <vt:lpstr>Course Correction (5)</vt:lpstr>
      <vt:lpstr>PowerPoint Presentation</vt:lpstr>
      <vt:lpstr>PowerPoint Presentation</vt:lpstr>
      <vt:lpstr>PowerPoint Presentation</vt:lpstr>
      <vt:lpstr>PowerPoint Presentation</vt:lpstr>
      <vt:lpstr>The Family is Under Attack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Each Church has Unique Introduction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Discernment (2b) </vt:lpstr>
      <vt:lpstr>Dedicated (2a) </vt:lpstr>
      <vt:lpstr>Discipline (2c, 6) </vt:lpstr>
      <vt:lpstr>Discipline (2c, 6) </vt:lpstr>
      <vt:lpstr>Seven Churches of Revelation </vt:lpstr>
    </vt:vector>
  </TitlesOfParts>
  <Company>GRACE BAPTIST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Linton</dc:creator>
  <cp:lastModifiedBy>David Linton</cp:lastModifiedBy>
  <cp:revision>437</cp:revision>
  <cp:lastPrinted>2020-11-06T04:50:35Z</cp:lastPrinted>
  <dcterms:created xsi:type="dcterms:W3CDTF">2005-07-28T20:04:59Z</dcterms:created>
  <dcterms:modified xsi:type="dcterms:W3CDTF">2020-11-15T18:09:27Z</dcterms:modified>
</cp:coreProperties>
</file>