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6"/>
  </p:notesMasterIdLst>
  <p:handoutMasterIdLst>
    <p:handoutMasterId r:id="rId27"/>
  </p:handoutMasterIdLst>
  <p:sldIdLst>
    <p:sldId id="330" r:id="rId2"/>
    <p:sldId id="328" r:id="rId3"/>
    <p:sldId id="258" r:id="rId4"/>
    <p:sldId id="322" r:id="rId5"/>
    <p:sldId id="318" r:id="rId6"/>
    <p:sldId id="332" r:id="rId7"/>
    <p:sldId id="323" r:id="rId8"/>
    <p:sldId id="331" r:id="rId9"/>
    <p:sldId id="325" r:id="rId10"/>
    <p:sldId id="327" r:id="rId11"/>
    <p:sldId id="329" r:id="rId12"/>
    <p:sldId id="283" r:id="rId13"/>
    <p:sldId id="288" r:id="rId14"/>
    <p:sldId id="295" r:id="rId15"/>
    <p:sldId id="299" r:id="rId16"/>
    <p:sldId id="304" r:id="rId17"/>
    <p:sldId id="319" r:id="rId18"/>
    <p:sldId id="315" r:id="rId19"/>
    <p:sldId id="324" r:id="rId20"/>
    <p:sldId id="271" r:id="rId21"/>
    <p:sldId id="278" r:id="rId22"/>
    <p:sldId id="320" r:id="rId23"/>
    <p:sldId id="321" r:id="rId24"/>
    <p:sldId id="326"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Linton" initials="DL" lastIdx="2" clrIdx="0">
    <p:extLst>
      <p:ext uri="{19B8F6BF-5375-455C-9EA6-DF929625EA0E}">
        <p15:presenceInfo xmlns:p15="http://schemas.microsoft.com/office/powerpoint/2012/main" userId="be171583821166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23" autoAdjust="0"/>
    <p:restoredTop sz="86318" autoAdjust="0"/>
  </p:normalViewPr>
  <p:slideViewPr>
    <p:cSldViewPr>
      <p:cViewPr varScale="1">
        <p:scale>
          <a:sx n="57" d="100"/>
          <a:sy n="57" d="100"/>
        </p:scale>
        <p:origin x="340" y="5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8T09:40:37.154" idx="2">
    <p:pos x="10" y="10"/>
    <p:text>End of PArt 1</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070C08-C6EC-4FDF-87B9-850F54BCA86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62FC16C3-2698-4B8E-A6BF-6B4824553602}"/>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FF664C8F-2AAB-4AC7-9920-CF8AB546C802}" type="datetimeFigureOut">
              <a:rPr lang="en-US"/>
              <a:pPr>
                <a:defRPr/>
              </a:pPr>
              <a:t>1/28/2021</a:t>
            </a:fld>
            <a:endParaRPr lang="en-US" dirty="0"/>
          </a:p>
        </p:txBody>
      </p:sp>
      <p:sp>
        <p:nvSpPr>
          <p:cNvPr id="4" name="Footer Placeholder 3">
            <a:extLst>
              <a:ext uri="{FF2B5EF4-FFF2-40B4-BE49-F238E27FC236}">
                <a16:creationId xmlns:a16="http://schemas.microsoft.com/office/drawing/2014/main" id="{E4A676A8-8457-4357-94A5-2A461C93AC2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5" name="Slide Number Placeholder 4">
            <a:extLst>
              <a:ext uri="{FF2B5EF4-FFF2-40B4-BE49-F238E27FC236}">
                <a16:creationId xmlns:a16="http://schemas.microsoft.com/office/drawing/2014/main" id="{31862A45-791C-4CB6-B8FC-2CDDB10B503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786A336-44E4-4B80-AC3C-34409828A429}"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61B9BE-CC63-4A52-A2FA-A20B1D38AA0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AFDF1256-366F-4319-8898-D8A67D98E37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B19BAB1-9B05-4B07-BA9B-208F3C6C96B7}" type="datetimeFigureOut">
              <a:rPr lang="en-US"/>
              <a:pPr>
                <a:defRPr/>
              </a:pPr>
              <a:t>1/28/2021</a:t>
            </a:fld>
            <a:endParaRPr lang="en-US" dirty="0"/>
          </a:p>
        </p:txBody>
      </p:sp>
      <p:sp>
        <p:nvSpPr>
          <p:cNvPr id="4" name="Slide Image Placeholder 3">
            <a:extLst>
              <a:ext uri="{FF2B5EF4-FFF2-40B4-BE49-F238E27FC236}">
                <a16:creationId xmlns:a16="http://schemas.microsoft.com/office/drawing/2014/main" id="{44460EFA-5F3E-4215-82FA-FA1D49F0C9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CAA3A4F-D869-4A59-AFB0-1414B32507B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A803750-28EA-4E8D-95E0-316AFD6E130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3DFA763B-DAF3-4241-8A42-850E5349B78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682AD9B-B042-4B13-9743-40D430BB11D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AA6E6904-FEEB-4A2E-8D51-D33C3FC9A46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0EC274-BAB7-4508-B404-0B5947EF3162}" type="slidenum">
              <a:rPr lang="en-US" altLang="en-US" smtClean="0">
                <a:latin typeface="Times New Roman" panose="02020603050405020304" pitchFamily="18" charset="0"/>
              </a:rPr>
              <a:pPr>
                <a:spcBef>
                  <a:spcPct val="0"/>
                </a:spcBef>
              </a:pPr>
              <a:t>4</a:t>
            </a:fld>
            <a:endParaRPr lang="en-US" altLang="en-US" dirty="0">
              <a:latin typeface="Times New Roman" panose="02020603050405020304" pitchFamily="18" charset="0"/>
            </a:endParaRPr>
          </a:p>
        </p:txBody>
      </p:sp>
      <p:sp>
        <p:nvSpPr>
          <p:cNvPr id="7171" name="Rectangle 2">
            <a:extLst>
              <a:ext uri="{FF2B5EF4-FFF2-40B4-BE49-F238E27FC236}">
                <a16:creationId xmlns:a16="http://schemas.microsoft.com/office/drawing/2014/main" id="{A8254601-F172-4D21-AAA7-80DA53982D8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a:extLst>
              <a:ext uri="{FF2B5EF4-FFF2-40B4-BE49-F238E27FC236}">
                <a16:creationId xmlns:a16="http://schemas.microsoft.com/office/drawing/2014/main" id="{ADB5351B-D83B-4857-801F-9D5362C9F48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C5385E-0186-4FC8-9E38-323F184E34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87" name="Rectangle 3"/>
          <p:cNvSpPr>
            <a:spLocks noGrp="1" noChangeArrowheads="1"/>
          </p:cNvSpPr>
          <p:nvPr>
            <p:ph type="subTitle" sz="quarter" idx="1"/>
          </p:nvPr>
        </p:nvSpPr>
        <p:spPr>
          <a:xfrm>
            <a:off x="381000" y="3962400"/>
            <a:ext cx="5791200" cy="990600"/>
          </a:xfrm>
          <a:ln w="9525">
            <a:headEnd/>
            <a:tailEnd/>
          </a:ln>
        </p:spPr>
        <p:txBody>
          <a:bodyPr lIns="92075" tIns="46038" rIns="92075" bIns="46038" anchor="ctr"/>
          <a:lstStyle>
            <a:lvl1pPr marL="0" indent="0" algn="ctr">
              <a:defRPr/>
            </a:lvl1pPr>
          </a:lstStyle>
          <a:p>
            <a:r>
              <a:rPr lang="en-US"/>
              <a:t>Click to edit Master subtitle style</a:t>
            </a:r>
          </a:p>
        </p:txBody>
      </p:sp>
    </p:spTree>
    <p:extLst>
      <p:ext uri="{BB962C8B-B14F-4D97-AF65-F5344CB8AC3E}">
        <p14:creationId xmlns:p14="http://schemas.microsoft.com/office/powerpoint/2010/main" val="4199509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44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6900" y="1066800"/>
            <a:ext cx="179070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066800"/>
            <a:ext cx="521970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735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036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2645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133600"/>
            <a:ext cx="3505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62400" y="2133600"/>
            <a:ext cx="3505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975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0614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5581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97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79862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3470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E3D2EE9-C681-4428-8261-58C60651CFB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79393B25-D3A5-4F40-84D5-17F393987A9D}"/>
              </a:ext>
            </a:extLst>
          </p:cNvPr>
          <p:cNvSpPr>
            <a:spLocks noGrp="1" noChangeArrowheads="1"/>
          </p:cNvSpPr>
          <p:nvPr>
            <p:ph type="title"/>
          </p:nvPr>
        </p:nvSpPr>
        <p:spPr bwMode="auto">
          <a:xfrm>
            <a:off x="304800" y="10668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10A3A8B8-9599-4F9D-8F74-6665089C7EEB}"/>
              </a:ext>
            </a:extLst>
          </p:cNvPr>
          <p:cNvSpPr>
            <a:spLocks noGrp="1" noChangeArrowheads="1"/>
          </p:cNvSpPr>
          <p:nvPr>
            <p:ph type="body" idx="1"/>
          </p:nvPr>
        </p:nvSpPr>
        <p:spPr bwMode="auto">
          <a:xfrm>
            <a:off x="304800" y="2133600"/>
            <a:ext cx="7162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84"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Font typeface="Wingdings" panose="05000000000000000000" pitchFamily="2" charset="2"/>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500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flickr.com/photos/48176712@N00/253812337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CEEDB-DE00-4020-A0AC-C0C224772A6A}"/>
              </a:ext>
            </a:extLst>
          </p:cNvPr>
          <p:cNvSpPr>
            <a:spLocks noGrp="1"/>
          </p:cNvSpPr>
          <p:nvPr>
            <p:ph idx="1"/>
          </p:nvPr>
        </p:nvSpPr>
        <p:spPr>
          <a:xfrm>
            <a:off x="304800" y="304800"/>
            <a:ext cx="8458200" cy="6172200"/>
          </a:xfrm>
        </p:spPr>
        <p:txBody>
          <a:bodyPr/>
          <a:lstStyle/>
          <a:p>
            <a:r>
              <a:rPr lang="en-US" sz="2800" dirty="0">
                <a:solidFill>
                  <a:schemeClr val="bg2"/>
                </a:solidFill>
              </a:rPr>
              <a:t>One day a little girl was sitting and watching her mother do the dishes at the kitchen sink. She suddenly noticed that her mother had several strands of white hair sticking out in contrast on her brunette head. She looked at her mother and inquisitively asked, "Why are some of your hairs white, Mom?" Her mother replied, "Well, every time that you do something wrong and make me cry or unhappy, one of my hairs turns white." The little girl thought about this revelation for a while and then said, "Momma, how come ALL of Grandma's hairs are white?"</a:t>
            </a:r>
          </a:p>
        </p:txBody>
      </p:sp>
    </p:spTree>
    <p:extLst>
      <p:ext uri="{BB962C8B-B14F-4D97-AF65-F5344CB8AC3E}">
        <p14:creationId xmlns:p14="http://schemas.microsoft.com/office/powerpoint/2010/main" val="469533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E3D8883-5C8B-4A54-8B6D-16DABDDA5827}"/>
              </a:ext>
            </a:extLst>
          </p:cNvPr>
          <p:cNvSpPr>
            <a:spLocks noGrp="1" noChangeArrowheads="1"/>
          </p:cNvSpPr>
          <p:nvPr>
            <p:ph type="title"/>
          </p:nvPr>
        </p:nvSpPr>
        <p:spPr>
          <a:xfrm>
            <a:off x="0" y="457200"/>
            <a:ext cx="7543800" cy="990600"/>
          </a:xfrm>
          <a:noFill/>
        </p:spPr>
        <p:txBody>
          <a:bodyPr/>
          <a:lstStyle/>
          <a:p>
            <a:pPr eaLnBrk="1" hangingPunct="1"/>
            <a:r>
              <a:rPr lang="en-US" altLang="en-US" b="1" dirty="0">
                <a:latin typeface="Arial Rounded MT Bold" panose="020F0704030504030204" pitchFamily="34" charset="0"/>
                <a:ea typeface="Arial Unicode MS" pitchFamily="34" charset="-128"/>
              </a:rPr>
              <a:t>Elijah’s Rapture…</a:t>
            </a:r>
          </a:p>
        </p:txBody>
      </p:sp>
      <p:sp>
        <p:nvSpPr>
          <p:cNvPr id="7171" name="Rectangle 3">
            <a:extLst>
              <a:ext uri="{FF2B5EF4-FFF2-40B4-BE49-F238E27FC236}">
                <a16:creationId xmlns:a16="http://schemas.microsoft.com/office/drawing/2014/main" id="{0B4BFD9E-17A2-43EB-A1F7-6413D5C729A3}"/>
              </a:ext>
            </a:extLst>
          </p:cNvPr>
          <p:cNvSpPr>
            <a:spLocks noGrp="1" noChangeArrowheads="1"/>
          </p:cNvSpPr>
          <p:nvPr>
            <p:ph type="body" idx="1"/>
          </p:nvPr>
        </p:nvSpPr>
        <p:spPr>
          <a:xfrm>
            <a:off x="76200" y="1828800"/>
            <a:ext cx="6934200" cy="3124200"/>
          </a:xfrm>
          <a:noFill/>
        </p:spPr>
        <p:txBody>
          <a:bodyPr/>
          <a:lstStyle/>
          <a:p>
            <a:pPr eaLnBrk="1" hangingPunct="1">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It was the Talk of that Day </a:t>
            </a:r>
            <a:endParaRPr lang="en-US" b="1"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endParaRPr>
          </a:p>
          <a:p>
            <a:pPr eaLnBrk="1" hangingPunct="1">
              <a:spcBef>
                <a:spcPts val="1200"/>
              </a:spcBef>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It was a…</a:t>
            </a:r>
          </a:p>
          <a:p>
            <a:pPr marL="457200" indent="-457200"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Planned Event  (1)</a:t>
            </a:r>
          </a:p>
          <a:p>
            <a:pPr marL="457200" indent="-457200"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Promised Event  (2-3)</a:t>
            </a:r>
          </a:p>
          <a:p>
            <a:pPr marL="457200" indent="-457200"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Powerful Event  (9-10)</a:t>
            </a:r>
          </a:p>
          <a:p>
            <a:pPr eaLnBrk="1" hangingPunct="1">
              <a:defRPr/>
            </a:pP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 calcmode="lin" valueType="num">
                                      <p:cBhvr additive="base">
                                        <p:cTn id="1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grpId="0" nodeType="after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 calcmode="lin" valueType="num">
                                      <p:cBhvr additive="base">
                                        <p:cTn id="22"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 calcmode="lin" valueType="num">
                                      <p:cBhvr additive="base">
                                        <p:cTn id="28"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 calcmode="lin" valueType="num">
                                      <p:cBhvr additive="base">
                                        <p:cTn id="34"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ABAC3D-9ADD-4675-9B17-447FFC3DA36A}"/>
              </a:ext>
            </a:extLst>
          </p:cNvPr>
          <p:cNvSpPr txBox="1"/>
          <p:nvPr/>
        </p:nvSpPr>
        <p:spPr>
          <a:xfrm>
            <a:off x="2438400" y="2971800"/>
            <a:ext cx="2362200" cy="707886"/>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End Pt. 1</a:t>
            </a:r>
          </a:p>
        </p:txBody>
      </p:sp>
    </p:spTree>
    <p:extLst>
      <p:ext uri="{BB962C8B-B14F-4D97-AF65-F5344CB8AC3E}">
        <p14:creationId xmlns:p14="http://schemas.microsoft.com/office/powerpoint/2010/main" val="186443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5A9EFFF-1670-4FEC-BDA8-866823A5B879}"/>
              </a:ext>
            </a:extLst>
          </p:cNvPr>
          <p:cNvSpPr>
            <a:spLocks noGrp="1" noChangeArrowheads="1"/>
          </p:cNvSpPr>
          <p:nvPr>
            <p:ph type="title"/>
          </p:nvPr>
        </p:nvSpPr>
        <p:spPr>
          <a:xfrm>
            <a:off x="304800" y="533400"/>
            <a:ext cx="7162800" cy="990600"/>
          </a:xfrm>
          <a:solidFill>
            <a:schemeClr val="accent1">
              <a:alpha val="79000"/>
            </a:schemeClr>
          </a:solidFill>
        </p:spPr>
        <p:txBody>
          <a:bodyPr/>
          <a:lstStyle/>
          <a:p>
            <a:pPr algn="l"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Elijah’s Rapture</a:t>
            </a:r>
          </a:p>
        </p:txBody>
      </p:sp>
      <p:sp>
        <p:nvSpPr>
          <p:cNvPr id="10243" name="Rectangle 3">
            <a:extLst>
              <a:ext uri="{FF2B5EF4-FFF2-40B4-BE49-F238E27FC236}">
                <a16:creationId xmlns:a16="http://schemas.microsoft.com/office/drawing/2014/main" id="{AB2CCEF4-378A-409A-809F-C87E20A645AF}"/>
              </a:ext>
            </a:extLst>
          </p:cNvPr>
          <p:cNvSpPr>
            <a:spLocks noGrp="1" noChangeArrowheads="1"/>
          </p:cNvSpPr>
          <p:nvPr>
            <p:ph type="body" idx="1"/>
          </p:nvPr>
        </p:nvSpPr>
        <p:spPr>
          <a:xfrm>
            <a:off x="304800" y="2133600"/>
            <a:ext cx="8153400" cy="3657600"/>
          </a:xfrm>
          <a:solidFill>
            <a:schemeClr val="accent1">
              <a:alpha val="79000"/>
            </a:schemeClr>
          </a:solidFill>
        </p:spPr>
        <p:txBody>
          <a:bodyPr/>
          <a:lstStyle/>
          <a:p>
            <a:pPr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  </a:t>
            </a:r>
            <a:r>
              <a:rPr lang="en-US" b="1"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IMMINENT</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“Walking along &amp; talking...” </a:t>
            </a:r>
            <a:endParaRPr lang="en-US" sz="2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1"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Rapture could happen at any moment!</a:t>
            </a:r>
          </a:p>
          <a:p>
            <a:pPr eaLnBrk="1" hangingPunct="1">
              <a:defRPr/>
            </a:pPr>
            <a:endParaRPr lang="en-US" sz="2400" b="1" dirty="0"/>
          </a:p>
        </p:txBody>
      </p:sp>
      <p:sp>
        <p:nvSpPr>
          <p:cNvPr id="10244" name="Rectangle 4">
            <a:extLst>
              <a:ext uri="{FF2B5EF4-FFF2-40B4-BE49-F238E27FC236}">
                <a16:creationId xmlns:a16="http://schemas.microsoft.com/office/drawing/2014/main" id="{901712AB-7383-45CF-A63F-B31F15EFA119}"/>
              </a:ext>
            </a:extLst>
          </p:cNvPr>
          <p:cNvSpPr>
            <a:spLocks noChangeArrowheads="1"/>
          </p:cNvSpPr>
          <p:nvPr/>
        </p:nvSpPr>
        <p:spPr bwMode="auto">
          <a:xfrm>
            <a:off x="609600" y="3886200"/>
            <a:ext cx="419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Font typeface="Wingdings" panose="05000000000000000000" pitchFamily="2" charset="2"/>
              <a:defRPr sz="3200">
                <a:solidFill>
                  <a:schemeClr val="tx1"/>
                </a:solidFill>
                <a:latin typeface="Times New Roman" panose="02020603050405020304" pitchFamily="18" charset="0"/>
              </a:defRPr>
            </a:lvl1pPr>
            <a:lvl2pPr marL="742950" indent="-285750">
              <a:spcBef>
                <a:spcPct val="20000"/>
              </a:spcBef>
              <a:buSzPct val="95000"/>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n-US" altLang="en-US" sz="2400" b="1" dirty="0">
                <a:effectLst>
                  <a:outerShdw blurRad="38100" dist="38100" dir="2700000" algn="tl">
                    <a:srgbClr val="000000">
                      <a:alpha val="43137"/>
                    </a:srgbClr>
                  </a:outerShdw>
                </a:effectLst>
              </a:rPr>
              <a:t>Luke 12:40</a:t>
            </a:r>
            <a:r>
              <a:rPr lang="en-US" altLang="en-US" sz="2400" dirty="0">
                <a:effectLst>
                  <a:outerShdw blurRad="38100" dist="38100" dir="2700000" algn="tl">
                    <a:srgbClr val="000000">
                      <a:alpha val="43137"/>
                    </a:srgbClr>
                  </a:outerShdw>
                </a:effectLst>
              </a:rPr>
              <a:t> </a:t>
            </a:r>
            <a:r>
              <a:rPr lang="en-US" altLang="en-US" sz="2400" u="sng" dirty="0">
                <a:effectLst>
                  <a:outerShdw blurRad="38100" dist="38100" dir="2700000" algn="tl">
                    <a:srgbClr val="000000">
                      <a:alpha val="43137"/>
                    </a:srgbClr>
                  </a:outerShdw>
                </a:effectLst>
              </a:rPr>
              <a:t>You also must be ready</a:t>
            </a:r>
            <a:r>
              <a:rPr lang="en-US" altLang="en-US" sz="2400" dirty="0">
                <a:effectLst>
                  <a:outerShdw blurRad="38100" dist="38100" dir="2700000" algn="tl">
                    <a:srgbClr val="000000">
                      <a:alpha val="43137"/>
                    </a:srgbClr>
                  </a:outerShdw>
                </a:effectLst>
              </a:rPr>
              <a:t>, because </a:t>
            </a:r>
            <a:r>
              <a:rPr lang="en-US" altLang="en-US" sz="2400" u="sng" dirty="0">
                <a:effectLst>
                  <a:outerShdw blurRad="38100" dist="38100" dir="2700000" algn="tl">
                    <a:srgbClr val="000000">
                      <a:alpha val="43137"/>
                    </a:srgbClr>
                  </a:outerShdw>
                </a:effectLst>
              </a:rPr>
              <a:t>the Son of Man will come at an hour when you do not expect him."</a:t>
            </a:r>
            <a:r>
              <a:rPr lang="en-US" altLang="en-US" sz="2400" dirty="0">
                <a:effectLst>
                  <a:outerShdw blurRad="38100" dist="38100" dir="2700000" algn="tl">
                    <a:srgbClr val="000000">
                      <a:alpha val="43137"/>
                    </a:srgbClr>
                  </a:outerShdw>
                </a:effectLst>
              </a:rPr>
              <a:t> </a:t>
            </a:r>
          </a:p>
        </p:txBody>
      </p:sp>
      <p:pic>
        <p:nvPicPr>
          <p:cNvPr id="5" name="Picture 7" descr="http://farm4.static.flickr.com/3100/2538123370_00254bb2e1_m.jpg">
            <a:hlinkClick r:id="rId2" tooltip="photo sharing"/>
            <a:extLst>
              <a:ext uri="{FF2B5EF4-FFF2-40B4-BE49-F238E27FC236}">
                <a16:creationId xmlns:a16="http://schemas.microsoft.com/office/drawing/2014/main" id="{B9AAB7B9-7623-4973-9AE8-82B59185BD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886200"/>
            <a:ext cx="3200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bg/>
                                          </p:spTgt>
                                        </p:tgtEl>
                                        <p:attrNameLst>
                                          <p:attrName>style.visibility</p:attrName>
                                        </p:attrNameLst>
                                      </p:cBhvr>
                                      <p:to>
                                        <p:strVal val="visible"/>
                                      </p:to>
                                    </p:set>
                                    <p:anim calcmode="lin" valueType="num">
                                      <p:cBhvr additive="base">
                                        <p:cTn id="7" dur="500" fill="hold"/>
                                        <p:tgtEl>
                                          <p:spTgt spid="1024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additive="base">
                                        <p:cTn id="11"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0" fill="hold"/>
                                        <p:tgtEl>
                                          <p:spTgt spid="5"/>
                                        </p:tgtEl>
                                        <p:attrNameLst>
                                          <p:attrName>ppt_x</p:attrName>
                                        </p:attrNameLst>
                                      </p:cBhvr>
                                      <p:tavLst>
                                        <p:tav tm="0">
                                          <p:val>
                                            <p:strVal val="0-#ppt_w/2"/>
                                          </p:val>
                                        </p:tav>
                                        <p:tav tm="100000">
                                          <p:val>
                                            <p:strVal val="#ppt_x"/>
                                          </p:val>
                                        </p:tav>
                                      </p:tavLst>
                                    </p:anim>
                                    <p:anim calcmode="lin" valueType="num">
                                      <p:cBhvr additive="base">
                                        <p:cTn id="16" dur="5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 calcmode="lin" valueType="num">
                                      <p:cBhvr additive="base">
                                        <p:cTn id="2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244"/>
                                        </p:tgtEl>
                                        <p:attrNameLst>
                                          <p:attrName>style.visibility</p:attrName>
                                        </p:attrNameLst>
                                      </p:cBhvr>
                                      <p:to>
                                        <p:strVal val="visible"/>
                                      </p:to>
                                    </p:set>
                                    <p:anim calcmode="lin" valueType="num">
                                      <p:cBhvr additive="base">
                                        <p:cTn id="27" dur="500" fill="hold"/>
                                        <p:tgtEl>
                                          <p:spTgt spid="10244"/>
                                        </p:tgtEl>
                                        <p:attrNameLst>
                                          <p:attrName>ppt_x</p:attrName>
                                        </p:attrNameLst>
                                      </p:cBhvr>
                                      <p:tavLst>
                                        <p:tav tm="0">
                                          <p:val>
                                            <p:strVal val="#ppt_x"/>
                                          </p:val>
                                        </p:tav>
                                        <p:tav tm="100000">
                                          <p:val>
                                            <p:strVal val="#ppt_x"/>
                                          </p:val>
                                        </p:tav>
                                      </p:tavLst>
                                    </p:anim>
                                    <p:anim calcmode="lin" valueType="num">
                                      <p:cBhvr additive="base">
                                        <p:cTn id="2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nimBg="1"/>
      <p:bldP spid="102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75ACDD5-0CB4-490A-A0EF-C8FC86B5647F}"/>
              </a:ext>
            </a:extLst>
          </p:cNvPr>
          <p:cNvSpPr>
            <a:spLocks noGrp="1" noChangeArrowheads="1"/>
          </p:cNvSpPr>
          <p:nvPr>
            <p:ph type="title"/>
          </p:nvPr>
        </p:nvSpPr>
        <p:spPr>
          <a:xfrm>
            <a:off x="304800" y="533400"/>
            <a:ext cx="7162800" cy="990600"/>
          </a:xfrm>
          <a:solidFill>
            <a:schemeClr val="accent1">
              <a:alpha val="79000"/>
            </a:schemeClr>
          </a:solidFill>
        </p:spPr>
        <p:txBody>
          <a:bodyPr/>
          <a:lstStyle/>
          <a:p>
            <a:pPr algn="l"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Elijah’s Rapture</a:t>
            </a:r>
          </a:p>
        </p:txBody>
      </p:sp>
      <p:sp>
        <p:nvSpPr>
          <p:cNvPr id="11267" name="Rectangle 3">
            <a:extLst>
              <a:ext uri="{FF2B5EF4-FFF2-40B4-BE49-F238E27FC236}">
                <a16:creationId xmlns:a16="http://schemas.microsoft.com/office/drawing/2014/main" id="{8A4C6F62-CB67-460F-AF1D-B3A66E56A5CD}"/>
              </a:ext>
            </a:extLst>
          </p:cNvPr>
          <p:cNvSpPr>
            <a:spLocks noGrp="1" noChangeArrowheads="1"/>
          </p:cNvSpPr>
          <p:nvPr>
            <p:ph type="body" idx="1"/>
          </p:nvPr>
        </p:nvSpPr>
        <p:spPr>
          <a:xfrm>
            <a:off x="304800" y="2133600"/>
            <a:ext cx="8153400" cy="4267200"/>
          </a:xfrm>
          <a:solidFill>
            <a:schemeClr val="accent1">
              <a:alpha val="78822"/>
            </a:schemeClr>
          </a:solidFill>
        </p:spPr>
        <p:txBody>
          <a:bodyPr/>
          <a:lstStyle/>
          <a:p>
            <a:pPr eaLnBrk="1" hangingPunct="1"/>
            <a:r>
              <a:rPr lang="en-US" altLang="en-US" b="1" dirty="0">
                <a:latin typeface="Arial Unicode MS" pitchFamily="34" charset="-128"/>
                <a:ea typeface="Arial Unicode MS" pitchFamily="34" charset="-128"/>
              </a:rPr>
              <a:t>2.  </a:t>
            </a:r>
            <a:r>
              <a:rPr lang="en-US" altLang="en-US" b="1" u="sng" dirty="0">
                <a:latin typeface="Arial Unicode MS" pitchFamily="34" charset="-128"/>
                <a:ea typeface="Arial Unicode MS" pitchFamily="34" charset="-128"/>
              </a:rPr>
              <a:t>SUDDEN</a:t>
            </a:r>
            <a:r>
              <a:rPr lang="en-US" altLang="en-US" b="1" dirty="0">
                <a:latin typeface="Arial Unicode MS" pitchFamily="34" charset="-128"/>
                <a:ea typeface="Arial Unicode MS" pitchFamily="34" charset="-128"/>
              </a:rPr>
              <a:t> </a:t>
            </a:r>
            <a:r>
              <a:rPr lang="en-US" altLang="en-US" sz="2800" b="1" i="1" dirty="0">
                <a:latin typeface="Arial Unicode MS" pitchFamily="34" charset="-128"/>
                <a:ea typeface="Arial Unicode MS" pitchFamily="34" charset="-128"/>
              </a:rPr>
              <a:t>“</a:t>
            </a:r>
            <a:r>
              <a:rPr lang="en-US" altLang="en-US" sz="2800" i="1" dirty="0">
                <a:latin typeface="Arial Unicode MS" pitchFamily="34" charset="-128"/>
                <a:ea typeface="Arial Unicode MS" pitchFamily="34" charset="-128"/>
              </a:rPr>
              <a:t>Suddenly a chariot of fire...”</a:t>
            </a:r>
            <a:endParaRPr lang="en-US" altLang="en-US" sz="2800" b="1" i="1" dirty="0">
              <a:latin typeface="Arial Unicode MS" pitchFamily="34" charset="-128"/>
              <a:ea typeface="Arial Unicode MS" pitchFamily="34" charset="-128"/>
            </a:endParaRPr>
          </a:p>
          <a:p>
            <a:pPr lvl="1" eaLnBrk="1" hangingPunct="1"/>
            <a:r>
              <a:rPr lang="en-US" altLang="en-US" b="1" dirty="0">
                <a:latin typeface="Arial Unicode MS" pitchFamily="34" charset="-128"/>
                <a:ea typeface="Arial Unicode MS" pitchFamily="34" charset="-128"/>
              </a:rPr>
              <a:t>The Rapture will occur very quickly!</a:t>
            </a:r>
          </a:p>
          <a:p>
            <a:pPr eaLnBrk="1" hangingPunct="1"/>
            <a:endParaRPr lang="en-US" altLang="en-US" sz="2400" b="1" dirty="0">
              <a:latin typeface="Arial Unicode MS" pitchFamily="34" charset="-128"/>
              <a:ea typeface="Arial Unicode MS" pitchFamily="34" charset="-128"/>
            </a:endParaRPr>
          </a:p>
        </p:txBody>
      </p:sp>
      <p:sp>
        <p:nvSpPr>
          <p:cNvPr id="11268" name="Rectangle 4">
            <a:extLst>
              <a:ext uri="{FF2B5EF4-FFF2-40B4-BE49-F238E27FC236}">
                <a16:creationId xmlns:a16="http://schemas.microsoft.com/office/drawing/2014/main" id="{9B6EA007-043C-433E-B1DC-2B80DC047B55}"/>
              </a:ext>
            </a:extLst>
          </p:cNvPr>
          <p:cNvSpPr>
            <a:spLocks noChangeArrowheads="1"/>
          </p:cNvSpPr>
          <p:nvPr/>
        </p:nvSpPr>
        <p:spPr bwMode="auto">
          <a:xfrm>
            <a:off x="304800" y="3676650"/>
            <a:ext cx="4953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Font typeface="Wingdings" panose="05000000000000000000" pitchFamily="2" charset="2"/>
              <a:defRPr sz="3200">
                <a:solidFill>
                  <a:schemeClr val="tx1"/>
                </a:solidFill>
                <a:latin typeface="Times New Roman" panose="02020603050405020304" pitchFamily="18" charset="0"/>
              </a:defRPr>
            </a:lvl1pPr>
            <a:lvl2pPr marL="742950" indent="-285750">
              <a:spcBef>
                <a:spcPct val="20000"/>
              </a:spcBef>
              <a:buSzPct val="95000"/>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n-US" altLang="en-US" sz="2400" b="1" dirty="0">
                <a:effectLst>
                  <a:outerShdw blurRad="38100" dist="38100" dir="2700000" algn="tl">
                    <a:srgbClr val="000000">
                      <a:alpha val="43137"/>
                    </a:srgbClr>
                  </a:outerShdw>
                </a:effectLst>
              </a:rPr>
              <a:t>1 Cor. 15:51-52</a:t>
            </a:r>
            <a:r>
              <a:rPr lang="en-US" altLang="en-US" sz="2400" dirty="0">
                <a:effectLst>
                  <a:outerShdw blurRad="38100" dist="38100" dir="2700000" algn="tl">
                    <a:srgbClr val="000000">
                      <a:alpha val="43137"/>
                    </a:srgbClr>
                  </a:outerShdw>
                </a:effectLst>
              </a:rPr>
              <a:t> Listen, I tell you a mystery: </a:t>
            </a:r>
            <a:r>
              <a:rPr lang="en-US" altLang="en-US" sz="2400" u="sng" dirty="0">
                <a:effectLst>
                  <a:outerShdw blurRad="38100" dist="38100" dir="2700000" algn="tl">
                    <a:srgbClr val="000000">
                      <a:alpha val="43137"/>
                    </a:srgbClr>
                  </a:outerShdw>
                </a:effectLst>
              </a:rPr>
              <a:t>We will not all sleep, but we will all be changed-- in a flash, in the twinkling of an eye</a:t>
            </a:r>
            <a:r>
              <a:rPr lang="en-US" altLang="en-US" sz="2400" dirty="0">
                <a:effectLst>
                  <a:outerShdw blurRad="38100" dist="38100" dir="2700000" algn="tl">
                    <a:srgbClr val="000000">
                      <a:alpha val="43137"/>
                    </a:srgbClr>
                  </a:outerShdw>
                </a:effectLst>
              </a:rPr>
              <a:t>, at the last trumpet. For the trumpet will sound, the dead will be raised imperishable, and </a:t>
            </a:r>
            <a:r>
              <a:rPr lang="en-US" altLang="en-US" sz="2400" u="sng" dirty="0">
                <a:effectLst>
                  <a:outerShdw blurRad="38100" dist="38100" dir="2700000" algn="tl">
                    <a:srgbClr val="000000">
                      <a:alpha val="43137"/>
                    </a:srgbClr>
                  </a:outerShdw>
                </a:effectLst>
              </a:rPr>
              <a:t>we will be changed.</a:t>
            </a:r>
            <a:r>
              <a:rPr lang="en-US" altLang="en-US" sz="2400" dirty="0">
                <a:effectLst>
                  <a:outerShdw blurRad="38100" dist="38100" dir="2700000" algn="tl">
                    <a:srgbClr val="000000">
                      <a:alpha val="43137"/>
                    </a:srgbClr>
                  </a:outerShdw>
                </a:effectLst>
              </a:rPr>
              <a:t> </a:t>
            </a:r>
          </a:p>
        </p:txBody>
      </p:sp>
      <p:pic>
        <p:nvPicPr>
          <p:cNvPr id="5" name="Picture 7" descr="http://www.cartage.org.lb/en/kids/bible/bible11-16/OldTest/pix/78.jpg">
            <a:extLst>
              <a:ext uri="{FF2B5EF4-FFF2-40B4-BE49-F238E27FC236}">
                <a16:creationId xmlns:a16="http://schemas.microsoft.com/office/drawing/2014/main" id="{C5670F43-2357-49AA-95FA-85B4558AE6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638550"/>
            <a:ext cx="31242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bg/>
                                          </p:spTgt>
                                        </p:tgtEl>
                                        <p:attrNameLst>
                                          <p:attrName>style.visibility</p:attrName>
                                        </p:attrNameLst>
                                      </p:cBhvr>
                                      <p:to>
                                        <p:strVal val="visible"/>
                                      </p:to>
                                    </p:set>
                                    <p:anim calcmode="lin" valueType="num">
                                      <p:cBhvr additive="base">
                                        <p:cTn id="7" dur="500" fill="hold"/>
                                        <p:tgtEl>
                                          <p:spTgt spid="1126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bg/>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 calcmode="lin" valueType="num">
                                      <p:cBhvr additive="base">
                                        <p:cTn id="1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2"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2000" fill="hold"/>
                                        <p:tgtEl>
                                          <p:spTgt spid="5"/>
                                        </p:tgtEl>
                                        <p:attrNameLst>
                                          <p:attrName>ppt_x</p:attrName>
                                        </p:attrNameLst>
                                      </p:cBhvr>
                                      <p:tavLst>
                                        <p:tav tm="0">
                                          <p:val>
                                            <p:strVal val="1+#ppt_w/2"/>
                                          </p:val>
                                        </p:tav>
                                        <p:tav tm="100000">
                                          <p:val>
                                            <p:strVal val="#ppt_x"/>
                                          </p:val>
                                        </p:tav>
                                      </p:tavLst>
                                    </p:anim>
                                    <p:anim calcmode="lin" valueType="num">
                                      <p:cBhvr additive="base">
                                        <p:cTn id="17"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1267">
                                            <p:txEl>
                                              <p:pRg st="1" end="1"/>
                                            </p:txEl>
                                          </p:spTgt>
                                        </p:tgtEl>
                                        <p:attrNameLst>
                                          <p:attrName>style.visibility</p:attrName>
                                        </p:attrNameLst>
                                      </p:cBhvr>
                                      <p:to>
                                        <p:strVal val="visible"/>
                                      </p:to>
                                    </p:set>
                                    <p:anim calcmode="lin" valueType="num">
                                      <p:cBhvr additive="base">
                                        <p:cTn id="22"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267">
                                            <p:txEl>
                                              <p:pRg st="1" end="1"/>
                                            </p:txEl>
                                          </p:spTgt>
                                        </p:tgtEl>
                                        <p:attrNameLst>
                                          <p:attrName>ppt_y</p:attrName>
                                        </p:attrNameLst>
                                      </p:cBhvr>
                                      <p:tavLst>
                                        <p:tav tm="0">
                                          <p:val>
                                            <p:strVal val="1+#ppt_h/2"/>
                                          </p:val>
                                        </p:tav>
                                        <p:tav tm="100000">
                                          <p:val>
                                            <p:strVal val="#ppt_y"/>
                                          </p:val>
                                        </p:tav>
                                      </p:tavLst>
                                    </p:anim>
                                  </p:childTnLst>
                                </p:cTn>
                              </p:par>
                              <p:par>
                                <p:cTn id="24" presetID="2" presetClass="exit" presetSubtype="9" fill="hold" nodeType="withEffect">
                                  <p:stCondLst>
                                    <p:cond delay="0"/>
                                  </p:stCondLst>
                                  <p:childTnLst>
                                    <p:anim calcmode="lin" valueType="num">
                                      <p:cBhvr additive="base">
                                        <p:cTn id="25" dur="2000"/>
                                        <p:tgtEl>
                                          <p:spTgt spid="5"/>
                                        </p:tgtEl>
                                        <p:attrNameLst>
                                          <p:attrName>ppt_x</p:attrName>
                                        </p:attrNameLst>
                                      </p:cBhvr>
                                      <p:tavLst>
                                        <p:tav tm="0">
                                          <p:val>
                                            <p:strVal val="ppt_x"/>
                                          </p:val>
                                        </p:tav>
                                        <p:tav tm="100000">
                                          <p:val>
                                            <p:strVal val="0-ppt_w/2"/>
                                          </p:val>
                                        </p:tav>
                                      </p:tavLst>
                                    </p:anim>
                                    <p:anim calcmode="lin" valueType="num">
                                      <p:cBhvr additive="base">
                                        <p:cTn id="26" dur="2000"/>
                                        <p:tgtEl>
                                          <p:spTgt spid="5"/>
                                        </p:tgtEl>
                                        <p:attrNameLst>
                                          <p:attrName>ppt_y</p:attrName>
                                        </p:attrNameLst>
                                      </p:cBhvr>
                                      <p:tavLst>
                                        <p:tav tm="0">
                                          <p:val>
                                            <p:strVal val="ppt_y"/>
                                          </p:val>
                                        </p:tav>
                                        <p:tav tm="100000">
                                          <p:val>
                                            <p:strVal val="0-ppt_h/2"/>
                                          </p:val>
                                        </p:tav>
                                      </p:tavLst>
                                    </p:anim>
                                    <p:set>
                                      <p:cBhvr>
                                        <p:cTn id="27" dur="1" fill="hold">
                                          <p:stCondLst>
                                            <p:cond delay="1999"/>
                                          </p:stCondLst>
                                        </p:cTn>
                                        <p:tgtEl>
                                          <p:spTgt spid="5"/>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268"/>
                                        </p:tgtEl>
                                        <p:attrNameLst>
                                          <p:attrName>style.visibility</p:attrName>
                                        </p:attrNameLst>
                                      </p:cBhvr>
                                      <p:to>
                                        <p:strVal val="visible"/>
                                      </p:to>
                                    </p:set>
                                    <p:anim calcmode="lin" valueType="num">
                                      <p:cBhvr additive="base">
                                        <p:cTn id="32" dur="500" fill="hold"/>
                                        <p:tgtEl>
                                          <p:spTgt spid="11268"/>
                                        </p:tgtEl>
                                        <p:attrNameLst>
                                          <p:attrName>ppt_x</p:attrName>
                                        </p:attrNameLst>
                                      </p:cBhvr>
                                      <p:tavLst>
                                        <p:tav tm="0">
                                          <p:val>
                                            <p:strVal val="#ppt_x"/>
                                          </p:val>
                                        </p:tav>
                                        <p:tav tm="100000">
                                          <p:val>
                                            <p:strVal val="#ppt_x"/>
                                          </p:val>
                                        </p:tav>
                                      </p:tavLst>
                                    </p:anim>
                                    <p:anim calcmode="lin" valueType="num">
                                      <p:cBhvr additive="base">
                                        <p:cTn id="33"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nimBg="1"/>
      <p:bldP spid="1126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D7EEB62-1BA7-440C-8F84-9DC16130C944}"/>
              </a:ext>
            </a:extLst>
          </p:cNvPr>
          <p:cNvSpPr>
            <a:spLocks noGrp="1" noChangeArrowheads="1"/>
          </p:cNvSpPr>
          <p:nvPr>
            <p:ph type="title"/>
          </p:nvPr>
        </p:nvSpPr>
        <p:spPr>
          <a:xfrm>
            <a:off x="304800" y="533400"/>
            <a:ext cx="7086600" cy="990600"/>
          </a:xfrm>
          <a:solidFill>
            <a:schemeClr val="accent1">
              <a:alpha val="79000"/>
            </a:schemeClr>
          </a:solidFill>
        </p:spPr>
        <p:txBody>
          <a:bodyPr/>
          <a:lstStyle/>
          <a:p>
            <a:pPr algn="l"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Elijah’s Rapture</a:t>
            </a:r>
          </a:p>
        </p:txBody>
      </p:sp>
      <p:sp>
        <p:nvSpPr>
          <p:cNvPr id="12291" name="Rectangle 3">
            <a:extLst>
              <a:ext uri="{FF2B5EF4-FFF2-40B4-BE49-F238E27FC236}">
                <a16:creationId xmlns:a16="http://schemas.microsoft.com/office/drawing/2014/main" id="{19F8ADB9-DC00-4FE2-B190-EF64F623543A}"/>
              </a:ext>
            </a:extLst>
          </p:cNvPr>
          <p:cNvSpPr>
            <a:spLocks noGrp="1" noChangeArrowheads="1"/>
          </p:cNvSpPr>
          <p:nvPr>
            <p:ph type="body" idx="1"/>
          </p:nvPr>
        </p:nvSpPr>
        <p:spPr>
          <a:xfrm>
            <a:off x="228600" y="1981200"/>
            <a:ext cx="8839200" cy="4572000"/>
          </a:xfrm>
          <a:solidFill>
            <a:schemeClr val="accent1">
              <a:alpha val="79000"/>
            </a:schemeClr>
          </a:solidFill>
        </p:spPr>
        <p:txBody>
          <a:bodyPr/>
          <a:lstStyle/>
          <a:p>
            <a:pPr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3.  </a:t>
            </a:r>
            <a:r>
              <a:rPr lang="en-US" b="1"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SELECTIVE</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Separated the two of them...”</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p>
          <a:p>
            <a:pPr lvl="1"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Rapture catches up all true believers!</a:t>
            </a:r>
            <a:endParaRPr lang="en-US" sz="24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12292" name="Rectangle 4">
            <a:extLst>
              <a:ext uri="{FF2B5EF4-FFF2-40B4-BE49-F238E27FC236}">
                <a16:creationId xmlns:a16="http://schemas.microsoft.com/office/drawing/2014/main" id="{66B8ACF9-7CEE-448D-9A70-710D924CE701}"/>
              </a:ext>
            </a:extLst>
          </p:cNvPr>
          <p:cNvSpPr>
            <a:spLocks noChangeArrowheads="1"/>
          </p:cNvSpPr>
          <p:nvPr/>
        </p:nvSpPr>
        <p:spPr bwMode="auto">
          <a:xfrm>
            <a:off x="304800" y="3352800"/>
            <a:ext cx="4648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2"/>
              </a:buClr>
              <a:buFont typeface="Wingdings" panose="05000000000000000000" pitchFamily="2" charset="2"/>
              <a:defRPr sz="3200">
                <a:solidFill>
                  <a:schemeClr val="tx1"/>
                </a:solidFill>
                <a:latin typeface="Times New Roman" panose="02020603050405020304" pitchFamily="18" charset="0"/>
              </a:defRPr>
            </a:lvl1pPr>
            <a:lvl2pPr marL="742950" indent="-285750">
              <a:spcBef>
                <a:spcPct val="20000"/>
              </a:spcBef>
              <a:buSzPct val="95000"/>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Tx/>
              <a:buFontTx/>
              <a:buNone/>
            </a:pPr>
            <a:r>
              <a:rPr lang="en-US" altLang="en-US" sz="2400" b="1" dirty="0"/>
              <a:t>Matthew 24:40-42 </a:t>
            </a:r>
            <a:br>
              <a:rPr lang="en-US" altLang="en-US" sz="2400" dirty="0"/>
            </a:br>
            <a:r>
              <a:rPr lang="en-US" altLang="en-US" sz="2400" dirty="0"/>
              <a:t>Then shall two be in the field; the one shall be taken, and the other left. Two </a:t>
            </a:r>
            <a:r>
              <a:rPr lang="en-US" altLang="en-US" sz="2400" i="1" dirty="0"/>
              <a:t>women shall be</a:t>
            </a:r>
            <a:r>
              <a:rPr lang="en-US" altLang="en-US" sz="2400" dirty="0"/>
              <a:t> grinding at the mill; the one shall be taken, and the other left. Watch therefore: for ye know not what hour your Lord doth come. </a:t>
            </a:r>
            <a:br>
              <a:rPr lang="en-US" altLang="en-US" sz="2400" dirty="0"/>
            </a:br>
            <a:br>
              <a:rPr lang="en-US" altLang="en-US" sz="2400" dirty="0"/>
            </a:br>
            <a:endParaRPr lang="en-US" altLang="en-US" sz="2400" dirty="0"/>
          </a:p>
        </p:txBody>
      </p:sp>
      <p:pic>
        <p:nvPicPr>
          <p:cNvPr id="5" name="Picture 2" descr="http://www.redicecreations.com/specialreports/2005/12dec/rapture.jpg">
            <a:extLst>
              <a:ext uri="{FF2B5EF4-FFF2-40B4-BE49-F238E27FC236}">
                <a16:creationId xmlns:a16="http://schemas.microsoft.com/office/drawing/2014/main" id="{8FA65163-1E8E-413A-85DC-99956F8F2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200400"/>
            <a:ext cx="3962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http://tearstojoyministries.org/images/rapturecem_9hgh.jpg">
            <a:extLst>
              <a:ext uri="{FF2B5EF4-FFF2-40B4-BE49-F238E27FC236}">
                <a16:creationId xmlns:a16="http://schemas.microsoft.com/office/drawing/2014/main" id="{04D94E88-4EB5-4A35-8EFF-C2A04CFB99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352800"/>
            <a:ext cx="396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 calcmode="lin" valueType="num">
                                      <p:cBhvr additive="base">
                                        <p:cTn id="7" dur="500" fill="hold"/>
                                        <p:tgtEl>
                                          <p:spTgt spid="1229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bg/>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 calcmode="lin" valueType="num">
                                      <p:cBhvr additive="base">
                                        <p:cTn id="11"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nodeType="afterGroup">
                            <p:stCondLst>
                              <p:cond delay="500"/>
                            </p:stCondLst>
                            <p:childTnLst>
                              <p:par>
                                <p:cTn id="20" presetID="2" presetClass="exit" presetSubtype="1" fill="hold" nodeType="afterEffect">
                                  <p:stCondLst>
                                    <p:cond delay="2000"/>
                                  </p:stCondLst>
                                  <p:childTnLst>
                                    <p:anim calcmode="lin" valueType="num">
                                      <p:cBhvr additive="base">
                                        <p:cTn id="21" dur="500"/>
                                        <p:tgtEl>
                                          <p:spTgt spid="7"/>
                                        </p:tgtEl>
                                        <p:attrNameLst>
                                          <p:attrName>ppt_x</p:attrName>
                                        </p:attrNameLst>
                                      </p:cBhvr>
                                      <p:tavLst>
                                        <p:tav tm="0">
                                          <p:val>
                                            <p:strVal val="ppt_x"/>
                                          </p:val>
                                        </p:tav>
                                        <p:tav tm="100000">
                                          <p:val>
                                            <p:strVal val="ppt_x"/>
                                          </p:val>
                                        </p:tav>
                                      </p:tavLst>
                                    </p:anim>
                                    <p:anim calcmode="lin" valueType="num">
                                      <p:cBhvr additive="base">
                                        <p:cTn id="22" dur="500"/>
                                        <p:tgtEl>
                                          <p:spTgt spid="7"/>
                                        </p:tgtEl>
                                        <p:attrNameLst>
                                          <p:attrName>ppt_y</p:attrName>
                                        </p:attrNameLst>
                                      </p:cBhvr>
                                      <p:tavLst>
                                        <p:tav tm="0">
                                          <p:val>
                                            <p:strVal val="ppt_y"/>
                                          </p:val>
                                        </p:tav>
                                        <p:tav tm="100000">
                                          <p:val>
                                            <p:strVal val="0-ppt_h/2"/>
                                          </p:val>
                                        </p:tav>
                                      </p:tavLst>
                                    </p:anim>
                                    <p:set>
                                      <p:cBhvr>
                                        <p:cTn id="23" dur="1" fill="hold">
                                          <p:stCondLst>
                                            <p:cond delay="499"/>
                                          </p:stCondLst>
                                        </p:cTn>
                                        <p:tgtEl>
                                          <p:spTgt spid="7"/>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2291">
                                            <p:txEl>
                                              <p:pRg st="1" end="1"/>
                                            </p:txEl>
                                          </p:spTgt>
                                        </p:tgtEl>
                                        <p:attrNameLst>
                                          <p:attrName>style.visibility</p:attrName>
                                        </p:attrNameLst>
                                      </p:cBhvr>
                                      <p:to>
                                        <p:strVal val="visible"/>
                                      </p:to>
                                    </p:set>
                                    <p:anim calcmode="lin" valueType="num">
                                      <p:cBhvr additive="base">
                                        <p:cTn id="28"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292"/>
                                        </p:tgtEl>
                                        <p:attrNameLst>
                                          <p:attrName>style.visibility</p:attrName>
                                        </p:attrNameLst>
                                      </p:cBhvr>
                                      <p:to>
                                        <p:strVal val="visible"/>
                                      </p:to>
                                    </p:set>
                                    <p:anim calcmode="lin" valueType="num">
                                      <p:cBhvr additive="base">
                                        <p:cTn id="34" dur="500" fill="hold"/>
                                        <p:tgtEl>
                                          <p:spTgt spid="12292"/>
                                        </p:tgtEl>
                                        <p:attrNameLst>
                                          <p:attrName>ppt_x</p:attrName>
                                        </p:attrNameLst>
                                      </p:cBhvr>
                                      <p:tavLst>
                                        <p:tav tm="0">
                                          <p:val>
                                            <p:strVal val="#ppt_x"/>
                                          </p:val>
                                        </p:tav>
                                        <p:tav tm="100000">
                                          <p:val>
                                            <p:strVal val="#ppt_x"/>
                                          </p:val>
                                        </p:tav>
                                      </p:tavLst>
                                    </p:anim>
                                    <p:anim calcmode="lin" valueType="num">
                                      <p:cBhvr additive="base">
                                        <p:cTn id="35"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nimBg="1"/>
      <p:bldP spid="1229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0D20BF6-E818-4847-901D-4A3B067EAA5F}"/>
              </a:ext>
            </a:extLst>
          </p:cNvPr>
          <p:cNvSpPr>
            <a:spLocks noGrp="1" noChangeArrowheads="1"/>
          </p:cNvSpPr>
          <p:nvPr>
            <p:ph type="title"/>
          </p:nvPr>
        </p:nvSpPr>
        <p:spPr>
          <a:xfrm>
            <a:off x="304800" y="533400"/>
            <a:ext cx="7086600" cy="914400"/>
          </a:xfrm>
          <a:solidFill>
            <a:schemeClr val="accent1">
              <a:alpha val="79000"/>
            </a:schemeClr>
          </a:solidFill>
        </p:spPr>
        <p:txBody>
          <a:bodyPr/>
          <a:lstStyle/>
          <a:p>
            <a:pPr algn="l"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Elijah’s Rapture</a:t>
            </a:r>
            <a:endParaRPr lang="en-US" b="1" dirty="0">
              <a:solidFill>
                <a:srgbClr val="0000F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13315" name="Rectangle 3">
            <a:extLst>
              <a:ext uri="{FF2B5EF4-FFF2-40B4-BE49-F238E27FC236}">
                <a16:creationId xmlns:a16="http://schemas.microsoft.com/office/drawing/2014/main" id="{9411A4FF-0220-4283-BB75-663DA9766B83}"/>
              </a:ext>
            </a:extLst>
          </p:cNvPr>
          <p:cNvSpPr>
            <a:spLocks noGrp="1" noChangeArrowheads="1"/>
          </p:cNvSpPr>
          <p:nvPr>
            <p:ph type="body" idx="1"/>
          </p:nvPr>
        </p:nvSpPr>
        <p:spPr>
          <a:xfrm>
            <a:off x="304800" y="1524000"/>
            <a:ext cx="8458200" cy="5334000"/>
          </a:xfrm>
          <a:solidFill>
            <a:schemeClr val="accent1">
              <a:alpha val="79000"/>
            </a:schemeClr>
          </a:solidFill>
        </p:spPr>
        <p:txBody>
          <a:bodyPr/>
          <a:lstStyle/>
          <a:p>
            <a:pPr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4.  </a:t>
            </a:r>
            <a:r>
              <a:rPr lang="en-US" b="1"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GLORIOUS</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“Went up to heaven...”</a:t>
            </a:r>
          </a:p>
          <a:p>
            <a:pPr lvl="1"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Rapture is beyond human comprehension!</a:t>
            </a:r>
            <a:endPar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13316" name="Rectangle 4">
            <a:extLst>
              <a:ext uri="{FF2B5EF4-FFF2-40B4-BE49-F238E27FC236}">
                <a16:creationId xmlns:a16="http://schemas.microsoft.com/office/drawing/2014/main" id="{CB4DA044-3451-4000-BE89-64A76986A782}"/>
              </a:ext>
            </a:extLst>
          </p:cNvPr>
          <p:cNvSpPr>
            <a:spLocks noChangeArrowheads="1"/>
          </p:cNvSpPr>
          <p:nvPr/>
        </p:nvSpPr>
        <p:spPr bwMode="auto">
          <a:xfrm>
            <a:off x="304800" y="2743200"/>
            <a:ext cx="5029200" cy="4154488"/>
          </a:xfrm>
          <a:prstGeom prst="rect">
            <a:avLst/>
          </a:prstGeom>
          <a:noFill/>
          <a:ln w="12700" cap="sq">
            <a:noFill/>
            <a:miter lim="800000"/>
            <a:headEnd type="none" w="sm" len="sm"/>
            <a:tailEnd type="none" w="sm" len="sm"/>
          </a:ln>
        </p:spPr>
        <p:txBody>
          <a:bodyPr>
            <a:spAutoFit/>
          </a:bodyPr>
          <a:lstStyle/>
          <a:p>
            <a:pPr eaLnBrk="1" hangingPunct="1">
              <a:spcBef>
                <a:spcPct val="20000"/>
              </a:spcBef>
              <a:buClr>
                <a:schemeClr val="tx2"/>
              </a:buClr>
              <a:buFont typeface="Wingdings" pitchFamily="2" charset="2"/>
              <a:buNone/>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 Thes. 4:16-17</a:t>
            </a:r>
            <a:r>
              <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For </a:t>
            </a:r>
            <a:r>
              <a:rPr lang="en-US"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Lord himself will come down from heaven</a:t>
            </a:r>
            <a:r>
              <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with a loud command, with the voice of the archangel and with the trumpet call of God, and </a:t>
            </a:r>
            <a:r>
              <a:rPr lang="en-US"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dead in Christ will rise first</a:t>
            </a:r>
            <a:r>
              <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After that, we who are </a:t>
            </a:r>
            <a:r>
              <a:rPr lang="en-US"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still alive and are left will be caught up together with them in the clouds to meet the Lord in the air</a:t>
            </a:r>
            <a:r>
              <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And so we will be with the Lord forever. </a:t>
            </a:r>
          </a:p>
        </p:txBody>
      </p:sp>
      <p:pic>
        <p:nvPicPr>
          <p:cNvPr id="5" name="Picture 5" descr="TimeTest.gif (40857 bytes)">
            <a:extLst>
              <a:ext uri="{FF2B5EF4-FFF2-40B4-BE49-F238E27FC236}">
                <a16:creationId xmlns:a16="http://schemas.microsoft.com/office/drawing/2014/main" id="{D55D54E9-DBB6-4920-B096-247B7FFCDD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429000"/>
            <a:ext cx="3886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bg/>
                                          </p:spTgt>
                                        </p:tgtEl>
                                        <p:attrNameLst>
                                          <p:attrName>style.visibility</p:attrName>
                                        </p:attrNameLst>
                                      </p:cBhvr>
                                      <p:to>
                                        <p:strVal val="visible"/>
                                      </p:to>
                                    </p:set>
                                    <p:anim calcmode="lin" valueType="num">
                                      <p:cBhvr additive="base">
                                        <p:cTn id="7" dur="500" fill="hold"/>
                                        <p:tgtEl>
                                          <p:spTgt spid="133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bg/>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 calcmode="lin" valueType="num">
                                      <p:cBhvr additive="base">
                                        <p:cTn id="11"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plus(in)">
                                      <p:cBhvr>
                                        <p:cTn id="17" dur="2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3315">
                                            <p:txEl>
                                              <p:pRg st="1" end="1"/>
                                            </p:txEl>
                                          </p:spTgt>
                                        </p:tgtEl>
                                        <p:attrNameLst>
                                          <p:attrName>style.visibility</p:attrName>
                                        </p:attrNameLst>
                                      </p:cBhvr>
                                      <p:to>
                                        <p:strVal val="visible"/>
                                      </p:to>
                                    </p:set>
                                    <p:anim calcmode="lin" valueType="num">
                                      <p:cBhvr additive="base">
                                        <p:cTn id="22"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316"/>
                                        </p:tgtEl>
                                        <p:attrNameLst>
                                          <p:attrName>style.visibility</p:attrName>
                                        </p:attrNameLst>
                                      </p:cBhvr>
                                      <p:to>
                                        <p:strVal val="visible"/>
                                      </p:to>
                                    </p:set>
                                    <p:anim calcmode="lin" valueType="num">
                                      <p:cBhvr additive="base">
                                        <p:cTn id="28" dur="500" fill="hold"/>
                                        <p:tgtEl>
                                          <p:spTgt spid="13316"/>
                                        </p:tgtEl>
                                        <p:attrNameLst>
                                          <p:attrName>ppt_x</p:attrName>
                                        </p:attrNameLst>
                                      </p:cBhvr>
                                      <p:tavLst>
                                        <p:tav tm="0">
                                          <p:val>
                                            <p:strVal val="#ppt_x"/>
                                          </p:val>
                                        </p:tav>
                                        <p:tav tm="100000">
                                          <p:val>
                                            <p:strVal val="#ppt_x"/>
                                          </p:val>
                                        </p:tav>
                                      </p:tavLst>
                                    </p:anim>
                                    <p:anim calcmode="lin" valueType="num">
                                      <p:cBhvr additive="base">
                                        <p:cTn id="29"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nimBg="1"/>
      <p:bldP spid="1331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5" descr="The Rapture">
            <a:extLst>
              <a:ext uri="{FF2B5EF4-FFF2-40B4-BE49-F238E27FC236}">
                <a16:creationId xmlns:a16="http://schemas.microsoft.com/office/drawing/2014/main" id="{2DAC0114-757A-44CA-905F-2516CE8093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a:extLst>
              <a:ext uri="{FF2B5EF4-FFF2-40B4-BE49-F238E27FC236}">
                <a16:creationId xmlns:a16="http://schemas.microsoft.com/office/drawing/2014/main" id="{5DAF9546-5E75-443A-A51C-6BE153075EE1}"/>
              </a:ext>
            </a:extLst>
          </p:cNvPr>
          <p:cNvSpPr>
            <a:spLocks noGrp="1" noChangeArrowheads="1"/>
          </p:cNvSpPr>
          <p:nvPr>
            <p:ph type="title"/>
          </p:nvPr>
        </p:nvSpPr>
        <p:spPr>
          <a:xfrm>
            <a:off x="304800" y="533400"/>
            <a:ext cx="6172200" cy="914400"/>
          </a:xfrm>
        </p:spPr>
        <p:txBody>
          <a:bodyPr/>
          <a:lstStyle/>
          <a:p>
            <a:pPr algn="l" eaLnBrk="1" hangingPunct="1">
              <a:defRP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Elijah’s Rapture</a:t>
            </a:r>
          </a:p>
        </p:txBody>
      </p:sp>
      <p:sp>
        <p:nvSpPr>
          <p:cNvPr id="14339" name="Rectangle 3">
            <a:extLst>
              <a:ext uri="{FF2B5EF4-FFF2-40B4-BE49-F238E27FC236}">
                <a16:creationId xmlns:a16="http://schemas.microsoft.com/office/drawing/2014/main" id="{79FEE8D2-DFF0-4A78-A4F0-F984845CD0D7}"/>
              </a:ext>
            </a:extLst>
          </p:cNvPr>
          <p:cNvSpPr>
            <a:spLocks noGrp="1" noChangeArrowheads="1"/>
          </p:cNvSpPr>
          <p:nvPr>
            <p:ph type="body" idx="1"/>
          </p:nvPr>
        </p:nvSpPr>
        <p:spPr>
          <a:xfrm>
            <a:off x="228600" y="1676400"/>
            <a:ext cx="8915400" cy="1371600"/>
          </a:xfrm>
        </p:spPr>
        <p:txBody>
          <a:bodyPr/>
          <a:lstStyle/>
          <a:p>
            <a:pPr eaLnBrk="1" hangingPunct="1"/>
            <a:r>
              <a:rPr lang="en-US" altLang="en-US" b="1" dirty="0">
                <a:effectLst>
                  <a:outerShdw blurRad="38100" dist="38100" dir="2700000" algn="tl">
                    <a:srgbClr val="000000">
                      <a:alpha val="43137"/>
                    </a:srgbClr>
                  </a:outerShdw>
                </a:effectLst>
                <a:latin typeface="Arial Unicode MS" pitchFamily="34" charset="-128"/>
                <a:ea typeface="Arial Unicode MS" pitchFamily="34" charset="-128"/>
              </a:rPr>
              <a:t>5.  </a:t>
            </a:r>
            <a:r>
              <a:rPr lang="en-US" altLang="en-US" b="1" u="sng" dirty="0">
                <a:effectLst>
                  <a:outerShdw blurRad="38100" dist="38100" dir="2700000" algn="tl">
                    <a:srgbClr val="000000">
                      <a:alpha val="43137"/>
                    </a:srgbClr>
                  </a:outerShdw>
                </a:effectLst>
                <a:latin typeface="Arial Unicode MS" pitchFamily="34" charset="-128"/>
                <a:ea typeface="Arial Unicode MS" pitchFamily="34" charset="-128"/>
              </a:rPr>
              <a:t>CONFUSION</a:t>
            </a:r>
            <a:r>
              <a:rPr lang="en-US" altLang="en-US" b="1" dirty="0">
                <a:effectLst>
                  <a:outerShdw blurRad="38100" dist="38100" dir="2700000" algn="tl">
                    <a:srgbClr val="000000">
                      <a:alpha val="43137"/>
                    </a:srgbClr>
                  </a:outerShdw>
                </a:effectLst>
                <a:latin typeface="Arial Unicode MS" pitchFamily="34" charset="-128"/>
                <a:ea typeface="Arial Unicode MS" pitchFamily="34" charset="-128"/>
              </a:rPr>
              <a:t> </a:t>
            </a:r>
            <a:r>
              <a:rPr lang="en-US" altLang="en-US" sz="2800" b="1" i="1" dirty="0">
                <a:effectLst>
                  <a:outerShdw blurRad="38100" dist="38100" dir="2700000" algn="tl">
                    <a:srgbClr val="000000">
                      <a:alpha val="43137"/>
                    </a:srgbClr>
                  </a:outerShdw>
                </a:effectLst>
                <a:latin typeface="Arial Unicode MS" pitchFamily="34" charset="-128"/>
                <a:ea typeface="Arial Unicode MS" pitchFamily="34" charset="-128"/>
              </a:rPr>
              <a:t>“Cried out... tore his clothes...” </a:t>
            </a:r>
            <a:r>
              <a:rPr lang="en-US" altLang="en-US" sz="2800" b="1" dirty="0">
                <a:effectLst>
                  <a:outerShdw blurRad="38100" dist="38100" dir="2700000" algn="tl">
                    <a:srgbClr val="000000">
                      <a:alpha val="43137"/>
                    </a:srgbClr>
                  </a:outerShdw>
                </a:effectLst>
                <a:latin typeface="Arial Unicode MS" pitchFamily="34" charset="-128"/>
                <a:ea typeface="Arial Unicode MS" pitchFamily="34" charset="-128"/>
              </a:rPr>
              <a:t>Rapture Shocks the Minds of Those Left Behind!</a:t>
            </a:r>
            <a:endParaRPr lang="en-US" altLang="en-US" sz="2000" b="1" dirty="0">
              <a:effectLst>
                <a:outerShdw blurRad="38100" dist="38100" dir="2700000" algn="tl">
                  <a:srgbClr val="000000">
                    <a:alpha val="43137"/>
                  </a:srgbClr>
                </a:outerShdw>
              </a:effectLst>
              <a:latin typeface="Arial Unicode MS" pitchFamily="34" charset="-128"/>
              <a:ea typeface="Arial Unicode MS" pitchFamily="34" charset="-128"/>
            </a:endParaRPr>
          </a:p>
        </p:txBody>
      </p:sp>
      <p:sp>
        <p:nvSpPr>
          <p:cNvPr id="14340" name="Rectangle 4">
            <a:extLst>
              <a:ext uri="{FF2B5EF4-FFF2-40B4-BE49-F238E27FC236}">
                <a16:creationId xmlns:a16="http://schemas.microsoft.com/office/drawing/2014/main" id="{A239D630-7532-4705-93EE-EA925A8BF213}"/>
              </a:ext>
            </a:extLst>
          </p:cNvPr>
          <p:cNvSpPr>
            <a:spLocks noChangeArrowheads="1"/>
          </p:cNvSpPr>
          <p:nvPr/>
        </p:nvSpPr>
        <p:spPr bwMode="auto">
          <a:xfrm>
            <a:off x="685800" y="2831306"/>
            <a:ext cx="4876800" cy="3046988"/>
          </a:xfrm>
          <a:prstGeom prst="rect">
            <a:avLst/>
          </a:prstGeom>
          <a:solidFill>
            <a:schemeClr val="bg1">
              <a:alpha val="80000"/>
            </a:schemeClr>
          </a:solidFill>
          <a:ln>
            <a:noFill/>
          </a:ln>
        </p:spPr>
        <p:txBody>
          <a:bodyPr>
            <a:spAutoFit/>
          </a:bodyPr>
          <a:lstStyle>
            <a:lvl1pPr>
              <a:spcBef>
                <a:spcPct val="20000"/>
              </a:spcBef>
              <a:buClr>
                <a:schemeClr val="tx2"/>
              </a:buClr>
              <a:buFont typeface="Wingdings" panose="05000000000000000000" pitchFamily="2" charset="2"/>
              <a:defRPr sz="3200">
                <a:solidFill>
                  <a:schemeClr val="tx1"/>
                </a:solidFill>
                <a:latin typeface="Times New Roman" panose="02020603050405020304" pitchFamily="18" charset="0"/>
              </a:defRPr>
            </a:lvl1pPr>
            <a:lvl2pPr marL="742950" indent="-285750">
              <a:spcBef>
                <a:spcPct val="20000"/>
              </a:spcBef>
              <a:buSzPct val="95000"/>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Tx/>
              <a:buFontTx/>
              <a:buNone/>
            </a:pPr>
            <a:r>
              <a:rPr lang="en-US" altLang="en-US" sz="2400" b="1" dirty="0">
                <a:solidFill>
                  <a:schemeClr val="bg2"/>
                </a:solidFill>
              </a:rPr>
              <a:t>1 Thessalonians 5:2-3 </a:t>
            </a:r>
            <a:br>
              <a:rPr lang="en-US" altLang="en-US" sz="2400" b="1" dirty="0">
                <a:solidFill>
                  <a:schemeClr val="bg2"/>
                </a:solidFill>
              </a:rPr>
            </a:br>
            <a:r>
              <a:rPr lang="en-US" altLang="en-US" sz="2400" b="1" dirty="0">
                <a:solidFill>
                  <a:schemeClr val="bg2"/>
                </a:solidFill>
              </a:rPr>
              <a:t>For yourselves know perfectly that the day of the Lord so cometh as a thief in the night. For when they shall say, Peace and safety; then sudden destruction cometh upon them, as travail upon a woman with child; and they shall not escape. </a:t>
            </a: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nodeType="clickEffect">
                                  <p:stCondLst>
                                    <p:cond delay="0"/>
                                  </p:stCondLst>
                                  <p:childTnLst>
                                    <p:animEffect transition="out" filter="dissolve">
                                      <p:cBhvr>
                                        <p:cTn id="16" dur="5000"/>
                                        <p:tgtEl>
                                          <p:spTgt spid="5"/>
                                        </p:tgtEl>
                                      </p:cBhvr>
                                    </p:animEffect>
                                    <p:set>
                                      <p:cBhvr>
                                        <p:cTn id="17" dur="1" fill="hold">
                                          <p:stCondLst>
                                            <p:cond delay="4999"/>
                                          </p:stCondLst>
                                        </p:cTn>
                                        <p:tgtEl>
                                          <p:spTgt spid="5"/>
                                        </p:tgtEl>
                                        <p:attrNameLst>
                                          <p:attrName>style.visibility</p:attrName>
                                        </p:attrNameLst>
                                      </p:cBhvr>
                                      <p:to>
                                        <p:strVal val="hidden"/>
                                      </p:to>
                                    </p:set>
                                  </p:childTnLst>
                                </p:cTn>
                              </p:par>
                            </p:childTnLst>
                          </p:cTn>
                        </p:par>
                        <p:par>
                          <p:cTn id="18" fill="hold" nodeType="afterGroup">
                            <p:stCondLst>
                              <p:cond delay="5000"/>
                            </p:stCondLst>
                            <p:childTnLst>
                              <p:par>
                                <p:cTn id="19" presetID="2" presetClass="entr" presetSubtype="4" fill="hold" grpId="0" nodeType="afterEffect">
                                  <p:stCondLst>
                                    <p:cond delay="0"/>
                                  </p:stCondLst>
                                  <p:childTnLst>
                                    <p:set>
                                      <p:cBhvr>
                                        <p:cTn id="20" dur="1" fill="hold">
                                          <p:stCondLst>
                                            <p:cond delay="0"/>
                                          </p:stCondLst>
                                        </p:cTn>
                                        <p:tgtEl>
                                          <p:spTgt spid="14340"/>
                                        </p:tgtEl>
                                        <p:attrNameLst>
                                          <p:attrName>style.visibility</p:attrName>
                                        </p:attrNameLst>
                                      </p:cBhvr>
                                      <p:to>
                                        <p:strVal val="visible"/>
                                      </p:to>
                                    </p:set>
                                    <p:anim calcmode="lin" valueType="num">
                                      <p:cBhvr additive="base">
                                        <p:cTn id="21" dur="500" fill="hold"/>
                                        <p:tgtEl>
                                          <p:spTgt spid="14340"/>
                                        </p:tgtEl>
                                        <p:attrNameLst>
                                          <p:attrName>ppt_x</p:attrName>
                                        </p:attrNameLst>
                                      </p:cBhvr>
                                      <p:tavLst>
                                        <p:tav tm="0">
                                          <p:val>
                                            <p:strVal val="#ppt_x"/>
                                          </p:val>
                                        </p:tav>
                                        <p:tav tm="100000">
                                          <p:val>
                                            <p:strVal val="#ppt_x"/>
                                          </p:val>
                                        </p:tav>
                                      </p:tavLst>
                                    </p:anim>
                                    <p:anim calcmode="lin" valueType="num">
                                      <p:cBhvr additive="base">
                                        <p:cTn id="22"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DBB96A5-BFCC-47A4-B2D9-43DDC2D55D7E}"/>
              </a:ext>
            </a:extLst>
          </p:cNvPr>
          <p:cNvSpPr>
            <a:spLocks noGrp="1" noChangeArrowheads="1"/>
          </p:cNvSpPr>
          <p:nvPr>
            <p:ph type="title"/>
          </p:nvPr>
        </p:nvSpPr>
        <p:spPr>
          <a:xfrm>
            <a:off x="228600" y="304800"/>
            <a:ext cx="5943600" cy="1600200"/>
          </a:xfrm>
        </p:spPr>
        <p:txBody>
          <a:bodyPr/>
          <a:lstStyle/>
          <a:p>
            <a:pPr eaLnBrk="1" hangingPunct="1"/>
            <a:r>
              <a:rPr lang="en-US" altLang="en-US" sz="3600" b="1" dirty="0">
                <a:effectLst>
                  <a:outerShdw blurRad="38100" dist="38100" dir="2700000" algn="tl">
                    <a:srgbClr val="000000">
                      <a:alpha val="43137"/>
                    </a:srgbClr>
                  </a:outerShdw>
                </a:effectLst>
                <a:latin typeface="Tempus Sans ITC" panose="04020404030D07020202" pitchFamily="82" charset="0"/>
              </a:rPr>
              <a:t>What on earth am I here for?  </a:t>
            </a:r>
            <a:br>
              <a:rPr lang="en-US" altLang="en-US" sz="3600" b="1" dirty="0">
                <a:effectLst>
                  <a:outerShdw blurRad="38100" dist="38100" dir="2700000" algn="tl">
                    <a:srgbClr val="000000">
                      <a:alpha val="43137"/>
                    </a:srgbClr>
                  </a:outerShdw>
                </a:effectLst>
                <a:latin typeface="Tempus Sans ITC" panose="04020404030D07020202" pitchFamily="82" charset="0"/>
              </a:rPr>
            </a:br>
            <a:r>
              <a:rPr lang="en-US" altLang="en-US" sz="2800" b="1" dirty="0">
                <a:effectLst>
                  <a:outerShdw blurRad="38100" dist="38100" dir="2700000" algn="tl">
                    <a:srgbClr val="000000">
                      <a:alpha val="43137"/>
                    </a:srgbClr>
                  </a:outerShdw>
                </a:effectLst>
                <a:latin typeface="Tempus Sans ITC" panose="04020404030D07020202" pitchFamily="82" charset="0"/>
              </a:rPr>
              <a:t>God has a purpose for your life!</a:t>
            </a:r>
          </a:p>
        </p:txBody>
      </p:sp>
      <p:sp>
        <p:nvSpPr>
          <p:cNvPr id="68611" name="Rectangle 3">
            <a:extLst>
              <a:ext uri="{FF2B5EF4-FFF2-40B4-BE49-F238E27FC236}">
                <a16:creationId xmlns:a16="http://schemas.microsoft.com/office/drawing/2014/main" id="{FC843E3C-E651-44A1-BCFA-3CA9194C0D40}"/>
              </a:ext>
            </a:extLst>
          </p:cNvPr>
          <p:cNvSpPr>
            <a:spLocks noGrp="1" noChangeArrowheads="1"/>
          </p:cNvSpPr>
          <p:nvPr>
            <p:ph type="body" idx="1"/>
          </p:nvPr>
        </p:nvSpPr>
        <p:spPr>
          <a:xfrm>
            <a:off x="838200" y="2057400"/>
            <a:ext cx="7391400" cy="4267200"/>
          </a:xfrm>
        </p:spPr>
        <p:txBody>
          <a:bodyPr/>
          <a:lstStyle/>
          <a:p>
            <a:pPr eaLnBrk="1" hangingPunct="1">
              <a:lnSpc>
                <a:spcPct val="90000"/>
              </a:lnSpc>
            </a:pPr>
            <a:r>
              <a:rPr lang="en-US" altLang="en-US" dirty="0">
                <a:effectLst>
                  <a:outerShdw blurRad="38100" dist="38100" dir="2700000" algn="tl">
                    <a:srgbClr val="000000">
                      <a:alpha val="43137"/>
                    </a:srgbClr>
                  </a:outerShdw>
                </a:effectLst>
              </a:rPr>
              <a:t>Am I ready to meet Jesus?				</a:t>
            </a:r>
            <a:r>
              <a:rPr lang="en-US" altLang="en-US" b="1" dirty="0">
                <a:effectLst>
                  <a:outerShdw blurRad="38100" dist="38100" dir="2700000" algn="tl">
                    <a:srgbClr val="000000">
                      <a:alpha val="43137"/>
                    </a:srgbClr>
                  </a:outerShdw>
                </a:effectLst>
              </a:rPr>
              <a:t>BE PREPARED!</a:t>
            </a:r>
            <a:endParaRPr lang="en-US" altLang="en-US" dirty="0">
              <a:effectLst>
                <a:outerShdw blurRad="38100" dist="38100" dir="2700000" algn="tl">
                  <a:srgbClr val="000000">
                    <a:alpha val="43137"/>
                  </a:srgbClr>
                </a:outerShdw>
              </a:effectLst>
            </a:endParaRPr>
          </a:p>
          <a:p>
            <a:pPr eaLnBrk="1" hangingPunct="1">
              <a:lnSpc>
                <a:spcPct val="90000"/>
              </a:lnSpc>
            </a:pPr>
            <a:endParaRPr lang="en-US" altLang="en-US" dirty="0">
              <a:effectLst>
                <a:outerShdw blurRad="38100" dist="38100" dir="2700000" algn="tl">
                  <a:srgbClr val="000000">
                    <a:alpha val="43137"/>
                  </a:srgbClr>
                </a:outerShdw>
              </a:effectLst>
            </a:endParaRPr>
          </a:p>
          <a:p>
            <a:pPr eaLnBrk="1" hangingPunct="1">
              <a:lnSpc>
                <a:spcPct val="90000"/>
              </a:lnSpc>
            </a:pPr>
            <a:r>
              <a:rPr lang="en-US" altLang="en-US" dirty="0">
                <a:effectLst>
                  <a:outerShdw blurRad="38100" dist="38100" dir="2700000" algn="tl">
                    <a:srgbClr val="000000">
                      <a:alpha val="43137"/>
                    </a:srgbClr>
                  </a:outerShdw>
                </a:effectLst>
              </a:rPr>
              <a:t>Am I living life fully?					</a:t>
            </a:r>
            <a:r>
              <a:rPr lang="en-US" altLang="en-US" b="1" dirty="0">
                <a:effectLst>
                  <a:outerShdw blurRad="38100" dist="38100" dir="2700000" algn="tl">
                    <a:srgbClr val="000000">
                      <a:alpha val="43137"/>
                    </a:srgbClr>
                  </a:outerShdw>
                </a:effectLst>
              </a:rPr>
              <a:t>BE EXPECTANT!</a:t>
            </a:r>
            <a:endParaRPr lang="en-US" altLang="en-US" dirty="0">
              <a:effectLst>
                <a:outerShdw blurRad="38100" dist="38100" dir="2700000" algn="tl">
                  <a:srgbClr val="000000">
                    <a:alpha val="43137"/>
                  </a:srgbClr>
                </a:outerShdw>
              </a:effectLst>
            </a:endParaRPr>
          </a:p>
          <a:p>
            <a:pPr eaLnBrk="1" hangingPunct="1">
              <a:lnSpc>
                <a:spcPct val="90000"/>
              </a:lnSpc>
            </a:pPr>
            <a:endParaRPr lang="en-US" altLang="en-US" dirty="0">
              <a:effectLst>
                <a:outerShdw blurRad="38100" dist="38100" dir="2700000" algn="tl">
                  <a:srgbClr val="000000">
                    <a:alpha val="43137"/>
                  </a:srgbClr>
                </a:outerShdw>
              </a:effectLst>
            </a:endParaRPr>
          </a:p>
          <a:p>
            <a:pPr eaLnBrk="1" hangingPunct="1">
              <a:lnSpc>
                <a:spcPct val="90000"/>
              </a:lnSpc>
            </a:pPr>
            <a:r>
              <a:rPr lang="en-US" altLang="en-US" dirty="0">
                <a:effectLst>
                  <a:outerShdw blurRad="38100" dist="38100" dir="2700000" algn="tl">
                    <a:srgbClr val="000000">
                      <a:alpha val="43137"/>
                    </a:srgbClr>
                  </a:outerShdw>
                </a:effectLst>
              </a:rPr>
              <a:t>Am I concerned for others?				</a:t>
            </a:r>
            <a:r>
              <a:rPr lang="en-US" altLang="en-US" b="1" dirty="0">
                <a:effectLst>
                  <a:outerShdw blurRad="38100" dist="38100" dir="2700000" algn="tl">
                    <a:srgbClr val="000000">
                      <a:alpha val="43137"/>
                    </a:srgbClr>
                  </a:outerShdw>
                </a:effectLst>
              </a:rPr>
              <a:t>BE SHARING!</a:t>
            </a:r>
            <a:endParaRPr lang="en-US" alt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500"/>
                                        <p:tgtEl>
                                          <p:spTgt spid="68611">
                                            <p:txEl>
                                              <p:pRg st="0" end="0"/>
                                            </p:txEl>
                                          </p:spTgt>
                                        </p:tgtEl>
                                      </p:cBhvr>
                                    </p:animEffect>
                                    <p:anim calcmode="lin" valueType="num">
                                      <p:cBhvr>
                                        <p:cTn id="8" dur="500" fill="hold"/>
                                        <p:tgtEl>
                                          <p:spTgt spid="6861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86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68611">
                                            <p:txEl>
                                              <p:pRg st="2" end="2"/>
                                            </p:txEl>
                                          </p:spTgt>
                                        </p:tgtEl>
                                        <p:attrNameLst>
                                          <p:attrName>style.visibility</p:attrName>
                                        </p:attrNameLst>
                                      </p:cBhvr>
                                      <p:to>
                                        <p:strVal val="visible"/>
                                      </p:to>
                                    </p:set>
                                    <p:animEffect transition="in" filter="fade">
                                      <p:cBhvr>
                                        <p:cTn id="14" dur="500"/>
                                        <p:tgtEl>
                                          <p:spTgt spid="68611">
                                            <p:txEl>
                                              <p:pRg st="2" end="2"/>
                                            </p:txEl>
                                          </p:spTgt>
                                        </p:tgtEl>
                                      </p:cBhvr>
                                    </p:animEffect>
                                    <p:anim calcmode="lin" valueType="num">
                                      <p:cBhvr>
                                        <p:cTn id="15" dur="500" fill="hold"/>
                                        <p:tgtEl>
                                          <p:spTgt spid="68611">
                                            <p:txEl>
                                              <p:pRg st="2" end="2"/>
                                            </p:txEl>
                                          </p:spTgt>
                                        </p:tgtEl>
                                        <p:attrNameLst>
                                          <p:attrName>ppt_x</p:attrName>
                                        </p:attrNameLst>
                                      </p:cBhvr>
                                      <p:tavLst>
                                        <p:tav tm="0">
                                          <p:val>
                                            <p:strVal val="#ppt_x-.1"/>
                                          </p:val>
                                        </p:tav>
                                        <p:tav tm="100000">
                                          <p:val>
                                            <p:strVal val="#ppt_x"/>
                                          </p:val>
                                        </p:tav>
                                      </p:tavLst>
                                    </p:anim>
                                    <p:anim calcmode="lin" valueType="num">
                                      <p:cBhvr>
                                        <p:cTn id="16" dur="500" fill="hold"/>
                                        <p:tgtEl>
                                          <p:spTgt spid="686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68611">
                                            <p:txEl>
                                              <p:pRg st="4" end="4"/>
                                            </p:txEl>
                                          </p:spTgt>
                                        </p:tgtEl>
                                        <p:attrNameLst>
                                          <p:attrName>style.visibility</p:attrName>
                                        </p:attrNameLst>
                                      </p:cBhvr>
                                      <p:to>
                                        <p:strVal val="visible"/>
                                      </p:to>
                                    </p:set>
                                    <p:animEffect transition="in" filter="fade">
                                      <p:cBhvr>
                                        <p:cTn id="21" dur="500"/>
                                        <p:tgtEl>
                                          <p:spTgt spid="68611">
                                            <p:txEl>
                                              <p:pRg st="4" end="4"/>
                                            </p:txEl>
                                          </p:spTgt>
                                        </p:tgtEl>
                                      </p:cBhvr>
                                    </p:animEffect>
                                    <p:anim calcmode="lin" valueType="num">
                                      <p:cBhvr>
                                        <p:cTn id="22" dur="500" fill="hold"/>
                                        <p:tgtEl>
                                          <p:spTgt spid="68611">
                                            <p:txEl>
                                              <p:pRg st="4" end="4"/>
                                            </p:txEl>
                                          </p:spTgt>
                                        </p:tgtEl>
                                        <p:attrNameLst>
                                          <p:attrName>ppt_x</p:attrName>
                                        </p:attrNameLst>
                                      </p:cBhvr>
                                      <p:tavLst>
                                        <p:tav tm="0">
                                          <p:val>
                                            <p:strVal val="#ppt_x-.1"/>
                                          </p:val>
                                        </p:tav>
                                        <p:tav tm="100000">
                                          <p:val>
                                            <p:strVal val="#ppt_x"/>
                                          </p:val>
                                        </p:tav>
                                      </p:tavLst>
                                    </p:anim>
                                    <p:anim calcmode="lin" valueType="num">
                                      <p:cBhvr>
                                        <p:cTn id="23" dur="500" fill="hold"/>
                                        <p:tgtEl>
                                          <p:spTgt spid="686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http://www.prayers-n-promises.com/rapture.jpg">
            <a:extLst>
              <a:ext uri="{FF2B5EF4-FFF2-40B4-BE49-F238E27FC236}">
                <a16:creationId xmlns:a16="http://schemas.microsoft.com/office/drawing/2014/main" id="{FBB22ED2-0AD4-41F2-9517-751D83FF0D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8629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a:extLst>
              <a:ext uri="{FF2B5EF4-FFF2-40B4-BE49-F238E27FC236}">
                <a16:creationId xmlns:a16="http://schemas.microsoft.com/office/drawing/2014/main" id="{D870D9DE-D81C-4F01-B1F2-3A9C0D70B6B1}"/>
              </a:ext>
            </a:extLst>
          </p:cNvPr>
          <p:cNvSpPr>
            <a:spLocks noGrp="1" noChangeArrowheads="1"/>
          </p:cNvSpPr>
          <p:nvPr>
            <p:ph type="title"/>
          </p:nvPr>
        </p:nvSpPr>
        <p:spPr>
          <a:xfrm>
            <a:off x="228600" y="304800"/>
            <a:ext cx="8382000" cy="1371600"/>
          </a:xfrm>
        </p:spPr>
        <p:txBody>
          <a:bodyPr/>
          <a:lstStyle/>
          <a:p>
            <a:pPr algn="l" eaLnBrk="1" hangingPunct="1">
              <a:defRPr/>
            </a:pPr>
            <a:r>
              <a:rPr lang="en-US" sz="5400" b="1" dirty="0">
                <a:effectLst>
                  <a:outerShdw blurRad="38100" dist="38100" dir="2700000" algn="tl">
                    <a:srgbClr val="000000">
                      <a:alpha val="43137"/>
                    </a:srgbClr>
                  </a:outerShdw>
                </a:effectLst>
                <a:latin typeface="Tempus Sans ITC" pitchFamily="82" charset="0"/>
              </a:rPr>
              <a:t>Reaching One more </a:t>
            </a:r>
            <a:br>
              <a:rPr lang="en-US" sz="5400" b="1" dirty="0">
                <a:effectLst>
                  <a:outerShdw blurRad="38100" dist="38100" dir="2700000" algn="tl">
                    <a:srgbClr val="000000">
                      <a:alpha val="43137"/>
                    </a:srgbClr>
                  </a:outerShdw>
                </a:effectLst>
                <a:latin typeface="Tempus Sans ITC" pitchFamily="82" charset="0"/>
              </a:rPr>
            </a:br>
            <a:r>
              <a:rPr lang="en-US" sz="5400" b="1" dirty="0">
                <a:effectLst>
                  <a:outerShdw blurRad="38100" dist="38100" dir="2700000" algn="tl">
                    <a:srgbClr val="000000">
                      <a:alpha val="43137"/>
                    </a:srgbClr>
                  </a:outerShdw>
                </a:effectLst>
                <a:latin typeface="Tempus Sans ITC" pitchFamily="82" charset="0"/>
              </a:rPr>
              <a:t>for Jesus...</a:t>
            </a:r>
          </a:p>
        </p:txBody>
      </p:sp>
      <p:sp>
        <p:nvSpPr>
          <p:cNvPr id="16387" name="Rectangle 3">
            <a:extLst>
              <a:ext uri="{FF2B5EF4-FFF2-40B4-BE49-F238E27FC236}">
                <a16:creationId xmlns:a16="http://schemas.microsoft.com/office/drawing/2014/main" id="{BE6991C4-343A-4802-97A7-43D1AAA45919}"/>
              </a:ext>
            </a:extLst>
          </p:cNvPr>
          <p:cNvSpPr>
            <a:spLocks noGrp="1" noChangeArrowheads="1"/>
          </p:cNvSpPr>
          <p:nvPr>
            <p:ph type="body" idx="1"/>
          </p:nvPr>
        </p:nvSpPr>
        <p:spPr>
          <a:xfrm>
            <a:off x="381000" y="2667000"/>
            <a:ext cx="7315200" cy="2971800"/>
          </a:xfrm>
        </p:spPr>
        <p:txBody>
          <a:bodyPr/>
          <a:lstStyle/>
          <a:p>
            <a:pPr eaLnBrk="1" hangingPunct="1"/>
            <a:r>
              <a:rPr lang="en-US" altLang="en-US" sz="5400" b="1" dirty="0">
                <a:latin typeface="Tempus Sans ITC" panose="04020404030D07020202" pitchFamily="82" charset="0"/>
              </a:rPr>
              <a:t>This could be the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2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0" fill="hold"/>
                                        <p:tgtEl>
                                          <p:spTgt spid="6"/>
                                        </p:tgtEl>
                                        <p:attrNameLst>
                                          <p:attrName>ppt_x</p:attrName>
                                        </p:attrNameLst>
                                      </p:cBhvr>
                                      <p:tavLst>
                                        <p:tav tm="0">
                                          <p:val>
                                            <p:strVal val="#ppt_x"/>
                                          </p:val>
                                        </p:tav>
                                        <p:tav tm="100000">
                                          <p:val>
                                            <p:strVal val="#ppt_x"/>
                                          </p:val>
                                        </p:tav>
                                      </p:tavLst>
                                    </p:anim>
                                    <p:anim calcmode="lin" valueType="num">
                                      <p:cBhvr additive="base">
                                        <p:cTn id="13"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966FA84-F534-476A-91F4-59C29CF4D72E}"/>
              </a:ext>
            </a:extLst>
          </p:cNvPr>
          <p:cNvSpPr>
            <a:spLocks noGrp="1" noChangeArrowheads="1"/>
          </p:cNvSpPr>
          <p:nvPr>
            <p:ph type="title"/>
          </p:nvPr>
        </p:nvSpPr>
        <p:spPr>
          <a:xfrm>
            <a:off x="228600" y="685800"/>
            <a:ext cx="7162800" cy="990600"/>
          </a:xfrm>
        </p:spPr>
        <p:txBody>
          <a:bodyPr/>
          <a:lstStyle/>
          <a:p>
            <a:pPr algn="l" eaLnBrk="1" hangingPunct="1"/>
            <a:r>
              <a:rPr lang="en-US" altLang="en-US" sz="4000" b="1" dirty="0">
                <a:latin typeface="Tempus Sans ITC" panose="04020404030D07020202" pitchFamily="82" charset="0"/>
              </a:rPr>
              <a:t>Reaching One more for Jesus...</a:t>
            </a:r>
          </a:p>
        </p:txBody>
      </p:sp>
      <p:sp>
        <p:nvSpPr>
          <p:cNvPr id="18435" name="Rectangle 3">
            <a:extLst>
              <a:ext uri="{FF2B5EF4-FFF2-40B4-BE49-F238E27FC236}">
                <a16:creationId xmlns:a16="http://schemas.microsoft.com/office/drawing/2014/main" id="{87DD827E-4BDD-4927-A93E-14024C32A2DE}"/>
              </a:ext>
            </a:extLst>
          </p:cNvPr>
          <p:cNvSpPr>
            <a:spLocks noGrp="1" noChangeArrowheads="1"/>
          </p:cNvSpPr>
          <p:nvPr>
            <p:ph type="body" idx="1"/>
          </p:nvPr>
        </p:nvSpPr>
        <p:spPr>
          <a:xfrm>
            <a:off x="533400" y="1981200"/>
            <a:ext cx="6553200" cy="3657600"/>
          </a:xfrm>
        </p:spPr>
        <p:txBody>
          <a:bodyPr/>
          <a:lstStyle/>
          <a:p>
            <a:pPr algn="ctr" eaLnBrk="1" hangingPunct="1"/>
            <a:r>
              <a:rPr lang="en-US" altLang="en-US" b="1" dirty="0">
                <a:latin typeface="Tempus Sans ITC" panose="04020404030D07020202" pitchFamily="82" charset="0"/>
              </a:rPr>
              <a:t>Be inviting people you know to our </a:t>
            </a:r>
          </a:p>
          <a:p>
            <a:pPr algn="ctr" eaLnBrk="1" hangingPunct="1"/>
            <a:r>
              <a:rPr lang="en-US" altLang="en-US" b="1" dirty="0">
                <a:latin typeface="Tempus Sans ITC" panose="04020404030D07020202" pitchFamily="82" charset="0"/>
              </a:rPr>
              <a:t>Church</a:t>
            </a:r>
          </a:p>
        </p:txBody>
      </p:sp>
      <p:pic>
        <p:nvPicPr>
          <p:cNvPr id="19460" name="Picture 7" descr="http://www.cartage.org.lb/en/kids/bible/bible11-16/OldTest/pix/78.jpg">
            <a:extLst>
              <a:ext uri="{FF2B5EF4-FFF2-40B4-BE49-F238E27FC236}">
                <a16:creationId xmlns:a16="http://schemas.microsoft.com/office/drawing/2014/main" id="{DE004181-669B-446F-A4E2-994E5F79E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429000"/>
            <a:ext cx="31242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fade">
                                      <p:cBhvr>
                                        <p:cTn id="11" dur="20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28A6762-E726-41CB-9A66-01C6B60AAC4D}"/>
              </a:ext>
            </a:extLst>
          </p:cNvPr>
          <p:cNvSpPr>
            <a:spLocks noGrp="1" noChangeArrowheads="1"/>
          </p:cNvSpPr>
          <p:nvPr>
            <p:ph type="title"/>
          </p:nvPr>
        </p:nvSpPr>
        <p:spPr>
          <a:xfrm>
            <a:off x="228600" y="381000"/>
            <a:ext cx="7162800" cy="990600"/>
          </a:xfrm>
        </p:spPr>
        <p:txBody>
          <a:bodyPr/>
          <a:lstStyle/>
          <a:p>
            <a:pPr algn="l" eaLnBrk="1" hangingPunct="1"/>
            <a:r>
              <a:rPr lang="en-US" altLang="en-US" sz="4000" b="1" dirty="0"/>
              <a:t>Elijah’s Journey of Destiny Review:</a:t>
            </a:r>
          </a:p>
        </p:txBody>
      </p:sp>
      <p:sp>
        <p:nvSpPr>
          <p:cNvPr id="17411" name="Rectangle 3">
            <a:extLst>
              <a:ext uri="{FF2B5EF4-FFF2-40B4-BE49-F238E27FC236}">
                <a16:creationId xmlns:a16="http://schemas.microsoft.com/office/drawing/2014/main" id="{AE0B2603-08D8-4AB8-8138-400579B5D569}"/>
              </a:ext>
            </a:extLst>
          </p:cNvPr>
          <p:cNvSpPr>
            <a:spLocks noGrp="1" noChangeArrowheads="1"/>
          </p:cNvSpPr>
          <p:nvPr>
            <p:ph type="body" idx="1"/>
          </p:nvPr>
        </p:nvSpPr>
        <p:spPr>
          <a:xfrm>
            <a:off x="228600" y="1828800"/>
            <a:ext cx="8915400" cy="4038600"/>
          </a:xfrm>
          <a:effectLst>
            <a:outerShdw dist="35921" dir="2700000" algn="ctr" rotWithShape="0">
              <a:schemeClr val="bg2"/>
            </a:outerShdw>
          </a:effectLst>
        </p:spPr>
        <p:txBody>
          <a:bodyPr/>
          <a:lstStyle/>
          <a:p>
            <a:pPr eaLnBrk="1" hangingPunct="1">
              <a:lnSpc>
                <a:spcPct val="90000"/>
              </a:lnSpc>
              <a:buFont typeface="Wingdings" panose="05000000000000000000" pitchFamily="2" charset="2"/>
              <a:buChar char="w"/>
            </a:pPr>
            <a:r>
              <a:rPr lang="en-US" altLang="en-US" sz="2400" dirty="0"/>
              <a:t>Experience a new personal relationship with Christ!</a:t>
            </a:r>
          </a:p>
          <a:p>
            <a:pPr eaLnBrk="1" hangingPunct="1">
              <a:lnSpc>
                <a:spcPct val="90000"/>
              </a:lnSpc>
              <a:buFont typeface="Wingdings" panose="05000000000000000000" pitchFamily="2" charset="2"/>
              <a:buChar char="w"/>
            </a:pPr>
            <a:endParaRPr lang="en-US" altLang="en-US" sz="2400" dirty="0"/>
          </a:p>
          <a:p>
            <a:pPr eaLnBrk="1" hangingPunct="1">
              <a:lnSpc>
                <a:spcPct val="90000"/>
              </a:lnSpc>
              <a:buFont typeface="Wingdings" panose="05000000000000000000" pitchFamily="2" charset="2"/>
              <a:buChar char="w"/>
            </a:pPr>
            <a:r>
              <a:rPr lang="en-US" altLang="en-US" sz="2400" dirty="0"/>
              <a:t>Blessings are often followed by testing - be guarding your minds!</a:t>
            </a:r>
          </a:p>
          <a:p>
            <a:pPr eaLnBrk="1" hangingPunct="1">
              <a:lnSpc>
                <a:spcPct val="90000"/>
              </a:lnSpc>
              <a:buFont typeface="Wingdings" panose="05000000000000000000" pitchFamily="2" charset="2"/>
              <a:buChar char="w"/>
            </a:pPr>
            <a:endParaRPr lang="en-US" altLang="en-US" sz="2400" dirty="0"/>
          </a:p>
          <a:p>
            <a:pPr eaLnBrk="1" hangingPunct="1">
              <a:lnSpc>
                <a:spcPct val="90000"/>
              </a:lnSpc>
              <a:buFont typeface="Wingdings" panose="05000000000000000000" pitchFamily="2" charset="2"/>
              <a:buChar char="w"/>
            </a:pPr>
            <a:r>
              <a:rPr lang="en-US" altLang="en-US" sz="2400" dirty="0"/>
              <a:t>Hear and obey the Lord as He quietly speaks to you!</a:t>
            </a:r>
          </a:p>
          <a:p>
            <a:pPr eaLnBrk="1" hangingPunct="1">
              <a:lnSpc>
                <a:spcPct val="90000"/>
              </a:lnSpc>
              <a:buFont typeface="Wingdings" panose="05000000000000000000" pitchFamily="2" charset="2"/>
              <a:buChar char="w"/>
            </a:pPr>
            <a:endParaRPr lang="en-US" altLang="en-US" sz="2400" dirty="0"/>
          </a:p>
          <a:p>
            <a:pPr eaLnBrk="1" hangingPunct="1">
              <a:lnSpc>
                <a:spcPct val="90000"/>
              </a:lnSpc>
              <a:buFont typeface="Wingdings" panose="05000000000000000000" pitchFamily="2" charset="2"/>
              <a:buChar char="w"/>
            </a:pPr>
            <a:r>
              <a:rPr lang="en-US" altLang="en-US" sz="2400" dirty="0"/>
              <a:t>Be ready to evacuate the earth at any moment! </a:t>
            </a:r>
          </a:p>
          <a:p>
            <a:pPr eaLnBrk="1" hangingPunct="1">
              <a:lnSpc>
                <a:spcPct val="90000"/>
              </a:lnSpc>
              <a:buFont typeface="Wingdings" panose="05000000000000000000" pitchFamily="2" charset="2"/>
              <a:buChar char="w"/>
            </a:pPr>
            <a:endParaRPr lang="en-US" altLang="en-US" sz="2400" dirty="0"/>
          </a:p>
          <a:p>
            <a:pPr eaLnBrk="1" hangingPunct="1">
              <a:lnSpc>
                <a:spcPct val="90000"/>
              </a:lnSpc>
              <a:buFont typeface="Wingdings" panose="05000000000000000000" pitchFamily="2" charset="2"/>
              <a:buChar char="w"/>
            </a:pPr>
            <a:r>
              <a:rPr lang="en-US" altLang="en-US" sz="2400" dirty="0"/>
              <a:t>Pack your bags with Jesus and </a:t>
            </a:r>
          </a:p>
          <a:p>
            <a:pPr eaLnBrk="1" hangingPunct="1">
              <a:lnSpc>
                <a:spcPct val="90000"/>
              </a:lnSpc>
            </a:pPr>
            <a:r>
              <a:rPr lang="en-US" altLang="en-US" sz="2400" dirty="0"/>
              <a:t>          don’t buy any green banana’s!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anim calcmode="lin" valueType="num">
                                      <p:cBhvr additive="base">
                                        <p:cTn id="19"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7411">
                                            <p:txEl>
                                              <p:pRg st="6" end="6"/>
                                            </p:txEl>
                                          </p:spTgt>
                                        </p:tgtEl>
                                        <p:attrNameLst>
                                          <p:attrName>style.visibility</p:attrName>
                                        </p:attrNameLst>
                                      </p:cBhvr>
                                      <p:to>
                                        <p:strVal val="visible"/>
                                      </p:to>
                                    </p:set>
                                    <p:anim calcmode="lin" valueType="num">
                                      <p:cBhvr additive="base">
                                        <p:cTn id="25" dur="500" fill="hold"/>
                                        <p:tgtEl>
                                          <p:spTgt spid="17411">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7411">
                                            <p:txEl>
                                              <p:pRg st="8" end="8"/>
                                            </p:txEl>
                                          </p:spTgt>
                                        </p:tgtEl>
                                        <p:attrNameLst>
                                          <p:attrName>style.visibility</p:attrName>
                                        </p:attrNameLst>
                                      </p:cBhvr>
                                      <p:to>
                                        <p:strVal val="visible"/>
                                      </p:to>
                                    </p:set>
                                    <p:anim calcmode="lin" valueType="num">
                                      <p:cBhvr additive="base">
                                        <p:cTn id="31" dur="500" fill="hold"/>
                                        <p:tgtEl>
                                          <p:spTgt spid="17411">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1">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17411">
                                            <p:txEl>
                                              <p:pRg st="9" end="9"/>
                                            </p:txEl>
                                          </p:spTgt>
                                        </p:tgtEl>
                                        <p:attrNameLst>
                                          <p:attrName>style.visibility</p:attrName>
                                        </p:attrNameLst>
                                      </p:cBhvr>
                                      <p:to>
                                        <p:strVal val="visible"/>
                                      </p:to>
                                    </p:set>
                                    <p:anim calcmode="lin" valueType="num">
                                      <p:cBhvr additive="base">
                                        <p:cTn id="35" dur="500" fill="hold"/>
                                        <p:tgtEl>
                                          <p:spTgt spid="17411">
                                            <p:txEl>
                                              <p:pRg st="9" end="9"/>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74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76746CA-499A-41B3-87A0-067D37948C5E}"/>
              </a:ext>
            </a:extLst>
          </p:cNvPr>
          <p:cNvSpPr>
            <a:spLocks noGrp="1" noChangeArrowheads="1"/>
          </p:cNvSpPr>
          <p:nvPr>
            <p:ph type="title"/>
          </p:nvPr>
        </p:nvSpPr>
        <p:spPr>
          <a:xfrm>
            <a:off x="152400" y="685800"/>
            <a:ext cx="7162800" cy="990600"/>
          </a:xfrm>
        </p:spPr>
        <p:txBody>
          <a:bodyPr/>
          <a:lstStyle/>
          <a:p>
            <a:pPr algn="l" eaLnBrk="1" hangingPunct="1"/>
            <a:r>
              <a:rPr lang="en-US" altLang="en-US" b="1" dirty="0"/>
              <a:t>Elijah’s RAPTURE</a:t>
            </a:r>
          </a:p>
        </p:txBody>
      </p:sp>
      <p:sp>
        <p:nvSpPr>
          <p:cNvPr id="21507" name="Rectangle 3">
            <a:extLst>
              <a:ext uri="{FF2B5EF4-FFF2-40B4-BE49-F238E27FC236}">
                <a16:creationId xmlns:a16="http://schemas.microsoft.com/office/drawing/2014/main" id="{EFDCDC1E-668A-4970-A109-C2F667A588F7}"/>
              </a:ext>
            </a:extLst>
          </p:cNvPr>
          <p:cNvSpPr>
            <a:spLocks noGrp="1" noChangeArrowheads="1"/>
          </p:cNvSpPr>
          <p:nvPr>
            <p:ph type="body" idx="1"/>
          </p:nvPr>
        </p:nvSpPr>
        <p:spPr>
          <a:xfrm>
            <a:off x="304800" y="1905000"/>
            <a:ext cx="4953000" cy="4343400"/>
          </a:xfrm>
        </p:spPr>
        <p:txBody>
          <a:bodyPr/>
          <a:lstStyle/>
          <a:p>
            <a:pPr eaLnBrk="1" hangingPunct="1"/>
            <a:r>
              <a:rPr lang="en-US" altLang="en-US" sz="2400" b="1" dirty="0"/>
              <a:t>2 Kings 2:11-12</a:t>
            </a:r>
            <a:r>
              <a:rPr lang="en-US" altLang="en-US" sz="2400" dirty="0"/>
              <a:t> As </a:t>
            </a:r>
            <a:r>
              <a:rPr lang="en-US" altLang="en-US" sz="2400" u="sng" dirty="0"/>
              <a:t>they were walking along and talking together</a:t>
            </a:r>
            <a:r>
              <a:rPr lang="en-US" altLang="en-US" sz="2400" dirty="0"/>
              <a:t>, </a:t>
            </a:r>
            <a:r>
              <a:rPr lang="en-US" altLang="en-US" sz="2400" u="sng" dirty="0"/>
              <a:t>suddenly a chariot of fire</a:t>
            </a:r>
            <a:r>
              <a:rPr lang="en-US" altLang="en-US" sz="2400" dirty="0"/>
              <a:t> and horses of fire appeared and </a:t>
            </a:r>
            <a:r>
              <a:rPr lang="en-US" altLang="en-US" sz="2400" u="sng" dirty="0"/>
              <a:t>separated the two of them</a:t>
            </a:r>
            <a:r>
              <a:rPr lang="en-US" altLang="en-US" sz="2400" dirty="0"/>
              <a:t>, and </a:t>
            </a:r>
            <a:r>
              <a:rPr lang="en-US" altLang="en-US" sz="2400" u="sng" dirty="0"/>
              <a:t>Elijah went up to heaven</a:t>
            </a:r>
            <a:r>
              <a:rPr lang="en-US" altLang="en-US" sz="2400" dirty="0"/>
              <a:t> in a whirlwind. </a:t>
            </a:r>
            <a:r>
              <a:rPr lang="en-US" altLang="en-US" sz="2400" u="sng" dirty="0"/>
              <a:t>Elisha saw this and cried out</a:t>
            </a:r>
            <a:r>
              <a:rPr lang="en-US" altLang="en-US" sz="2400" dirty="0"/>
              <a:t>, "My father! My father! The chariots and horsemen of Israel!" And </a:t>
            </a:r>
            <a:r>
              <a:rPr lang="en-US" altLang="en-US" sz="2400" u="sng" dirty="0"/>
              <a:t>Elisha saw him no more. Then he took hold of his own clothes and tore them apart.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0057B9A-1029-4043-B29F-3DFF73772810}"/>
              </a:ext>
            </a:extLst>
          </p:cNvPr>
          <p:cNvSpPr>
            <a:spLocks noGrp="1" noChangeArrowheads="1"/>
          </p:cNvSpPr>
          <p:nvPr>
            <p:ph type="title"/>
          </p:nvPr>
        </p:nvSpPr>
        <p:spPr>
          <a:xfrm>
            <a:off x="228600" y="990600"/>
            <a:ext cx="7086600" cy="1524000"/>
          </a:xfrm>
        </p:spPr>
        <p:txBody>
          <a:bodyPr/>
          <a:lstStyle/>
          <a:p>
            <a:pPr eaLnBrk="1" hangingPunct="1"/>
            <a:endParaRPr lang="en-US" altLang="en-US" sz="4000" b="1" dirty="0"/>
          </a:p>
        </p:txBody>
      </p:sp>
      <p:sp>
        <p:nvSpPr>
          <p:cNvPr id="22531" name="Rectangle 3">
            <a:extLst>
              <a:ext uri="{FF2B5EF4-FFF2-40B4-BE49-F238E27FC236}">
                <a16:creationId xmlns:a16="http://schemas.microsoft.com/office/drawing/2014/main" id="{9BEF0FF5-7005-428A-877A-D4BD5E931A26}"/>
              </a:ext>
            </a:extLst>
          </p:cNvPr>
          <p:cNvSpPr>
            <a:spLocks noGrp="1" noChangeArrowheads="1"/>
          </p:cNvSpPr>
          <p:nvPr>
            <p:ph type="body" idx="1"/>
          </p:nvPr>
        </p:nvSpPr>
        <p:spPr>
          <a:xfrm>
            <a:off x="4648200" y="2819400"/>
            <a:ext cx="2833688" cy="914400"/>
          </a:xfrm>
        </p:spPr>
        <p:txBody>
          <a:bodyPr/>
          <a:lstStyle/>
          <a:p>
            <a:pPr algn="r" eaLnBrk="1" hangingPunct="1">
              <a:lnSpc>
                <a:spcPct val="80000"/>
              </a:lnSpc>
            </a:pPr>
            <a:r>
              <a:rPr lang="en-US" altLang="en-US" sz="1800" b="1" dirty="0"/>
              <a:t>Part 4 of 4</a:t>
            </a:r>
          </a:p>
          <a:p>
            <a:pPr algn="r" eaLnBrk="1" hangingPunct="1">
              <a:lnSpc>
                <a:spcPct val="80000"/>
              </a:lnSpc>
            </a:pPr>
            <a:r>
              <a:rPr lang="en-US" altLang="en-US" sz="1800" dirty="0"/>
              <a:t>2Kings 2:11-12 and Selected</a:t>
            </a:r>
          </a:p>
          <a:p>
            <a:pPr algn="r" eaLnBrk="1" hangingPunct="1">
              <a:lnSpc>
                <a:spcPct val="80000"/>
              </a:lnSpc>
            </a:pPr>
            <a:r>
              <a:rPr lang="en-US" altLang="en-US" sz="1800" dirty="0"/>
              <a:t>Pew Bible page 260</a:t>
            </a:r>
          </a:p>
          <a:p>
            <a:pPr eaLnBrk="1" hangingPunct="1">
              <a:lnSpc>
                <a:spcPct val="80000"/>
              </a:lnSpc>
            </a:pPr>
            <a:endParaRPr lang="en-US" altLang="en-US" sz="1800" dirty="0"/>
          </a:p>
        </p:txBody>
      </p:sp>
      <p:pic>
        <p:nvPicPr>
          <p:cNvPr id="5" name="Picture 6" descr="Time_Running_Out_1">
            <a:extLst>
              <a:ext uri="{FF2B5EF4-FFF2-40B4-BE49-F238E27FC236}">
                <a16:creationId xmlns:a16="http://schemas.microsoft.com/office/drawing/2014/main" id="{8407176E-0984-4F94-B15E-E0608171C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0"/>
            <a:ext cx="4724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2" descr="http://www.redicecreations.com/specialreports/2005/12dec/rapture.jpg">
            <a:extLst>
              <a:ext uri="{FF2B5EF4-FFF2-40B4-BE49-F238E27FC236}">
                <a16:creationId xmlns:a16="http://schemas.microsoft.com/office/drawing/2014/main" id="{5C99BCD5-C4F4-4524-9872-2DBF1C0ED7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0"/>
            <a:ext cx="3095625"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A7D6B39-55AA-4883-BD71-4756763AEE0D}"/>
              </a:ext>
            </a:extLst>
          </p:cNvPr>
          <p:cNvSpPr>
            <a:spLocks noGrp="1" noChangeArrowheads="1"/>
          </p:cNvSpPr>
          <p:nvPr>
            <p:ph type="title"/>
          </p:nvPr>
        </p:nvSpPr>
        <p:spPr>
          <a:xfrm>
            <a:off x="228600" y="990600"/>
            <a:ext cx="7086600" cy="1524000"/>
          </a:xfrm>
        </p:spPr>
        <p:txBody>
          <a:bodyPr/>
          <a:lstStyle/>
          <a:p>
            <a:pPr eaLnBrk="1" hangingPunct="1"/>
            <a:endParaRPr lang="en-US" altLang="en-US" sz="4000" b="1" dirty="0"/>
          </a:p>
        </p:txBody>
      </p:sp>
      <p:sp>
        <p:nvSpPr>
          <p:cNvPr id="23555" name="Rectangle 3">
            <a:extLst>
              <a:ext uri="{FF2B5EF4-FFF2-40B4-BE49-F238E27FC236}">
                <a16:creationId xmlns:a16="http://schemas.microsoft.com/office/drawing/2014/main" id="{2A1DA47A-6500-46CC-AC4A-A1B36D03649A}"/>
              </a:ext>
            </a:extLst>
          </p:cNvPr>
          <p:cNvSpPr>
            <a:spLocks noGrp="1" noChangeArrowheads="1"/>
          </p:cNvSpPr>
          <p:nvPr>
            <p:ph type="body" idx="1"/>
          </p:nvPr>
        </p:nvSpPr>
        <p:spPr>
          <a:xfrm>
            <a:off x="4648200" y="2819400"/>
            <a:ext cx="2833688" cy="914400"/>
          </a:xfrm>
        </p:spPr>
        <p:txBody>
          <a:bodyPr/>
          <a:lstStyle/>
          <a:p>
            <a:pPr algn="r" eaLnBrk="1" hangingPunct="1">
              <a:lnSpc>
                <a:spcPct val="80000"/>
              </a:lnSpc>
            </a:pPr>
            <a:r>
              <a:rPr lang="en-US" altLang="en-US" sz="1800" dirty="0"/>
              <a:t>2Kings 2:11-12 and Selected</a:t>
            </a:r>
          </a:p>
          <a:p>
            <a:pPr algn="r" eaLnBrk="1" hangingPunct="1">
              <a:lnSpc>
                <a:spcPct val="80000"/>
              </a:lnSpc>
            </a:pPr>
            <a:endParaRPr lang="en-US" altLang="en-US" sz="1800" dirty="0"/>
          </a:p>
          <a:p>
            <a:pPr eaLnBrk="1" hangingPunct="1">
              <a:lnSpc>
                <a:spcPct val="80000"/>
              </a:lnSpc>
            </a:pPr>
            <a:endParaRPr lang="en-US" altLang="en-US" sz="1800" dirty="0"/>
          </a:p>
        </p:txBody>
      </p:sp>
      <p:pic>
        <p:nvPicPr>
          <p:cNvPr id="23556" name="Picture 5" descr="http://tearstojoyministries.org/images/rapturecem_9hgh.jpg">
            <a:extLst>
              <a:ext uri="{FF2B5EF4-FFF2-40B4-BE49-F238E27FC236}">
                <a16:creationId xmlns:a16="http://schemas.microsoft.com/office/drawing/2014/main" id="{01FBF1A4-9A78-41B3-A078-7BC3D92D88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
            <a:ext cx="52387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FCF6D6F-CE1D-4A16-AEB0-A82E790D1673}"/>
              </a:ext>
            </a:extLst>
          </p:cNvPr>
          <p:cNvSpPr>
            <a:spLocks noGrp="1" noChangeArrowheads="1"/>
          </p:cNvSpPr>
          <p:nvPr>
            <p:ph type="title"/>
          </p:nvPr>
        </p:nvSpPr>
        <p:spPr>
          <a:xfrm>
            <a:off x="1295400" y="2735263"/>
            <a:ext cx="7086600" cy="1524000"/>
          </a:xfrm>
        </p:spPr>
        <p:txBody>
          <a:bodyPr/>
          <a:lstStyle/>
          <a:p>
            <a:pPr eaLnBrk="1" hangingPunct="1"/>
            <a:r>
              <a:rPr lang="en-US" altLang="en-US" b="1" dirty="0">
                <a:effectLst>
                  <a:outerShdw blurRad="38100" dist="38100" dir="2700000" algn="tl">
                    <a:srgbClr val="000000">
                      <a:alpha val="43137"/>
                    </a:srgbClr>
                  </a:outerShdw>
                </a:effectLst>
                <a:latin typeface="Arial Rounded MT Bold" panose="020F0704030504030204" pitchFamily="34" charset="0"/>
              </a:rPr>
              <a:t>Elijah and the </a:t>
            </a:r>
            <a:br>
              <a:rPr lang="en-US" altLang="en-US" b="1" dirty="0">
                <a:effectLst>
                  <a:outerShdw blurRad="38100" dist="38100" dir="2700000" algn="tl">
                    <a:srgbClr val="000000">
                      <a:alpha val="43137"/>
                    </a:srgbClr>
                  </a:outerShdw>
                </a:effectLst>
                <a:latin typeface="Arial Rounded MT Bold" panose="020F0704030504030204" pitchFamily="34" charset="0"/>
              </a:rPr>
            </a:br>
            <a:r>
              <a:rPr lang="en-US" altLang="en-US" b="1" dirty="0">
                <a:effectLst>
                  <a:outerShdw blurRad="38100" dist="38100" dir="2700000" algn="tl">
                    <a:srgbClr val="000000">
                      <a:alpha val="43137"/>
                    </a:srgbClr>
                  </a:outerShdw>
                </a:effectLst>
                <a:latin typeface="Arial Rounded MT Bold" panose="020F0704030504030204" pitchFamily="34" charset="0"/>
              </a:rPr>
              <a:t>Rapture </a:t>
            </a:r>
          </a:p>
        </p:txBody>
      </p:sp>
      <p:sp>
        <p:nvSpPr>
          <p:cNvPr id="3075" name="Rectangle 3">
            <a:extLst>
              <a:ext uri="{FF2B5EF4-FFF2-40B4-BE49-F238E27FC236}">
                <a16:creationId xmlns:a16="http://schemas.microsoft.com/office/drawing/2014/main" id="{BE3561AB-ED21-40D6-BCF2-D57AFE6BC857}"/>
              </a:ext>
            </a:extLst>
          </p:cNvPr>
          <p:cNvSpPr>
            <a:spLocks noGrp="1" noChangeArrowheads="1"/>
          </p:cNvSpPr>
          <p:nvPr>
            <p:ph type="body" idx="1"/>
          </p:nvPr>
        </p:nvSpPr>
        <p:spPr>
          <a:xfrm>
            <a:off x="457200" y="4648200"/>
            <a:ext cx="3748088" cy="914400"/>
          </a:xfrm>
        </p:spPr>
        <p:txBody>
          <a:bodyPr/>
          <a:lstStyle/>
          <a:p>
            <a:pPr eaLnBrk="1" hangingPunct="1">
              <a:lnSpc>
                <a:spcPct val="80000"/>
              </a:lnSpc>
            </a:pPr>
            <a:r>
              <a:rPr lang="en-US" altLang="en-US" sz="3600" dirty="0">
                <a:effectLst>
                  <a:outerShdw blurRad="38100" dist="38100" dir="2700000" algn="tl">
                    <a:srgbClr val="000000">
                      <a:alpha val="43137"/>
                    </a:srgbClr>
                  </a:outerShdw>
                </a:effectLst>
                <a:latin typeface="Arial Rounded MT Bold" panose="020F0704030504030204" pitchFamily="34" charset="0"/>
              </a:rPr>
              <a:t>II Kings 2:11-12 </a:t>
            </a:r>
          </a:p>
        </p:txBody>
      </p:sp>
      <p:sp>
        <p:nvSpPr>
          <p:cNvPr id="4100" name="Rectangle 4">
            <a:extLst>
              <a:ext uri="{FF2B5EF4-FFF2-40B4-BE49-F238E27FC236}">
                <a16:creationId xmlns:a16="http://schemas.microsoft.com/office/drawing/2014/main" id="{5AF8BB25-773D-477A-99CA-A3FB16E5D96D}"/>
              </a:ext>
            </a:extLst>
          </p:cNvPr>
          <p:cNvSpPr>
            <a:spLocks noChangeArrowheads="1"/>
          </p:cNvSpPr>
          <p:nvPr/>
        </p:nvSpPr>
        <p:spPr bwMode="auto">
          <a:xfrm rot="10800000" flipV="1">
            <a:off x="228600" y="6078538"/>
            <a:ext cx="4495800" cy="460375"/>
          </a:xfrm>
          <a:prstGeom prst="rect">
            <a:avLst/>
          </a:prstGeom>
          <a:noFill/>
          <a:ln w="9525">
            <a:noFill/>
            <a:miter lim="800000"/>
            <a:headEnd/>
            <a:tailEnd/>
          </a:ln>
          <a:effectLst>
            <a:outerShdw dist="35921" dir="2700000" algn="ctr" rotWithShape="0">
              <a:schemeClr val="bg2"/>
            </a:outerShdw>
          </a:effectLst>
        </p:spPr>
        <p:txBody>
          <a:bodyPr>
            <a:spAutoFit/>
          </a:bodyPr>
          <a:lstStyle/>
          <a:p>
            <a:pPr eaLnBrk="1" hangingPunct="1">
              <a:defRPr/>
            </a:pPr>
            <a:r>
              <a:rPr lang="en-US" b="1" dirty="0">
                <a:effectLst>
                  <a:outerShdw blurRad="38100" dist="38100" dir="2700000" algn="tl">
                    <a:srgbClr val="000000">
                      <a:alpha val="43137"/>
                    </a:srgbClr>
                  </a:outerShdw>
                </a:effectLst>
                <a:latin typeface="Arial Rounded MT Bold" panose="020F0704030504030204" pitchFamily="34" charset="0"/>
              </a:rPr>
              <a:t>Edward Christian Church </a:t>
            </a:r>
          </a:p>
        </p:txBody>
      </p:sp>
      <p:sp>
        <p:nvSpPr>
          <p:cNvPr id="5" name="TextBox 4">
            <a:extLst>
              <a:ext uri="{FF2B5EF4-FFF2-40B4-BE49-F238E27FC236}">
                <a16:creationId xmlns:a16="http://schemas.microsoft.com/office/drawing/2014/main" id="{659E98AC-7973-442C-B79E-8B050D0D6207}"/>
              </a:ext>
            </a:extLst>
          </p:cNvPr>
          <p:cNvSpPr txBox="1">
            <a:spLocks noChangeArrowheads="1"/>
          </p:cNvSpPr>
          <p:nvPr/>
        </p:nvSpPr>
        <p:spPr bwMode="auto">
          <a:xfrm>
            <a:off x="381000" y="381000"/>
            <a:ext cx="281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Font typeface="Wingdings" panose="05000000000000000000" pitchFamily="2" charset="2"/>
              <a:defRPr sz="3200">
                <a:solidFill>
                  <a:schemeClr val="tx1"/>
                </a:solidFill>
                <a:latin typeface="Times New Roman" panose="02020603050405020304" pitchFamily="18" charset="0"/>
              </a:defRPr>
            </a:lvl1pPr>
            <a:lvl2pPr marL="742950" indent="-285750">
              <a:spcBef>
                <a:spcPct val="20000"/>
              </a:spcBef>
              <a:buSzPct val="95000"/>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Tx/>
              <a:buFontTx/>
              <a:buNone/>
            </a:pPr>
            <a:r>
              <a:rPr lang="en-US" altLang="en-US" sz="2400" b="1" dirty="0">
                <a:effectLst>
                  <a:outerShdw blurRad="38100" dist="38100" dir="2700000" algn="tl">
                    <a:srgbClr val="000000">
                      <a:alpha val="43137"/>
                    </a:srgbClr>
                  </a:outerShdw>
                </a:effectLst>
                <a:latin typeface="Arial Rounded MT Bold" panose="020F0704030504030204" pitchFamily="34" charset="0"/>
              </a:rPr>
              <a:t>January 31, 2021</a:t>
            </a:r>
          </a:p>
        </p:txBody>
      </p:sp>
      <p:pic>
        <p:nvPicPr>
          <p:cNvPr id="6" name="Picture 4" descr=" ElijChar2.jpg (8219 bytes)">
            <a:extLst>
              <a:ext uri="{FF2B5EF4-FFF2-40B4-BE49-F238E27FC236}">
                <a16:creationId xmlns:a16="http://schemas.microsoft.com/office/drawing/2014/main" id="{0964682A-1EE6-4022-9D3C-2BB6E36236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124200"/>
            <a:ext cx="3124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Box 1">
            <a:extLst>
              <a:ext uri="{FF2B5EF4-FFF2-40B4-BE49-F238E27FC236}">
                <a16:creationId xmlns:a16="http://schemas.microsoft.com/office/drawing/2014/main" id="{CEF33376-AA55-47BD-BB6C-F1E44D6923DC}"/>
              </a:ext>
            </a:extLst>
          </p:cNvPr>
          <p:cNvSpPr txBox="1">
            <a:spLocks noChangeArrowheads="1"/>
          </p:cNvSpPr>
          <p:nvPr/>
        </p:nvSpPr>
        <p:spPr bwMode="auto">
          <a:xfrm>
            <a:off x="1066800" y="1219200"/>
            <a:ext cx="449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4000" dirty="0">
                <a:effectLst>
                  <a:outerShdw blurRad="38100" dist="38100" dir="2700000" algn="tl">
                    <a:srgbClr val="000000">
                      <a:alpha val="43137"/>
                    </a:srgbClr>
                  </a:outerShdw>
                </a:effectLst>
                <a:latin typeface="Arial Rounded MT Bold" panose="020F0704030504030204" pitchFamily="34" charset="0"/>
              </a:rPr>
              <a:t>Rapture 3D –pt.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2000" fill="hold"/>
                                        <p:tgtEl>
                                          <p:spTgt spid="3074"/>
                                        </p:tgtEl>
                                        <p:attrNameLst>
                                          <p:attrName>ppt_x</p:attrName>
                                        </p:attrNameLst>
                                      </p:cBhvr>
                                      <p:tavLst>
                                        <p:tav tm="0">
                                          <p:val>
                                            <p:strVal val="#ppt_x"/>
                                          </p:val>
                                        </p:tav>
                                        <p:tav tm="100000">
                                          <p:val>
                                            <p:strVal val="#ppt_x"/>
                                          </p:val>
                                        </p:tav>
                                      </p:tavLst>
                                    </p:anim>
                                    <p:anim calcmode="lin" valueType="num">
                                      <p:cBhvr additive="base">
                                        <p:cTn id="8" dur="2000" fill="hold"/>
                                        <p:tgtEl>
                                          <p:spTgt spid="307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 calcmode="lin" valueType="num">
                                      <p:cBhvr additive="base">
                                        <p:cTn id="11" dur="2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2000"/>
                            </p:stCondLst>
                            <p:childTnLst>
                              <p:par>
                                <p:cTn id="14" presetID="2" presetClass="entr" presetSubtype="4" fill="hold" grpId="0" nodeType="afterEffect">
                                  <p:stCondLst>
                                    <p:cond delay="0"/>
                                  </p:stCondLst>
                                  <p:childTnLst>
                                    <p:set>
                                      <p:cBhvr>
                                        <p:cTn id="15" dur="1" fill="hold">
                                          <p:stCondLst>
                                            <p:cond delay="0"/>
                                          </p:stCondLst>
                                        </p:cTn>
                                        <p:tgtEl>
                                          <p:spTgt spid="4100"/>
                                        </p:tgtEl>
                                        <p:attrNameLst>
                                          <p:attrName>style.visibility</p:attrName>
                                        </p:attrNameLst>
                                      </p:cBhvr>
                                      <p:to>
                                        <p:strVal val="visible"/>
                                      </p:to>
                                    </p:set>
                                    <p:anim calcmode="lin" valueType="num">
                                      <p:cBhvr additive="base">
                                        <p:cTn id="16" dur="2000" fill="hold"/>
                                        <p:tgtEl>
                                          <p:spTgt spid="4100"/>
                                        </p:tgtEl>
                                        <p:attrNameLst>
                                          <p:attrName>ppt_x</p:attrName>
                                        </p:attrNameLst>
                                      </p:cBhvr>
                                      <p:tavLst>
                                        <p:tav tm="0">
                                          <p:val>
                                            <p:strVal val="#ppt_x"/>
                                          </p:val>
                                        </p:tav>
                                        <p:tav tm="100000">
                                          <p:val>
                                            <p:strVal val="#ppt_x"/>
                                          </p:val>
                                        </p:tav>
                                      </p:tavLst>
                                    </p:anim>
                                    <p:anim calcmode="lin" valueType="num">
                                      <p:cBhvr additive="base">
                                        <p:cTn id="17" dur="2000" fill="hold"/>
                                        <p:tgtEl>
                                          <p:spTgt spid="4100"/>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2000" fill="hold"/>
                                        <p:tgtEl>
                                          <p:spTgt spid="5"/>
                                        </p:tgtEl>
                                        <p:attrNameLst>
                                          <p:attrName>ppt_x</p:attrName>
                                        </p:attrNameLst>
                                      </p:cBhvr>
                                      <p:tavLst>
                                        <p:tav tm="0">
                                          <p:val>
                                            <p:strVal val="#ppt_x"/>
                                          </p:val>
                                        </p:tav>
                                        <p:tav tm="100000">
                                          <p:val>
                                            <p:strVal val="#ppt_x"/>
                                          </p:val>
                                        </p:tav>
                                      </p:tavLst>
                                    </p:anim>
                                    <p:anim calcmode="lin" valueType="num">
                                      <p:cBhvr additive="base">
                                        <p:cTn id="22" dur="2000" fill="hold"/>
                                        <p:tgtEl>
                                          <p:spTgt spid="5"/>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6000"/>
                            </p:stCondLst>
                            <p:childTnLst>
                              <p:par>
                                <p:cTn id="24" presetID="53" presetClass="entr" presetSubtype="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0" fill="hold"/>
                                        <p:tgtEl>
                                          <p:spTgt spid="6"/>
                                        </p:tgtEl>
                                        <p:attrNameLst>
                                          <p:attrName>ppt_w</p:attrName>
                                        </p:attrNameLst>
                                      </p:cBhvr>
                                      <p:tavLst>
                                        <p:tav tm="0">
                                          <p:val>
                                            <p:fltVal val="0"/>
                                          </p:val>
                                        </p:tav>
                                        <p:tav tm="100000">
                                          <p:val>
                                            <p:strVal val="#ppt_w"/>
                                          </p:val>
                                        </p:tav>
                                      </p:tavLst>
                                    </p:anim>
                                    <p:anim calcmode="lin" valueType="num">
                                      <p:cBhvr>
                                        <p:cTn id="27" dur="5000" fill="hold"/>
                                        <p:tgtEl>
                                          <p:spTgt spid="6"/>
                                        </p:tgtEl>
                                        <p:attrNameLst>
                                          <p:attrName>ppt_h</p:attrName>
                                        </p:attrNameLst>
                                      </p:cBhvr>
                                      <p:tavLst>
                                        <p:tav tm="0">
                                          <p:val>
                                            <p:fltVal val="0"/>
                                          </p:val>
                                        </p:tav>
                                        <p:tav tm="100000">
                                          <p:val>
                                            <p:strVal val="#ppt_h"/>
                                          </p:val>
                                        </p:tav>
                                      </p:tavLst>
                                    </p:anim>
                                    <p:animEffect transition="in" filter="fade">
                                      <p:cBhvr>
                                        <p:cTn id="28" dur="5000"/>
                                        <p:tgtEl>
                                          <p:spTgt spid="6"/>
                                        </p:tgtEl>
                                      </p:cBhvr>
                                    </p:animEffect>
                                  </p:childTnLst>
                                </p:cTn>
                              </p:par>
                            </p:childTnLst>
                          </p:cTn>
                        </p:par>
                        <p:par>
                          <p:cTn id="29" fill="hold" nodeType="afterGroup">
                            <p:stCondLst>
                              <p:cond delay="11000"/>
                            </p:stCondLst>
                            <p:childTnLst>
                              <p:par>
                                <p:cTn id="30" presetID="2" presetClass="exit" presetSubtype="9" fill="hold" nodeType="afterEffect">
                                  <p:stCondLst>
                                    <p:cond delay="2000"/>
                                  </p:stCondLst>
                                  <p:childTnLst>
                                    <p:anim calcmode="lin" valueType="num">
                                      <p:cBhvr additive="base">
                                        <p:cTn id="31" dur="500"/>
                                        <p:tgtEl>
                                          <p:spTgt spid="6"/>
                                        </p:tgtEl>
                                        <p:attrNameLst>
                                          <p:attrName>ppt_x</p:attrName>
                                        </p:attrNameLst>
                                      </p:cBhvr>
                                      <p:tavLst>
                                        <p:tav tm="0">
                                          <p:val>
                                            <p:strVal val="ppt_x"/>
                                          </p:val>
                                        </p:tav>
                                        <p:tav tm="100000">
                                          <p:val>
                                            <p:strVal val="0-ppt_w/2"/>
                                          </p:val>
                                        </p:tav>
                                      </p:tavLst>
                                    </p:anim>
                                    <p:anim calcmode="lin" valueType="num">
                                      <p:cBhvr additive="base">
                                        <p:cTn id="32" dur="500"/>
                                        <p:tgtEl>
                                          <p:spTgt spid="6"/>
                                        </p:tgtEl>
                                        <p:attrNameLst>
                                          <p:attrName>ppt_y</p:attrName>
                                        </p:attrNameLst>
                                      </p:cBhvr>
                                      <p:tavLst>
                                        <p:tav tm="0">
                                          <p:val>
                                            <p:strVal val="ppt_y"/>
                                          </p:val>
                                        </p:tav>
                                        <p:tav tm="100000">
                                          <p:val>
                                            <p:strVal val="0-ppt_h/2"/>
                                          </p:val>
                                        </p:tav>
                                      </p:tavLst>
                                    </p:anim>
                                    <p:set>
                                      <p:cBhvr>
                                        <p:cTn id="3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P spid="4100"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2" name="Picture 4" descr="comeuphere">
            <a:extLst>
              <a:ext uri="{FF2B5EF4-FFF2-40B4-BE49-F238E27FC236}">
                <a16:creationId xmlns:a16="http://schemas.microsoft.com/office/drawing/2014/main" id="{FD60E792-E80C-4B8A-8BD1-4690477860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WordArt 2">
            <a:extLst>
              <a:ext uri="{FF2B5EF4-FFF2-40B4-BE49-F238E27FC236}">
                <a16:creationId xmlns:a16="http://schemas.microsoft.com/office/drawing/2014/main" id="{AB1DA32C-7312-495B-A16A-DBC33B892378}"/>
              </a:ext>
            </a:extLst>
          </p:cNvPr>
          <p:cNvSpPr>
            <a:spLocks noChangeArrowheads="1" noChangeShapeType="1" noTextEdit="1"/>
          </p:cNvSpPr>
          <p:nvPr/>
        </p:nvSpPr>
        <p:spPr bwMode="auto">
          <a:xfrm>
            <a:off x="1295400" y="304800"/>
            <a:ext cx="5334000" cy="1143000"/>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contourClr>
                <a:schemeClr val="bg1"/>
              </a:contourClr>
            </a:sp3d>
          </a:bodyPr>
          <a:lstStyle/>
          <a:p>
            <a:pPr algn="ctr"/>
            <a:r>
              <a:rPr lang="en-US" sz="3600" kern="10" dirty="0">
                <a:ln w="9525">
                  <a:round/>
                  <a:headEnd/>
                  <a:tailEnd/>
                </a:ln>
                <a:solidFill>
                  <a:schemeClr val="bg1"/>
                </a:solidFill>
                <a:latin typeface="Impact" panose="020B0806030902050204" pitchFamily="34" charset="0"/>
              </a:rPr>
              <a:t>Rapture</a:t>
            </a:r>
          </a:p>
        </p:txBody>
      </p:sp>
      <p:sp>
        <p:nvSpPr>
          <p:cNvPr id="99331" name="Text Box 3">
            <a:extLst>
              <a:ext uri="{FF2B5EF4-FFF2-40B4-BE49-F238E27FC236}">
                <a16:creationId xmlns:a16="http://schemas.microsoft.com/office/drawing/2014/main" id="{1575E216-2346-40E1-A556-5FA21C15A32F}"/>
              </a:ext>
            </a:extLst>
          </p:cNvPr>
          <p:cNvSpPr txBox="1">
            <a:spLocks noChangeArrowheads="1"/>
          </p:cNvSpPr>
          <p:nvPr/>
        </p:nvSpPr>
        <p:spPr bwMode="auto">
          <a:xfrm>
            <a:off x="304800" y="1905000"/>
            <a:ext cx="7239000" cy="3754874"/>
          </a:xfrm>
          <a:prstGeom prst="rect">
            <a:avLst/>
          </a:prstGeom>
          <a:solidFill>
            <a:schemeClr val="bg1">
              <a:alpha val="80000"/>
            </a:schemeClr>
          </a:solidFill>
          <a:ln>
            <a:noFill/>
          </a:ln>
        </p:spPr>
        <p:txBody>
          <a:bodyPr wrap="square">
            <a:spAutoFit/>
          </a:bodyPr>
          <a:lstStyle>
            <a:lvl1pPr>
              <a:spcBef>
                <a:spcPct val="20000"/>
              </a:spcBef>
              <a:buClr>
                <a:schemeClr val="tx2"/>
              </a:buClr>
              <a:buFont typeface="Wingdings" panose="05000000000000000000" pitchFamily="2" charset="2"/>
              <a:defRPr sz="3200">
                <a:solidFill>
                  <a:schemeClr val="tx1"/>
                </a:solidFill>
                <a:latin typeface="Times New Roman" panose="02020603050405020304" pitchFamily="18" charset="0"/>
              </a:defRPr>
            </a:lvl1pPr>
            <a:lvl2pPr marL="742950" indent="-285750">
              <a:spcBef>
                <a:spcPct val="20000"/>
              </a:spcBef>
              <a:buSzPct val="95000"/>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FontTx/>
              <a:buNone/>
            </a:pPr>
            <a:r>
              <a:rPr lang="en-US" altLang="en-US" sz="2800" b="1" dirty="0">
                <a:solidFill>
                  <a:schemeClr val="accent1"/>
                </a:solidFill>
              </a:rPr>
              <a:t> </a:t>
            </a:r>
            <a:r>
              <a:rPr lang="en-US" altLang="en-US" sz="2800" b="1" dirty="0">
                <a:solidFill>
                  <a:schemeClr val="bg2"/>
                </a:solidFill>
                <a:effectLst>
                  <a:outerShdw blurRad="38100" dist="38100" dir="2700000" algn="tl">
                    <a:srgbClr val="000000">
                      <a:alpha val="43137"/>
                    </a:srgbClr>
                  </a:outerShdw>
                </a:effectLst>
                <a:latin typeface="Arial Rounded MT Bold" panose="020F0704030504030204" pitchFamily="34" charset="0"/>
              </a:rPr>
              <a:t>We are About to Experience One of the </a:t>
            </a:r>
          </a:p>
          <a:p>
            <a:pPr algn="ctr" eaLnBrk="1" hangingPunct="1">
              <a:spcBef>
                <a:spcPct val="50000"/>
              </a:spcBef>
              <a:buClrTx/>
              <a:buFontTx/>
              <a:buNone/>
            </a:pPr>
            <a:r>
              <a:rPr lang="en-US" altLang="en-US" sz="2800" b="1" dirty="0">
                <a:solidFill>
                  <a:schemeClr val="bg2"/>
                </a:solidFill>
                <a:effectLst>
                  <a:outerShdw blurRad="38100" dist="38100" dir="2700000" algn="tl">
                    <a:srgbClr val="000000">
                      <a:alpha val="43137"/>
                    </a:srgbClr>
                  </a:outerShdw>
                </a:effectLst>
                <a:latin typeface="Arial Rounded MT Bold" panose="020F0704030504030204" pitchFamily="34" charset="0"/>
              </a:rPr>
              <a:t>Greatest Events in Human History!</a:t>
            </a:r>
          </a:p>
          <a:p>
            <a:pPr algn="ctr" eaLnBrk="1" hangingPunct="1">
              <a:spcBef>
                <a:spcPct val="50000"/>
              </a:spcBef>
              <a:buClrTx/>
              <a:buFontTx/>
              <a:buNone/>
            </a:pPr>
            <a:r>
              <a:rPr lang="en-US" altLang="en-US" sz="2800" b="1" dirty="0">
                <a:solidFill>
                  <a:schemeClr val="bg2"/>
                </a:solidFill>
                <a:effectLst>
                  <a:outerShdw blurRad="38100" dist="38100" dir="2700000" algn="tl">
                    <a:srgbClr val="000000">
                      <a:alpha val="43137"/>
                    </a:srgbClr>
                  </a:outerShdw>
                </a:effectLst>
                <a:latin typeface="Arial Rounded MT Bold" panose="020F0704030504030204" pitchFamily="34" charset="0"/>
              </a:rPr>
              <a:t>Something Dramatic Will Take Place…</a:t>
            </a:r>
          </a:p>
          <a:p>
            <a:pPr eaLnBrk="1" hangingPunct="1">
              <a:spcBef>
                <a:spcPct val="50000"/>
              </a:spcBef>
              <a:buClrTx/>
              <a:buFontTx/>
              <a:buNone/>
            </a:pPr>
            <a:r>
              <a:rPr lang="en-US" altLang="en-US" sz="2800" b="1" dirty="0">
                <a:solidFill>
                  <a:schemeClr val="bg2"/>
                </a:solidFill>
                <a:effectLst>
                  <a:outerShdw blurRad="38100" dist="38100" dir="2700000" algn="tl">
                    <a:srgbClr val="000000">
                      <a:alpha val="43137"/>
                    </a:srgbClr>
                  </a:outerShdw>
                </a:effectLst>
                <a:latin typeface="Arial Rounded MT Bold" panose="020F0704030504030204" pitchFamily="34" charset="0"/>
              </a:rPr>
              <a:t>It Summons the End of the Church Age…</a:t>
            </a:r>
          </a:p>
          <a:p>
            <a:pPr eaLnBrk="1" hangingPunct="1">
              <a:spcBef>
                <a:spcPct val="50000"/>
              </a:spcBef>
              <a:buClrTx/>
              <a:buFontTx/>
              <a:buNone/>
            </a:pPr>
            <a:r>
              <a:rPr lang="en-US" altLang="en-US" sz="2800" b="1" dirty="0">
                <a:solidFill>
                  <a:schemeClr val="bg2"/>
                </a:solidFill>
                <a:effectLst>
                  <a:outerShdw blurRad="38100" dist="38100" dir="2700000" algn="tl">
                    <a:srgbClr val="000000">
                      <a:alpha val="43137"/>
                    </a:srgbClr>
                  </a:outerShdw>
                </a:effectLst>
                <a:latin typeface="Arial Rounded MT Bold" panose="020F0704030504030204" pitchFamily="34" charset="0"/>
              </a:rPr>
              <a:t>                …the Age of Grace </a:t>
            </a:r>
          </a:p>
          <a:p>
            <a:pPr eaLnBrk="1" hangingPunct="1">
              <a:spcBef>
                <a:spcPct val="50000"/>
              </a:spcBef>
              <a:buClrTx/>
              <a:buFontTx/>
              <a:buNone/>
            </a:pPr>
            <a:r>
              <a:rPr lang="en-US" altLang="en-US" sz="2800" b="1" dirty="0">
                <a:solidFill>
                  <a:schemeClr val="bg2"/>
                </a:solidFill>
                <a:effectLst>
                  <a:outerShdw blurRad="38100" dist="38100" dir="2700000" algn="tl">
                    <a:srgbClr val="000000">
                      <a:alpha val="43137"/>
                    </a:srgbClr>
                  </a:outerShdw>
                </a:effectLst>
                <a:latin typeface="Arial Rounded MT Bold" panose="020F0704030504030204" pitchFamily="34" charset="0"/>
              </a:rPr>
              <a:t>                 …the Age of the Spirit</a:t>
            </a:r>
            <a:endParaRPr lang="en-US" altLang="en-US" sz="2800" b="1" dirty="0">
              <a:effectLst>
                <a:outerShdw blurRad="38100" dist="38100" dir="2700000" algn="tl">
                  <a:srgbClr val="000000">
                    <a:alpha val="43137"/>
                  </a:srgbClr>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withEffect">
                                  <p:stCondLst>
                                    <p:cond delay="0"/>
                                  </p:stCondLst>
                                  <p:childTnLst>
                                    <p:set>
                                      <p:cBhvr>
                                        <p:cTn id="6" dur="1" fill="hold">
                                          <p:stCondLst>
                                            <p:cond delay="0"/>
                                          </p:stCondLst>
                                        </p:cTn>
                                        <p:tgtEl>
                                          <p:spTgt spid="99331">
                                            <p:bg/>
                                          </p:spTgt>
                                        </p:tgtEl>
                                        <p:attrNameLst>
                                          <p:attrName>style.visibility</p:attrName>
                                        </p:attrNameLst>
                                      </p:cBhvr>
                                      <p:to>
                                        <p:strVal val="visible"/>
                                      </p:to>
                                    </p:set>
                                    <p:anim calcmode="lin" valueType="num">
                                      <p:cBhvr additive="base">
                                        <p:cTn id="7" dur="2000" fill="hold"/>
                                        <p:tgtEl>
                                          <p:spTgt spid="99331">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99331">
                                            <p:bg/>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 calcmode="lin" valueType="num">
                                      <p:cBhvr additive="base">
                                        <p:cTn id="11" dur="2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99331">
                                            <p:txEl>
                                              <p:pRg st="0" end="0"/>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99331">
                                            <p:txEl>
                                              <p:pRg st="1" end="1"/>
                                            </p:txEl>
                                          </p:spTgt>
                                        </p:tgtEl>
                                        <p:attrNameLst>
                                          <p:attrName>style.visibility</p:attrName>
                                        </p:attrNameLst>
                                      </p:cBhvr>
                                      <p:to>
                                        <p:strVal val="visible"/>
                                      </p:to>
                                    </p:set>
                                    <p:anim calcmode="lin" valueType="num">
                                      <p:cBhvr additive="base">
                                        <p:cTn id="15" dur="20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993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99331">
                                            <p:txEl>
                                              <p:pRg st="2" end="2"/>
                                            </p:txEl>
                                          </p:spTgt>
                                        </p:tgtEl>
                                        <p:attrNameLst>
                                          <p:attrName>style.visibility</p:attrName>
                                        </p:attrNameLst>
                                      </p:cBhvr>
                                      <p:to>
                                        <p:strVal val="visible"/>
                                      </p:to>
                                    </p:set>
                                    <p:anim calcmode="lin" valueType="num">
                                      <p:cBhvr additive="base">
                                        <p:cTn id="21" dur="20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993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99331">
                                            <p:txEl>
                                              <p:pRg st="3" end="3"/>
                                            </p:txEl>
                                          </p:spTgt>
                                        </p:tgtEl>
                                        <p:attrNameLst>
                                          <p:attrName>style.visibility</p:attrName>
                                        </p:attrNameLst>
                                      </p:cBhvr>
                                      <p:to>
                                        <p:strVal val="visible"/>
                                      </p:to>
                                    </p:set>
                                    <p:anim calcmode="lin" valueType="num">
                                      <p:cBhvr additive="base">
                                        <p:cTn id="27" dur="20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993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99331">
                                            <p:txEl>
                                              <p:pRg st="4" end="4"/>
                                            </p:txEl>
                                          </p:spTgt>
                                        </p:tgtEl>
                                        <p:attrNameLst>
                                          <p:attrName>style.visibility</p:attrName>
                                        </p:attrNameLst>
                                      </p:cBhvr>
                                      <p:to>
                                        <p:strVal val="visible"/>
                                      </p:to>
                                    </p:set>
                                    <p:anim calcmode="lin" valueType="num">
                                      <p:cBhvr additive="base">
                                        <p:cTn id="33" dur="2000" fill="hold"/>
                                        <p:tgtEl>
                                          <p:spTgt spid="99331">
                                            <p:txEl>
                                              <p:pRg st="4" end="4"/>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993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99331">
                                            <p:txEl>
                                              <p:pRg st="5" end="5"/>
                                            </p:txEl>
                                          </p:spTgt>
                                        </p:tgtEl>
                                        <p:attrNameLst>
                                          <p:attrName>style.visibility</p:attrName>
                                        </p:attrNameLst>
                                      </p:cBhvr>
                                      <p:to>
                                        <p:strVal val="visible"/>
                                      </p:to>
                                    </p:set>
                                    <p:anim calcmode="lin" valueType="num">
                                      <p:cBhvr additive="base">
                                        <p:cTn id="39" dur="2000" fill="hold"/>
                                        <p:tgtEl>
                                          <p:spTgt spid="99331">
                                            <p:txEl>
                                              <p:pRg st="5" end="5"/>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99331">
                                            <p:txEl>
                                              <p:pRg st="5" end="5"/>
                                            </p:txEl>
                                          </p:spTgt>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2000"/>
                            </p:stCondLst>
                            <p:childTnLst>
                              <p:par>
                                <p:cTn id="42" presetID="7" presetClass="entr" presetSubtype="4" fill="hold" nodeType="afterEffect">
                                  <p:stCondLst>
                                    <p:cond delay="0"/>
                                  </p:stCondLst>
                                  <p:childTnLst>
                                    <p:set>
                                      <p:cBhvr>
                                        <p:cTn id="43" dur="1" fill="hold">
                                          <p:stCondLst>
                                            <p:cond delay="0"/>
                                          </p:stCondLst>
                                        </p:cTn>
                                        <p:tgtEl>
                                          <p:spTgt spid="99332"/>
                                        </p:tgtEl>
                                        <p:attrNameLst>
                                          <p:attrName>style.visibility</p:attrName>
                                        </p:attrNameLst>
                                      </p:cBhvr>
                                      <p:to>
                                        <p:strVal val="visible"/>
                                      </p:to>
                                    </p:set>
                                    <p:anim calcmode="lin" valueType="num">
                                      <p:cBhvr additive="base">
                                        <p:cTn id="44" dur="5000" fill="hold"/>
                                        <p:tgtEl>
                                          <p:spTgt spid="99332"/>
                                        </p:tgtEl>
                                        <p:attrNameLst>
                                          <p:attrName>ppt_x</p:attrName>
                                        </p:attrNameLst>
                                      </p:cBhvr>
                                      <p:tavLst>
                                        <p:tav tm="0">
                                          <p:val>
                                            <p:strVal val="#ppt_x"/>
                                          </p:val>
                                        </p:tav>
                                        <p:tav tm="100000">
                                          <p:val>
                                            <p:strVal val="#ppt_x"/>
                                          </p:val>
                                        </p:tav>
                                      </p:tavLst>
                                    </p:anim>
                                    <p:anim calcmode="lin" valueType="num">
                                      <p:cBhvr additive="base">
                                        <p:cTn id="45" dur="5000" fill="hold"/>
                                        <p:tgtEl>
                                          <p:spTgt spid="99332"/>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7000"/>
                            </p:stCondLst>
                            <p:childTnLst>
                              <p:par>
                                <p:cTn id="47" presetID="7" presetClass="exit" presetSubtype="1" fill="hold" nodeType="afterEffect">
                                  <p:stCondLst>
                                    <p:cond delay="0"/>
                                  </p:stCondLst>
                                  <p:childTnLst>
                                    <p:anim calcmode="lin" valueType="num">
                                      <p:cBhvr additive="base">
                                        <p:cTn id="48" dur="5000"/>
                                        <p:tgtEl>
                                          <p:spTgt spid="99332"/>
                                        </p:tgtEl>
                                        <p:attrNameLst>
                                          <p:attrName>ppt_x</p:attrName>
                                        </p:attrNameLst>
                                      </p:cBhvr>
                                      <p:tavLst>
                                        <p:tav tm="0">
                                          <p:val>
                                            <p:strVal val="ppt_x"/>
                                          </p:val>
                                        </p:tav>
                                        <p:tav tm="100000">
                                          <p:val>
                                            <p:strVal val="ppt_x"/>
                                          </p:val>
                                        </p:tav>
                                      </p:tavLst>
                                    </p:anim>
                                    <p:anim calcmode="lin" valueType="num">
                                      <p:cBhvr additive="base">
                                        <p:cTn id="49" dur="5000"/>
                                        <p:tgtEl>
                                          <p:spTgt spid="99332"/>
                                        </p:tgtEl>
                                        <p:attrNameLst>
                                          <p:attrName>ppt_y</p:attrName>
                                        </p:attrNameLst>
                                      </p:cBhvr>
                                      <p:tavLst>
                                        <p:tav tm="0">
                                          <p:val>
                                            <p:strVal val="ppt_y"/>
                                          </p:val>
                                        </p:tav>
                                        <p:tav tm="100000">
                                          <p:val>
                                            <p:strVal val="0-ppt_h/2"/>
                                          </p:val>
                                        </p:tav>
                                      </p:tavLst>
                                    </p:anim>
                                    <p:set>
                                      <p:cBhvr>
                                        <p:cTn id="50" dur="1" fill="hold">
                                          <p:stCondLst>
                                            <p:cond delay="4999"/>
                                          </p:stCondLst>
                                        </p:cTn>
                                        <p:tgtEl>
                                          <p:spTgt spid="99332"/>
                                        </p:tgtEl>
                                        <p:attrNameLst>
                                          <p:attrName>style.visibility</p:attrName>
                                        </p:attrNameLst>
                                      </p:cBhvr>
                                      <p:to>
                                        <p:strVal val="hidden"/>
                                      </p:to>
                                    </p:set>
                                  </p:childTnLst>
                                </p:cTn>
                              </p:par>
                              <p:par>
                                <p:cTn id="51" presetID="2" presetClass="entr" presetSubtype="4" fill="hold" nodeType="withEffect">
                                  <p:stCondLst>
                                    <p:cond delay="0"/>
                                  </p:stCondLst>
                                  <p:childTnLst>
                                    <p:set>
                                      <p:cBhvr>
                                        <p:cTn id="52" dur="1" fill="hold">
                                          <p:stCondLst>
                                            <p:cond delay="0"/>
                                          </p:stCondLst>
                                        </p:cTn>
                                        <p:tgtEl>
                                          <p:spTgt spid="6146"/>
                                        </p:tgtEl>
                                        <p:attrNameLst>
                                          <p:attrName>style.visibility</p:attrName>
                                        </p:attrNameLst>
                                      </p:cBhvr>
                                      <p:to>
                                        <p:strVal val="visible"/>
                                      </p:to>
                                    </p:set>
                                    <p:anim calcmode="lin" valueType="num">
                                      <p:cBhvr additive="base">
                                        <p:cTn id="53" dur="5000" fill="hold"/>
                                        <p:tgtEl>
                                          <p:spTgt spid="6146"/>
                                        </p:tgtEl>
                                        <p:attrNameLst>
                                          <p:attrName>ppt_x</p:attrName>
                                        </p:attrNameLst>
                                      </p:cBhvr>
                                      <p:tavLst>
                                        <p:tav tm="0">
                                          <p:val>
                                            <p:strVal val="#ppt_x"/>
                                          </p:val>
                                        </p:tav>
                                        <p:tav tm="100000">
                                          <p:val>
                                            <p:strVal val="#ppt_x"/>
                                          </p:val>
                                        </p:tav>
                                      </p:tavLst>
                                    </p:anim>
                                    <p:anim calcmode="lin" valueType="num">
                                      <p:cBhvr additive="base">
                                        <p:cTn id="54" dur="50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CB131D7-6692-43DF-B1D6-013B17CD5315}"/>
              </a:ext>
            </a:extLst>
          </p:cNvPr>
          <p:cNvSpPr>
            <a:spLocks noGrp="1" noChangeArrowheads="1"/>
          </p:cNvSpPr>
          <p:nvPr>
            <p:ph type="title"/>
          </p:nvPr>
        </p:nvSpPr>
        <p:spPr>
          <a:xfrm>
            <a:off x="762000" y="0"/>
            <a:ext cx="6858000" cy="762000"/>
          </a:xfrm>
          <a:noFill/>
        </p:spPr>
        <p:txBody>
          <a:bodyPr/>
          <a:lstStyle/>
          <a:p>
            <a:pPr algn="l" eaLnBrk="1" hangingPunct="1">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Reasons for Rapture</a:t>
            </a:r>
          </a:p>
        </p:txBody>
      </p:sp>
      <p:sp>
        <p:nvSpPr>
          <p:cNvPr id="7171" name="Rectangle 3">
            <a:extLst>
              <a:ext uri="{FF2B5EF4-FFF2-40B4-BE49-F238E27FC236}">
                <a16:creationId xmlns:a16="http://schemas.microsoft.com/office/drawing/2014/main" id="{928F27FB-91F0-4FA4-9926-98D9F9F694C5}"/>
              </a:ext>
            </a:extLst>
          </p:cNvPr>
          <p:cNvSpPr>
            <a:spLocks noGrp="1" noChangeArrowheads="1"/>
          </p:cNvSpPr>
          <p:nvPr>
            <p:ph type="body" idx="1"/>
          </p:nvPr>
        </p:nvSpPr>
        <p:spPr>
          <a:xfrm>
            <a:off x="76200" y="1295400"/>
            <a:ext cx="7391400" cy="4800600"/>
          </a:xfrm>
          <a:noFill/>
        </p:spPr>
        <p:txBody>
          <a:bodyPr/>
          <a:lstStyle/>
          <a:p>
            <a:pPr marL="457200" indent="-457200" eaLnBrk="1" hangingPunct="1">
              <a:buFont typeface="Arial" panose="020B0604020202020204" pitchFamily="34" charset="0"/>
              <a:buChar char="•"/>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Brings His Bride Home to Heaven</a:t>
            </a:r>
          </a:p>
          <a:p>
            <a:pPr marL="457200" indent="-457200" eaLnBrk="1" hangingPunct="1">
              <a:spcBef>
                <a:spcPts val="600"/>
              </a:spcBef>
              <a:buFont typeface="Arial" panose="020B0604020202020204" pitchFamily="34" charset="0"/>
              <a:buChar char="•"/>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Brings Believer into Eternal Fellowship </a:t>
            </a:r>
          </a:p>
          <a:p>
            <a:pPr marL="457200" indent="-457200" eaLnBrk="1" hangingPunct="1">
              <a:spcBef>
                <a:spcPts val="600"/>
              </a:spcBef>
              <a:buFont typeface="Arial" panose="020B0604020202020204" pitchFamily="34" charset="0"/>
              <a:buChar char="•"/>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Completion of Salvation by Grace</a:t>
            </a:r>
          </a:p>
          <a:p>
            <a:pPr marL="457200" indent="-457200" eaLnBrk="1" hangingPunct="1">
              <a:spcBef>
                <a:spcPts val="600"/>
              </a:spcBef>
              <a:buFont typeface="Arial" panose="020B0604020202020204" pitchFamily="34" charset="0"/>
              <a:buChar char="•"/>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Brings Believer into His Rewards</a:t>
            </a:r>
          </a:p>
          <a:p>
            <a:pPr marL="457200" indent="-457200" eaLnBrk="1" hangingPunct="1">
              <a:spcBef>
                <a:spcPts val="600"/>
              </a:spcBef>
              <a:buFont typeface="Arial" panose="020B0604020202020204" pitchFamily="34" charset="0"/>
              <a:buChar char="•"/>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Removal of Restraining Ministry of  </a:t>
            </a:r>
          </a:p>
          <a:p>
            <a:pPr eaLnBrk="1" hangingPunct="1">
              <a:spcBef>
                <a:spcPts val="0"/>
              </a:spcBef>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Holy Spirit</a:t>
            </a:r>
          </a:p>
          <a:p>
            <a:pPr marL="457200" indent="-457200" eaLnBrk="1" hangingPunct="1">
              <a:spcBef>
                <a:spcPts val="600"/>
              </a:spcBef>
              <a:buFont typeface="Arial" panose="020B0604020202020204" pitchFamily="34" charset="0"/>
              <a:buChar char="•"/>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Sets Stage for the Seven Year Tribulation</a:t>
            </a:r>
          </a:p>
          <a:p>
            <a:pPr marL="457200" indent="-457200" eaLnBrk="1" hangingPunct="1">
              <a:spcBef>
                <a:spcPts val="600"/>
              </a:spcBef>
              <a:buFont typeface="Arial" panose="020B0604020202020204" pitchFamily="34" charset="0"/>
              <a:buChar char="•"/>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Sets Stage for Anti-Christ’s </a:t>
            </a:r>
          </a:p>
          <a:p>
            <a:pPr marL="0" indent="0" eaLnBrk="1" hangingPunct="1">
              <a:spcBef>
                <a:spcPts val="0"/>
              </a:spcBef>
              <a:defRPr/>
            </a:pP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Rise to Power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additive="base">
                                        <p:cTn id="25"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additive="base">
                                        <p:cTn id="3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additive="base">
                                        <p:cTn id="3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2" presetClass="entr" presetSubtype="4" fill="hold" grpId="0" nodeType="after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 calcmode="lin" valueType="num">
                                      <p:cBhvr additive="base">
                                        <p:cTn id="42"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171">
                                            <p:txEl>
                                              <p:pRg st="6" end="6"/>
                                            </p:txEl>
                                          </p:spTgt>
                                        </p:tgtEl>
                                        <p:attrNameLst>
                                          <p:attrName>style.visibility</p:attrName>
                                        </p:attrNameLst>
                                      </p:cBhvr>
                                      <p:to>
                                        <p:strVal val="visible"/>
                                      </p:to>
                                    </p:set>
                                    <p:anim calcmode="lin" valueType="num">
                                      <p:cBhvr additive="base">
                                        <p:cTn id="48"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7171">
                                            <p:txEl>
                                              <p:pRg st="7" end="7"/>
                                            </p:txEl>
                                          </p:spTgt>
                                        </p:tgtEl>
                                        <p:attrNameLst>
                                          <p:attrName>style.visibility</p:attrName>
                                        </p:attrNameLst>
                                      </p:cBhvr>
                                      <p:to>
                                        <p:strVal val="visible"/>
                                      </p:to>
                                    </p:set>
                                    <p:anim calcmode="lin" valueType="num">
                                      <p:cBhvr additive="base">
                                        <p:cTn id="54"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par>
                          <p:cTn id="56" fill="hold">
                            <p:stCondLst>
                              <p:cond delay="500"/>
                            </p:stCondLst>
                            <p:childTnLst>
                              <p:par>
                                <p:cTn id="57" presetID="2" presetClass="entr" presetSubtype="4" fill="hold" grpId="0" nodeType="afterEffect">
                                  <p:stCondLst>
                                    <p:cond delay="0"/>
                                  </p:stCondLst>
                                  <p:childTnLst>
                                    <p:set>
                                      <p:cBhvr>
                                        <p:cTn id="58" dur="1" fill="hold">
                                          <p:stCondLst>
                                            <p:cond delay="0"/>
                                          </p:stCondLst>
                                        </p:cTn>
                                        <p:tgtEl>
                                          <p:spTgt spid="7171">
                                            <p:txEl>
                                              <p:pRg st="8" end="8"/>
                                            </p:txEl>
                                          </p:spTgt>
                                        </p:tgtEl>
                                        <p:attrNameLst>
                                          <p:attrName>style.visibility</p:attrName>
                                        </p:attrNameLst>
                                      </p:cBhvr>
                                      <p:to>
                                        <p:strVal val="visible"/>
                                      </p:to>
                                    </p:set>
                                    <p:anim calcmode="lin" valueType="num">
                                      <p:cBhvr additive="base">
                                        <p:cTn id="59"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ADF17-24AD-4537-9D18-DB3CFACFA1CF}"/>
              </a:ext>
            </a:extLst>
          </p:cNvPr>
          <p:cNvSpPr>
            <a:spLocks noGrp="1"/>
          </p:cNvSpPr>
          <p:nvPr>
            <p:ph type="title"/>
          </p:nvPr>
        </p:nvSpPr>
        <p:spPr>
          <a:xfrm>
            <a:off x="304800" y="228600"/>
            <a:ext cx="7162800" cy="990600"/>
          </a:xfrm>
        </p:spPr>
        <p:txBody>
          <a:bodyPr/>
          <a:lstStyle/>
          <a:p>
            <a:r>
              <a:rPr lang="en-US" dirty="0">
                <a:effectLst>
                  <a:outerShdw blurRad="38100" dist="38100" dir="2700000" algn="tl">
                    <a:srgbClr val="000000">
                      <a:alpha val="43137"/>
                    </a:srgbClr>
                  </a:outerShdw>
                </a:effectLst>
                <a:latin typeface="Arial Rounded MT Bold" panose="020F0704030504030204" pitchFamily="34" charset="0"/>
              </a:rPr>
              <a:t>Pictures and Types</a:t>
            </a:r>
          </a:p>
        </p:txBody>
      </p:sp>
      <p:sp>
        <p:nvSpPr>
          <p:cNvPr id="3" name="Content Placeholder 2">
            <a:extLst>
              <a:ext uri="{FF2B5EF4-FFF2-40B4-BE49-F238E27FC236}">
                <a16:creationId xmlns:a16="http://schemas.microsoft.com/office/drawing/2014/main" id="{E8611E69-9EAD-486B-AD54-3282502532A0}"/>
              </a:ext>
            </a:extLst>
          </p:cNvPr>
          <p:cNvSpPr>
            <a:spLocks noGrp="1"/>
          </p:cNvSpPr>
          <p:nvPr>
            <p:ph idx="1"/>
          </p:nvPr>
        </p:nvSpPr>
        <p:spPr>
          <a:xfrm>
            <a:off x="304800" y="1524000"/>
            <a:ext cx="7162800" cy="4343400"/>
          </a:xfrm>
        </p:spPr>
        <p:txBody>
          <a:bodyPr/>
          <a:lstStyle/>
          <a:p>
            <a:r>
              <a:rPr lang="en-US" sz="2800" dirty="0">
                <a:effectLst>
                  <a:outerShdw blurRad="38100" dist="38100" dir="2700000" algn="tl">
                    <a:srgbClr val="000000">
                      <a:alpha val="43137"/>
                    </a:srgbClr>
                  </a:outerShdw>
                </a:effectLst>
                <a:latin typeface="Arial Rounded MT Bold" panose="020F0704030504030204" pitchFamily="34" charset="0"/>
              </a:rPr>
              <a:t>God Always Leaves a Trail of Prophetic Bread-Crumbs in the Form of Pictures and Types that Lead Up to the Actual Prophetic Event </a:t>
            </a:r>
          </a:p>
          <a:p>
            <a:pPr marL="857250" lvl="1" indent="-457200">
              <a:buFont typeface="Arial" panose="020B0604020202020204" pitchFamily="34" charset="0"/>
              <a:buChar char="•"/>
            </a:pPr>
            <a:r>
              <a:rPr lang="en-US" dirty="0">
                <a:effectLst>
                  <a:outerShdw blurRad="38100" dist="38100" dir="2700000" algn="tl">
                    <a:srgbClr val="000000">
                      <a:alpha val="43137"/>
                    </a:srgbClr>
                  </a:outerShdw>
                </a:effectLst>
                <a:latin typeface="Arial Rounded MT Bold" panose="020F0704030504030204" pitchFamily="34" charset="0"/>
              </a:rPr>
              <a:t>Years BEFORE It Happens</a:t>
            </a:r>
          </a:p>
          <a:p>
            <a:pPr>
              <a:spcBef>
                <a:spcPts val="1800"/>
              </a:spcBef>
            </a:pPr>
            <a:r>
              <a:rPr lang="en-US" sz="2800" dirty="0">
                <a:effectLst>
                  <a:outerShdw blurRad="38100" dist="38100" dir="2700000" algn="tl">
                    <a:srgbClr val="000000">
                      <a:alpha val="43137"/>
                    </a:srgbClr>
                  </a:outerShdw>
                </a:effectLst>
                <a:latin typeface="Arial Rounded MT Bold" panose="020F0704030504030204" pitchFamily="34" charset="0"/>
              </a:rPr>
              <a:t>It Shows that God is Always…</a:t>
            </a:r>
          </a:p>
          <a:p>
            <a:pPr marL="857250" lvl="1" indent="-457200">
              <a:buFont typeface="Arial" panose="020B0604020202020204" pitchFamily="34" charset="0"/>
              <a:buChar char="•"/>
            </a:pPr>
            <a:r>
              <a:rPr lang="en-US" dirty="0">
                <a:effectLst>
                  <a:outerShdw blurRad="38100" dist="38100" dir="2700000" algn="tl">
                    <a:srgbClr val="000000">
                      <a:alpha val="43137"/>
                    </a:srgbClr>
                  </a:outerShdw>
                </a:effectLst>
                <a:latin typeface="Arial Rounded MT Bold" panose="020F0704030504030204" pitchFamily="34" charset="0"/>
              </a:rPr>
              <a:t>Control</a:t>
            </a:r>
          </a:p>
          <a:p>
            <a:pPr marL="857250" lvl="1" indent="-457200">
              <a:buFont typeface="Arial" panose="020B0604020202020204" pitchFamily="34" charset="0"/>
              <a:buChar char="•"/>
            </a:pPr>
            <a:r>
              <a:rPr lang="en-US" dirty="0">
                <a:effectLst>
                  <a:outerShdw blurRad="38100" dist="38100" dir="2700000" algn="tl">
                    <a:srgbClr val="000000">
                      <a:alpha val="43137"/>
                    </a:srgbClr>
                  </a:outerShdw>
                </a:effectLst>
                <a:latin typeface="Arial Rounded MT Bold" panose="020F0704030504030204" pitchFamily="34" charset="0"/>
              </a:rPr>
              <a:t>Calling History</a:t>
            </a:r>
          </a:p>
        </p:txBody>
      </p:sp>
    </p:spTree>
    <p:extLst>
      <p:ext uri="{BB962C8B-B14F-4D97-AF65-F5344CB8AC3E}">
        <p14:creationId xmlns:p14="http://schemas.microsoft.com/office/powerpoint/2010/main" val="129559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par>
                          <p:cTn id="17" fill="hold">
                            <p:stCondLst>
                              <p:cond delay="2000"/>
                            </p:stCondLst>
                            <p:childTnLst>
                              <p:par>
                                <p:cTn id="18" presetID="5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par>
                          <p:cTn id="30" fill="hold">
                            <p:stCondLst>
                              <p:cond delay="2000"/>
                            </p:stCondLst>
                            <p:childTnLst>
                              <p:par>
                                <p:cTn id="31" presetID="53" presetClass="entr" presetSubtype="16"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2000"/>
                                        <p:tgtEl>
                                          <p:spTgt spid="3">
                                            <p:txEl>
                                              <p:pRg st="3" end="3"/>
                                            </p:txEl>
                                          </p:spTgt>
                                        </p:tgtEl>
                                      </p:cBhvr>
                                    </p:animEffect>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C0E6A6E-CFF4-4572-8983-E779E303D7DB}"/>
              </a:ext>
            </a:extLst>
          </p:cNvPr>
          <p:cNvSpPr>
            <a:spLocks noGrp="1" noChangeArrowheads="1"/>
          </p:cNvSpPr>
          <p:nvPr>
            <p:ph type="title"/>
          </p:nvPr>
        </p:nvSpPr>
        <p:spPr>
          <a:xfrm>
            <a:off x="0" y="304800"/>
            <a:ext cx="7543800" cy="838200"/>
          </a:xfrm>
          <a:noFill/>
        </p:spPr>
        <p:txBody>
          <a:bodyPr/>
          <a:lstStyle/>
          <a:p>
            <a:pPr eaLnBrk="1" hangingPunct="1"/>
            <a:r>
              <a:rPr lang="en-US" altLang="en-US" b="1" dirty="0">
                <a:latin typeface="Arial Rounded MT Bold" panose="020F0704030504030204" pitchFamily="34" charset="0"/>
                <a:ea typeface="Arial Unicode MS" pitchFamily="34" charset="-128"/>
              </a:rPr>
              <a:t>Rapture Types…</a:t>
            </a:r>
          </a:p>
        </p:txBody>
      </p:sp>
      <p:sp>
        <p:nvSpPr>
          <p:cNvPr id="7171" name="Rectangle 3">
            <a:extLst>
              <a:ext uri="{FF2B5EF4-FFF2-40B4-BE49-F238E27FC236}">
                <a16:creationId xmlns:a16="http://schemas.microsoft.com/office/drawing/2014/main" id="{841AA0D5-C0F8-4FD1-A56D-0D4B0A767D7B}"/>
              </a:ext>
            </a:extLst>
          </p:cNvPr>
          <p:cNvSpPr>
            <a:spLocks noGrp="1" noChangeArrowheads="1"/>
          </p:cNvSpPr>
          <p:nvPr>
            <p:ph type="body" idx="1"/>
          </p:nvPr>
        </p:nvSpPr>
        <p:spPr>
          <a:xfrm>
            <a:off x="76200" y="1447800"/>
            <a:ext cx="7467600" cy="3429000"/>
          </a:xfrm>
          <a:noFill/>
        </p:spPr>
        <p:txBody>
          <a:bodyPr/>
          <a:lstStyle/>
          <a:p>
            <a:pPr marL="457200" indent="-457200" algn="ctr"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Enoch  –Gen 5:24</a:t>
            </a:r>
          </a:p>
          <a:p>
            <a:pPr marL="457200" indent="-457200" algn="ctr"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Elijah  –II Kings 2:9-12</a:t>
            </a:r>
          </a:p>
          <a:p>
            <a:pPr marL="457200" indent="-457200" algn="ctr"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Philip  –Acts 8:39</a:t>
            </a:r>
          </a:p>
          <a:p>
            <a:pPr marL="457200" indent="-457200" algn="ctr"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Paul  –II Cor 12:2</a:t>
            </a:r>
          </a:p>
          <a:p>
            <a:pPr marL="457200" indent="-457200" algn="ctr" eaLnBrk="1" hangingPunct="1">
              <a:buFont typeface="Arial" panose="020B0604020202020204" pitchFamily="34" charset="0"/>
              <a:buChar char="•"/>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Jesus  –Acts 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1000" fill="hold"/>
                                        <p:tgtEl>
                                          <p:spTgt spid="7170"/>
                                        </p:tgtEl>
                                        <p:attrNameLst>
                                          <p:attrName>ppt_x</p:attrName>
                                        </p:attrNameLst>
                                      </p:cBhvr>
                                      <p:tavLst>
                                        <p:tav tm="0">
                                          <p:val>
                                            <p:strVal val="#ppt_x"/>
                                          </p:val>
                                        </p:tav>
                                        <p:tav tm="100000">
                                          <p:val>
                                            <p:strVal val="#ppt_x"/>
                                          </p:val>
                                        </p:tav>
                                      </p:tavLst>
                                    </p:anim>
                                    <p:anim calcmode="lin" valueType="num">
                                      <p:cBhvr additive="base">
                                        <p:cTn id="8"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additive="base">
                                        <p:cTn id="25"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additive="base">
                                        <p:cTn id="3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additive="base">
                                        <p:cTn id="3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078F33-35ED-4368-9879-6F87BEDA9272}"/>
              </a:ext>
            </a:extLst>
          </p:cNvPr>
          <p:cNvSpPr>
            <a:spLocks noGrp="1"/>
          </p:cNvSpPr>
          <p:nvPr>
            <p:ph idx="1"/>
          </p:nvPr>
        </p:nvSpPr>
        <p:spPr>
          <a:xfrm>
            <a:off x="152400" y="152400"/>
            <a:ext cx="8763000" cy="6553200"/>
          </a:xfrm>
        </p:spPr>
        <p:txBody>
          <a:bodyPr/>
          <a:lstStyle/>
          <a:p>
            <a:pPr marL="0" marR="0">
              <a:lnSpc>
                <a:spcPct val="107000"/>
              </a:lnSpc>
              <a:spcBef>
                <a:spcPts val="0"/>
              </a:spcBef>
              <a:spcAft>
                <a:spcPts val="800"/>
              </a:spcAft>
            </a:pPr>
            <a:r>
              <a:rPr lang="en-US" sz="1400" b="1"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Genesis 5:21-24 (KJV) </a:t>
            </a:r>
            <a:b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21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Enoch lived sixty and five years, and begat Methuselah: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22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Enoch walked with God after he begat Methuselah three hundred years, and begat sons and daughters: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3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all the days of Enoch were three hundred sixty and five years: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24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Enoch walked with God: and he </a:t>
            </a:r>
            <a:r>
              <a:rPr lang="en-US" sz="1400" i="1"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was</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not; for God took him.</a:t>
            </a:r>
          </a:p>
          <a:p>
            <a:pPr marL="0" marR="0">
              <a:lnSpc>
                <a:spcPct val="107000"/>
              </a:lnSpc>
              <a:spcBef>
                <a:spcPts val="0"/>
              </a:spcBef>
              <a:spcAft>
                <a:spcPts val="0"/>
              </a:spcAft>
            </a:pPr>
            <a:r>
              <a:rPr lang="en-US" sz="1400" b="1"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2 Kings 2:9-12 (KJV) </a:t>
            </a:r>
            <a:b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And it came to pass, when they were gone over, that Elijah said unto Elisha, Ask what I shall do for thee, before I be taken away from thee. And Elisha said, I pray thee, let a double portion of thy spirit be upon me.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And he said, Thou hast asked a hard thing: </a:t>
            </a:r>
            <a:r>
              <a:rPr lang="en-US" sz="1400" i="1"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nevertheless</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if thou see me </a:t>
            </a:r>
            <a:r>
              <a:rPr lang="en-US" sz="1400" i="1"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when I am</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taken from thee, it shall be so unto thee; but if not, it shall not be </a:t>
            </a:r>
            <a:r>
              <a:rPr lang="en-US" sz="1400" i="1"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so</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And it came to pass, as they still went on, and talked, that, behold, </a:t>
            </a:r>
            <a:r>
              <a:rPr lang="en-US" sz="1400" i="1"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there appeared</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 chariot of fire, and horses of fire, and parted them both asunder; and Elijah went up by a whirlwind into heaven.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And Elisha saw </a:t>
            </a:r>
            <a:r>
              <a:rPr lang="en-US" sz="1400" i="1"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and he cried, My father, my father, the chariot of Israel, and the horsemen thereof. And he saw him no more: and he took hold of his own clothes, and rent them in two pieces. </a:t>
            </a:r>
            <a:endPar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Acts 8:37-40 (KJV) </a:t>
            </a:r>
            <a:b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37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Philip said, If thou believest with all thine heart, thou mayest. And he answered and said, I believe that Jesus Christ is the Son of God.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38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he commanded the chariot to stand still: and they went down both into the water, both Philip and the eunuch; and he baptized him.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39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when they were come up out of the water, the Spirit of the Lord caught away Philip, that the eunuch saw him no more: and he went on his way rejoicing. </a:t>
            </a:r>
            <a:b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40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But Philip was found at Azotus: and passing through he preached in all the cities, till he came to Caesarea.</a:t>
            </a:r>
          </a:p>
          <a:p>
            <a:pPr marL="0" marR="0">
              <a:lnSpc>
                <a:spcPct val="107000"/>
              </a:lnSpc>
              <a:spcBef>
                <a:spcPts val="0"/>
              </a:spcBef>
              <a:spcAft>
                <a:spcPts val="0"/>
              </a:spcAft>
            </a:pPr>
            <a:r>
              <a:rPr lang="en-US" sz="1400" b="1"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2 Corinthians 12:1-2 (KJV) </a:t>
            </a:r>
            <a:b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It is not expedient for me doubtless to glory. I will come to visions and revelations of the Lord. </a:t>
            </a:r>
            <a:b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I knew a man in Christ above fourteen years ago, (whether in the body, I cannot tell; or whether out of the body, I cannot tell: God knoweth;) such an one caught up to the third heaven. </a:t>
            </a:r>
            <a:endPar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Acts 1:9-10 (KJV) </a:t>
            </a:r>
            <a:b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9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when he had spoken these things, while they beheld, he was taken up; and a cloud received him out of their sight. </a:t>
            </a:r>
            <a:r>
              <a:rPr lang="en-US" sz="1400" baseline="300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10 </a:t>
            </a:r>
            <a:r>
              <a:rPr lang="en-US" sz="1400" dirty="0">
                <a:solidFill>
                  <a:schemeClr val="bg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And while they looked stedfastly toward heaven as he went up, behold, two men stood by them in white apparel;</a:t>
            </a:r>
          </a:p>
          <a:p>
            <a:endParaRPr lang="en-US" dirty="0"/>
          </a:p>
        </p:txBody>
      </p:sp>
    </p:spTree>
    <p:extLst>
      <p:ext uri="{BB962C8B-B14F-4D97-AF65-F5344CB8AC3E}">
        <p14:creationId xmlns:p14="http://schemas.microsoft.com/office/powerpoint/2010/main" val="211452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A72AF29-76CB-43EA-A1F3-64011E19BCC8}"/>
              </a:ext>
            </a:extLst>
          </p:cNvPr>
          <p:cNvSpPr>
            <a:spLocks noGrp="1" noChangeArrowheads="1"/>
          </p:cNvSpPr>
          <p:nvPr>
            <p:ph type="title"/>
          </p:nvPr>
        </p:nvSpPr>
        <p:spPr>
          <a:xfrm>
            <a:off x="0" y="87351"/>
            <a:ext cx="7543800" cy="685800"/>
          </a:xfrm>
          <a:noFill/>
        </p:spPr>
        <p:txBody>
          <a:bodyPr/>
          <a:lstStyle/>
          <a:p>
            <a:pPr eaLnBrk="1" hangingPunct="1"/>
            <a:r>
              <a:rPr lang="en-US" altLang="en-US" b="1" dirty="0">
                <a:latin typeface="Arial Rounded MT Bold" panose="020F0704030504030204" pitchFamily="34" charset="0"/>
                <a:ea typeface="Arial Unicode MS" pitchFamily="34" charset="-128"/>
              </a:rPr>
              <a:t>Rapture Types…</a:t>
            </a:r>
          </a:p>
        </p:txBody>
      </p:sp>
      <p:sp>
        <p:nvSpPr>
          <p:cNvPr id="7171" name="Rectangle 3">
            <a:extLst>
              <a:ext uri="{FF2B5EF4-FFF2-40B4-BE49-F238E27FC236}">
                <a16:creationId xmlns:a16="http://schemas.microsoft.com/office/drawing/2014/main" id="{AC3F9028-54D9-4225-B33F-006074696B54}"/>
              </a:ext>
            </a:extLst>
          </p:cNvPr>
          <p:cNvSpPr>
            <a:spLocks noGrp="1" noChangeArrowheads="1"/>
          </p:cNvSpPr>
          <p:nvPr>
            <p:ph type="body" idx="1"/>
          </p:nvPr>
        </p:nvSpPr>
        <p:spPr>
          <a:xfrm>
            <a:off x="152400" y="1143000"/>
            <a:ext cx="5715000" cy="5410200"/>
          </a:xfrm>
          <a:noFill/>
        </p:spPr>
        <p:txBody>
          <a:bodyPr/>
          <a:lstStyle/>
          <a:p>
            <a:pPr algn="ctr" eaLnBrk="1" hangingPunct="1">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Enoch</a:t>
            </a: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a:t>
            </a:r>
          </a:p>
          <a:p>
            <a:pPr algn="ctr" eaLnBrk="1" hangingPunct="1">
              <a:spcBef>
                <a:spcPts val="0"/>
              </a:spcBef>
              <a:defRPr/>
            </a:pPr>
            <a:r>
              <a:rPr lang="en-US" sz="2800" b="1"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Brought into God’s Presence</a:t>
            </a:r>
          </a:p>
          <a:p>
            <a:pPr algn="ctr" eaLnBrk="1" hangingPunct="1">
              <a:spcBef>
                <a:spcPts val="1200"/>
              </a:spcBef>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Elijah</a:t>
            </a: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a:t>
            </a:r>
          </a:p>
          <a:p>
            <a:pPr algn="ctr" eaLnBrk="1" hangingPunct="1">
              <a:spcBef>
                <a:spcPts val="0"/>
              </a:spcBef>
              <a:defRPr/>
            </a:pPr>
            <a:r>
              <a:rPr lang="en-US" sz="2800" b="1"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Brought Completion</a:t>
            </a:r>
          </a:p>
          <a:p>
            <a:pPr algn="ctr" eaLnBrk="1" hangingPunct="1">
              <a:spcBef>
                <a:spcPts val="1200"/>
              </a:spcBef>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Philip</a:t>
            </a: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a:t>
            </a:r>
          </a:p>
          <a:p>
            <a:pPr algn="ctr" eaLnBrk="1" hangingPunct="1">
              <a:spcBef>
                <a:spcPts val="0"/>
              </a:spcBef>
              <a:defRPr/>
            </a:pPr>
            <a:r>
              <a:rPr lang="en-US" sz="2800" b="1"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A Sign  -for All involved</a:t>
            </a:r>
          </a:p>
          <a:p>
            <a:pPr algn="ctr" eaLnBrk="1" hangingPunct="1">
              <a:spcBef>
                <a:spcPts val="1200"/>
              </a:spcBef>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Paul</a:t>
            </a: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a:t>
            </a:r>
          </a:p>
          <a:p>
            <a:pPr algn="ctr" eaLnBrk="1" hangingPunct="1">
              <a:spcBef>
                <a:spcPts val="0"/>
              </a:spcBef>
              <a:defRPr/>
            </a:pPr>
            <a:r>
              <a:rPr lang="en-US" sz="2800" b="1"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Receive Deeper Revelation</a:t>
            </a:r>
          </a:p>
          <a:p>
            <a:pPr algn="ctr" eaLnBrk="1" hangingPunct="1">
              <a:spcBef>
                <a:spcPts val="1200"/>
              </a:spcBef>
              <a:defRPr/>
            </a:pPr>
            <a:r>
              <a:rPr lang="en-US"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Jesus</a:t>
            </a:r>
            <a:r>
              <a:rPr lang="en-US" sz="2800" b="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 </a:t>
            </a:r>
          </a:p>
          <a:p>
            <a:pPr algn="ctr" eaLnBrk="1" hangingPunct="1">
              <a:spcBef>
                <a:spcPts val="0"/>
              </a:spcBef>
              <a:defRPr/>
            </a:pPr>
            <a:r>
              <a:rPr lang="en-US" sz="2800" b="1" i="1" dirty="0">
                <a:effectLst>
                  <a:outerShdw blurRad="38100" dist="38100" dir="2700000" algn="tl">
                    <a:srgbClr val="000000">
                      <a:alpha val="43137"/>
                    </a:srgbClr>
                  </a:outerShdw>
                </a:effectLst>
                <a:latin typeface="Arial Rounded MT Bold" panose="020F0704030504030204" pitchFamily="34" charset="0"/>
                <a:ea typeface="Arial Unicode MS" pitchFamily="34" charset="-128"/>
                <a:cs typeface="Arial Unicode MS" pitchFamily="34" charset="-128"/>
              </a:rPr>
              <a:t>All of the Above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additive="base">
                                        <p:cTn id="16"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 calcmode="lin" valueType="num">
                                      <p:cBhvr additive="base">
                                        <p:cTn id="22"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4" fill="hold" grpId="0" nodeType="after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 calcmode="lin" valueType="num">
                                      <p:cBhvr additive="base">
                                        <p:cTn id="27"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 calcmode="lin" valueType="num">
                                      <p:cBhvr additive="base">
                                        <p:cTn id="33"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4" fill="hold" grpId="0" nodeType="afterEffect">
                                  <p:stCondLst>
                                    <p:cond delay="0"/>
                                  </p:stCondLst>
                                  <p:childTnLst>
                                    <p:set>
                                      <p:cBhvr>
                                        <p:cTn id="37" dur="1" fill="hold">
                                          <p:stCondLst>
                                            <p:cond delay="0"/>
                                          </p:stCondLst>
                                        </p:cTn>
                                        <p:tgtEl>
                                          <p:spTgt spid="7171">
                                            <p:txEl>
                                              <p:pRg st="5" end="5"/>
                                            </p:txEl>
                                          </p:spTgt>
                                        </p:tgtEl>
                                        <p:attrNameLst>
                                          <p:attrName>style.visibility</p:attrName>
                                        </p:attrNameLst>
                                      </p:cBhvr>
                                      <p:to>
                                        <p:strVal val="visible"/>
                                      </p:to>
                                    </p:set>
                                    <p:anim calcmode="lin" valueType="num">
                                      <p:cBhvr additive="base">
                                        <p:cTn id="38"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171">
                                            <p:txEl>
                                              <p:pRg st="6" end="6"/>
                                            </p:txEl>
                                          </p:spTgt>
                                        </p:tgtEl>
                                        <p:attrNameLst>
                                          <p:attrName>style.visibility</p:attrName>
                                        </p:attrNameLst>
                                      </p:cBhvr>
                                      <p:to>
                                        <p:strVal val="visible"/>
                                      </p:to>
                                    </p:set>
                                    <p:anim calcmode="lin" valueType="num">
                                      <p:cBhvr additive="base">
                                        <p:cTn id="44"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 calcmode="lin" valueType="num">
                                      <p:cBhvr additive="base">
                                        <p:cTn id="49"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171">
                                            <p:txEl>
                                              <p:pRg st="8" end="8"/>
                                            </p:txEl>
                                          </p:spTgt>
                                        </p:tgtEl>
                                        <p:attrNameLst>
                                          <p:attrName>style.visibility</p:attrName>
                                        </p:attrNameLst>
                                      </p:cBhvr>
                                      <p:to>
                                        <p:strVal val="visible"/>
                                      </p:to>
                                    </p:set>
                                    <p:anim calcmode="lin" valueType="num">
                                      <p:cBhvr additive="base">
                                        <p:cTn id="55"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par>
                          <p:cTn id="57" fill="hold">
                            <p:stCondLst>
                              <p:cond delay="500"/>
                            </p:stCondLst>
                            <p:childTnLst>
                              <p:par>
                                <p:cTn id="58" presetID="2" presetClass="entr" presetSubtype="4" fill="hold" grpId="0" nodeType="afterEffect">
                                  <p:stCondLst>
                                    <p:cond delay="0"/>
                                  </p:stCondLst>
                                  <p:childTnLst>
                                    <p:set>
                                      <p:cBhvr>
                                        <p:cTn id="59" dur="1" fill="hold">
                                          <p:stCondLst>
                                            <p:cond delay="0"/>
                                          </p:stCondLst>
                                        </p:cTn>
                                        <p:tgtEl>
                                          <p:spTgt spid="7171">
                                            <p:txEl>
                                              <p:pRg st="9" end="9"/>
                                            </p:txEl>
                                          </p:spTgt>
                                        </p:tgtEl>
                                        <p:attrNameLst>
                                          <p:attrName>style.visibility</p:attrName>
                                        </p:attrNameLst>
                                      </p:cBhvr>
                                      <p:to>
                                        <p:strVal val="visible"/>
                                      </p:to>
                                    </p:set>
                                    <p:anim calcmode="lin" valueType="num">
                                      <p:cBhvr additive="base">
                                        <p:cTn id="60"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p:bldLst>
  </p:timing>
</p:sld>
</file>

<file path=ppt/theme/theme1.xml><?xml version="1.0" encoding="utf-8"?>
<a:theme xmlns:a="http://schemas.openxmlformats.org/drawingml/2006/main" name="Slide kingdom">
  <a:themeElements>
    <a:clrScheme name="">
      <a:dk1>
        <a:srgbClr val="FFFFFF"/>
      </a:dk1>
      <a:lt1>
        <a:srgbClr val="FFFFFF"/>
      </a:lt1>
      <a:dk2>
        <a:srgbClr val="FFFFFF"/>
      </a:dk2>
      <a:lt2>
        <a:srgbClr val="000000"/>
      </a:lt2>
      <a:accent1>
        <a:srgbClr val="7D89BA"/>
      </a:accent1>
      <a:accent2>
        <a:srgbClr val="8A4D4D"/>
      </a:accent2>
      <a:accent3>
        <a:srgbClr val="FFFFFF"/>
      </a:accent3>
      <a:accent4>
        <a:srgbClr val="DADADA"/>
      </a:accent4>
      <a:accent5>
        <a:srgbClr val="BFC4D9"/>
      </a:accent5>
      <a:accent6>
        <a:srgbClr val="7D4545"/>
      </a:accent6>
      <a:hlink>
        <a:srgbClr val="EEBB4E"/>
      </a:hlink>
      <a:folHlink>
        <a:srgbClr val="AE4228"/>
      </a:folHlink>
    </a:clrScheme>
    <a:fontScheme name="Slide kingdo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lide kingdom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lide kingdom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lide kingdom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lide kingdom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lide kingdom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lide kingdom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kingdom</Template>
  <TotalTime>1874</TotalTime>
  <Words>1511</Words>
  <Application>Microsoft Office PowerPoint</Application>
  <PresentationFormat>On-screen Show (4:3)</PresentationFormat>
  <Paragraphs>108</Paragraphs>
  <Slides>24</Slides>
  <Notes>1</Notes>
  <HiddenSlides>5</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Arial Rounded MT Bold</vt:lpstr>
      <vt:lpstr>Arial Unicode MS</vt:lpstr>
      <vt:lpstr>Calibri</vt:lpstr>
      <vt:lpstr>Impact</vt:lpstr>
      <vt:lpstr>Tempus Sans ITC</vt:lpstr>
      <vt:lpstr>Times New Roman</vt:lpstr>
      <vt:lpstr>Wingdings</vt:lpstr>
      <vt:lpstr>Slide kingdom</vt:lpstr>
      <vt:lpstr>PowerPoint Presentation</vt:lpstr>
      <vt:lpstr>PowerPoint Presentation</vt:lpstr>
      <vt:lpstr>Elijah and the  Rapture </vt:lpstr>
      <vt:lpstr>PowerPoint Presentation</vt:lpstr>
      <vt:lpstr>Reasons for Rapture</vt:lpstr>
      <vt:lpstr>Pictures and Types</vt:lpstr>
      <vt:lpstr>Rapture Types…</vt:lpstr>
      <vt:lpstr>PowerPoint Presentation</vt:lpstr>
      <vt:lpstr>Rapture Types…</vt:lpstr>
      <vt:lpstr>Elijah’s Rapture…</vt:lpstr>
      <vt:lpstr>PowerPoint Presentation</vt:lpstr>
      <vt:lpstr>Elijah’s Rapture</vt:lpstr>
      <vt:lpstr>Elijah’s Rapture</vt:lpstr>
      <vt:lpstr>Elijah’s Rapture</vt:lpstr>
      <vt:lpstr>Elijah’s Rapture</vt:lpstr>
      <vt:lpstr>Elijah’s Rapture</vt:lpstr>
      <vt:lpstr>What on earth am I here for?   God has a purpose for your life!</vt:lpstr>
      <vt:lpstr>Reaching One more  for Jesus...</vt:lpstr>
      <vt:lpstr>Reaching One more for Jesus...</vt:lpstr>
      <vt:lpstr>Elijah’s Journey of Destiny Review:</vt:lpstr>
      <vt:lpstr>Elijah’s RAPTURE</vt:lpstr>
      <vt:lpstr>PowerPoint Presentation</vt:lpstr>
      <vt:lpstr>PowerPoint Presentation</vt:lpstr>
      <vt:lpstr>PowerPoint Presentation</vt:lpstr>
    </vt:vector>
  </TitlesOfParts>
  <Company>Cross Creek Community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Pastor Dave Martin, Cross Creek Community Church, February 8, 2004</dc:title>
  <dc:creator>Dave Martin</dc:creator>
  <cp:lastModifiedBy>David Linton</cp:lastModifiedBy>
  <cp:revision>123</cp:revision>
  <dcterms:created xsi:type="dcterms:W3CDTF">2004-02-05T16:47:01Z</dcterms:created>
  <dcterms:modified xsi:type="dcterms:W3CDTF">2021-01-29T03:11:29Z</dcterms:modified>
</cp:coreProperties>
</file>