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4" r:id="rId3"/>
    <p:sldId id="308" r:id="rId4"/>
    <p:sldId id="297" r:id="rId5"/>
    <p:sldId id="296" r:id="rId6"/>
    <p:sldId id="293" r:id="rId7"/>
    <p:sldId id="266" r:id="rId8"/>
    <p:sldId id="281" r:id="rId9"/>
    <p:sldId id="267" r:id="rId10"/>
    <p:sldId id="285" r:id="rId11"/>
    <p:sldId id="286" r:id="rId12"/>
    <p:sldId id="295" r:id="rId13"/>
    <p:sldId id="302" r:id="rId14"/>
    <p:sldId id="304" r:id="rId15"/>
    <p:sldId id="305" r:id="rId16"/>
    <p:sldId id="306" r:id="rId17"/>
    <p:sldId id="307" r:id="rId18"/>
    <p:sldId id="303" r:id="rId19"/>
    <p:sldId id="294" r:id="rId20"/>
    <p:sldId id="301" r:id="rId21"/>
    <p:sldId id="298" r:id="rId22"/>
    <p:sldId id="282" r:id="rId23"/>
    <p:sldId id="290" r:id="rId24"/>
    <p:sldId id="276" r:id="rId25"/>
    <p:sldId id="309" r:id="rId26"/>
    <p:sldId id="257" r:id="rId27"/>
    <p:sldId id="287" r:id="rId28"/>
    <p:sldId id="291" r:id="rId29"/>
    <p:sldId id="292" r:id="rId30"/>
    <p:sldId id="288" r:id="rId31"/>
    <p:sldId id="289" r:id="rId32"/>
    <p:sldId id="256" r:id="rId33"/>
    <p:sldId id="283" r:id="rId34"/>
    <p:sldId id="284" r:id="rId35"/>
    <p:sldId id="277" r:id="rId36"/>
    <p:sldId id="278" r:id="rId37"/>
    <p:sldId id="279" r:id="rId38"/>
    <p:sldId id="280" r:id="rId39"/>
    <p:sldId id="300" r:id="rId40"/>
    <p:sldId id="268" r:id="rId41"/>
    <p:sldId id="269" r:id="rId42"/>
    <p:sldId id="25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Linton" initials="DL" lastIdx="1" clrIdx="0">
    <p:extLst>
      <p:ext uri="{19B8F6BF-5375-455C-9EA6-DF929625EA0E}">
        <p15:presenceInfo xmlns:p15="http://schemas.microsoft.com/office/powerpoint/2012/main" userId="be171583821166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512"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11T21:35:10.471"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FC77EE-83D4-4237-A291-F57C35D24045}" type="datetimeFigureOut">
              <a:rPr lang="en-US" smtClean="0"/>
              <a:pPr/>
              <a:t>2/11/2021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154810-8DFC-4F84-966B-280324BF7C7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C77EE-83D4-4237-A291-F57C35D24045}" type="datetimeFigureOut">
              <a:rPr lang="en-US" smtClean="0"/>
              <a:pPr/>
              <a:t>2/11/2021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54810-8DFC-4F84-966B-280324BF7C7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definitions.net/definition/oceans" TargetMode="External"/><Relationship Id="rId13" Type="http://schemas.openxmlformats.org/officeDocument/2006/relationships/hyperlink" Target="https://www.definitions.net/definition/beams" TargetMode="External"/><Relationship Id="rId3" Type="http://schemas.openxmlformats.org/officeDocument/2006/relationships/hyperlink" Target="https://www.definitions.net/definition/sweet" TargetMode="External"/><Relationship Id="rId7" Type="http://schemas.openxmlformats.org/officeDocument/2006/relationships/hyperlink" Target="https://www.definitions.net/definition/another" TargetMode="External"/><Relationship Id="rId12" Type="http://schemas.openxmlformats.org/officeDocument/2006/relationships/hyperlink" Target="https://www.definitions.net/definition/wheat" TargetMode="External"/><Relationship Id="rId2" Type="http://schemas.openxmlformats.org/officeDocument/2006/relationships/hyperlink" Target="https://www.definitions.net/definition/world" TargetMode="External"/><Relationship Id="rId1" Type="http://schemas.openxmlformats.org/officeDocument/2006/relationships/slideLayout" Target="../slideLayouts/slideLayout2.xml"/><Relationship Id="rId6" Type="http://schemas.openxmlformats.org/officeDocument/2006/relationships/hyperlink" Target="https://www.definitions.net/definition/everyone" TargetMode="External"/><Relationship Id="rId11" Type="http://schemas.openxmlformats.org/officeDocument/2006/relationships/hyperlink" Target="https://www.definitions.net/definition/fields" TargetMode="External"/><Relationship Id="rId5" Type="http://schemas.openxmlformats.org/officeDocument/2006/relationships/hyperlink" Target="https://www.definitions.net/definition/little" TargetMode="External"/><Relationship Id="rId10" Type="http://schemas.openxmlformats.org/officeDocument/2006/relationships/hyperlink" Target="https://www.definitions.net/definition/enough" TargetMode="External"/><Relationship Id="rId4" Type="http://schemas.openxmlformats.org/officeDocument/2006/relationships/hyperlink" Target="https://www.definitions.net/definition/thing" TargetMode="External"/><Relationship Id="rId9" Type="http://schemas.openxmlformats.org/officeDocument/2006/relationships/hyperlink" Target="https://www.definitions.net/definition/rivers" TargetMode="External"/><Relationship Id="rId14" Type="http://schemas.openxmlformats.org/officeDocument/2006/relationships/hyperlink" Target="https://www.definitions.net/definition/right"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definitions.net/definition/skies" TargetMode="External"/><Relationship Id="rId13" Type="http://schemas.openxmlformats.org/officeDocument/2006/relationships/hyperlink" Target="https://www.definitions.net/definition/rainbow" TargetMode="External"/><Relationship Id="rId18" Type="http://schemas.openxmlformats.org/officeDocument/2006/relationships/hyperlink" Target="https://www.definitions.net/definition/really" TargetMode="External"/><Relationship Id="rId3" Type="http://schemas.openxmlformats.org/officeDocument/2006/relationships/hyperlink" Target="https://www.definitions.net/definition/roses" TargetMode="External"/><Relationship Id="rId21" Type="http://schemas.openxmlformats.org/officeDocument/2006/relationships/hyperlink" Target="https://www.definitions.net/definition/learn" TargetMode="External"/><Relationship Id="rId7" Type="http://schemas.openxmlformats.org/officeDocument/2006/relationships/hyperlink" Target="https://www.definitions.net/definition/wonderful" TargetMode="External"/><Relationship Id="rId12" Type="http://schemas.openxmlformats.org/officeDocument/2006/relationships/hyperlink" Target="https://www.definitions.net/definition/colors" TargetMode="External"/><Relationship Id="rId17" Type="http://schemas.openxmlformats.org/officeDocument/2006/relationships/hyperlink" Target="https://www.definitions.net/definition/friends" TargetMode="External"/><Relationship Id="rId2" Type="http://schemas.openxmlformats.org/officeDocument/2006/relationships/hyperlink" Target="https://www.definitions.net/definition/trees" TargetMode="External"/><Relationship Id="rId16" Type="http://schemas.openxmlformats.org/officeDocument/2006/relationships/hyperlink" Target="https://www.definitions.net/definition/people" TargetMode="External"/><Relationship Id="rId20" Type="http://schemas.openxmlformats.org/officeDocument/2006/relationships/hyperlink" Target="https://www.definitions.net/definition/watch" TargetMode="External"/><Relationship Id="rId1" Type="http://schemas.openxmlformats.org/officeDocument/2006/relationships/slideLayout" Target="../slideLayouts/slideLayout2.xml"/><Relationship Id="rId6" Type="http://schemas.openxmlformats.org/officeDocument/2006/relationships/hyperlink" Target="https://www.definitions.net/definition/myself" TargetMode="External"/><Relationship Id="rId11" Type="http://schemas.openxmlformats.org/officeDocument/2006/relationships/hyperlink" Target="https://www.definitions.net/definition/sacred" TargetMode="External"/><Relationship Id="rId5" Type="http://schemas.openxmlformats.org/officeDocument/2006/relationships/hyperlink" Target="https://www.definitions.net/definition/think" TargetMode="External"/><Relationship Id="rId15" Type="http://schemas.openxmlformats.org/officeDocument/2006/relationships/hyperlink" Target="https://www.definitions.net/definition/faces" TargetMode="External"/><Relationship Id="rId10" Type="http://schemas.openxmlformats.org/officeDocument/2006/relationships/hyperlink" Target="https://www.definitions.net/definition/bright" TargetMode="External"/><Relationship Id="rId19" Type="http://schemas.openxmlformats.org/officeDocument/2006/relationships/hyperlink" Target="https://www.definitions.net/definition/babies" TargetMode="External"/><Relationship Id="rId4" Type="http://schemas.openxmlformats.org/officeDocument/2006/relationships/hyperlink" Target="https://www.definitions.net/definition/bloom" TargetMode="External"/><Relationship Id="rId9" Type="http://schemas.openxmlformats.org/officeDocument/2006/relationships/hyperlink" Target="https://www.definitions.net/definition/clouds" TargetMode="External"/><Relationship Id="rId14" Type="http://schemas.openxmlformats.org/officeDocument/2006/relationships/hyperlink" Target="https://www.definitions.net/definition/pretty"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6344" y="0"/>
            <a:ext cx="7010400" cy="792162"/>
          </a:xfrm>
          <a:solidFill>
            <a:schemeClr val="bg1">
              <a:alpha val="90000"/>
            </a:schemeClr>
          </a:solidFill>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Characteristics of Agape</a:t>
            </a:r>
            <a:endParaRPr lang="en-US" dirty="0"/>
          </a:p>
        </p:txBody>
      </p:sp>
      <p:sp>
        <p:nvSpPr>
          <p:cNvPr id="5" name="Rectangle 3"/>
          <p:cNvSpPr>
            <a:spLocks noGrp="1" noChangeArrowheads="1"/>
          </p:cNvSpPr>
          <p:nvPr>
            <p:ph idx="1"/>
          </p:nvPr>
        </p:nvSpPr>
        <p:spPr>
          <a:xfrm>
            <a:off x="3124200" y="990600"/>
            <a:ext cx="5562600" cy="5562599"/>
          </a:xfrm>
          <a:solidFill>
            <a:schemeClr val="bg1">
              <a:alpha val="90000"/>
            </a:schemeClr>
          </a:solidFill>
        </p:spPr>
        <p:txBody>
          <a:bodyPr>
            <a:normAutofit/>
          </a:bodyPr>
          <a:lstStyle/>
          <a:p>
            <a:pPr marL="0" indent="0" algn="ctr" eaLnBrk="1" hangingPunct="1">
              <a:spcBef>
                <a:spcPts val="600"/>
              </a:spcBef>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is Not Proud  </a:t>
            </a:r>
          </a:p>
          <a:p>
            <a:pPr marL="400050" lvl="1" indent="0" algn="ctr">
              <a:spcBef>
                <a:spcPts val="0"/>
              </a:spcBef>
              <a:buClr>
                <a:srgbClr val="FF0000"/>
              </a:buClr>
              <a:buNone/>
              <a:defRPr/>
            </a:pPr>
            <a:r>
              <a:rPr lang="en-US" sz="24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“puffs up-to inflate” </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eaLnBrk="1" hangingPunct="1">
              <a:spcBef>
                <a:spcPts val="1200"/>
              </a:spcBef>
              <a:buClr>
                <a:srgbClr val="FF0000"/>
              </a:buClr>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is Not Rude </a:t>
            </a:r>
          </a:p>
          <a:p>
            <a:pPr marL="0" indent="0" algn="ctr" eaLnBrk="1" hangingPunct="1">
              <a:spcBef>
                <a:spcPts val="0"/>
              </a:spcBef>
              <a:buClr>
                <a:srgbClr val="FF0000"/>
              </a:buClr>
              <a:buNone/>
              <a:defRPr/>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“unshapely” </a:t>
            </a:r>
          </a:p>
          <a:p>
            <a:pPr marL="400050" lvl="1" indent="0" algn="ctr">
              <a:spcBef>
                <a:spcPts val="0"/>
              </a:spcBef>
              <a:buClr>
                <a:srgbClr val="FF0000"/>
              </a:buClr>
              <a:buNone/>
              <a:defRPr/>
            </a:pPr>
            <a:r>
              <a:rPr lang="en-US" sz="24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“not pretty to look at” </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eaLnBrk="1" hangingPunct="1">
              <a:spcBef>
                <a:spcPts val="1200"/>
              </a:spcBef>
              <a:buClr>
                <a:srgbClr val="FF0000"/>
              </a:buClr>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is Not Self-Seeking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00050" lvl="1" indent="0" algn="ctr">
              <a:spcBef>
                <a:spcPts val="0"/>
              </a:spcBef>
              <a:buClr>
                <a:srgbClr val="FF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“worship yourself” </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eaLnBrk="1" hangingPunct="1">
              <a:spcBef>
                <a:spcPts val="1200"/>
              </a:spcBef>
              <a:buClr>
                <a:srgbClr val="FF0000"/>
              </a:buClr>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is Not Easily Angered </a:t>
            </a:r>
          </a:p>
          <a:p>
            <a:pPr marL="400050" lvl="1" indent="0" algn="ctr">
              <a:spcBef>
                <a:spcPts val="0"/>
              </a:spcBef>
              <a:buClr>
                <a:srgbClr val="FF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“exasperate -to sharpen alongside”   </a:t>
            </a:r>
          </a:p>
          <a:p>
            <a:pPr marL="400050" lvl="1" indent="0" algn="ctr">
              <a:spcBef>
                <a:spcPts val="0"/>
              </a:spcBef>
              <a:buClr>
                <a:srgbClr val="FF0000"/>
              </a:buClr>
              <a:buNone/>
              <a:defRPr/>
            </a:pPr>
            <a:r>
              <a:rPr lang="en-US"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Opposite of Patience</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20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2000"/>
                                        <p:tgtEl>
                                          <p:spTgt spid="5">
                                            <p:txEl>
                                              <p:pRg st="0" end="0"/>
                                            </p:txEl>
                                          </p:spTgt>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left)">
                                      <p:cBhvr>
                                        <p:cTn id="14" dur="2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20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left)">
                                      <p:cBhvr>
                                        <p:cTn id="24" dur="2000"/>
                                        <p:tgtEl>
                                          <p:spTgt spid="5">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ipe(left)">
                                      <p:cBhvr>
                                        <p:cTn id="28" dur="20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left)">
                                      <p:cBhvr>
                                        <p:cTn id="33" dur="2000"/>
                                        <p:tgtEl>
                                          <p:spTgt spid="5">
                                            <p:txEl>
                                              <p:pRg st="5" end="5"/>
                                            </p:txEl>
                                          </p:spTgt>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2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2000"/>
                                        <p:tgtEl>
                                          <p:spTgt spid="5">
                                            <p:txEl>
                                              <p:pRg st="7" end="7"/>
                                            </p:txEl>
                                          </p:spTgt>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wipe(left)">
                                      <p:cBhvr>
                                        <p:cTn id="46" dur="2000"/>
                                        <p:tgtEl>
                                          <p:spTgt spid="5">
                                            <p:txEl>
                                              <p:pRg st="8" end="8"/>
                                            </p:txEl>
                                          </p:spTgt>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5">
                                            <p:txEl>
                                              <p:pRg st="9" end="9"/>
                                            </p:txEl>
                                          </p:spTgt>
                                        </p:tgtEl>
                                        <p:attrNameLst>
                                          <p:attrName>style.visibility</p:attrName>
                                        </p:attrNameLst>
                                      </p:cBhvr>
                                      <p:to>
                                        <p:strVal val="visible"/>
                                      </p:to>
                                    </p:set>
                                    <p:animEffect transition="in" filter="wipe(left)">
                                      <p:cBhvr>
                                        <p:cTn id="50"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3500" y="76200"/>
            <a:ext cx="6248400" cy="639762"/>
          </a:xfrm>
          <a:solidFill>
            <a:schemeClr val="bg1">
              <a:alpha val="90000"/>
            </a:schemeClr>
          </a:solidFill>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Characteristics of Agape</a:t>
            </a:r>
            <a:endParaRPr lang="en-US" dirty="0"/>
          </a:p>
        </p:txBody>
      </p:sp>
      <p:sp>
        <p:nvSpPr>
          <p:cNvPr id="5" name="Rectangle 5"/>
          <p:cNvSpPr>
            <a:spLocks noGrp="1" noChangeArrowheads="1"/>
          </p:cNvSpPr>
          <p:nvPr>
            <p:ph idx="1"/>
          </p:nvPr>
        </p:nvSpPr>
        <p:spPr bwMode="auto">
          <a:xfrm>
            <a:off x="457200" y="1600201"/>
            <a:ext cx="7124700" cy="4267200"/>
          </a:xfrm>
          <a:prstGeom prst="rect">
            <a:avLst/>
          </a:prstGeom>
          <a:solidFill>
            <a:schemeClr val="bg1">
              <a:alpha val="90000"/>
            </a:schemeClr>
          </a:solidFill>
          <a:ln w="9525" algn="ctr">
            <a:noFill/>
            <a:miter lim="800000"/>
            <a:headEnd/>
            <a:tailEnd/>
          </a:ln>
        </p:spPr>
        <p:txBody>
          <a:bodyPr>
            <a:normAutofit/>
          </a:bodyPr>
          <a:lstStyle/>
          <a:p>
            <a:pPr marL="0" indent="0" algn="ctr">
              <a:buClr>
                <a:srgbClr val="CC0000"/>
              </a:buClr>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Keeps No Record of Wrongs</a:t>
            </a:r>
          </a:p>
          <a:p>
            <a:pPr marL="400050" lvl="1" indent="0" algn="ctr">
              <a:spcBef>
                <a:spcPts val="0"/>
              </a:spcBef>
              <a:buClr>
                <a:srgbClr val="CC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“dwelling on someone else as evil”</a:t>
            </a:r>
          </a:p>
          <a:p>
            <a:pPr marL="0" indent="0" algn="ctr">
              <a:spcBef>
                <a:spcPts val="1200"/>
              </a:spcBef>
              <a:buClr>
                <a:srgbClr val="CC0000"/>
              </a:buClr>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Does Not Delight in Evil </a:t>
            </a:r>
          </a:p>
          <a:p>
            <a:pPr marL="400050" lvl="1" indent="0" algn="ctr">
              <a:spcBef>
                <a:spcPts val="0"/>
              </a:spcBef>
              <a:buClr>
                <a:srgbClr val="CC0000"/>
              </a:buClr>
              <a:buNone/>
              <a:defRPr/>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“be happy when an injustice occurs”</a:t>
            </a:r>
          </a:p>
          <a:p>
            <a:pPr marL="0" indent="0" algn="ctr">
              <a:spcBef>
                <a:spcPts val="1200"/>
              </a:spcBef>
              <a:buClr>
                <a:srgbClr val="CC0000"/>
              </a:buClr>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Rejoices with the Truth </a:t>
            </a: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00050" lvl="1" indent="0" algn="ctr">
              <a:spcBef>
                <a:spcPts val="0"/>
              </a:spcBef>
              <a:buClr>
                <a:srgbClr val="CC0000"/>
              </a:buClr>
              <a:buNone/>
              <a:defRPr/>
            </a:pPr>
            <a:r>
              <a:rPr lang="en-US" sz="24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“to sympathize with gladness” </a:t>
            </a:r>
          </a:p>
          <a:p>
            <a:pPr marL="0" indent="0" algn="ctr">
              <a:spcBef>
                <a:spcPts val="1200"/>
              </a:spcBef>
              <a:buClr>
                <a:srgbClr val="CC0000"/>
              </a:buClr>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Always Protects </a:t>
            </a: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00050" lvl="1" indent="0" algn="ctr">
              <a:spcBef>
                <a:spcPts val="0"/>
              </a:spcBef>
              <a:buClr>
                <a:srgbClr val="CC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“to roof over”</a:t>
            </a:r>
          </a:p>
        </p:txBody>
      </p:sp>
    </p:spTree>
  </p:cSld>
  <p:clrMapOvr>
    <a:masterClrMapping/>
  </p:clrMapOvr>
  <mc:AlternateContent xmlns:mc="http://schemas.openxmlformats.org/markup-compatibility/2006">
    <mc:Choice xmlns:p14="http://schemas.microsoft.com/office/powerpoint/2010/main" Requires="p14">
      <p:transition spd="slow" p14:dur="47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5">
                                            <p:txEl>
                                              <p:pRg st="2" end="2"/>
                                            </p:txEl>
                                          </p:spTgt>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p:cTn id="3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5">
                                            <p:txEl>
                                              <p:pRg st="4" end="4"/>
                                            </p:txEl>
                                          </p:spTgt>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 calcmode="lin" valueType="num">
                                      <p:cBhvr>
                                        <p:cTn id="4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5">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 calcmode="lin" valueType="num">
                                      <p:cBhvr>
                                        <p:cTn id="5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3" dur="500"/>
                                        <p:tgtEl>
                                          <p:spTgt spid="5">
                                            <p:txEl>
                                              <p:pRg st="6" end="6"/>
                                            </p:txEl>
                                          </p:spTgt>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6934200" cy="609599"/>
          </a:xfrm>
          <a:solidFill>
            <a:schemeClr val="bg1">
              <a:alpha val="9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Characteristics of Agape</a:t>
            </a:r>
            <a:endParaRPr lang="en-US" dirty="0">
              <a:latin typeface="Arial Rounded MT Bold" panose="020F0704030504030204" pitchFamily="34" charset="0"/>
            </a:endParaRPr>
          </a:p>
        </p:txBody>
      </p:sp>
      <p:sp>
        <p:nvSpPr>
          <p:cNvPr id="5" name="Rectangle 5"/>
          <p:cNvSpPr>
            <a:spLocks noGrp="1" noChangeArrowheads="1"/>
          </p:cNvSpPr>
          <p:nvPr>
            <p:ph idx="1"/>
          </p:nvPr>
        </p:nvSpPr>
        <p:spPr bwMode="auto">
          <a:xfrm>
            <a:off x="152400" y="1600201"/>
            <a:ext cx="8915400" cy="4648200"/>
          </a:xfrm>
          <a:prstGeom prst="rect">
            <a:avLst/>
          </a:prstGeom>
          <a:solidFill>
            <a:schemeClr val="bg1">
              <a:alpha val="90000"/>
            </a:schemeClr>
          </a:solidFill>
          <a:ln w="9525" algn="ctr">
            <a:noFill/>
            <a:miter lim="800000"/>
            <a:headEnd/>
            <a:tailEnd/>
          </a:ln>
        </p:spPr>
        <p:txBody>
          <a:bodyPr>
            <a:normAutofit/>
          </a:bodyPr>
          <a:lstStyle/>
          <a:p>
            <a:pPr>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a:t>
            </a:r>
            <a:r>
              <a:rPr lang="en-US" sz="2800" b="1" dirty="0" err="1">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Cor</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13:13</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“And now </a:t>
            </a:r>
            <a:r>
              <a:rPr lang="en-US" sz="2800" i="1" dirty="0" err="1">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abideth</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faith, hope, charity, </a:t>
            </a:r>
          </a:p>
          <a:p>
            <a:pPr>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these three; but the greatest of these is charity”</a:t>
            </a:r>
          </a:p>
          <a:p>
            <a:pPr>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Charity= Love (Agape)</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50000"/>
              </a:lnSpc>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All 3 are Import to Spiritual Life…</a:t>
            </a:r>
          </a:p>
          <a:p>
            <a:pPr>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…But Love is the Driving Force </a:t>
            </a:r>
          </a:p>
          <a:p>
            <a:pPr>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…Love Brings </a:t>
            </a:r>
          </a:p>
          <a:p>
            <a:pPr lvl="5">
              <a:spcBef>
                <a:spcPts val="60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Life</a:t>
            </a:r>
          </a:p>
          <a:p>
            <a:pPr lvl="5">
              <a:spcBef>
                <a:spcPts val="60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Passion</a:t>
            </a:r>
          </a:p>
          <a:p>
            <a:pPr lvl="5">
              <a:spcBef>
                <a:spcPts val="60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Purpose</a:t>
            </a:r>
          </a:p>
        </p:txBody>
      </p:sp>
    </p:spTree>
  </p:cSld>
  <p:clrMapOvr>
    <a:masterClrMapping/>
  </p:clrMapOvr>
  <mc:AlternateContent xmlns:mc="http://schemas.openxmlformats.org/markup-compatibility/2006">
    <mc:Choice xmlns:p14="http://schemas.microsoft.com/office/powerpoint/2010/main" Requires="p14">
      <p:transition spd="slow" p14:dur="2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p:cTn id="2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p:cTn id="3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 calcmode="lin" valueType="num">
                                      <p:cBhvr>
                                        <p:cTn id="4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5">
                                            <p:txEl>
                                              <p:pRg st="5" end="5"/>
                                            </p:txEl>
                                          </p:spTgt>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 calcmode="lin" valueType="num">
                                      <p:cBhvr>
                                        <p:cTn id="5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3" dur="500"/>
                                        <p:tgtEl>
                                          <p:spTgt spid="5">
                                            <p:txEl>
                                              <p:pRg st="6" end="6"/>
                                            </p:txEl>
                                          </p:spTgt>
                                        </p:tgtEl>
                                      </p:cBhvr>
                                    </p:animEffect>
                                  </p:childTnLst>
                                </p:cTn>
                              </p:par>
                            </p:childTnLst>
                          </p:cTn>
                        </p:par>
                        <p:par>
                          <p:cTn id="54" fill="hold">
                            <p:stCondLst>
                              <p:cond delay="1000"/>
                            </p:stCondLst>
                            <p:childTnLst>
                              <p:par>
                                <p:cTn id="55" presetID="53" presetClass="entr" presetSubtype="16" fill="hold" grpId="0" nodeType="after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5">
                                            <p:txEl>
                                              <p:pRg st="7" end="7"/>
                                            </p:txEl>
                                          </p:spTgt>
                                        </p:tgtEl>
                                      </p:cBhvr>
                                    </p:animEffect>
                                  </p:childTnLst>
                                </p:cTn>
                              </p:par>
                            </p:childTnLst>
                          </p:cTn>
                        </p:par>
                        <p:par>
                          <p:cTn id="60" fill="hold">
                            <p:stCondLst>
                              <p:cond delay="1500"/>
                            </p:stCondLst>
                            <p:childTnLst>
                              <p:par>
                                <p:cTn id="61" presetID="53" presetClass="entr" presetSubtype="16" fill="hold" grpId="0" nodeType="after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93702"/>
      </p:ext>
    </p:extLst>
  </p:cSld>
  <p:clrMapOvr>
    <a:masterClrMapping/>
  </p:clrMapOvr>
  <mc:AlternateContent xmlns:mc="http://schemas.openxmlformats.org/markup-compatibility/2006" xmlns:p14="http://schemas.microsoft.com/office/powerpoint/2010/main">
    <mc:Choice Requires="p14">
      <p:transition spd="slow" p14:dur="60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A6151D-FF20-469E-B825-6F6F68637808}"/>
              </a:ext>
            </a:extLst>
          </p:cNvPr>
          <p:cNvSpPr>
            <a:spLocks noGrp="1"/>
          </p:cNvSpPr>
          <p:nvPr>
            <p:ph idx="1"/>
          </p:nvPr>
        </p:nvSpPr>
        <p:spPr>
          <a:xfrm>
            <a:off x="228600" y="76200"/>
            <a:ext cx="8686800" cy="6705600"/>
          </a:xfrm>
        </p:spPr>
        <p:txBody>
          <a:bodyPr>
            <a:normAutofit fontScale="25000" lnSpcReduction="20000"/>
          </a:bodyPr>
          <a:lstStyle/>
          <a:p>
            <a:pPr marL="0" marR="0" indent="0" algn="ctr">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What the World Needs Now is Love Sweet Love</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[Chorus]</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What the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world</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needs now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Is love,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sweet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love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It's the only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thing</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that there's just too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little</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of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What the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world</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needs now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Is love,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sweet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love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No, not just for some, but for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everyone</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Look, we don't need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another</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mountain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There are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oceans</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rivers</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Enough to cross,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enough</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to last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Until the end of time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[Chorus]</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Lord we </a:t>
            </a:r>
            <a:r>
              <a:rPr lang="en-US" sz="360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dont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need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another</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meadow</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There are corn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fields</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wheat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fields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enough</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to grow</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There are sun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beams</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and moon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beams</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enough to shine</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This I know, if you want to know</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[Chorus]</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What the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world</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needs now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Is love,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sweet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love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What the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world</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needs now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Is love,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sweet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love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What the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world</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needs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right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about now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What the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world</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needs now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Is love,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sweet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love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What the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world</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needs now </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Is love, </a:t>
            </a:r>
            <a:r>
              <a:rPr lang="en-US" sz="3600"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sweet</a:t>
            </a:r>
            <a:r>
              <a:rPr lang="en-US" sz="36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love </a:t>
            </a:r>
            <a:r>
              <a:rPr lang="en-US" sz="28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650610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D3DCFF-6FD1-4E19-947C-2B79492C0FC3}"/>
              </a:ext>
            </a:extLst>
          </p:cNvPr>
          <p:cNvSpPr>
            <a:spLocks noGrp="1"/>
          </p:cNvSpPr>
          <p:nvPr>
            <p:ph idx="1"/>
          </p:nvPr>
        </p:nvSpPr>
        <p:spPr>
          <a:xfrm>
            <a:off x="152400" y="0"/>
            <a:ext cx="8763000" cy="6858000"/>
          </a:xfrm>
        </p:spPr>
        <p:txBody>
          <a:bodyPr>
            <a:normAutofit fontScale="25000" lnSpcReduction="20000"/>
          </a:bodyPr>
          <a:lstStyle/>
          <a:p>
            <a:pPr marL="0" marR="0" indent="0" algn="ctr">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What a Wonderful World</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 see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trees</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of green</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Red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roses</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too</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 see them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bloom</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For me and you</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And I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think</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to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myself</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What a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wonderful</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world</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 see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skies</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of blue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And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clouds</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of white</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bright</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blessed day</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 dark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sacred</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night</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And I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think</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to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myself</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What a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wonderful</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world</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colors</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of the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rainbow</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pretty</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in the sky</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Are also on the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faces</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Of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people</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going by</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 see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friends</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shaking hands</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Saying how do you do</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They're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really</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saying</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 love you</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 hear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babies</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cry</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watch</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them grow</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They'll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21">
                  <a:extLst>
                    <a:ext uri="{A12FA001-AC4F-418D-AE19-62706E023703}">
                      <ahyp:hlinkClr xmlns:ahyp="http://schemas.microsoft.com/office/drawing/2018/hyperlinkcolor" val="tx"/>
                    </a:ext>
                  </a:extLst>
                </a:hlinkClick>
              </a:rPr>
              <a:t>learn</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much more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Than I'll ever know</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And I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think</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to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myself</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What a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wonderful</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world</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Yes, I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think</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to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myself</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What a </a:t>
            </a:r>
            <a:r>
              <a:rPr lang="en-US" sz="2800" u="sng"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wonderful</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world</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75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Ooh, yes</a:t>
            </a:r>
          </a:p>
          <a:p>
            <a:pPr marL="0" marR="0" indent="0">
              <a:lnSpc>
                <a:spcPct val="120000"/>
              </a:lnSpc>
              <a:spcBef>
                <a:spcPts val="0"/>
              </a:spcBef>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3898923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3"/>
          <p:cNvPicPr>
            <a:picLocks noChangeAspect="1" noChangeArrowheads="1"/>
          </p:cNvPicPr>
          <p:nvPr/>
        </p:nvPicPr>
        <p:blipFill>
          <a:blip r:embed="rId2" cstate="print"/>
          <a:srcRect/>
          <a:stretch>
            <a:fillRect/>
          </a:stretch>
        </p:blipFill>
        <p:spPr bwMode="auto">
          <a:xfrm>
            <a:off x="304800" y="381000"/>
            <a:ext cx="8305800" cy="5715000"/>
          </a:xfrm>
          <a:prstGeom prst="rect">
            <a:avLst/>
          </a:prstGeom>
          <a:noFill/>
        </p:spPr>
      </p:pic>
      <p:sp>
        <p:nvSpPr>
          <p:cNvPr id="2" name="Title 1"/>
          <p:cNvSpPr>
            <a:spLocks noGrp="1"/>
          </p:cNvSpPr>
          <p:nvPr>
            <p:ph type="title"/>
          </p:nvPr>
        </p:nvSpPr>
        <p:spPr>
          <a:xfrm>
            <a:off x="3581400" y="274638"/>
            <a:ext cx="5105400" cy="1143000"/>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Explained</a:t>
            </a:r>
            <a:endParaRPr lang="en-US" dirty="0">
              <a:latin typeface="Arial Rounded MT Bold" panose="020F0704030504030204" pitchFamily="34" charset="0"/>
            </a:endParaRPr>
          </a:p>
        </p:txBody>
      </p:sp>
      <p:sp>
        <p:nvSpPr>
          <p:cNvPr id="5" name="Rectangle 3"/>
          <p:cNvSpPr>
            <a:spLocks noGrp="1" noChangeArrowheads="1"/>
          </p:cNvSpPr>
          <p:nvPr>
            <p:ph idx="1"/>
          </p:nvPr>
        </p:nvSpPr>
        <p:spPr>
          <a:xfrm>
            <a:off x="457200" y="1295401"/>
            <a:ext cx="7696200" cy="4495800"/>
          </a:xfrm>
          <a:solidFill>
            <a:srgbClr val="FFFFFF">
              <a:alpha val="90000"/>
            </a:srgbClr>
          </a:solidFill>
          <a:effectLst>
            <a:softEdge rad="50800"/>
          </a:effectLst>
        </p:spPr>
        <p:txBody>
          <a:bodyPr>
            <a:normAutofit/>
          </a:bodyPr>
          <a:lstStyle/>
          <a:p>
            <a:pPr algn="ctr" eaLnBrk="1" hangingPunct="1">
              <a:buFont typeface="Wingdings" pitchFamily="2" charset="2"/>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3:16</a:t>
            </a:r>
          </a:p>
          <a:p>
            <a:pPr marL="0" indent="0" algn="ctr" eaLnBrk="1" hangingPunct="1">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is Compassion in Action</a:t>
            </a:r>
          </a:p>
          <a:p>
            <a:pPr algn="ctr" eaLnBrk="1" hangingPunct="1">
              <a:spcBef>
                <a:spcPts val="0"/>
              </a:spcBef>
              <a:buFont typeface="Wingdings" pitchFamily="2" charset="2"/>
              <a:buNone/>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For God so loved the world...” </a:t>
            </a:r>
          </a:p>
          <a:p>
            <a:pPr lvl="1">
              <a:spcBef>
                <a:spcPts val="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Compassionate for Our Lost Situation</a:t>
            </a:r>
          </a:p>
          <a:p>
            <a:pPr lvl="1">
              <a:spcBef>
                <a:spcPts val="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Compassionate About Our Sorrows</a:t>
            </a:r>
          </a:p>
          <a:p>
            <a:pPr marL="0" indent="0" algn="ctr" eaLnBrk="1" hangingPunct="1">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is Committed to Giving</a:t>
            </a:r>
          </a:p>
          <a:p>
            <a:pPr algn="ctr" eaLnBrk="1" hangingPunct="1">
              <a:spcBef>
                <a:spcPts val="0"/>
              </a:spcBef>
              <a:buFont typeface="Wingdings" pitchFamily="2" charset="2"/>
              <a:buNone/>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“…that he gave his only son”</a:t>
            </a:r>
          </a:p>
          <a:p>
            <a:pPr lvl="1" algn="ctr" eaLnBrk="1" hangingPunct="1">
              <a:spcBef>
                <a:spcPts val="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 Committed His Son</a:t>
            </a:r>
          </a:p>
          <a:p>
            <a:pPr lvl="1" algn="ctr" eaLnBrk="1" hangingPunct="1">
              <a:spcBef>
                <a:spcPts val="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Committed Himself</a:t>
            </a:r>
            <a:endParaRPr lang="en-US" i="1" dirty="0">
              <a:latin typeface="Arial Rounded MT Bold" panose="020F0704030504030204" pitchFamily="34" charset="0"/>
            </a:endParaRPr>
          </a:p>
        </p:txBody>
      </p:sp>
    </p:spTree>
    <p:extLst>
      <p:ext uri="{BB962C8B-B14F-4D97-AF65-F5344CB8AC3E}">
        <p14:creationId xmlns:p14="http://schemas.microsoft.com/office/powerpoint/2010/main" val="30697021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3" fill="hold" nodeType="clickEffect">
                                  <p:stCondLst>
                                    <p:cond delay="0"/>
                                  </p:stCondLst>
                                  <p:childTnLst>
                                    <p:anim calcmode="lin" valueType="num">
                                      <p:cBhvr additive="base">
                                        <p:cTn id="6" dur="2000"/>
                                        <p:tgtEl>
                                          <p:spTgt spid="4"/>
                                        </p:tgtEl>
                                        <p:attrNameLst>
                                          <p:attrName>ppt_x</p:attrName>
                                        </p:attrNameLst>
                                      </p:cBhvr>
                                      <p:tavLst>
                                        <p:tav tm="0">
                                          <p:val>
                                            <p:strVal val="ppt_x"/>
                                          </p:val>
                                        </p:tav>
                                        <p:tav tm="100000">
                                          <p:val>
                                            <p:strVal val="1+ppt_w/2"/>
                                          </p:val>
                                        </p:tav>
                                      </p:tavLst>
                                    </p:anim>
                                    <p:anim calcmode="lin" valueType="num">
                                      <p:cBhvr additive="base">
                                        <p:cTn id="7" dur="2000"/>
                                        <p:tgtEl>
                                          <p:spTgt spid="4"/>
                                        </p:tgtEl>
                                        <p:attrNameLst>
                                          <p:attrName>ppt_y</p:attrName>
                                        </p:attrNameLst>
                                      </p:cBhvr>
                                      <p:tavLst>
                                        <p:tav tm="0">
                                          <p:val>
                                            <p:strVal val="ppt_y"/>
                                          </p:val>
                                        </p:tav>
                                        <p:tav tm="100000">
                                          <p:val>
                                            <p:strVal val="0-ppt_h/2"/>
                                          </p:val>
                                        </p:tav>
                                      </p:tavLst>
                                    </p:anim>
                                    <p:set>
                                      <p:cBhvr>
                                        <p:cTn id="8" dur="1" fill="hold">
                                          <p:stCondLst>
                                            <p:cond delay="19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left)">
                                      <p:cBhvr>
                                        <p:cTn id="13" dur="2000"/>
                                        <p:tgtEl>
                                          <p:spTgt spid="5">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2000"/>
                                        <p:tgtEl>
                                          <p:spTgt spid="5">
                                            <p:txEl>
                                              <p:pRg st="1" end="1"/>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2000"/>
                                        <p:tgtEl>
                                          <p:spTgt spid="5">
                                            <p:txEl>
                                              <p:pRg st="2" end="2"/>
                                            </p:txEl>
                                          </p:spTgt>
                                        </p:tgtEl>
                                      </p:cBhvr>
                                    </p:animEffect>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left)">
                                      <p:cBhvr>
                                        <p:cTn id="29" dur="2000"/>
                                        <p:tgtEl>
                                          <p:spTgt spid="5">
                                            <p:txEl>
                                              <p:pRg st="3" end="3"/>
                                            </p:txEl>
                                          </p:spTgt>
                                        </p:tgtEl>
                                      </p:cBhvr>
                                    </p:animEffect>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20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2000"/>
                                        <p:tgtEl>
                                          <p:spTgt spid="5">
                                            <p:txEl>
                                              <p:pRg st="5" end="5"/>
                                            </p:txEl>
                                          </p:spTgt>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2000"/>
                                        <p:tgtEl>
                                          <p:spTgt spid="5">
                                            <p:txEl>
                                              <p:pRg st="6" end="6"/>
                                            </p:txEl>
                                          </p:spTgt>
                                        </p:tgtEl>
                                      </p:cBhvr>
                                    </p:animEffect>
                                  </p:childTnLst>
                                </p:cTn>
                              </p:par>
                            </p:childTnLst>
                          </p:cTn>
                        </p:par>
                        <p:par>
                          <p:cTn id="43" fill="hold">
                            <p:stCondLst>
                              <p:cond delay="4000"/>
                            </p:stCondLst>
                            <p:childTnLst>
                              <p:par>
                                <p:cTn id="44" presetID="22" presetClass="entr" presetSubtype="8" fill="hold" grpId="0" nodeType="afterEffect">
                                  <p:stCondLst>
                                    <p:cond delay="100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wipe(left)">
                                      <p:cBhvr>
                                        <p:cTn id="46" dur="2000"/>
                                        <p:tgtEl>
                                          <p:spTgt spid="5">
                                            <p:txEl>
                                              <p:pRg st="7" end="7"/>
                                            </p:txEl>
                                          </p:spTgt>
                                        </p:tgtEl>
                                      </p:cBhvr>
                                    </p:animEffect>
                                  </p:childTnLst>
                                </p:cTn>
                              </p:par>
                            </p:childTnLst>
                          </p:cTn>
                        </p:par>
                        <p:par>
                          <p:cTn id="47" fill="hold">
                            <p:stCondLst>
                              <p:cond delay="7000"/>
                            </p:stCondLst>
                            <p:childTnLst>
                              <p:par>
                                <p:cTn id="48" presetID="22" presetClass="entr" presetSubtype="8" fill="hold" grpId="0" nodeType="afterEffect">
                                  <p:stCondLst>
                                    <p:cond delay="1000"/>
                                  </p:stCondLst>
                                  <p:childTnLst>
                                    <p:set>
                                      <p:cBhvr>
                                        <p:cTn id="49" dur="1" fill="hold">
                                          <p:stCondLst>
                                            <p:cond delay="0"/>
                                          </p:stCondLst>
                                        </p:cTn>
                                        <p:tgtEl>
                                          <p:spTgt spid="5">
                                            <p:txEl>
                                              <p:pRg st="8" end="8"/>
                                            </p:txEl>
                                          </p:spTgt>
                                        </p:tgtEl>
                                        <p:attrNameLst>
                                          <p:attrName>style.visibility</p:attrName>
                                        </p:attrNameLst>
                                      </p:cBhvr>
                                      <p:to>
                                        <p:strVal val="visible"/>
                                      </p:to>
                                    </p:set>
                                    <p:animEffect transition="in" filter="wipe(left)">
                                      <p:cBhvr>
                                        <p:cTn id="50"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77"/>
            <a:ext cx="4800600" cy="792162"/>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Explained</a:t>
            </a:r>
            <a:endParaRPr lang="en-US" dirty="0">
              <a:latin typeface="Arial Rounded MT Bold" panose="020F0704030504030204" pitchFamily="34" charset="0"/>
            </a:endParaRPr>
          </a:p>
        </p:txBody>
      </p:sp>
      <p:sp>
        <p:nvSpPr>
          <p:cNvPr id="5" name="Rectangle 3"/>
          <p:cNvSpPr>
            <a:spLocks noGrp="1" noChangeArrowheads="1"/>
          </p:cNvSpPr>
          <p:nvPr>
            <p:ph idx="1"/>
          </p:nvPr>
        </p:nvSpPr>
        <p:spPr>
          <a:xfrm>
            <a:off x="1828800" y="2057400"/>
            <a:ext cx="6934200" cy="4724400"/>
          </a:xfrm>
          <a:solidFill>
            <a:srgbClr val="FFFFFF">
              <a:alpha val="90000"/>
            </a:srgbClr>
          </a:solidFill>
          <a:effectLst>
            <a:softEdge rad="50800"/>
          </a:effectLst>
        </p:spPr>
        <p:txBody>
          <a:bodyPr>
            <a:normAutofit lnSpcReduction="10000"/>
          </a:bodyPr>
          <a:lstStyle/>
          <a:p>
            <a:pPr algn="ctr" eaLnBrk="1" hangingPunct="1">
              <a:buFont typeface="Wingdings" pitchFamily="2" charset="2"/>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3:16</a:t>
            </a:r>
          </a:p>
          <a:p>
            <a:pPr marL="0" indent="0" algn="ctr" eaLnBrk="1" hangingPunct="1">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is Completely Forgiving</a:t>
            </a:r>
          </a:p>
          <a:p>
            <a:pPr algn="ctr" eaLnBrk="1" hangingPunct="1">
              <a:spcBef>
                <a:spcPct val="0"/>
              </a:spcBef>
              <a:buFont typeface="Wingdings" pitchFamily="2" charset="2"/>
              <a:buNone/>
            </a:pP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“…whosoever believes shall have…”</a:t>
            </a:r>
          </a:p>
          <a:p>
            <a:pPr lvl="1" algn="ctr">
              <a:spcBef>
                <a:spcPts val="600"/>
              </a:spcBef>
              <a:buFont typeface="Arial" panose="020B0604020202020204" pitchFamily="34" charset="0"/>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 Completely Saves</a:t>
            </a:r>
          </a:p>
          <a:p>
            <a:pPr lvl="1" algn="ctr">
              <a:spcBef>
                <a:spcPts val="600"/>
              </a:spcBef>
              <a:buFont typeface="Arial" panose="020B0604020202020204" pitchFamily="34" charset="0"/>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 Completely Satisfies </a:t>
            </a:r>
          </a:p>
          <a:p>
            <a:pPr marL="0" indent="0" algn="ctr" eaLnBrk="1" hangingPunct="1">
              <a:lnSpc>
                <a:spcPct val="110000"/>
              </a:lnSpc>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is Contagious</a:t>
            </a:r>
          </a:p>
          <a:p>
            <a:pPr algn="ctr" eaLnBrk="1" hangingPunct="1">
              <a:lnSpc>
                <a:spcPct val="110000"/>
              </a:lnSpc>
              <a:spcBef>
                <a:spcPct val="0"/>
              </a:spcBef>
              <a:buFont typeface="Wingdings" pitchFamily="2" charset="2"/>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“if I be lifted up…draw all men...”</a:t>
            </a:r>
          </a:p>
          <a:p>
            <a:pPr lvl="1" algn="ctr" eaLnBrk="1" hangingPunct="1">
              <a:spcBef>
                <a:spcPts val="0"/>
              </a:spcBef>
              <a:buFont typeface="Arial" panose="020B0604020202020204" pitchFamily="34" charset="0"/>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Can’t be Stopped</a:t>
            </a:r>
          </a:p>
          <a:p>
            <a:pPr lvl="1" algn="ctr" eaLnBrk="1" hangingPunct="1">
              <a:spcBef>
                <a:spcPts val="0"/>
              </a:spcBef>
              <a:buFont typeface="Arial" panose="020B0604020202020204" pitchFamily="34" charset="0"/>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Must be Spread</a:t>
            </a:r>
          </a:p>
        </p:txBody>
      </p:sp>
    </p:spTree>
    <p:extLst>
      <p:ext uri="{BB962C8B-B14F-4D97-AF65-F5344CB8AC3E}">
        <p14:creationId xmlns:p14="http://schemas.microsoft.com/office/powerpoint/2010/main" val="1913315122"/>
      </p:ext>
    </p:extLst>
  </p:cSld>
  <p:clrMapOvr>
    <a:masterClrMapping/>
  </p:clrMapOvr>
  <mc:AlternateContent xmlns:mc="http://schemas.openxmlformats.org/markup-compatibility/2006" xmlns:p14="http://schemas.microsoft.com/office/powerpoint/2010/main">
    <mc:Choice Requires="p14">
      <p:transition spd="slow" p14:dur="25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100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10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1000"/>
                                        <p:tgtEl>
                                          <p:spTgt spid="5">
                                            <p:txEl>
                                              <p:pRg st="5" end="5"/>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000"/>
                                        <p:tgtEl>
                                          <p:spTgt spid="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10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97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VIDEO –He Loved me anyway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5" name="Picture 2" descr="The Measure of Love Valentines Day PowerPoint | slide 1"/>
          <p:cNvPicPr>
            <a:picLocks noChangeAspect="1" noChangeArrowheads="1"/>
          </p:cNvPicPr>
          <p:nvPr/>
        </p:nvPicPr>
        <p:blipFill>
          <a:blip r:embed="rId3" cstate="print"/>
          <a:srcRect/>
          <a:stretch>
            <a:fillRect/>
          </a:stretch>
        </p:blipFill>
        <p:spPr bwMode="auto">
          <a:xfrm>
            <a:off x="1219200" y="1066800"/>
            <a:ext cx="6553200" cy="4648200"/>
          </a:xfrm>
          <a:prstGeom prst="rect">
            <a:avLst/>
          </a:prstGeom>
          <a:noFill/>
          <a:effectLst>
            <a:softEdge rad="50800"/>
          </a:effectLst>
        </p:spPr>
      </p:pic>
      <p:sp>
        <p:nvSpPr>
          <p:cNvPr id="3" name="Content Placeholder 2"/>
          <p:cNvSpPr>
            <a:spLocks noGrp="1"/>
          </p:cNvSpPr>
          <p:nvPr>
            <p:ph idx="1"/>
          </p:nvPr>
        </p:nvSpPr>
        <p:spPr>
          <a:xfrm>
            <a:off x="1905000" y="1066800"/>
            <a:ext cx="5029200" cy="1295399"/>
          </a:xfrm>
        </p:spPr>
        <p:txBody>
          <a:bodyPr>
            <a:normAutofit lnSpcReduction="10000"/>
          </a:bodyPr>
          <a:lstStyle/>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Back to Basics Sunday </a:t>
            </a:r>
          </a:p>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                  “LOVE” </a:t>
            </a:r>
            <a:r>
              <a:rPr lang="en-US" b="1" dirty="0" err="1">
                <a:effectLst>
                  <a:outerShdw blurRad="38100" dist="38100" dir="2700000" algn="tl">
                    <a:srgbClr val="000000">
                      <a:alpha val="43137"/>
                    </a:srgbClr>
                  </a:outerShdw>
                </a:effectLst>
                <a:latin typeface="Arial Rounded MT Bold" panose="020F0704030504030204" pitchFamily="34" charset="0"/>
              </a:rPr>
              <a:t>pt2</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6" name="Rectangle 3"/>
          <p:cNvSpPr txBox="1">
            <a:spLocks noChangeArrowheads="1"/>
          </p:cNvSpPr>
          <p:nvPr/>
        </p:nvSpPr>
        <p:spPr>
          <a:xfrm>
            <a:off x="0" y="0"/>
            <a:ext cx="4572000" cy="53340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Unicode MS" pitchFamily="34" charset="-128"/>
                <a:ea typeface="Arial Unicode MS" pitchFamily="34" charset="-128"/>
                <a:cs typeface="Arial Unicode MS" pitchFamily="34" charset="-128"/>
              </a:rPr>
              <a:t>  </a:t>
            </a: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Rounded MT Bold" panose="020F0704030504030204" pitchFamily="34" charset="0"/>
                <a:ea typeface="Arial Unicode MS" pitchFamily="34" charset="-128"/>
                <a:cs typeface="Arial Unicode MS" pitchFamily="34" charset="-128"/>
              </a:rPr>
              <a:t>Edward Christian Church</a:t>
            </a:r>
          </a:p>
        </p:txBody>
      </p:sp>
      <p:sp>
        <p:nvSpPr>
          <p:cNvPr id="7" name="Rectangle 3"/>
          <p:cNvSpPr txBox="1">
            <a:spLocks noChangeArrowheads="1"/>
          </p:cNvSpPr>
          <p:nvPr/>
        </p:nvSpPr>
        <p:spPr bwMode="auto">
          <a:xfrm>
            <a:off x="4884506" y="0"/>
            <a:ext cx="4267200" cy="685800"/>
          </a:xfrm>
          <a:prstGeom prst="rect">
            <a:avLst/>
          </a:prstGeom>
          <a:noFill/>
          <a:ln w="9525">
            <a:noFill/>
            <a:miter lim="800000"/>
            <a:headEnd/>
            <a:tailEnd/>
          </a:ln>
        </p:spPr>
        <p:txBody>
          <a:bodyPr anchor="ctr"/>
          <a:lstStyle/>
          <a:p>
            <a:pPr algn="ctr" eaLnBrk="0" hangingPunct="0">
              <a:lnSpc>
                <a:spcPct val="80000"/>
              </a:lnSpc>
              <a:spcBef>
                <a:spcPct val="20000"/>
              </a:spcBef>
              <a:buClr>
                <a:srgbClr val="CC0000"/>
              </a:buClr>
              <a:buFont typeface="Wingdings" pitchFamily="2" charset="2"/>
              <a:buNone/>
              <a:defRPr/>
            </a:pPr>
            <a:r>
              <a:rPr lang="en-US" sz="2800" b="1" kern="0" dirty="0">
                <a:effectLst>
                  <a:outerShdw blurRad="38100" dist="38100" dir="2700000" algn="tl">
                    <a:srgbClr val="C0C0C0"/>
                  </a:outerShdw>
                </a:effectLst>
                <a:latin typeface="Arial Rounded MT Bold" panose="020F0704030504030204" pitchFamily="34" charset="0"/>
                <a:ea typeface="Arial Unicode MS" pitchFamily="34" charset="-128"/>
                <a:cs typeface="Arial Unicode MS" pitchFamily="34" charset="-128"/>
              </a:rPr>
              <a:t>February 14, 2021</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7" presetClass="entr" presetSubtype="2"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0"/>
                            </p:stCondLst>
                            <p:childTnLst>
                              <p:par>
                                <p:cTn id="14" presetID="50" presetClass="entr" presetSubtype="0" decel="10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par>
                          <p:cTn id="23" fill="hold">
                            <p:stCondLst>
                              <p:cond delay="6500"/>
                            </p:stCondLst>
                            <p:childTnLst>
                              <p:par>
                                <p:cTn id="24" presetID="16" presetClass="entr" presetSubtype="21"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1C15C9AA-7CF8-4073-9C71-9E462F6D6F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52463"/>
            <a:ext cx="3886200" cy="2547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09451381-7439-4DE7-A186-5B4AC0C8AC9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530"/>
          <a:stretch/>
        </p:blipFill>
        <p:spPr bwMode="auto">
          <a:xfrm>
            <a:off x="4038600" y="304800"/>
            <a:ext cx="2971800" cy="254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396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8183C79-2555-45F9-8BF5-8219433DEE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3048000" cy="275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3DBE7F8E-B174-4F6F-98D0-136BBA2EA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657"/>
            <a:ext cx="2362202" cy="18646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6298A121-A2D2-4EBE-9AC3-B4B9AB4DA7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6" t="1818" r="1575" b="43637"/>
          <a:stretch/>
        </p:blipFill>
        <p:spPr bwMode="auto">
          <a:xfrm>
            <a:off x="6324602" y="40363"/>
            <a:ext cx="2590800" cy="18646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363E672C-BFFD-4BA5-B7A8-18B2673B2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63" y="3200399"/>
            <a:ext cx="2315937" cy="34507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125391F1-65F6-4055-B0F9-8AA618E3D5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489"/>
          <a:stretch/>
        </p:blipFill>
        <p:spPr bwMode="auto">
          <a:xfrm>
            <a:off x="4261758" y="4393424"/>
            <a:ext cx="427808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7895E157-1BD2-4CD5-A379-E4210CD9A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5764" y="2010080"/>
            <a:ext cx="4410075"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14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3"/>
          <p:cNvPicPr>
            <a:picLocks noChangeAspect="1" noChangeArrowheads="1"/>
          </p:cNvPicPr>
          <p:nvPr/>
        </p:nvPicPr>
        <p:blipFill>
          <a:blip r:embed="rId2" cstate="print"/>
          <a:srcRect/>
          <a:stretch>
            <a:fillRect/>
          </a:stretch>
        </p:blipFill>
        <p:spPr bwMode="auto">
          <a:xfrm>
            <a:off x="304800" y="381000"/>
            <a:ext cx="8305800" cy="5715000"/>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953000"/>
          </a:xfrm>
        </p:spPr>
        <p:txBody>
          <a:bodyPr>
            <a:normAutofit fontScale="32500" lnSpcReduction="20000"/>
          </a:bodyPr>
          <a:lstStyle/>
          <a:p>
            <a:pPr>
              <a:buNone/>
            </a:pPr>
            <a:r>
              <a:rPr lang="en-US" sz="3400" b="1" dirty="0">
                <a:latin typeface="Arial Unicode MS" pitchFamily="34" charset="-128"/>
                <a:ea typeface="Arial Unicode MS" pitchFamily="34" charset="-128"/>
                <a:cs typeface="Arial Unicode MS" pitchFamily="34" charset="-128"/>
              </a:rPr>
              <a:t>1 Corinthians 13:1-13 (AMP) </a:t>
            </a:r>
            <a:endParaRPr lang="en-US" sz="3400" dirty="0">
              <a:latin typeface="Arial Unicode MS" pitchFamily="34" charset="-128"/>
              <a:ea typeface="Arial Unicode MS" pitchFamily="34" charset="-128"/>
              <a:cs typeface="Arial Unicode MS" pitchFamily="34" charset="-128"/>
            </a:endParaRPr>
          </a:p>
          <a:p>
            <a:pPr>
              <a:buNone/>
            </a:pPr>
            <a:r>
              <a:rPr lang="en-US" sz="3400" baseline="30000" dirty="0">
                <a:latin typeface="Arial Unicode MS" pitchFamily="34" charset="-128"/>
                <a:ea typeface="Arial Unicode MS" pitchFamily="34" charset="-128"/>
                <a:cs typeface="Arial Unicode MS" pitchFamily="34" charset="-128"/>
              </a:rPr>
              <a:t>1 </a:t>
            </a:r>
            <a:r>
              <a:rPr lang="en-US" sz="3400" dirty="0">
                <a:latin typeface="Arial Unicode MS" pitchFamily="34" charset="-128"/>
                <a:ea typeface="Arial Unicode MS" pitchFamily="34" charset="-128"/>
                <a:cs typeface="Arial Unicode MS" pitchFamily="34" charset="-128"/>
              </a:rPr>
              <a:t>IF I [can] speak in the tongues of men and [even] of angels, but have not love (that reasoning, intentional, spiritual devotion such as is inspired by God's </a:t>
            </a:r>
          </a:p>
          <a:p>
            <a:pPr>
              <a:buNone/>
            </a:pPr>
            <a:r>
              <a:rPr lang="en-US" sz="3400" dirty="0">
                <a:latin typeface="Arial Unicode MS" pitchFamily="34" charset="-128"/>
                <a:ea typeface="Arial Unicode MS" pitchFamily="34" charset="-128"/>
                <a:cs typeface="Arial Unicode MS" pitchFamily="34" charset="-128"/>
              </a:rPr>
              <a:t>love for and in us), I am only a noisy gong or a clanging cymbal. </a:t>
            </a:r>
          </a:p>
          <a:p>
            <a:pPr>
              <a:buNone/>
            </a:pPr>
            <a:r>
              <a:rPr lang="en-US" sz="3400" baseline="30000" dirty="0">
                <a:latin typeface="Arial Unicode MS" pitchFamily="34" charset="-128"/>
                <a:ea typeface="Arial Unicode MS" pitchFamily="34" charset="-128"/>
                <a:cs typeface="Arial Unicode MS" pitchFamily="34" charset="-128"/>
              </a:rPr>
              <a:t>2 </a:t>
            </a:r>
            <a:r>
              <a:rPr lang="en-US" sz="3400" dirty="0">
                <a:latin typeface="Arial Unicode MS" pitchFamily="34" charset="-128"/>
                <a:ea typeface="Arial Unicode MS" pitchFamily="34" charset="-128"/>
                <a:cs typeface="Arial Unicode MS" pitchFamily="34" charset="-128"/>
              </a:rPr>
              <a:t>And if I have prophetic powers (the gift of interpreting the divine will and purpose), and understand all the secret truths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mysteries and possess all knowledge, and if I have [sufficient] faith so that I can remove mountains, but have not love (God's love in me) I am nothing (a useless nobody).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3 </a:t>
            </a:r>
            <a:r>
              <a:rPr lang="en-US" sz="3400" dirty="0">
                <a:latin typeface="Arial Unicode MS" pitchFamily="34" charset="-128"/>
                <a:ea typeface="Arial Unicode MS" pitchFamily="34" charset="-128"/>
                <a:cs typeface="Arial Unicode MS" pitchFamily="34" charset="-128"/>
              </a:rPr>
              <a:t>Even if I dole out all that I have [to the poor in providing] food, and if I surrender my body to be burned </a:t>
            </a:r>
            <a:r>
              <a:rPr lang="en-US" sz="3400" i="1" dirty="0">
                <a:latin typeface="Arial Unicode MS" pitchFamily="34" charset="-128"/>
                <a:ea typeface="Arial Unicode MS" pitchFamily="34" charset="-128"/>
                <a:cs typeface="Arial Unicode MS" pitchFamily="34" charset="-128"/>
              </a:rPr>
              <a:t>or in order that I may glory</a:t>
            </a:r>
            <a:r>
              <a:rPr lang="en-US" sz="3400" dirty="0">
                <a:latin typeface="Arial Unicode MS" pitchFamily="34" charset="-128"/>
                <a:ea typeface="Arial Unicode MS" pitchFamily="34" charset="-128"/>
                <a:cs typeface="Arial Unicode MS" pitchFamily="34" charset="-128"/>
              </a:rPr>
              <a:t>, but have not love (God's love in me), I gain nothing.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4 </a:t>
            </a:r>
            <a:r>
              <a:rPr lang="en-US" sz="3400" dirty="0">
                <a:latin typeface="Arial Unicode MS" pitchFamily="34" charset="-128"/>
                <a:ea typeface="Arial Unicode MS" pitchFamily="34" charset="-128"/>
                <a:cs typeface="Arial Unicode MS" pitchFamily="34" charset="-128"/>
              </a:rPr>
              <a:t>Love endures long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is patient and kind; love never is envious </a:t>
            </a:r>
            <a:r>
              <a:rPr lang="en-US" sz="3400" i="1" dirty="0">
                <a:latin typeface="Arial Unicode MS" pitchFamily="34" charset="-128"/>
                <a:ea typeface="Arial Unicode MS" pitchFamily="34" charset="-128"/>
                <a:cs typeface="Arial Unicode MS" pitchFamily="34" charset="-128"/>
              </a:rPr>
              <a:t>nor</a:t>
            </a:r>
            <a:r>
              <a:rPr lang="en-US" sz="3400" dirty="0">
                <a:latin typeface="Arial Unicode MS" pitchFamily="34" charset="-128"/>
                <a:ea typeface="Arial Unicode MS" pitchFamily="34" charset="-128"/>
                <a:cs typeface="Arial Unicode MS" pitchFamily="34" charset="-128"/>
              </a:rPr>
              <a:t> boils over with jealousy, is not boastful </a:t>
            </a:r>
            <a:r>
              <a:rPr lang="en-US" sz="3400" i="1" dirty="0">
                <a:latin typeface="Arial Unicode MS" pitchFamily="34" charset="-128"/>
                <a:ea typeface="Arial Unicode MS" pitchFamily="34" charset="-128"/>
                <a:cs typeface="Arial Unicode MS" pitchFamily="34" charset="-128"/>
              </a:rPr>
              <a:t>or</a:t>
            </a:r>
            <a:r>
              <a:rPr lang="en-US" sz="3400" dirty="0">
                <a:latin typeface="Arial Unicode MS" pitchFamily="34" charset="-128"/>
                <a:ea typeface="Arial Unicode MS" pitchFamily="34" charset="-128"/>
                <a:cs typeface="Arial Unicode MS" pitchFamily="34" charset="-128"/>
              </a:rPr>
              <a:t> vainglorious, does not display itself haughtily.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5 </a:t>
            </a:r>
            <a:r>
              <a:rPr lang="en-US" sz="3400" dirty="0">
                <a:latin typeface="Arial Unicode MS" pitchFamily="34" charset="-128"/>
                <a:ea typeface="Arial Unicode MS" pitchFamily="34" charset="-128"/>
                <a:cs typeface="Arial Unicode MS" pitchFamily="34" charset="-128"/>
              </a:rPr>
              <a:t>It is not conceited (arrogant and inflated with pride); it is not rude (unmannerly)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does not act unbecomingly. Love (God's love in us) does not insist on its own rights </a:t>
            </a:r>
            <a:r>
              <a:rPr lang="en-US" sz="3400" i="1" dirty="0">
                <a:latin typeface="Arial Unicode MS" pitchFamily="34" charset="-128"/>
                <a:ea typeface="Arial Unicode MS" pitchFamily="34" charset="-128"/>
                <a:cs typeface="Arial Unicode MS" pitchFamily="34" charset="-128"/>
              </a:rPr>
              <a:t>or</a:t>
            </a:r>
            <a:r>
              <a:rPr lang="en-US" sz="3400" dirty="0">
                <a:latin typeface="Arial Unicode MS" pitchFamily="34" charset="-128"/>
                <a:ea typeface="Arial Unicode MS" pitchFamily="34" charset="-128"/>
                <a:cs typeface="Arial Unicode MS" pitchFamily="34" charset="-128"/>
              </a:rPr>
              <a:t> its own way, </a:t>
            </a:r>
            <a:r>
              <a:rPr lang="en-US" sz="3400" i="1" dirty="0">
                <a:latin typeface="Arial Unicode MS" pitchFamily="34" charset="-128"/>
                <a:ea typeface="Arial Unicode MS" pitchFamily="34" charset="-128"/>
                <a:cs typeface="Arial Unicode MS" pitchFamily="34" charset="-128"/>
              </a:rPr>
              <a:t>for</a:t>
            </a:r>
            <a:r>
              <a:rPr lang="en-US" sz="3400" dirty="0">
                <a:latin typeface="Arial Unicode MS" pitchFamily="34" charset="-128"/>
                <a:ea typeface="Arial Unicode MS" pitchFamily="34" charset="-128"/>
                <a:cs typeface="Arial Unicode MS" pitchFamily="34" charset="-128"/>
              </a:rPr>
              <a:t> it is not self-seeking; it is not touchy </a:t>
            </a:r>
            <a:r>
              <a:rPr lang="en-US" sz="3400" i="1" dirty="0">
                <a:latin typeface="Arial Unicode MS" pitchFamily="34" charset="-128"/>
                <a:ea typeface="Arial Unicode MS" pitchFamily="34" charset="-128"/>
                <a:cs typeface="Arial Unicode MS" pitchFamily="34" charset="-128"/>
              </a:rPr>
              <a:t>or</a:t>
            </a:r>
            <a:r>
              <a:rPr lang="en-US" sz="3400" dirty="0">
                <a:latin typeface="Arial Unicode MS" pitchFamily="34" charset="-128"/>
                <a:ea typeface="Arial Unicode MS" pitchFamily="34" charset="-128"/>
                <a:cs typeface="Arial Unicode MS" pitchFamily="34" charset="-128"/>
              </a:rPr>
              <a:t> fretful </a:t>
            </a:r>
            <a:r>
              <a:rPr lang="en-US" sz="3400" i="1" dirty="0">
                <a:latin typeface="Arial Unicode MS" pitchFamily="34" charset="-128"/>
                <a:ea typeface="Arial Unicode MS" pitchFamily="34" charset="-128"/>
                <a:cs typeface="Arial Unicode MS" pitchFamily="34" charset="-128"/>
              </a:rPr>
              <a:t>or</a:t>
            </a:r>
            <a:r>
              <a:rPr lang="en-US" sz="3400" dirty="0">
                <a:latin typeface="Arial Unicode MS" pitchFamily="34" charset="-128"/>
                <a:ea typeface="Arial Unicode MS" pitchFamily="34" charset="-128"/>
                <a:cs typeface="Arial Unicode MS" pitchFamily="34" charset="-128"/>
              </a:rPr>
              <a:t> resentful; it takes no account of the evil done to it [it pays no attention to a suffered wrong].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6 </a:t>
            </a:r>
            <a:r>
              <a:rPr lang="en-US" sz="3400" dirty="0">
                <a:latin typeface="Arial Unicode MS" pitchFamily="34" charset="-128"/>
                <a:ea typeface="Arial Unicode MS" pitchFamily="34" charset="-128"/>
                <a:cs typeface="Arial Unicode MS" pitchFamily="34" charset="-128"/>
              </a:rPr>
              <a:t>It does not rejoice at injustice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unrighteousness, but rejoices when right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truth prevail.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7 </a:t>
            </a:r>
            <a:r>
              <a:rPr lang="en-US" sz="3400" dirty="0">
                <a:latin typeface="Arial Unicode MS" pitchFamily="34" charset="-128"/>
                <a:ea typeface="Arial Unicode MS" pitchFamily="34" charset="-128"/>
                <a:cs typeface="Arial Unicode MS" pitchFamily="34" charset="-128"/>
              </a:rPr>
              <a:t>Love bears up under anything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everything that comes, is ever ready to believe the best of every person, its hopes are fadeless under all circumstances, and it endures everything [without weakening].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8 </a:t>
            </a:r>
            <a:r>
              <a:rPr lang="en-US" sz="3400" dirty="0">
                <a:latin typeface="Arial Unicode MS" pitchFamily="34" charset="-128"/>
                <a:ea typeface="Arial Unicode MS" pitchFamily="34" charset="-128"/>
                <a:cs typeface="Arial Unicode MS" pitchFamily="34" charset="-128"/>
              </a:rPr>
              <a:t>Love never fails [never fades out or becomes obsolete or comes to an end]. As for prophecy (the gift of interpreting the divine will and purpose), it will be fulfilled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pass away; as for tongues, they will be destroyed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cease; as for knowledge, it will pass away [it will lose its value and be superseded by truth].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9 </a:t>
            </a:r>
            <a:r>
              <a:rPr lang="en-US" sz="3400" dirty="0">
                <a:latin typeface="Arial Unicode MS" pitchFamily="34" charset="-128"/>
                <a:ea typeface="Arial Unicode MS" pitchFamily="34" charset="-128"/>
                <a:cs typeface="Arial Unicode MS" pitchFamily="34" charset="-128"/>
              </a:rPr>
              <a:t>For our knowledge is fragmentary (incomplete and imperfect), and our prophecy (our teaching) is fragmentary (incomplete and imperfect).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10 </a:t>
            </a:r>
            <a:r>
              <a:rPr lang="en-US" sz="3400" dirty="0">
                <a:latin typeface="Arial Unicode MS" pitchFamily="34" charset="-128"/>
                <a:ea typeface="Arial Unicode MS" pitchFamily="34" charset="-128"/>
                <a:cs typeface="Arial Unicode MS" pitchFamily="34" charset="-128"/>
              </a:rPr>
              <a:t>But when the complete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perfect (total) comes, the incomplete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imperfect will vanish away (become antiquated, void, and superseded).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11 </a:t>
            </a:r>
            <a:r>
              <a:rPr lang="en-US" sz="3400" dirty="0">
                <a:latin typeface="Arial Unicode MS" pitchFamily="34" charset="-128"/>
                <a:ea typeface="Arial Unicode MS" pitchFamily="34" charset="-128"/>
                <a:cs typeface="Arial Unicode MS" pitchFamily="34" charset="-128"/>
              </a:rPr>
              <a:t>When I was a child, I talked like a child, I thought like a child, I reasoned like a child; now that I have become a man, I am done with childish ways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have put them aside.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12 </a:t>
            </a:r>
            <a:r>
              <a:rPr lang="en-US" sz="3400" dirty="0">
                <a:latin typeface="Arial Unicode MS" pitchFamily="34" charset="-128"/>
                <a:ea typeface="Arial Unicode MS" pitchFamily="34" charset="-128"/>
                <a:cs typeface="Arial Unicode MS" pitchFamily="34" charset="-128"/>
              </a:rPr>
              <a:t>For now we are looking in a mirror that gives only a dim (blurred) reflection [of reality as in a riddle or enigma], but then [when perfection comes] we shall see in reality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face to face! Now I know in part (imperfectly), but then I shall know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understand fully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clearly, even in the same manner as I have been fully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clearly known </a:t>
            </a:r>
            <a:r>
              <a:rPr lang="en-US" sz="3400" i="1" dirty="0">
                <a:latin typeface="Arial Unicode MS" pitchFamily="34" charset="-128"/>
                <a:ea typeface="Arial Unicode MS" pitchFamily="34" charset="-128"/>
                <a:cs typeface="Arial Unicode MS" pitchFamily="34" charset="-128"/>
              </a:rPr>
              <a:t>and</a:t>
            </a:r>
            <a:r>
              <a:rPr lang="en-US" sz="3400" dirty="0">
                <a:latin typeface="Arial Unicode MS" pitchFamily="34" charset="-128"/>
                <a:ea typeface="Arial Unicode MS" pitchFamily="34" charset="-128"/>
                <a:cs typeface="Arial Unicode MS" pitchFamily="34" charset="-128"/>
              </a:rPr>
              <a:t> understood [by God]. </a:t>
            </a:r>
            <a:br>
              <a:rPr lang="en-US" sz="3400" dirty="0">
                <a:latin typeface="Arial Unicode MS" pitchFamily="34" charset="-128"/>
                <a:ea typeface="Arial Unicode MS" pitchFamily="34" charset="-128"/>
                <a:cs typeface="Arial Unicode MS" pitchFamily="34" charset="-128"/>
              </a:rPr>
            </a:br>
            <a:r>
              <a:rPr lang="en-US" sz="3400" baseline="30000" dirty="0">
                <a:latin typeface="Arial Unicode MS" pitchFamily="34" charset="-128"/>
                <a:ea typeface="Arial Unicode MS" pitchFamily="34" charset="-128"/>
                <a:cs typeface="Arial Unicode MS" pitchFamily="34" charset="-128"/>
              </a:rPr>
              <a:t>13 </a:t>
            </a:r>
            <a:r>
              <a:rPr lang="en-US" sz="3400" dirty="0">
                <a:latin typeface="Arial Unicode MS" pitchFamily="34" charset="-128"/>
                <a:ea typeface="Arial Unicode MS" pitchFamily="34" charset="-128"/>
                <a:cs typeface="Arial Unicode MS" pitchFamily="34" charset="-128"/>
              </a:rPr>
              <a:t>And so faith, hope, love abide [faith—conviction and belief respecting man's relation to God and divine things; hope—joyful and confident expectation of eternal salvation; love—true affection for God and man, growing out of God's love for and in us], these three; but the greatest of </a:t>
            </a:r>
            <a:r>
              <a:rPr lang="en-US" dirty="0"/>
              <a:t>these is love. </a:t>
            </a:r>
            <a:br>
              <a:rPr lang="en-US" dirty="0"/>
            </a:br>
            <a:br>
              <a:rPr lang="en-US" dirty="0"/>
            </a:br>
            <a:endParaRPr lang="en-US" dirty="0"/>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4"/>
          <p:cNvPicPr>
            <a:picLocks noChangeAspect="1" noChangeArrowheads="1"/>
          </p:cNvPicPr>
          <p:nvPr/>
        </p:nvPicPr>
        <p:blipFill>
          <a:blip r:embed="rId2" cstate="print"/>
          <a:srcRect/>
          <a:stretch>
            <a:fillRect/>
          </a:stretch>
        </p:blipFill>
        <p:spPr bwMode="auto">
          <a:xfrm>
            <a:off x="228600" y="228600"/>
            <a:ext cx="8458200" cy="6019800"/>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Measure of Love Valentines Day PowerPoint | slide 1"/>
          <p:cNvPicPr>
            <a:picLocks noChangeAspect="1" noChangeArrowheads="1"/>
          </p:cNvPicPr>
          <p:nvPr/>
        </p:nvPicPr>
        <p:blipFill>
          <a:blip r:embed="rId2" cstate="print"/>
          <a:srcRect/>
          <a:stretch>
            <a:fillRect/>
          </a:stretch>
        </p:blipFill>
        <p:spPr bwMode="auto">
          <a:xfrm>
            <a:off x="304800" y="304800"/>
            <a:ext cx="8382000" cy="6248400"/>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AC0D-09A6-4D5D-BB58-3A084F91E709}"/>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7C576FDE-0339-4A34-98C7-44BE1E08EDC7}"/>
              </a:ext>
            </a:extLst>
          </p:cNvPr>
          <p:cNvSpPr>
            <a:spLocks noGrp="1"/>
          </p:cNvSpPr>
          <p:nvPr>
            <p:ph idx="1"/>
          </p:nvPr>
        </p:nvSpPr>
        <p:spPr>
          <a:xfrm>
            <a:off x="5105400" y="1600201"/>
            <a:ext cx="3581400" cy="1904999"/>
          </a:xfrm>
        </p:spPr>
        <p:txBody>
          <a:bodyPr>
            <a:normAutofit fontScale="90000" lnSpcReduction="10000"/>
          </a:bodyPr>
          <a:lstStyle/>
          <a:p>
            <a:pPr marL="0" indent="0" algn="ctr">
              <a:buNone/>
            </a:pPr>
            <a:r>
              <a:rPr lang="en-US" sz="4000" dirty="0">
                <a:effectLst>
                  <a:outerShdw blurRad="38100" dist="38100" dir="2700000" algn="tl">
                    <a:srgbClr val="000000">
                      <a:alpha val="43137"/>
                    </a:srgbClr>
                  </a:outerShdw>
                </a:effectLst>
                <a:latin typeface="Arial Rounded MT Bold" panose="020F0704030504030204" pitchFamily="34" charset="0"/>
              </a:rPr>
              <a:t>Top Ten </a:t>
            </a:r>
          </a:p>
          <a:p>
            <a:pPr marL="0" indent="0" algn="ctr">
              <a:buNone/>
            </a:pPr>
            <a:r>
              <a:rPr lang="en-US" sz="4000" dirty="0">
                <a:effectLst>
                  <a:outerShdw blurRad="38100" dist="38100" dir="2700000" algn="tl">
                    <a:srgbClr val="000000">
                      <a:alpha val="43137"/>
                    </a:srgbClr>
                  </a:outerShdw>
                </a:effectLst>
                <a:latin typeface="Arial Rounded MT Bold" panose="020F0704030504030204" pitchFamily="34" charset="0"/>
              </a:rPr>
              <a:t>Pickup Lines </a:t>
            </a:r>
          </a:p>
          <a:p>
            <a:pPr marL="0" indent="0" algn="ctr">
              <a:buNone/>
            </a:pPr>
            <a:r>
              <a:rPr lang="en-US" sz="4000" dirty="0">
                <a:effectLst>
                  <a:outerShdw blurRad="38100" dist="38100" dir="2700000" algn="tl">
                    <a:srgbClr val="000000">
                      <a:alpha val="43137"/>
                    </a:srgbClr>
                  </a:outerShdw>
                </a:effectLst>
                <a:latin typeface="Arial Rounded MT Bold" panose="020F0704030504030204" pitchFamily="34" charset="0"/>
              </a:rPr>
              <a:t>Used By Adam</a:t>
            </a:r>
          </a:p>
        </p:txBody>
      </p:sp>
    </p:spTree>
    <p:extLst>
      <p:ext uri="{BB962C8B-B14F-4D97-AF65-F5344CB8AC3E}">
        <p14:creationId xmlns:p14="http://schemas.microsoft.com/office/powerpoint/2010/main" val="333255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easure of Love Valentines Day PowerPoint"/>
          <p:cNvPicPr>
            <a:picLocks noChangeAspect="1" noChangeArrowheads="1"/>
          </p:cNvPicPr>
          <p:nvPr/>
        </p:nvPicPr>
        <p:blipFill>
          <a:blip r:embed="rId2" cstate="print"/>
          <a:srcRect/>
          <a:stretch>
            <a:fillRect/>
          </a:stretch>
        </p:blipFill>
        <p:spPr bwMode="auto">
          <a:xfrm>
            <a:off x="0" y="0"/>
            <a:ext cx="3810000" cy="2971800"/>
          </a:xfrm>
          <a:prstGeom prst="rect">
            <a:avLst/>
          </a:prstGeom>
          <a:noFill/>
        </p:spPr>
      </p:pic>
      <p:pic>
        <p:nvPicPr>
          <p:cNvPr id="1028" name="Picture 4" descr="The Measure of Love Valentines Day PowerPoint"/>
          <p:cNvPicPr>
            <a:picLocks noChangeAspect="1" noChangeArrowheads="1"/>
          </p:cNvPicPr>
          <p:nvPr/>
        </p:nvPicPr>
        <p:blipFill>
          <a:blip r:embed="rId3" cstate="print"/>
          <a:srcRect/>
          <a:stretch>
            <a:fillRect/>
          </a:stretch>
        </p:blipFill>
        <p:spPr bwMode="auto">
          <a:xfrm>
            <a:off x="4648200" y="152400"/>
            <a:ext cx="2667000" cy="2514600"/>
          </a:xfrm>
          <a:prstGeom prst="rect">
            <a:avLst/>
          </a:prstGeom>
          <a:noFill/>
        </p:spPr>
      </p:pic>
      <p:pic>
        <p:nvPicPr>
          <p:cNvPr id="1030" name="Picture 6" descr="The Measure of Love Valentines Day PowerPoint"/>
          <p:cNvPicPr>
            <a:picLocks noChangeAspect="1" noChangeArrowheads="1"/>
          </p:cNvPicPr>
          <p:nvPr/>
        </p:nvPicPr>
        <p:blipFill>
          <a:blip r:embed="rId4" cstate="print"/>
          <a:srcRect/>
          <a:stretch>
            <a:fillRect/>
          </a:stretch>
        </p:blipFill>
        <p:spPr bwMode="auto">
          <a:xfrm>
            <a:off x="533400" y="3429000"/>
            <a:ext cx="2514600" cy="2590800"/>
          </a:xfrm>
          <a:prstGeom prst="rect">
            <a:avLst/>
          </a:prstGeom>
          <a:noFill/>
        </p:spPr>
      </p:pic>
      <p:pic>
        <p:nvPicPr>
          <p:cNvPr id="1032" name="Picture 8" descr="The Measure of Love Valentines Day PowerPoint"/>
          <p:cNvPicPr>
            <a:picLocks noChangeAspect="1" noChangeArrowheads="1"/>
          </p:cNvPicPr>
          <p:nvPr/>
        </p:nvPicPr>
        <p:blipFill>
          <a:blip r:embed="rId5" cstate="print"/>
          <a:srcRect/>
          <a:stretch>
            <a:fillRect/>
          </a:stretch>
        </p:blipFill>
        <p:spPr bwMode="auto">
          <a:xfrm>
            <a:off x="3657600" y="3276600"/>
            <a:ext cx="1714500" cy="2438400"/>
          </a:xfrm>
          <a:prstGeom prst="rect">
            <a:avLst/>
          </a:prstGeom>
          <a:noFill/>
        </p:spPr>
      </p:pic>
      <p:pic>
        <p:nvPicPr>
          <p:cNvPr id="1034" name="Picture 10" descr="The Measure of Love Valentines Day PowerPoint"/>
          <p:cNvPicPr>
            <a:picLocks noChangeAspect="1" noChangeArrowheads="1"/>
          </p:cNvPicPr>
          <p:nvPr/>
        </p:nvPicPr>
        <p:blipFill>
          <a:blip r:embed="rId6" cstate="print"/>
          <a:srcRect/>
          <a:stretch>
            <a:fillRect/>
          </a:stretch>
        </p:blipFill>
        <p:spPr bwMode="auto">
          <a:xfrm>
            <a:off x="6477000" y="3276600"/>
            <a:ext cx="1714500" cy="24384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4"/>
          <p:cNvPicPr>
            <a:picLocks noChangeAspect="1" noChangeArrowheads="1"/>
          </p:cNvPicPr>
          <p:nvPr/>
        </p:nvPicPr>
        <p:blipFill>
          <a:blip r:embed="rId2" cstate="print"/>
          <a:srcRect/>
          <a:stretch>
            <a:fillRect/>
          </a:stretch>
        </p:blipFill>
        <p:spPr bwMode="auto">
          <a:xfrm>
            <a:off x="228600" y="228600"/>
            <a:ext cx="8458200" cy="6019800"/>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solidFill>
            <a:schemeClr val="bg1">
              <a:alpha val="90000"/>
            </a:schemeClr>
          </a:solidFill>
        </p:spPr>
        <p:txBody>
          <a:bodyPr>
            <a:normAutofit fontScale="55000" lnSpcReduction="20000"/>
          </a:bodyPr>
          <a:lstStyle/>
          <a:p>
            <a:r>
              <a:rPr lang="en-US" b="1" dirty="0"/>
              <a:t>1. Your gifts are meaningless without love</a:t>
            </a:r>
            <a:br>
              <a:rPr lang="en-US" b="1" dirty="0"/>
            </a:br>
            <a:r>
              <a:rPr lang="en-US" dirty="0"/>
              <a:t>The work of the Holy Spirit brings gifts into the lives of those who place their faith in Jesus. Those gifts are given so that we are able to serve Jesus not in our ability but with the ability he instills within us. We cannot serve Jesus to the level of His strength without having His love living within us. </a:t>
            </a:r>
            <a:br>
              <a:rPr lang="en-US" dirty="0"/>
            </a:br>
            <a:br>
              <a:rPr lang="en-US" dirty="0"/>
            </a:br>
            <a:r>
              <a:rPr lang="en-US" b="1" dirty="0"/>
              <a:t>2. Your life is pointless without love </a:t>
            </a:r>
            <a:br>
              <a:rPr lang="en-US" b="1" dirty="0"/>
            </a:br>
            <a:r>
              <a:rPr lang="en-US" dirty="0"/>
              <a:t>Paul says that without love: I am nothing. In essence, if we do not possess the divine love of Christ within us, there is no point to our life. Just because you are breathing does not mean that you are really living. The sad fact is that far too many people settle for merely existing rather than living. If you do not have the love of Christ living within you, you are just existing and not really living.</a:t>
            </a:r>
            <a:br>
              <a:rPr lang="en-US" dirty="0"/>
            </a:br>
            <a:br>
              <a:rPr lang="en-US" dirty="0"/>
            </a:br>
            <a:r>
              <a:rPr lang="en-US" b="1" dirty="0"/>
              <a:t>3. Your efforts are fruitless without love</a:t>
            </a:r>
            <a:br>
              <a:rPr lang="en-US" b="1" dirty="0"/>
            </a:br>
            <a:r>
              <a:rPr lang="en-US" dirty="0"/>
              <a:t>As Christians, we are called to bear fruit and show ourselves ready to serve Jesus whenever and wherever He sends us. The reality is that our efforts will never amount to anything more than just our human work without the power of Christ’s love as a driving force in our lives.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4"/>
          <p:cNvPicPr>
            <a:picLocks noChangeAspect="1" noChangeArrowheads="1"/>
          </p:cNvPicPr>
          <p:nvPr/>
        </p:nvPicPr>
        <p:blipFill>
          <a:blip r:embed="rId2" cstate="print"/>
          <a:srcRect/>
          <a:stretch>
            <a:fillRect/>
          </a:stretch>
        </p:blipFill>
        <p:spPr bwMode="auto">
          <a:xfrm>
            <a:off x="228600" y="228600"/>
            <a:ext cx="8458200" cy="6019800"/>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4"/>
          <p:cNvPicPr>
            <a:picLocks noChangeAspect="1" noChangeArrowheads="1"/>
          </p:cNvPicPr>
          <p:nvPr/>
        </p:nvPicPr>
        <p:blipFill>
          <a:blip r:embed="rId2" cstate="print"/>
          <a:srcRect/>
          <a:stretch>
            <a:fillRect/>
          </a:stretch>
        </p:blipFill>
        <p:spPr bwMode="auto">
          <a:xfrm>
            <a:off x="228600" y="228600"/>
            <a:ext cx="8458200" cy="6019800"/>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629400"/>
          </a:xfrm>
          <a:solidFill>
            <a:schemeClr val="bg1">
              <a:alpha val="88000"/>
            </a:schemeClr>
          </a:solidFill>
        </p:spPr>
        <p:txBody>
          <a:bodyPr>
            <a:normAutofit fontScale="92500"/>
          </a:bodyPr>
          <a:lstStyle/>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10. "You know you're the only one for me!" </a:t>
            </a:r>
          </a:p>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9. "Do you come here often?" </a:t>
            </a:r>
          </a:p>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8. "Trust me, this was meant to be!" </a:t>
            </a:r>
          </a:p>
          <a:p>
            <a:pPr>
              <a:buNone/>
            </a:pPr>
            <a:r>
              <a:rPr lang="en-US" sz="2800" b="1" dirty="0">
                <a:effectLst>
                  <a:outerShdw blurRad="38100" dist="38100" dir="2700000" algn="tl">
                    <a:srgbClr val="000000">
                      <a:alpha val="43137"/>
                    </a:srgbClr>
                  </a:outerShdw>
                </a:effectLst>
                <a:latin typeface="Arial Rounded MT Bold" panose="020F0704030504030204" pitchFamily="34" charset="0"/>
              </a:rPr>
              <a:t>7. "Look around, baby. All the other guys around here are animals!" </a:t>
            </a:r>
          </a:p>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6. "I already feel like you're a part of me!" </a:t>
            </a:r>
          </a:p>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5. "Honey, you were made for me!" </a:t>
            </a:r>
          </a:p>
          <a:p>
            <a:pPr>
              <a:buNone/>
            </a:pPr>
            <a:r>
              <a:rPr lang="en-US" sz="2800" b="1" dirty="0">
                <a:effectLst>
                  <a:outerShdw blurRad="38100" dist="38100" dir="2700000" algn="tl">
                    <a:srgbClr val="000000">
                      <a:alpha val="43137"/>
                    </a:srgbClr>
                  </a:outerShdw>
                </a:effectLst>
                <a:latin typeface="Arial Rounded MT Bold" panose="020F0704030504030204" pitchFamily="34" charset="0"/>
              </a:rPr>
              <a:t>4. "Why don't you come over to my place and we can name some animals?" </a:t>
            </a:r>
          </a:p>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3. "You're the girl of my dreams!" (Gen. 2:21) </a:t>
            </a:r>
          </a:p>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2. "I like a girl who doesn't mind being ribbed!" </a:t>
            </a:r>
          </a:p>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And the number one pick up line from Adam is: </a:t>
            </a:r>
          </a:p>
          <a:p>
            <a:pPr>
              <a:lnSpc>
                <a:spcPct val="11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"You're the apple of my eye!" *</a:t>
            </a:r>
          </a:p>
          <a:p>
            <a:pPr>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1000"/>
                                        <p:tgtEl>
                                          <p:spTgt spid="3">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Vertical)">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1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outVertical)">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1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outVertical)">
                                      <p:cBhvr>
                                        <p:cTn id="40" dur="10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arn(inVertical)">
                                      <p:cBhvr>
                                        <p:cTn id="45" dur="10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outVertical)">
                                      <p:cBhvr>
                                        <p:cTn id="50" dur="10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barn(inVertical)">
                                      <p:cBhvr>
                                        <p:cTn id="55" dur="1000"/>
                                        <p:tgtEl>
                                          <p:spTgt spid="3">
                                            <p:txEl>
                                              <p:pRg st="9" end="9"/>
                                            </p:txEl>
                                          </p:spTgt>
                                        </p:tgtEl>
                                      </p:cBhvr>
                                    </p:animEffect>
                                  </p:childTnLst>
                                </p:cTn>
                              </p:par>
                            </p:childTnLst>
                          </p:cTn>
                        </p:par>
                        <p:par>
                          <p:cTn id="56" fill="hold">
                            <p:stCondLst>
                              <p:cond delay="1000"/>
                            </p:stCondLst>
                            <p:childTnLst>
                              <p:par>
                                <p:cTn id="57" presetID="16" presetClass="entr" presetSubtype="21" fill="hold" grpId="0" nodeType="after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barn(inVertical)">
                                      <p:cBhvr>
                                        <p:cTn id="59"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4"/>
          <p:cNvPicPr>
            <a:picLocks noChangeAspect="1" noChangeArrowheads="1"/>
          </p:cNvPicPr>
          <p:nvPr/>
        </p:nvPicPr>
        <p:blipFill>
          <a:blip r:embed="rId2" cstate="print"/>
          <a:srcRect/>
          <a:stretch>
            <a:fillRect/>
          </a:stretch>
        </p:blipFill>
        <p:spPr bwMode="auto">
          <a:xfrm>
            <a:off x="228600" y="228600"/>
            <a:ext cx="8458200" cy="6019800"/>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4"/>
          <p:cNvPicPr>
            <a:picLocks noChangeAspect="1" noChangeArrowheads="1"/>
          </p:cNvPicPr>
          <p:nvPr/>
        </p:nvPicPr>
        <p:blipFill>
          <a:blip r:embed="rId2" cstate="print"/>
          <a:srcRect/>
          <a:stretch>
            <a:fillRect/>
          </a:stretch>
        </p:blipFill>
        <p:spPr bwMode="auto">
          <a:xfrm>
            <a:off x="228600" y="228600"/>
            <a:ext cx="8458200" cy="6019800"/>
          </a:xfrm>
          <a:prstGeom prst="rect">
            <a:avLst/>
          </a:prstGeom>
          <a:noFill/>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1"/>
          <p:cNvPicPr>
            <a:picLocks noChangeAspect="1" noChangeArrowheads="1"/>
          </p:cNvPicPr>
          <p:nvPr/>
        </p:nvPicPr>
        <p:blipFill>
          <a:blip r:embed="rId2" cstate="print"/>
          <a:srcRect/>
          <a:stretch>
            <a:fillRect/>
          </a:stretch>
        </p:blipFill>
        <p:spPr bwMode="auto">
          <a:xfrm>
            <a:off x="304800" y="304800"/>
            <a:ext cx="7620000" cy="5715000"/>
          </a:xfrm>
          <a:prstGeom prst="rect">
            <a:avLst/>
          </a:prstGeom>
          <a:noFill/>
        </p:spPr>
      </p:pic>
      <p:sp>
        <p:nvSpPr>
          <p:cNvPr id="5" name="Title 4"/>
          <p:cNvSpPr>
            <a:spLocks noGrp="1"/>
          </p:cNvSpPr>
          <p:nvPr>
            <p:ph type="ctrTitle"/>
          </p:nvPr>
        </p:nvSpPr>
        <p:spPr/>
        <p:txBody>
          <a:bodyPr/>
          <a:lstStyle/>
          <a:p>
            <a:endParaRPr lang="en-US" dirty="0"/>
          </a:p>
        </p:txBody>
      </p:sp>
      <p:sp>
        <p:nvSpPr>
          <p:cNvPr id="6" name="Subtitle 5"/>
          <p:cNvSpPr>
            <a:spLocks noGrp="1"/>
          </p:cNvSpPr>
          <p:nvPr>
            <p:ph type="subTitle" idx="1"/>
          </p:nvPr>
        </p:nvSpPr>
        <p:spPr/>
        <p:txBody>
          <a:bodyPr/>
          <a:lstStyle/>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152400"/>
            <a:ext cx="8610600" cy="990600"/>
          </a:xfrm>
        </p:spPr>
        <p:txBody>
          <a:bodyPr/>
          <a:lstStyle/>
          <a:p>
            <a:pPr>
              <a:defRPr/>
            </a:pPr>
            <a:r>
              <a:rPr lang="en-US" sz="36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Quotes by Children About Love:</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371600"/>
            <a:ext cx="8534400" cy="4953000"/>
          </a:xfrm>
        </p:spPr>
        <p:txBody>
          <a:bodyPr>
            <a:normAutofit/>
          </a:bodyPr>
          <a:lstStyle/>
          <a:p>
            <a:pPr>
              <a:spcBef>
                <a:spcPct val="0"/>
              </a:spcBef>
              <a:buFont typeface="Wingdings" pitchFamily="2" charset="2"/>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Glenn, age 7 -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If falling love is anything like </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learning how to spell, I don’t want to do it. It takes </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too long. </a:t>
            </a:r>
          </a:p>
          <a:p>
            <a:pPr>
              <a:spcBef>
                <a:spcPts val="1200"/>
              </a:spcBef>
              <a:buFont typeface="Wingdings" pitchFamily="2" charset="2"/>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Tom, age 5 -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Once I’m in kindergarten, I’m going to</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find me a wife.</a:t>
            </a:r>
          </a:p>
          <a:p>
            <a:pPr>
              <a:spcBef>
                <a:spcPts val="1200"/>
              </a:spcBef>
              <a:buFont typeface="Wingdings" pitchFamily="2" charset="2"/>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Kenny, age 7 -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It gives me a headache to think about</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that stuff. I’m just a kid, don’t need that kind of</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trouble.</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spcBef>
                <a:spcPts val="1200"/>
              </a:spcBef>
              <a:buFont typeface="Wingdings" pitchFamily="2" charset="2"/>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Regina, age 10 -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I’m not rushing into love. I’m </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finding fourth grade hard enough.</a:t>
            </a:r>
            <a:endParaRPr lang="en-US" dirty="0">
              <a:effectLst>
                <a:outerShdw blurRad="38100" dist="38100" dir="2700000" algn="tl">
                  <a:srgbClr val="000000">
                    <a:alpha val="43137"/>
                  </a:srgbClr>
                </a:outerShdw>
              </a:effectLst>
            </a:endParaRPr>
          </a:p>
        </p:txBody>
      </p:sp>
      <p:pic>
        <p:nvPicPr>
          <p:cNvPr id="4" name="Picture 9" descr="heartshiny"/>
          <p:cNvPicPr>
            <a:picLocks noChangeAspect="1" noChangeArrowheads="1"/>
          </p:cNvPicPr>
          <p:nvPr/>
        </p:nvPicPr>
        <p:blipFill>
          <a:blip r:embed="rId2" cstate="print"/>
          <a:srcRect/>
          <a:stretch>
            <a:fillRect/>
          </a:stretch>
        </p:blipFill>
        <p:spPr bwMode="auto">
          <a:xfrm>
            <a:off x="7696200" y="0"/>
            <a:ext cx="1447800" cy="16002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1000"/>
                                        <p:tgtEl>
                                          <p:spTgt spid="3">
                                            <p:txEl>
                                              <p:pRg st="0" end="0"/>
                                            </p:txEl>
                                          </p:spTgt>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1000"/>
                                        <p:tgtEl>
                                          <p:spTgt spid="3">
                                            <p:txEl>
                                              <p:pRg st="3" end="3"/>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1000"/>
                                        <p:tgtEl>
                                          <p:spTgt spid="3">
                                            <p:txEl>
                                              <p:pRg st="5" end="5"/>
                                            </p:tx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1000"/>
                                        <p:tgtEl>
                                          <p:spTgt spid="3">
                                            <p:txEl>
                                              <p:pRg st="6" end="6"/>
                                            </p:txEl>
                                          </p:spTgt>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ipe(left)">
                                      <p:cBhvr>
                                        <p:cTn id="43" dur="10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wipe(left)">
                                      <p:cBhvr>
                                        <p:cTn id="48" dur="1000"/>
                                        <p:tgtEl>
                                          <p:spTgt spid="3">
                                            <p:txEl>
                                              <p:pRg st="8" end="8"/>
                                            </p:txEl>
                                          </p:spTgt>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52400"/>
            <a:ext cx="8610600" cy="990600"/>
          </a:xfrm>
        </p:spPr>
        <p:txBody>
          <a:bodyPr/>
          <a:lstStyle/>
          <a:p>
            <a:pPr>
              <a:defRPr/>
            </a:pPr>
            <a:r>
              <a:rPr lang="en-US" sz="36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Quotes by Children About Love:</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371600"/>
            <a:ext cx="8382000" cy="5257800"/>
          </a:xfrm>
        </p:spPr>
        <p:txBody>
          <a:bodyPr/>
          <a:lstStyle/>
          <a:p>
            <a:pPr>
              <a:buFont typeface="Wingdings" pitchFamily="2" charset="2"/>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Angie, age 10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Most men are brainless, so you</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might have to try more than once to find a live one.</a:t>
            </a:r>
          </a:p>
          <a:p>
            <a:pPr>
              <a:spcBef>
                <a:spcPts val="1200"/>
              </a:spcBef>
              <a:buFont typeface="Wingdings" pitchFamily="2" charset="2"/>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Dave, age 8 -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Love will find you, even if you are</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trying to hide from it. I’ve been trying to hide from</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it since I was five, but the girls keep finding me.</a:t>
            </a:r>
          </a:p>
          <a:p>
            <a:pPr>
              <a:spcBef>
                <a:spcPts val="1200"/>
              </a:spcBef>
              <a:buFont typeface="Wingdings" pitchFamily="2" charset="2"/>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Ava, age 8 -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One of you should know how to write</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 check. Because, even if you have tons of love,</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there is still going to be a lot of bills. </a:t>
            </a:r>
          </a:p>
          <a:p>
            <a:pPr>
              <a:spcBef>
                <a:spcPts val="1200"/>
              </a:spcBef>
              <a:buFont typeface="Wingdings" pitchFamily="2" charset="2"/>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Manuel, age 8 - </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 think you’re supposed to get shot</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with an arrow or something, but the rest of it isn’t </a:t>
            </a:r>
          </a:p>
          <a:p>
            <a:pPr>
              <a:spcBef>
                <a:spcPct val="0"/>
              </a:spcBef>
              <a:buFont typeface="Wingdings" pitchFamily="2" charset="2"/>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supposed to be painful.</a:t>
            </a:r>
          </a:p>
          <a:p>
            <a:endParaRPr lang="en-US" dirty="0"/>
          </a:p>
        </p:txBody>
      </p:sp>
      <p:pic>
        <p:nvPicPr>
          <p:cNvPr id="4" name="Picture 9" descr="heartshiny"/>
          <p:cNvPicPr>
            <a:picLocks noChangeAspect="1" noChangeArrowheads="1"/>
          </p:cNvPicPr>
          <p:nvPr/>
        </p:nvPicPr>
        <p:blipFill>
          <a:blip r:embed="rId2" cstate="print"/>
          <a:srcRect/>
          <a:stretch>
            <a:fillRect/>
          </a:stretch>
        </p:blipFill>
        <p:spPr bwMode="auto">
          <a:xfrm>
            <a:off x="7696200" y="0"/>
            <a:ext cx="1447800" cy="152400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left)">
                                      <p:cBhvr>
                                        <p:cTn id="9" dur="1000"/>
                                        <p:tgtEl>
                                          <p:spTgt spid="3">
                                            <p:txEl>
                                              <p:pRg st="0" end="0"/>
                                            </p:txEl>
                                          </p:spTgt>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1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1000"/>
                                        <p:tgtEl>
                                          <p:spTgt spid="3">
                                            <p:txEl>
                                              <p:pRg st="2" end="2"/>
                                            </p:txEl>
                                          </p:spTgt>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left)">
                                      <p:cBhvr>
                                        <p:cTn id="31" dur="1000"/>
                                        <p:tgtEl>
                                          <p:spTgt spid="3">
                                            <p:txEl>
                                              <p:pRg st="5" end="5"/>
                                            </p:txEl>
                                          </p:spTgt>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1000"/>
                                        <p:tgtEl>
                                          <p:spTgt spid="3">
                                            <p:txEl>
                                              <p:pRg st="6" end="6"/>
                                            </p:txEl>
                                          </p:spTgt>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left)">
                                      <p:cBhvr>
                                        <p:cTn id="39" dur="1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left)">
                                      <p:cBhvr>
                                        <p:cTn id="44" dur="1000"/>
                                        <p:tgtEl>
                                          <p:spTgt spid="3">
                                            <p:txEl>
                                              <p:pRg st="8" end="8"/>
                                            </p:txEl>
                                          </p:spTgt>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wipe(left)">
                                      <p:cBhvr>
                                        <p:cTn id="48" dur="1000"/>
                                        <p:tgtEl>
                                          <p:spTgt spid="3">
                                            <p:txEl>
                                              <p:pRg st="9" end="9"/>
                                            </p:txEl>
                                          </p:spTgt>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ipe(left)">
                                      <p:cBhvr>
                                        <p:cTn id="52"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The Measure of Love Valentines Day PowerPoint | slide 3"/>
          <p:cNvPicPr>
            <a:picLocks noChangeAspect="1" noChangeArrowheads="1"/>
          </p:cNvPicPr>
          <p:nvPr/>
        </p:nvPicPr>
        <p:blipFill>
          <a:blip r:embed="rId2" cstate="print"/>
          <a:srcRect/>
          <a:stretch>
            <a:fillRect/>
          </a:stretch>
        </p:blipFill>
        <p:spPr bwMode="auto">
          <a:xfrm>
            <a:off x="304800" y="381000"/>
            <a:ext cx="8305800" cy="5715000"/>
          </a:xfrm>
          <a:prstGeom prst="rect">
            <a:avLst/>
          </a:prstGeom>
          <a:noFill/>
        </p:spPr>
      </p:pic>
      <p:sp>
        <p:nvSpPr>
          <p:cNvPr id="2" name="Title 1"/>
          <p:cNvSpPr>
            <a:spLocks noGrp="1"/>
          </p:cNvSpPr>
          <p:nvPr>
            <p:ph type="title"/>
          </p:nvPr>
        </p:nvSpPr>
        <p:spPr>
          <a:xfrm>
            <a:off x="457200" y="274638"/>
            <a:ext cx="4724400" cy="944562"/>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Explained</a:t>
            </a:r>
            <a:endParaRPr lang="en-US" dirty="0">
              <a:latin typeface="Arial Rounded MT Bold" panose="020F0704030504030204" pitchFamily="34" charset="0"/>
            </a:endParaRPr>
          </a:p>
        </p:txBody>
      </p:sp>
      <p:sp>
        <p:nvSpPr>
          <p:cNvPr id="7" name="Rectangle 3"/>
          <p:cNvSpPr>
            <a:spLocks noGrp="1" noChangeArrowheads="1"/>
          </p:cNvSpPr>
          <p:nvPr>
            <p:ph idx="1"/>
          </p:nvPr>
        </p:nvSpPr>
        <p:spPr>
          <a:xfrm>
            <a:off x="1143000" y="1600200"/>
            <a:ext cx="7543800" cy="4800600"/>
          </a:xfrm>
          <a:solidFill>
            <a:srgbClr val="FFFFFF">
              <a:alpha val="70195"/>
            </a:srgbClr>
          </a:solidFill>
          <a:effectLst>
            <a:softEdge rad="50800"/>
          </a:effectLst>
        </p:spPr>
        <p:txBody>
          <a:bodyPr>
            <a:normAutofit lnSpcReduction="10000"/>
          </a:bodyPr>
          <a:lstStyle/>
          <a:p>
            <a:pPr algn="ctr" eaLnBrk="1" hangingPunct="1">
              <a:buFont typeface="Wingdings" pitchFamily="2" charset="2"/>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It is Not:</a:t>
            </a:r>
          </a:p>
          <a:p>
            <a:pPr marL="0" indent="0" algn="ctr" eaLnBrk="1" hangingPunct="1">
              <a:buNone/>
            </a:pPr>
            <a:r>
              <a:rPr lang="en-US" sz="2800" b="1" dirty="0" err="1">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Philia</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Brotherly Affection</a:t>
            </a:r>
          </a:p>
          <a:p>
            <a:pPr marL="0" indent="0" algn="ctr" eaLnBrk="1" hangingPunct="1">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Eros -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Physical Affection</a:t>
            </a:r>
          </a:p>
          <a:p>
            <a:pPr marL="0" indent="0" algn="ctr" eaLnBrk="1" hangingPunct="1">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Storge</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 Kinship Affection</a:t>
            </a:r>
          </a:p>
          <a:p>
            <a:pPr eaLnBrk="1" hangingPunct="1">
              <a:lnSpc>
                <a:spcPct val="110000"/>
              </a:lnSpc>
              <a:spcBef>
                <a:spcPts val="1200"/>
              </a:spcBef>
              <a:buFont typeface="Wingdings" pitchFamily="2" charset="2"/>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All Based Upon Emotions</a:t>
            </a:r>
          </a:p>
          <a:p>
            <a:pPr algn="ctr" eaLnBrk="1" hangingPunct="1">
              <a:lnSpc>
                <a:spcPct val="85000"/>
              </a:lnSpc>
              <a:spcBef>
                <a:spcPct val="15000"/>
              </a:spcBef>
              <a:buFont typeface="Wingdings" pitchFamily="2" charset="2"/>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and Mutual Attraction</a:t>
            </a:r>
          </a:p>
          <a:p>
            <a:pPr eaLnBrk="1" hangingPunct="1">
              <a:lnSpc>
                <a:spcPct val="110000"/>
              </a:lnSpc>
              <a:spcBef>
                <a:spcPts val="1200"/>
              </a:spcBef>
              <a:buFont typeface="Wingdings" pitchFamily="2" charset="2"/>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Rise and Fall According to… </a:t>
            </a:r>
          </a:p>
          <a:p>
            <a:pPr algn="ctr" eaLnBrk="1" hangingPunct="1">
              <a:lnSpc>
                <a:spcPct val="90000"/>
              </a:lnSpc>
              <a:spcBef>
                <a:spcPct val="15000"/>
              </a:spcBef>
              <a:buFont typeface="Wingdings" pitchFamily="2" charset="2"/>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…Emotional Rationale</a:t>
            </a:r>
          </a:p>
          <a:p>
            <a:pPr marL="0" indent="0" algn="ctr" eaLnBrk="1" hangingPunct="1">
              <a:lnSpc>
                <a:spcPct val="150000"/>
              </a:lnSpc>
              <a:spcBef>
                <a:spcPct val="150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All are Reciprocal</a:t>
            </a:r>
          </a:p>
          <a:p>
            <a:pPr eaLnBrk="1" hangingPunct="1">
              <a:lnSpc>
                <a:spcPct val="90000"/>
              </a:lnSpc>
              <a:spcBef>
                <a:spcPct val="15000"/>
              </a:spcBef>
              <a:buFont typeface="Wingdings" pitchFamily="2" charset="2"/>
              <a:buNone/>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5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up)">
                                      <p:cBhvr>
                                        <p:cTn id="7" dur="2000"/>
                                        <p:tgtEl>
                                          <p:spTgt spid="7">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up)">
                                      <p:cBhvr>
                                        <p:cTn id="10" dur="3000"/>
                                        <p:tgtEl>
                                          <p:spTgt spid="7">
                                            <p:txEl>
                                              <p:pRg st="0" end="0"/>
                                            </p:txEl>
                                          </p:spTgt>
                                        </p:tgtEl>
                                      </p:cBhvr>
                                    </p:animEffect>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ipe(left)">
                                      <p:cBhvr>
                                        <p:cTn id="14" dur="2000"/>
                                        <p:tgtEl>
                                          <p:spTgt spid="7">
                                            <p:txEl>
                                              <p:pRg st="1" end="1"/>
                                            </p:txEl>
                                          </p:spTgt>
                                        </p:tgtEl>
                                      </p:cBhvr>
                                    </p:animEffect>
                                  </p:childTnLst>
                                </p:cTn>
                              </p:par>
                            </p:childTnLst>
                          </p:cTn>
                        </p:par>
                        <p:par>
                          <p:cTn id="15" fill="hold">
                            <p:stCondLst>
                              <p:cond delay="5000"/>
                            </p:stCondLst>
                            <p:childTnLst>
                              <p:par>
                                <p:cTn id="16" presetID="22" presetClass="entr" presetSubtype="2" fill="hold" grpId="0"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right)">
                                      <p:cBhvr>
                                        <p:cTn id="18" dur="2000"/>
                                        <p:tgtEl>
                                          <p:spTgt spid="7">
                                            <p:txEl>
                                              <p:pRg st="2" end="2"/>
                                            </p:txEl>
                                          </p:spTgt>
                                        </p:tgtEl>
                                      </p:cBhvr>
                                    </p:animEffect>
                                  </p:childTnLst>
                                </p:cTn>
                              </p:par>
                            </p:childTnLst>
                          </p:cTn>
                        </p:par>
                        <p:par>
                          <p:cTn id="19" fill="hold">
                            <p:stCondLst>
                              <p:cond delay="7000"/>
                            </p:stCondLst>
                            <p:childTnLst>
                              <p:par>
                                <p:cTn id="20" presetID="22" presetClass="entr" presetSubtype="8"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2000"/>
                                        <p:tgtEl>
                                          <p:spTgt spid="7">
                                            <p:txEl>
                                              <p:pRg st="4" end="4"/>
                                            </p:txEl>
                                          </p:spTgt>
                                        </p:tgtEl>
                                      </p:cBhvr>
                                    </p:animEffect>
                                  </p:childTnLst>
                                </p:cTn>
                              </p:par>
                            </p:childTnLst>
                          </p:cTn>
                        </p:par>
                        <p:par>
                          <p:cTn id="28" fill="hold">
                            <p:stCondLst>
                              <p:cond delay="2000"/>
                            </p:stCondLst>
                            <p:childTnLst>
                              <p:par>
                                <p:cTn id="29" presetID="22" presetClass="entr" presetSubtype="2" fill="hold" grpId="0" nodeType="after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right)">
                                      <p:cBhvr>
                                        <p:cTn id="31" dur="2000"/>
                                        <p:tgtEl>
                                          <p:spTgt spid="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wipe(up)">
                                      <p:cBhvr>
                                        <p:cTn id="36" dur="5000"/>
                                        <p:tgtEl>
                                          <p:spTgt spid="7">
                                            <p:txEl>
                                              <p:pRg st="6" end="6"/>
                                            </p:txEl>
                                          </p:spTgt>
                                        </p:tgtEl>
                                      </p:cBhvr>
                                    </p:animEffect>
                                  </p:childTnLst>
                                </p:cTn>
                              </p:par>
                            </p:childTnLst>
                          </p:cTn>
                        </p:par>
                        <p:par>
                          <p:cTn id="37" fill="hold">
                            <p:stCondLst>
                              <p:cond delay="5000"/>
                            </p:stCondLst>
                            <p:childTnLst>
                              <p:par>
                                <p:cTn id="38" presetID="22" presetClass="entr" presetSubtype="2" fill="hold" grpId="0" nodeType="afterEffect">
                                  <p:stCondLst>
                                    <p:cond delay="0"/>
                                  </p:stCondLst>
                                  <p:childTnLst>
                                    <p:set>
                                      <p:cBhvr>
                                        <p:cTn id="39" dur="1" fill="hold">
                                          <p:stCondLst>
                                            <p:cond delay="0"/>
                                          </p:stCondLst>
                                        </p:cTn>
                                        <p:tgtEl>
                                          <p:spTgt spid="7">
                                            <p:txEl>
                                              <p:pRg st="7" end="7"/>
                                            </p:txEl>
                                          </p:spTgt>
                                        </p:tgtEl>
                                        <p:attrNameLst>
                                          <p:attrName>style.visibility</p:attrName>
                                        </p:attrNameLst>
                                      </p:cBhvr>
                                      <p:to>
                                        <p:strVal val="visible"/>
                                      </p:to>
                                    </p:set>
                                    <p:animEffect transition="in" filter="wipe(right)">
                                      <p:cBhvr>
                                        <p:cTn id="40" dur="2000"/>
                                        <p:tgtEl>
                                          <p:spTgt spid="7">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grpId="0"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Effect transition="in" filter="randombar(vertical)">
                                      <p:cBhvr>
                                        <p:cTn id="45" dur="3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82562"/>
            <a:ext cx="5181600" cy="868362"/>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Explained</a:t>
            </a:r>
            <a:endParaRPr lang="en-US" dirty="0">
              <a:latin typeface="Arial Rounded MT Bold" panose="020F0704030504030204" pitchFamily="34" charset="0"/>
            </a:endParaRPr>
          </a:p>
        </p:txBody>
      </p:sp>
      <p:sp>
        <p:nvSpPr>
          <p:cNvPr id="5" name="Rectangle 3"/>
          <p:cNvSpPr>
            <a:spLocks noGrp="1" noChangeArrowheads="1"/>
          </p:cNvSpPr>
          <p:nvPr>
            <p:ph idx="1"/>
          </p:nvPr>
        </p:nvSpPr>
        <p:spPr>
          <a:xfrm>
            <a:off x="457200" y="1600200"/>
            <a:ext cx="7315200" cy="4572000"/>
          </a:xfrm>
          <a:solidFill>
            <a:srgbClr val="FFFFFF">
              <a:alpha val="90000"/>
            </a:srgbClr>
          </a:solidFill>
          <a:effectLst>
            <a:softEdge rad="50800"/>
          </a:effectLst>
        </p:spPr>
        <p:txBody>
          <a:bodyPr>
            <a:normAutofit/>
          </a:bodyPr>
          <a:lstStyle/>
          <a:p>
            <a:pPr algn="ctr" eaLnBrk="1" hangingPunct="1">
              <a:buFont typeface="Wingdings" pitchFamily="2" charset="2"/>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it is:</a:t>
            </a:r>
          </a:p>
          <a:p>
            <a:pPr algn="ctr" eaLnBrk="1" hangingPunct="1">
              <a:buFont typeface="Wingdings" pitchFamily="2" charset="2"/>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a:t>
            </a:r>
          </a:p>
          <a:p>
            <a:pPr eaLnBrk="1" hangingPunct="1">
              <a:buFont typeface="Wingdings" pitchFamily="2" charset="2"/>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Is an Active Determination of Your Will</a:t>
            </a:r>
          </a:p>
          <a:p>
            <a:pPr eaLnBrk="1" hangingPunct="1">
              <a:buFont typeface="Wingdings" pitchFamily="2" charset="2"/>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Benefit Another…</a:t>
            </a:r>
          </a:p>
          <a:p>
            <a:pPr eaLnBrk="1" hangingPunct="1">
              <a:lnSpc>
                <a:spcPct val="120000"/>
              </a:lnSpc>
              <a:buFont typeface="Wingdings" pitchFamily="2" charset="2"/>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…without Regard</a:t>
            </a:r>
          </a:p>
          <a:p>
            <a:pPr eaLnBrk="1" hangingPunct="1">
              <a:buFont typeface="Wingdings" pitchFamily="2" charset="2"/>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 Your Own Benefit</a:t>
            </a:r>
          </a:p>
          <a:p>
            <a:pPr marL="0" indent="0" algn="ctr" eaLnBrk="1" hangingPunct="1">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Never Based upon Emotion</a:t>
            </a:r>
          </a:p>
          <a:p>
            <a:pPr marL="0" indent="0" algn="ctr" eaLnBrk="1" hangingPunct="1">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Seldom Reciprocal</a:t>
            </a:r>
          </a:p>
        </p:txBody>
      </p:sp>
    </p:spTree>
  </p:cSld>
  <p:clrMapOvr>
    <a:masterClrMapping/>
  </p:clrMapOvr>
  <mc:AlternateContent xmlns:mc="http://schemas.openxmlformats.org/markup-compatibility/2006">
    <mc:Choice xmlns:p14="http://schemas.microsoft.com/office/powerpoint/2010/main" Requires="p14">
      <p:transition spd="slow" p14:dur="5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wipe(left)">
                                      <p:cBhvr>
                                        <p:cTn id="12" dur="1000"/>
                                        <p:tgtEl>
                                          <p:spTgt spid="5">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1000"/>
                                        <p:tgtEl>
                                          <p:spTgt spid="5">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10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2000"/>
                                        <p:tgtEl>
                                          <p:spTgt spid="5">
                                            <p:txEl>
                                              <p:pRg st="2" end="2"/>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left)">
                                      <p:cBhvr>
                                        <p:cTn id="28" dur="2000"/>
                                        <p:tgtEl>
                                          <p:spTgt spid="5">
                                            <p:txEl>
                                              <p:pRg st="3" end="3"/>
                                            </p:txEl>
                                          </p:spTgt>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2000"/>
                                        <p:tgtEl>
                                          <p:spTgt spid="5">
                                            <p:txEl>
                                              <p:pRg st="4" end="4"/>
                                            </p:txEl>
                                          </p:spTgt>
                                        </p:tgtEl>
                                      </p:cBhvr>
                                    </p:animEffect>
                                  </p:childTnLst>
                                </p:cTn>
                              </p:par>
                            </p:childTnLst>
                          </p:cTn>
                        </p:par>
                        <p:par>
                          <p:cTn id="33" fill="hold">
                            <p:stCondLst>
                              <p:cond delay="6000"/>
                            </p:stCondLst>
                            <p:childTnLst>
                              <p:par>
                                <p:cTn id="34" presetID="22" presetClass="entr" presetSubtype="8" fill="hold" grpId="0" nodeType="after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left)">
                                      <p:cBhvr>
                                        <p:cTn id="36" dur="2000"/>
                                        <p:tgtEl>
                                          <p:spTgt spid="5">
                                            <p:txEl>
                                              <p:pRg st="5" end="5"/>
                                            </p:txEl>
                                          </p:spTgt>
                                        </p:tgtEl>
                                      </p:cBhvr>
                                    </p:animEffect>
                                  </p:childTnLst>
                                </p:cTn>
                              </p:par>
                            </p:childTnLst>
                          </p:cTn>
                        </p:par>
                        <p:par>
                          <p:cTn id="37" fill="hold">
                            <p:stCondLst>
                              <p:cond delay="8000"/>
                            </p:stCondLst>
                            <p:childTnLst>
                              <p:par>
                                <p:cTn id="38" presetID="22" presetClass="entr" presetSubtype="8" fill="hold" grpId="0" nodeType="afterEffect">
                                  <p:stCondLst>
                                    <p:cond delay="100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wipe(left)">
                                      <p:cBhvr>
                                        <p:cTn id="40" dur="1000"/>
                                        <p:tgtEl>
                                          <p:spTgt spid="5">
                                            <p:txEl>
                                              <p:pRg st="6" end="6"/>
                                            </p:txEl>
                                          </p:spTgt>
                                        </p:tgtEl>
                                      </p:cBhvr>
                                    </p:animEffect>
                                  </p:childTnLst>
                                </p:cTn>
                              </p:par>
                            </p:childTnLst>
                          </p:cTn>
                        </p:par>
                        <p:par>
                          <p:cTn id="41" fill="hold">
                            <p:stCondLst>
                              <p:cond delay="10000"/>
                            </p:stCondLst>
                            <p:childTnLst>
                              <p:par>
                                <p:cTn id="42" presetID="14" presetClass="entr" presetSubtype="5" fill="hold" grpId="0" nodeType="afterEffect">
                                  <p:stCondLst>
                                    <p:cond delay="100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randombar(vertical)">
                                      <p:cBhvr>
                                        <p:cTn id="44" dur="3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2" descr="The Measure of Love Valentines Day PowerPoint | slide 3"/>
          <p:cNvPicPr>
            <a:picLocks noChangeAspect="1" noChangeArrowheads="1"/>
          </p:cNvPicPr>
          <p:nvPr/>
        </p:nvPicPr>
        <p:blipFill>
          <a:blip r:embed="rId3" cstate="print"/>
          <a:srcRect/>
          <a:stretch>
            <a:fillRect/>
          </a:stretch>
        </p:blipFill>
        <p:spPr bwMode="auto">
          <a:xfrm>
            <a:off x="304800" y="381000"/>
            <a:ext cx="8305800" cy="5715000"/>
          </a:xfrm>
          <a:prstGeom prst="rect">
            <a:avLst/>
          </a:prstGeom>
          <a:noFill/>
        </p:spPr>
      </p:pic>
      <p:sp>
        <p:nvSpPr>
          <p:cNvPr id="2" name="Title 1"/>
          <p:cNvSpPr>
            <a:spLocks noGrp="1"/>
          </p:cNvSpPr>
          <p:nvPr>
            <p:ph type="title"/>
          </p:nvPr>
        </p:nvSpPr>
        <p:spPr>
          <a:xfrm>
            <a:off x="3581400" y="274638"/>
            <a:ext cx="5105400" cy="1143000"/>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Explained</a:t>
            </a:r>
            <a:endParaRPr lang="en-US" dirty="0">
              <a:latin typeface="Arial Rounded MT Bold" panose="020F0704030504030204" pitchFamily="34" charset="0"/>
            </a:endParaRPr>
          </a:p>
        </p:txBody>
      </p:sp>
      <p:sp>
        <p:nvSpPr>
          <p:cNvPr id="5" name="Rectangle 3"/>
          <p:cNvSpPr>
            <a:spLocks noGrp="1" noChangeArrowheads="1"/>
          </p:cNvSpPr>
          <p:nvPr>
            <p:ph idx="1"/>
          </p:nvPr>
        </p:nvSpPr>
        <p:spPr>
          <a:xfrm>
            <a:off x="457200" y="1295401"/>
            <a:ext cx="7696200" cy="4495800"/>
          </a:xfrm>
          <a:solidFill>
            <a:srgbClr val="FFFFFF">
              <a:alpha val="90000"/>
            </a:srgbClr>
          </a:solidFill>
          <a:effectLst>
            <a:softEdge rad="50800"/>
          </a:effectLst>
        </p:spPr>
        <p:txBody>
          <a:bodyPr>
            <a:normAutofit/>
          </a:bodyPr>
          <a:lstStyle/>
          <a:p>
            <a:pPr algn="ctr" eaLnBrk="1" hangingPunct="1">
              <a:buFont typeface="Wingdings" pitchFamily="2" charset="2"/>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3:16</a:t>
            </a:r>
          </a:p>
          <a:p>
            <a:pPr marL="0" indent="0" algn="ctr" eaLnBrk="1" hangingPunct="1">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is Compassion in Action</a:t>
            </a:r>
          </a:p>
          <a:p>
            <a:pPr algn="ctr" eaLnBrk="1" hangingPunct="1">
              <a:spcBef>
                <a:spcPts val="0"/>
              </a:spcBef>
              <a:buFont typeface="Wingdings" pitchFamily="2" charset="2"/>
              <a:buNone/>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For God so loved the world...” </a:t>
            </a:r>
          </a:p>
          <a:p>
            <a:pPr lvl="1">
              <a:spcBef>
                <a:spcPts val="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Compassionate for Our Lost Situation</a:t>
            </a:r>
          </a:p>
          <a:p>
            <a:pPr lvl="1">
              <a:spcBef>
                <a:spcPts val="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Compassionate About Our Sorrows</a:t>
            </a:r>
          </a:p>
          <a:p>
            <a:pPr marL="0" indent="0" algn="ctr" eaLnBrk="1" hangingPunct="1">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is Committed to Giving</a:t>
            </a:r>
          </a:p>
          <a:p>
            <a:pPr algn="ctr" eaLnBrk="1" hangingPunct="1">
              <a:spcBef>
                <a:spcPts val="0"/>
              </a:spcBef>
              <a:buFont typeface="Wingdings" pitchFamily="2" charset="2"/>
              <a:buNone/>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“…that he gave his only son”</a:t>
            </a:r>
          </a:p>
          <a:p>
            <a:pPr lvl="1" algn="ctr" eaLnBrk="1" hangingPunct="1">
              <a:spcBef>
                <a:spcPts val="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 Committed His Son</a:t>
            </a:r>
          </a:p>
          <a:p>
            <a:pPr lvl="1" algn="ctr" eaLnBrk="1" hangingPunct="1">
              <a:spcBef>
                <a:spcPts val="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Committed Himself</a:t>
            </a:r>
            <a:endParaRPr lang="en-US" i="1" dirty="0">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3" fill="hold" nodeType="clickEffect">
                                  <p:stCondLst>
                                    <p:cond delay="0"/>
                                  </p:stCondLst>
                                  <p:childTnLst>
                                    <p:anim calcmode="lin" valueType="num">
                                      <p:cBhvr additive="base">
                                        <p:cTn id="6" dur="2000"/>
                                        <p:tgtEl>
                                          <p:spTgt spid="4"/>
                                        </p:tgtEl>
                                        <p:attrNameLst>
                                          <p:attrName>ppt_x</p:attrName>
                                        </p:attrNameLst>
                                      </p:cBhvr>
                                      <p:tavLst>
                                        <p:tav tm="0">
                                          <p:val>
                                            <p:strVal val="ppt_x"/>
                                          </p:val>
                                        </p:tav>
                                        <p:tav tm="100000">
                                          <p:val>
                                            <p:strVal val="1+ppt_w/2"/>
                                          </p:val>
                                        </p:tav>
                                      </p:tavLst>
                                    </p:anim>
                                    <p:anim calcmode="lin" valueType="num">
                                      <p:cBhvr additive="base">
                                        <p:cTn id="7" dur="2000"/>
                                        <p:tgtEl>
                                          <p:spTgt spid="4"/>
                                        </p:tgtEl>
                                        <p:attrNameLst>
                                          <p:attrName>ppt_y</p:attrName>
                                        </p:attrNameLst>
                                      </p:cBhvr>
                                      <p:tavLst>
                                        <p:tav tm="0">
                                          <p:val>
                                            <p:strVal val="ppt_y"/>
                                          </p:val>
                                        </p:tav>
                                        <p:tav tm="100000">
                                          <p:val>
                                            <p:strVal val="0-ppt_h/2"/>
                                          </p:val>
                                        </p:tav>
                                      </p:tavLst>
                                    </p:anim>
                                    <p:set>
                                      <p:cBhvr>
                                        <p:cTn id="8" dur="1" fill="hold">
                                          <p:stCondLst>
                                            <p:cond delay="19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left)">
                                      <p:cBhvr>
                                        <p:cTn id="13" dur="2000"/>
                                        <p:tgtEl>
                                          <p:spTgt spid="5">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2000"/>
                                        <p:tgtEl>
                                          <p:spTgt spid="5">
                                            <p:txEl>
                                              <p:pRg st="1" end="1"/>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2000"/>
                                        <p:tgtEl>
                                          <p:spTgt spid="5">
                                            <p:txEl>
                                              <p:pRg st="2" end="2"/>
                                            </p:txEl>
                                          </p:spTgt>
                                        </p:tgtEl>
                                      </p:cBhvr>
                                    </p:animEffect>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left)">
                                      <p:cBhvr>
                                        <p:cTn id="29" dur="2000"/>
                                        <p:tgtEl>
                                          <p:spTgt spid="5">
                                            <p:txEl>
                                              <p:pRg st="3" end="3"/>
                                            </p:txEl>
                                          </p:spTgt>
                                        </p:tgtEl>
                                      </p:cBhvr>
                                    </p:animEffect>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20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2000"/>
                                        <p:tgtEl>
                                          <p:spTgt spid="5">
                                            <p:txEl>
                                              <p:pRg st="5" end="5"/>
                                            </p:txEl>
                                          </p:spTgt>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2000"/>
                                        <p:tgtEl>
                                          <p:spTgt spid="5">
                                            <p:txEl>
                                              <p:pRg st="6" end="6"/>
                                            </p:txEl>
                                          </p:spTgt>
                                        </p:tgtEl>
                                      </p:cBhvr>
                                    </p:animEffect>
                                  </p:childTnLst>
                                </p:cTn>
                              </p:par>
                            </p:childTnLst>
                          </p:cTn>
                        </p:par>
                        <p:par>
                          <p:cTn id="43" fill="hold">
                            <p:stCondLst>
                              <p:cond delay="4000"/>
                            </p:stCondLst>
                            <p:childTnLst>
                              <p:par>
                                <p:cTn id="44" presetID="22" presetClass="entr" presetSubtype="8" fill="hold" grpId="0" nodeType="afterEffect">
                                  <p:stCondLst>
                                    <p:cond delay="100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wipe(left)">
                                      <p:cBhvr>
                                        <p:cTn id="46" dur="2000"/>
                                        <p:tgtEl>
                                          <p:spTgt spid="5">
                                            <p:txEl>
                                              <p:pRg st="7" end="7"/>
                                            </p:txEl>
                                          </p:spTgt>
                                        </p:tgtEl>
                                      </p:cBhvr>
                                    </p:animEffect>
                                  </p:childTnLst>
                                </p:cTn>
                              </p:par>
                            </p:childTnLst>
                          </p:cTn>
                        </p:par>
                        <p:par>
                          <p:cTn id="47" fill="hold">
                            <p:stCondLst>
                              <p:cond delay="7000"/>
                            </p:stCondLst>
                            <p:childTnLst>
                              <p:par>
                                <p:cTn id="48" presetID="22" presetClass="entr" presetSubtype="8" fill="hold" grpId="0" nodeType="afterEffect">
                                  <p:stCondLst>
                                    <p:cond delay="1000"/>
                                  </p:stCondLst>
                                  <p:childTnLst>
                                    <p:set>
                                      <p:cBhvr>
                                        <p:cTn id="49" dur="1" fill="hold">
                                          <p:stCondLst>
                                            <p:cond delay="0"/>
                                          </p:stCondLst>
                                        </p:cTn>
                                        <p:tgtEl>
                                          <p:spTgt spid="5">
                                            <p:txEl>
                                              <p:pRg st="8" end="8"/>
                                            </p:txEl>
                                          </p:spTgt>
                                        </p:tgtEl>
                                        <p:attrNameLst>
                                          <p:attrName>style.visibility</p:attrName>
                                        </p:attrNameLst>
                                      </p:cBhvr>
                                      <p:to>
                                        <p:strVal val="visible"/>
                                      </p:to>
                                    </p:set>
                                    <p:animEffect transition="in" filter="wipe(left)">
                                      <p:cBhvr>
                                        <p:cTn id="50"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777"/>
            <a:ext cx="4800600" cy="792162"/>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Explained</a:t>
            </a:r>
            <a:endParaRPr lang="en-US" dirty="0">
              <a:latin typeface="Arial Rounded MT Bold" panose="020F0704030504030204" pitchFamily="34" charset="0"/>
            </a:endParaRPr>
          </a:p>
        </p:txBody>
      </p:sp>
      <p:sp>
        <p:nvSpPr>
          <p:cNvPr id="5" name="Rectangle 3"/>
          <p:cNvSpPr>
            <a:spLocks noGrp="1" noChangeArrowheads="1"/>
          </p:cNvSpPr>
          <p:nvPr>
            <p:ph idx="1"/>
          </p:nvPr>
        </p:nvSpPr>
        <p:spPr>
          <a:xfrm>
            <a:off x="1828800" y="2057400"/>
            <a:ext cx="6934200" cy="4724400"/>
          </a:xfrm>
          <a:solidFill>
            <a:srgbClr val="FFFFFF">
              <a:alpha val="90000"/>
            </a:srgbClr>
          </a:solidFill>
          <a:effectLst>
            <a:softEdge rad="50800"/>
          </a:effectLst>
        </p:spPr>
        <p:txBody>
          <a:bodyPr>
            <a:normAutofit lnSpcReduction="10000"/>
          </a:bodyPr>
          <a:lstStyle/>
          <a:p>
            <a:pPr algn="ctr" eaLnBrk="1" hangingPunct="1">
              <a:buFont typeface="Wingdings" pitchFamily="2" charset="2"/>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3:16</a:t>
            </a:r>
          </a:p>
          <a:p>
            <a:pPr marL="0" indent="0" algn="ctr" eaLnBrk="1" hangingPunct="1">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is Completely Forgiving</a:t>
            </a:r>
          </a:p>
          <a:p>
            <a:pPr algn="ctr" eaLnBrk="1" hangingPunct="1">
              <a:spcBef>
                <a:spcPct val="0"/>
              </a:spcBef>
              <a:buFont typeface="Wingdings" pitchFamily="2" charset="2"/>
              <a:buNone/>
            </a:pP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“…whosoever believes shall have…”</a:t>
            </a:r>
          </a:p>
          <a:p>
            <a:pPr lvl="1" algn="ctr">
              <a:spcBef>
                <a:spcPts val="600"/>
              </a:spcBef>
              <a:buFont typeface="Arial" panose="020B0604020202020204" pitchFamily="34" charset="0"/>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 Completely Saves</a:t>
            </a:r>
          </a:p>
          <a:p>
            <a:pPr lvl="1" algn="ctr">
              <a:spcBef>
                <a:spcPts val="600"/>
              </a:spcBef>
              <a:buFont typeface="Arial" panose="020B0604020202020204" pitchFamily="34" charset="0"/>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 Completely Satisfies </a:t>
            </a:r>
          </a:p>
          <a:p>
            <a:pPr marL="0" indent="0" algn="ctr" eaLnBrk="1" hangingPunct="1">
              <a:lnSpc>
                <a:spcPct val="110000"/>
              </a:lnSpc>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 is Contagious</a:t>
            </a:r>
          </a:p>
          <a:p>
            <a:pPr algn="ctr" eaLnBrk="1" hangingPunct="1">
              <a:lnSpc>
                <a:spcPct val="110000"/>
              </a:lnSpc>
              <a:spcBef>
                <a:spcPct val="0"/>
              </a:spcBef>
              <a:buFont typeface="Wingdings" pitchFamily="2" charset="2"/>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“if I be lifted up…draw all men...”</a:t>
            </a:r>
          </a:p>
          <a:p>
            <a:pPr lvl="1" algn="ctr" eaLnBrk="1" hangingPunct="1">
              <a:spcBef>
                <a:spcPts val="0"/>
              </a:spcBef>
              <a:buFont typeface="Arial" panose="020B0604020202020204" pitchFamily="34" charset="0"/>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Can’t be Stopped</a:t>
            </a:r>
          </a:p>
          <a:p>
            <a:pPr lvl="1" algn="ctr" eaLnBrk="1" hangingPunct="1">
              <a:spcBef>
                <a:spcPts val="0"/>
              </a:spcBef>
              <a:buFont typeface="Arial" panose="020B0604020202020204" pitchFamily="34" charset="0"/>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Must be Spread</a:t>
            </a:r>
          </a:p>
        </p:txBody>
      </p:sp>
    </p:spTree>
  </p:cSld>
  <p:clrMapOvr>
    <a:masterClrMapping/>
  </p:clrMapOvr>
  <mc:AlternateContent xmlns:mc="http://schemas.openxmlformats.org/markup-compatibility/2006">
    <mc:Choice xmlns:p14="http://schemas.microsoft.com/office/powerpoint/2010/main" Requires="p14">
      <p:transition spd="slow" p14:dur="25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100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10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1000"/>
                                        <p:tgtEl>
                                          <p:spTgt spid="5">
                                            <p:txEl>
                                              <p:pRg st="5" end="5"/>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000"/>
                                        <p:tgtEl>
                                          <p:spTgt spid="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10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B412-DFB0-4FAC-A00B-4DA00D1CE7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E843AC-C910-447D-AFEF-E7EE4306ECAA}"/>
              </a:ext>
            </a:extLst>
          </p:cNvPr>
          <p:cNvSpPr>
            <a:spLocks noGrp="1"/>
          </p:cNvSpPr>
          <p:nvPr>
            <p:ph idx="1"/>
          </p:nvPr>
        </p:nvSpPr>
        <p:spPr>
          <a:xfrm>
            <a:off x="457200" y="1600201"/>
            <a:ext cx="8229600" cy="4191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50800"/>
          </a:effectLst>
        </p:spPr>
        <p:txBody>
          <a:bodyPr/>
          <a:lstStyle/>
          <a:p>
            <a:pPr marL="0" indent="0" algn="ctr">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The Beatles had It Almost Right</a:t>
            </a:r>
          </a:p>
          <a:p>
            <a:pPr marL="0" indent="0" algn="ctr">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All You Need Is Love…</a:t>
            </a:r>
          </a:p>
          <a:p>
            <a:pPr marL="0" indent="0" algn="ctr">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“Agape Love”</a:t>
            </a:r>
          </a:p>
          <a:p>
            <a:pPr marL="0" indent="0" algn="ctr">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This is the Catalyst that WILL …</a:t>
            </a:r>
          </a:p>
          <a:p>
            <a:pPr marL="0" indent="0" algn="ctr">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 …Begin to HEAL this Nation</a:t>
            </a:r>
          </a:p>
        </p:txBody>
      </p:sp>
    </p:spTree>
    <p:extLst>
      <p:ext uri="{BB962C8B-B14F-4D97-AF65-F5344CB8AC3E}">
        <p14:creationId xmlns:p14="http://schemas.microsoft.com/office/powerpoint/2010/main" val="1137694806"/>
      </p:ext>
    </p:extLst>
  </p:cSld>
  <p:clrMapOvr>
    <a:masterClrMapping/>
  </p:clrMapOvr>
  <mc:AlternateContent xmlns:mc="http://schemas.openxmlformats.org/markup-compatibility/2006">
    <mc:Choice xmlns:p14="http://schemas.microsoft.com/office/powerpoint/2010/main" Requires="p14">
      <p:transition spd="slow" p14:dur="25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E202A-2A55-4A93-B429-1F0C56B0BE4B}"/>
              </a:ext>
            </a:extLst>
          </p:cNvPr>
          <p:cNvSpPr>
            <a:spLocks noGrp="1"/>
          </p:cNvSpPr>
          <p:nvPr>
            <p:ph idx="1"/>
          </p:nvPr>
        </p:nvSpPr>
        <p:spPr>
          <a:xfrm>
            <a:off x="457200" y="99219"/>
            <a:ext cx="4114800" cy="1905000"/>
          </a:xfrm>
        </p:spPr>
        <p:txBody>
          <a:bodyPr>
            <a:noAutofit/>
          </a:bodyPr>
          <a:lstStyle/>
          <a:p>
            <a:pPr>
              <a:lnSpc>
                <a:spcPct val="150000"/>
              </a:lnSpc>
            </a:pPr>
            <a:r>
              <a:rPr 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rPr>
              <a:t>Misrepresented</a:t>
            </a:r>
          </a:p>
          <a:p>
            <a:pPr>
              <a:lnSpc>
                <a:spcPct val="150000"/>
              </a:lnSpc>
            </a:pPr>
            <a:r>
              <a:rPr 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rPr>
              <a:t>Misunderstood</a:t>
            </a:r>
          </a:p>
          <a:p>
            <a:pPr>
              <a:lnSpc>
                <a:spcPct val="150000"/>
              </a:lnSpc>
            </a:pPr>
            <a:endParaRPr 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4" name="Content Placeholder 2">
            <a:extLst>
              <a:ext uri="{FF2B5EF4-FFF2-40B4-BE49-F238E27FC236}">
                <a16:creationId xmlns:a16="http://schemas.microsoft.com/office/drawing/2014/main" id="{CEF48B2E-96B4-460D-AD7F-120128E4C13C}"/>
              </a:ext>
            </a:extLst>
          </p:cNvPr>
          <p:cNvSpPr txBox="1">
            <a:spLocks/>
          </p:cNvSpPr>
          <p:nvPr/>
        </p:nvSpPr>
        <p:spPr>
          <a:xfrm>
            <a:off x="5017213" y="4876800"/>
            <a:ext cx="41148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rPr>
              <a:t>Over-Used</a:t>
            </a:r>
          </a:p>
          <a:p>
            <a:pPr>
              <a:lnSpc>
                <a:spcPct val="150000"/>
              </a:lnSpc>
            </a:pPr>
            <a:r>
              <a:rPr 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rPr>
              <a:t>Under-Used</a:t>
            </a:r>
          </a:p>
        </p:txBody>
      </p:sp>
    </p:spTree>
    <p:extLst>
      <p:ext uri="{BB962C8B-B14F-4D97-AF65-F5344CB8AC3E}">
        <p14:creationId xmlns:p14="http://schemas.microsoft.com/office/powerpoint/2010/main" val="2825732646"/>
      </p:ext>
    </p:extLst>
  </p:cSld>
  <p:clrMapOvr>
    <a:masterClrMapping/>
  </p:clrMapOvr>
  <mc:AlternateContent xmlns:mc="http://schemas.openxmlformats.org/markup-compatibility/2006">
    <mc:Choice xmlns:p14="http://schemas.microsoft.com/office/powerpoint/2010/main" Requires="p14">
      <p:transition spd="slow" p14:dur="2250">
        <p:push dir="d"/>
      </p:transition>
    </mc:Choice>
    <mc:Fallback>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out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barn(inHorizontal)">
                                      <p:cBhvr>
                                        <p:cTn id="16" dur="500"/>
                                        <p:tgtEl>
                                          <p:spTgt spid="4">
                                            <p:txEl>
                                              <p:pRg st="0" end="0"/>
                                            </p:txEl>
                                          </p:spTgt>
                                        </p:tgtEl>
                                      </p:cBhvr>
                                    </p:animEffect>
                                  </p:childTnLst>
                                </p:cTn>
                              </p:par>
                            </p:childTnLst>
                          </p:cTn>
                        </p:par>
                        <p:par>
                          <p:cTn id="17" fill="hold">
                            <p:stCondLst>
                              <p:cond delay="500"/>
                            </p:stCondLst>
                            <p:childTnLst>
                              <p:par>
                                <p:cTn id="18" presetID="16" presetClass="entr" presetSubtype="42"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outHorizontal)">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6FD9-8419-46BC-827D-0FE98B6F2B72}"/>
              </a:ext>
            </a:extLst>
          </p:cNvPr>
          <p:cNvSpPr>
            <a:spLocks noGrp="1"/>
          </p:cNvSpPr>
          <p:nvPr>
            <p:ph type="title"/>
          </p:nvPr>
        </p:nvSpPr>
        <p:spPr>
          <a:xfrm>
            <a:off x="2286000" y="274638"/>
            <a:ext cx="6400800" cy="868362"/>
          </a:xfrm>
          <a:solidFill>
            <a:schemeClr val="bg1">
              <a:alpha val="90000"/>
            </a:schemeClr>
          </a:solidFill>
          <a:effectLst>
            <a:softEdge rad="50800"/>
          </a:effectLst>
        </p:spPr>
        <p:txBody>
          <a:bodyPr>
            <a:normAutofit/>
          </a:bodyPr>
          <a:lstStyle/>
          <a:p>
            <a:pPr eaLnBrk="1" hangingPunct="1">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Types of Love in Bible</a:t>
            </a:r>
          </a:p>
        </p:txBody>
      </p:sp>
      <p:sp>
        <p:nvSpPr>
          <p:cNvPr id="16388" name="Content Placeholder 2">
            <a:extLst>
              <a:ext uri="{FF2B5EF4-FFF2-40B4-BE49-F238E27FC236}">
                <a16:creationId xmlns:a16="http://schemas.microsoft.com/office/drawing/2014/main" id="{77DF26E3-2130-4EDB-B2C8-A01C17644567}"/>
              </a:ext>
            </a:extLst>
          </p:cNvPr>
          <p:cNvSpPr>
            <a:spLocks noGrp="1"/>
          </p:cNvSpPr>
          <p:nvPr>
            <p:ph idx="1"/>
          </p:nvPr>
        </p:nvSpPr>
        <p:spPr>
          <a:xfrm>
            <a:off x="304800" y="1981200"/>
            <a:ext cx="8534400" cy="4343400"/>
          </a:xfrm>
          <a:solidFill>
            <a:schemeClr val="bg1">
              <a:alpha val="90195"/>
            </a:schemeClr>
          </a:solidFill>
          <a:effectLst>
            <a:softEdge rad="50800"/>
          </a:effectLst>
        </p:spPr>
        <p:txBody>
          <a:bodyPr/>
          <a:lstStyle/>
          <a:p>
            <a:pPr marL="0" indent="0" eaLnBrk="1">
              <a:buFont typeface="Wingdings" panose="05000000000000000000" pitchFamily="2" charset="2"/>
              <a:buNone/>
              <a:defRPr/>
            </a:pP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Eros</a:t>
            </a: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Love arises from passion, sexual attraction</a:t>
            </a:r>
          </a:p>
          <a:p>
            <a:pPr marL="457200" indent="-457200" eaLnBrk="1">
              <a:spcBef>
                <a:spcPts val="0"/>
              </a:spcBef>
              <a:buFont typeface="Courier New" panose="02070309020205020404" pitchFamily="49" charset="0"/>
              <a:buChar char="o"/>
              <a:defRPr/>
            </a:pP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It is the love (passion) of a man for a woman</a:t>
            </a:r>
          </a:p>
          <a:p>
            <a:pPr marL="800100" lvl="1" indent="-342900" eaLnBrk="1">
              <a:spcBef>
                <a:spcPts val="0"/>
              </a:spcBef>
              <a:buFont typeface="Wingdings" panose="05000000000000000000" pitchFamily="2" charset="2"/>
              <a:buChar char="§"/>
              <a:defRPr/>
            </a:pP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It Gives and Expects to Receive</a:t>
            </a:r>
            <a:endPar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eaLnBrk="1" hangingPunct="1">
              <a:spcBef>
                <a:spcPts val="1200"/>
              </a:spcBef>
              <a:buFont typeface="Wingdings" panose="05000000000000000000" pitchFamily="2" charset="2"/>
              <a:buNone/>
              <a:defRPr/>
            </a:pP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b="1" i="1" dirty="0" err="1">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Storge</a:t>
            </a: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Love arises from affection of a family</a:t>
            </a:r>
          </a:p>
          <a:p>
            <a:pPr marL="457200" indent="-457200" eaLnBrk="1" hangingPunct="1">
              <a:spcBef>
                <a:spcPts val="0"/>
              </a:spcBef>
              <a:buFont typeface="Courier New" panose="02070309020205020404" pitchFamily="49" charset="0"/>
              <a:buChar char="o"/>
              <a:defRPr/>
            </a:pP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Love and natural affection between parent/ child</a:t>
            </a:r>
          </a:p>
          <a:p>
            <a:pPr marL="800100" lvl="1" indent="-342900" eaLnBrk="1">
              <a:spcBef>
                <a:spcPts val="0"/>
              </a:spcBef>
              <a:buFont typeface="Wingdings" panose="05000000000000000000" pitchFamily="2" charset="2"/>
              <a:buChar char="§"/>
              <a:defRPr/>
            </a:pP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It Gives and Expects to Receive</a:t>
            </a:r>
            <a:endPar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eaLnBrk="1" hangingPunct="1">
              <a:spcBef>
                <a:spcPts val="1200"/>
              </a:spcBef>
              <a:buFont typeface="Wingdings" panose="05000000000000000000" pitchFamily="2" charset="2"/>
              <a:buNone/>
              <a:defRPr/>
            </a:pP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b="1" i="1" dirty="0" err="1">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Phileo</a:t>
            </a: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or </a:t>
            </a: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b="1" i="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Philadelphia</a:t>
            </a: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Love of deep affection/    </a:t>
            </a:r>
          </a:p>
          <a:p>
            <a:pPr marL="0" indent="0" eaLnBrk="1" hangingPunct="1">
              <a:spcBef>
                <a:spcPts val="0"/>
              </a:spcBef>
              <a:buFont typeface="Wingdings" panose="05000000000000000000" pitchFamily="2" charset="2"/>
              <a:buNone/>
              <a:defRPr/>
            </a:pPr>
            <a:r>
              <a:rPr lang="en-US" altLang="en-US" sz="28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feelings toward those very near your heart</a:t>
            </a:r>
          </a:p>
          <a:p>
            <a:pPr marL="800100" lvl="1" indent="-342900" eaLnBrk="1" hangingPunct="1">
              <a:spcBef>
                <a:spcPts val="0"/>
              </a:spcBef>
              <a:buFont typeface="Wingdings" panose="05000000000000000000" pitchFamily="2" charset="2"/>
              <a:buChar char="§"/>
              <a:defRPr/>
            </a:pPr>
            <a:r>
              <a:rPr lang="en-US" altLang="en-US" sz="28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It Gives and Expects to Receive</a:t>
            </a:r>
            <a:r>
              <a:rPr lang="en-US" altLang="en-US" sz="16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388">
                                            <p:bg/>
                                          </p:spTgt>
                                        </p:tgtEl>
                                        <p:attrNameLst>
                                          <p:attrName>style.visibility</p:attrName>
                                        </p:attrNameLst>
                                      </p:cBhvr>
                                      <p:to>
                                        <p:strVal val="visible"/>
                                      </p:to>
                                    </p:set>
                                    <p:animEffect transition="in" filter="circle(in)">
                                      <p:cBhvr>
                                        <p:cTn id="14" dur="2000"/>
                                        <p:tgtEl>
                                          <p:spTgt spid="16388">
                                            <p:bg/>
                                          </p:spTgt>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6388">
                                            <p:txEl>
                                              <p:pRg st="0" end="0"/>
                                            </p:txEl>
                                          </p:spTgt>
                                        </p:tgtEl>
                                        <p:attrNameLst>
                                          <p:attrName>style.visibility</p:attrName>
                                        </p:attrNameLst>
                                      </p:cBhvr>
                                      <p:to>
                                        <p:strVal val="visible"/>
                                      </p:to>
                                    </p:set>
                                    <p:animEffect transition="in" filter="circle(in)">
                                      <p:cBhvr>
                                        <p:cTn id="17" dur="2000"/>
                                        <p:tgtEl>
                                          <p:spTgt spid="16388">
                                            <p:txEl>
                                              <p:pRg st="0" end="0"/>
                                            </p:txEl>
                                          </p:spTgt>
                                        </p:tgtEl>
                                      </p:cBhvr>
                                    </p:animEffect>
                                  </p:childTnLst>
                                </p:cTn>
                              </p:par>
                            </p:childTnLst>
                          </p:cTn>
                        </p:par>
                        <p:par>
                          <p:cTn id="18" fill="hold" nodeType="afterGroup">
                            <p:stCondLst>
                              <p:cond delay="2000"/>
                            </p:stCondLst>
                            <p:childTnLst>
                              <p:par>
                                <p:cTn id="19" presetID="6" presetClass="entr" presetSubtype="16" fill="hold" grpId="0" nodeType="afterEffect">
                                  <p:stCondLst>
                                    <p:cond delay="0"/>
                                  </p:stCondLst>
                                  <p:childTnLst>
                                    <p:set>
                                      <p:cBhvr>
                                        <p:cTn id="20" dur="1" fill="hold">
                                          <p:stCondLst>
                                            <p:cond delay="0"/>
                                          </p:stCondLst>
                                        </p:cTn>
                                        <p:tgtEl>
                                          <p:spTgt spid="16388">
                                            <p:txEl>
                                              <p:pRg st="1" end="1"/>
                                            </p:txEl>
                                          </p:spTgt>
                                        </p:tgtEl>
                                        <p:attrNameLst>
                                          <p:attrName>style.visibility</p:attrName>
                                        </p:attrNameLst>
                                      </p:cBhvr>
                                      <p:to>
                                        <p:strVal val="visible"/>
                                      </p:to>
                                    </p:set>
                                    <p:animEffect transition="in" filter="circle(in)">
                                      <p:cBhvr>
                                        <p:cTn id="21" dur="2000"/>
                                        <p:tgtEl>
                                          <p:spTgt spid="16388">
                                            <p:txEl>
                                              <p:pRg st="1" end="1"/>
                                            </p:txEl>
                                          </p:spTgt>
                                        </p:tgtEl>
                                      </p:cBhvr>
                                    </p:animEffect>
                                  </p:childTnLst>
                                </p:cTn>
                              </p:par>
                            </p:childTnLst>
                          </p:cTn>
                        </p:par>
                        <p:par>
                          <p:cTn id="22" fill="hold" nodeType="afterGroup">
                            <p:stCondLst>
                              <p:cond delay="4000"/>
                            </p:stCondLst>
                            <p:childTnLst>
                              <p:par>
                                <p:cTn id="23" presetID="6" presetClass="entr" presetSubtype="16" fill="hold" grpId="0" nodeType="afterEffect">
                                  <p:stCondLst>
                                    <p:cond delay="0"/>
                                  </p:stCondLst>
                                  <p:childTnLst>
                                    <p:set>
                                      <p:cBhvr>
                                        <p:cTn id="24" dur="1" fill="hold">
                                          <p:stCondLst>
                                            <p:cond delay="0"/>
                                          </p:stCondLst>
                                        </p:cTn>
                                        <p:tgtEl>
                                          <p:spTgt spid="16388">
                                            <p:txEl>
                                              <p:pRg st="2" end="2"/>
                                            </p:txEl>
                                          </p:spTgt>
                                        </p:tgtEl>
                                        <p:attrNameLst>
                                          <p:attrName>style.visibility</p:attrName>
                                        </p:attrNameLst>
                                      </p:cBhvr>
                                      <p:to>
                                        <p:strVal val="visible"/>
                                      </p:to>
                                    </p:set>
                                    <p:animEffect transition="in" filter="circle(in)">
                                      <p:cBhvr>
                                        <p:cTn id="25" dur="2000"/>
                                        <p:tgtEl>
                                          <p:spTgt spid="16388">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6388">
                                            <p:txEl>
                                              <p:pRg st="3" end="3"/>
                                            </p:txEl>
                                          </p:spTgt>
                                        </p:tgtEl>
                                        <p:attrNameLst>
                                          <p:attrName>style.visibility</p:attrName>
                                        </p:attrNameLst>
                                      </p:cBhvr>
                                      <p:to>
                                        <p:strVal val="visible"/>
                                      </p:to>
                                    </p:set>
                                    <p:animEffect transition="in" filter="circle(in)">
                                      <p:cBhvr>
                                        <p:cTn id="30" dur="2000"/>
                                        <p:tgtEl>
                                          <p:spTgt spid="16388">
                                            <p:txEl>
                                              <p:pRg st="3" end="3"/>
                                            </p:txEl>
                                          </p:spTgt>
                                        </p:tgtEl>
                                      </p:cBhvr>
                                    </p:animEffect>
                                  </p:childTnLst>
                                </p:cTn>
                              </p:par>
                            </p:childTnLst>
                          </p:cTn>
                        </p:par>
                        <p:par>
                          <p:cTn id="31" fill="hold" nodeType="afterGroup">
                            <p:stCondLst>
                              <p:cond delay="2000"/>
                            </p:stCondLst>
                            <p:childTnLst>
                              <p:par>
                                <p:cTn id="32" presetID="6" presetClass="entr" presetSubtype="16" fill="hold" grpId="0" nodeType="afterEffect">
                                  <p:stCondLst>
                                    <p:cond delay="0"/>
                                  </p:stCondLst>
                                  <p:childTnLst>
                                    <p:set>
                                      <p:cBhvr>
                                        <p:cTn id="33" dur="1" fill="hold">
                                          <p:stCondLst>
                                            <p:cond delay="0"/>
                                          </p:stCondLst>
                                        </p:cTn>
                                        <p:tgtEl>
                                          <p:spTgt spid="16388">
                                            <p:txEl>
                                              <p:pRg st="4" end="4"/>
                                            </p:txEl>
                                          </p:spTgt>
                                        </p:tgtEl>
                                        <p:attrNameLst>
                                          <p:attrName>style.visibility</p:attrName>
                                        </p:attrNameLst>
                                      </p:cBhvr>
                                      <p:to>
                                        <p:strVal val="visible"/>
                                      </p:to>
                                    </p:set>
                                    <p:animEffect transition="in" filter="circle(in)">
                                      <p:cBhvr>
                                        <p:cTn id="34" dur="2000"/>
                                        <p:tgtEl>
                                          <p:spTgt spid="16388">
                                            <p:txEl>
                                              <p:pRg st="4" end="4"/>
                                            </p:txEl>
                                          </p:spTgt>
                                        </p:tgtEl>
                                      </p:cBhvr>
                                    </p:animEffect>
                                  </p:childTnLst>
                                </p:cTn>
                              </p:par>
                            </p:childTnLst>
                          </p:cTn>
                        </p:par>
                        <p:par>
                          <p:cTn id="35" fill="hold" nodeType="afterGroup">
                            <p:stCondLst>
                              <p:cond delay="4000"/>
                            </p:stCondLst>
                            <p:childTnLst>
                              <p:par>
                                <p:cTn id="36" presetID="6" presetClass="entr" presetSubtype="16" fill="hold" grpId="0" nodeType="afterEffect">
                                  <p:stCondLst>
                                    <p:cond delay="0"/>
                                  </p:stCondLst>
                                  <p:childTnLst>
                                    <p:set>
                                      <p:cBhvr>
                                        <p:cTn id="37" dur="1" fill="hold">
                                          <p:stCondLst>
                                            <p:cond delay="0"/>
                                          </p:stCondLst>
                                        </p:cTn>
                                        <p:tgtEl>
                                          <p:spTgt spid="16388">
                                            <p:txEl>
                                              <p:pRg st="5" end="5"/>
                                            </p:txEl>
                                          </p:spTgt>
                                        </p:tgtEl>
                                        <p:attrNameLst>
                                          <p:attrName>style.visibility</p:attrName>
                                        </p:attrNameLst>
                                      </p:cBhvr>
                                      <p:to>
                                        <p:strVal val="visible"/>
                                      </p:to>
                                    </p:set>
                                    <p:animEffect transition="in" filter="circle(in)">
                                      <p:cBhvr>
                                        <p:cTn id="38" dur="2000"/>
                                        <p:tgtEl>
                                          <p:spTgt spid="16388">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6388">
                                            <p:txEl>
                                              <p:pRg st="6" end="6"/>
                                            </p:txEl>
                                          </p:spTgt>
                                        </p:tgtEl>
                                        <p:attrNameLst>
                                          <p:attrName>style.visibility</p:attrName>
                                        </p:attrNameLst>
                                      </p:cBhvr>
                                      <p:to>
                                        <p:strVal val="visible"/>
                                      </p:to>
                                    </p:set>
                                    <p:animEffect transition="in" filter="circle(in)">
                                      <p:cBhvr>
                                        <p:cTn id="43" dur="2000"/>
                                        <p:tgtEl>
                                          <p:spTgt spid="16388">
                                            <p:txEl>
                                              <p:pRg st="6" end="6"/>
                                            </p:txEl>
                                          </p:spTgt>
                                        </p:tgtEl>
                                      </p:cBhvr>
                                    </p:animEffect>
                                  </p:childTnLst>
                                </p:cTn>
                              </p:par>
                            </p:childTnLst>
                          </p:cTn>
                        </p:par>
                        <p:par>
                          <p:cTn id="44" fill="hold" nodeType="afterGroup">
                            <p:stCondLst>
                              <p:cond delay="2000"/>
                            </p:stCondLst>
                            <p:childTnLst>
                              <p:par>
                                <p:cTn id="45" presetID="6" presetClass="entr" presetSubtype="16" fill="hold" grpId="0" nodeType="afterEffect">
                                  <p:stCondLst>
                                    <p:cond delay="0"/>
                                  </p:stCondLst>
                                  <p:childTnLst>
                                    <p:set>
                                      <p:cBhvr>
                                        <p:cTn id="46" dur="1" fill="hold">
                                          <p:stCondLst>
                                            <p:cond delay="0"/>
                                          </p:stCondLst>
                                        </p:cTn>
                                        <p:tgtEl>
                                          <p:spTgt spid="16388">
                                            <p:txEl>
                                              <p:pRg st="7" end="7"/>
                                            </p:txEl>
                                          </p:spTgt>
                                        </p:tgtEl>
                                        <p:attrNameLst>
                                          <p:attrName>style.visibility</p:attrName>
                                        </p:attrNameLst>
                                      </p:cBhvr>
                                      <p:to>
                                        <p:strVal val="visible"/>
                                      </p:to>
                                    </p:set>
                                    <p:animEffect transition="in" filter="circle(in)">
                                      <p:cBhvr>
                                        <p:cTn id="47" dur="2000"/>
                                        <p:tgtEl>
                                          <p:spTgt spid="16388">
                                            <p:txEl>
                                              <p:pRg st="7" end="7"/>
                                            </p:txEl>
                                          </p:spTgt>
                                        </p:tgtEl>
                                      </p:cBhvr>
                                    </p:animEffect>
                                  </p:childTnLst>
                                </p:cTn>
                              </p:par>
                            </p:childTnLst>
                          </p:cTn>
                        </p:par>
                        <p:par>
                          <p:cTn id="48" fill="hold" nodeType="afterGroup">
                            <p:stCondLst>
                              <p:cond delay="4000"/>
                            </p:stCondLst>
                            <p:childTnLst>
                              <p:par>
                                <p:cTn id="49" presetID="6" presetClass="entr" presetSubtype="16" fill="hold" grpId="0" nodeType="afterEffect">
                                  <p:stCondLst>
                                    <p:cond delay="0"/>
                                  </p:stCondLst>
                                  <p:childTnLst>
                                    <p:set>
                                      <p:cBhvr>
                                        <p:cTn id="50" dur="1" fill="hold">
                                          <p:stCondLst>
                                            <p:cond delay="0"/>
                                          </p:stCondLst>
                                        </p:cTn>
                                        <p:tgtEl>
                                          <p:spTgt spid="16388">
                                            <p:txEl>
                                              <p:pRg st="8" end="8"/>
                                            </p:txEl>
                                          </p:spTgt>
                                        </p:tgtEl>
                                        <p:attrNameLst>
                                          <p:attrName>style.visibility</p:attrName>
                                        </p:attrNameLst>
                                      </p:cBhvr>
                                      <p:to>
                                        <p:strVal val="visible"/>
                                      </p:to>
                                    </p:set>
                                    <p:animEffect transition="in" filter="circle(in)">
                                      <p:cBhvr>
                                        <p:cTn id="51" dur="2000"/>
                                        <p:tgtEl>
                                          <p:spTgt spid="1638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388"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B5E2-C65E-4096-854C-81C4670F40ED}"/>
              </a:ext>
            </a:extLst>
          </p:cNvPr>
          <p:cNvSpPr>
            <a:spLocks noGrp="1"/>
          </p:cNvSpPr>
          <p:nvPr>
            <p:ph type="title"/>
          </p:nvPr>
        </p:nvSpPr>
        <p:spPr>
          <a:xfrm>
            <a:off x="152400" y="114300"/>
            <a:ext cx="6553200" cy="876300"/>
          </a:xfrm>
          <a:solidFill>
            <a:schemeClr val="bg1">
              <a:alpha val="90000"/>
            </a:schemeClr>
          </a:solidFill>
          <a:effectLst>
            <a:softEdge rad="50800"/>
          </a:effectLst>
        </p:spPr>
        <p:txBody>
          <a:bodyPr>
            <a:normAutofit/>
          </a:bodyPr>
          <a:lstStyle/>
          <a:p>
            <a:pPr eaLnBrk="1" hangingPunct="1">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Types of Love in Bible</a:t>
            </a:r>
          </a:p>
        </p:txBody>
      </p:sp>
      <p:sp>
        <p:nvSpPr>
          <p:cNvPr id="16388" name="Content Placeholder 2">
            <a:extLst>
              <a:ext uri="{FF2B5EF4-FFF2-40B4-BE49-F238E27FC236}">
                <a16:creationId xmlns:a16="http://schemas.microsoft.com/office/drawing/2014/main" id="{A2BB768D-84BB-4BE1-BBD6-C1A78E21FFA5}"/>
              </a:ext>
            </a:extLst>
          </p:cNvPr>
          <p:cNvSpPr>
            <a:spLocks noGrp="1"/>
          </p:cNvSpPr>
          <p:nvPr>
            <p:ph idx="1"/>
          </p:nvPr>
        </p:nvSpPr>
        <p:spPr>
          <a:xfrm>
            <a:off x="609600" y="1752600"/>
            <a:ext cx="7924800" cy="4495800"/>
          </a:xfrm>
          <a:solidFill>
            <a:schemeClr val="bg1">
              <a:alpha val="90195"/>
            </a:schemeClr>
          </a:solidFill>
          <a:effectLst>
            <a:softEdge rad="50800"/>
          </a:effectLst>
        </p:spPr>
        <p:txBody>
          <a:bodyPr/>
          <a:lstStyle/>
          <a:p>
            <a:pPr marL="0" indent="0" algn="ctr" eaLnBrk="1">
              <a:spcBef>
                <a:spcPts val="0"/>
              </a:spcBef>
              <a:buFont typeface="Wingdings" panose="05000000000000000000" pitchFamily="2" charset="2"/>
              <a:buNone/>
              <a:defRPr/>
            </a:pPr>
            <a:r>
              <a:rPr lang="en-US" altLang="en-US" sz="24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altLang="en-US" sz="28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Eros</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 </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altLang="en-US" sz="28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Storge</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 </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altLang="en-US" sz="2800" b="1" i="1" dirty="0" err="1">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Phileo</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endPar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457200" lvl="2" indent="0" eaLnBrk="1" hangingPunct="1">
              <a:spcBef>
                <a:spcPts val="0"/>
              </a:spcBef>
              <a:buClr>
                <a:srgbClr val="CC0000"/>
              </a:buClr>
              <a:buNone/>
              <a:defRPr/>
            </a:pP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All Give and Expect to Receive</a:t>
            </a:r>
            <a:endParaRPr lang="en-US" altLang="en-US" sz="16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lgn="ctr" eaLnBrk="1" hangingPunct="1">
              <a:spcBef>
                <a:spcPts val="1200"/>
              </a:spcBef>
              <a:buFont typeface="Wingdings" panose="05000000000000000000" pitchFamily="2" charset="2"/>
              <a:buNone/>
              <a:defRPr/>
            </a:pP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altLang="en-US" sz="28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Agape</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Love</a:t>
            </a:r>
            <a:endPar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eaLnBrk="1" hangingPunct="1">
              <a:spcBef>
                <a:spcPts val="0"/>
              </a:spcBef>
              <a:defRPr/>
            </a:pP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Sacrificial Love </a:t>
            </a: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that </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Does Well No Matter</a:t>
            </a: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p>
          <a:p>
            <a:pPr marL="0" indent="0" eaLnBrk="1" hangingPunct="1">
              <a:spcBef>
                <a:spcPts val="0"/>
              </a:spcBef>
              <a:buNone/>
              <a:defRPr/>
            </a:pP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…the Circumstance or Cost to Self</a:t>
            </a:r>
          </a:p>
          <a:p>
            <a:pPr marL="457200" indent="-457200" eaLnBrk="1" hangingPunct="1">
              <a:spcBef>
                <a:spcPts val="600"/>
              </a:spcBef>
              <a:buFont typeface="Courier New" panose="02070309020205020404" pitchFamily="49" charset="0"/>
              <a:buChar char="o"/>
              <a:defRPr/>
            </a:pP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 </a:t>
            </a: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Demonstrates Kindness, Benevolence</a:t>
            </a:r>
          </a:p>
          <a:p>
            <a:pPr marL="0" indent="0" eaLnBrk="1" hangingPunct="1">
              <a:spcBef>
                <a:spcPts val="0"/>
              </a:spcBef>
              <a:buNone/>
              <a:defRPr/>
            </a:pPr>
            <a:r>
              <a:rPr lang="en-US" altLang="en-US" sz="2800"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…even in Midst of Stormy Situations.</a:t>
            </a:r>
          </a:p>
          <a:p>
            <a:pPr marL="457200" indent="-457200" eaLnBrk="1" hangingPunct="1">
              <a:spcBef>
                <a:spcPts val="600"/>
              </a:spcBef>
              <a:buFont typeface="Courier New" panose="02070309020205020404" pitchFamily="49" charset="0"/>
              <a:buChar char="o"/>
              <a:defRPr/>
            </a:pP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Cares, Gives, / Works for Another’s Good</a:t>
            </a:r>
          </a:p>
          <a:p>
            <a:pPr marL="742950" lvl="1" indent="-285750" eaLnBrk="1" hangingPunct="1">
              <a:spcBef>
                <a:spcPts val="600"/>
              </a:spcBef>
              <a:buFont typeface="Wingdings" panose="05000000000000000000" pitchFamily="2" charset="2"/>
              <a:buChar char="§"/>
              <a:defRPr/>
            </a:pPr>
            <a:r>
              <a:rPr lang="en-US" alt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 Gives Without Expecting to Receive</a:t>
            </a:r>
          </a:p>
        </p:txBody>
      </p:sp>
    </p:spTree>
  </p:cSld>
  <p:clrMapOvr>
    <a:masterClrMapping/>
  </p:clrMapOvr>
  <mc:AlternateContent xmlns:mc="http://schemas.openxmlformats.org/markup-compatibility/2006" xmlns:p14="http://schemas.microsoft.com/office/powerpoint/2010/main">
    <mc:Choice Requires="p14">
      <p:transition spd="slow" p14:dur="25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388">
                                            <p:bg/>
                                          </p:spTgt>
                                        </p:tgtEl>
                                        <p:attrNameLst>
                                          <p:attrName>style.visibility</p:attrName>
                                        </p:attrNameLst>
                                      </p:cBhvr>
                                      <p:to>
                                        <p:strVal val="visible"/>
                                      </p:to>
                                    </p:set>
                                    <p:anim calcmode="lin" valueType="num">
                                      <p:cBhvr>
                                        <p:cTn id="7" dur="500" fill="hold"/>
                                        <p:tgtEl>
                                          <p:spTgt spid="1638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388">
                                            <p:bg/>
                                          </p:spTgt>
                                        </p:tgtEl>
                                        <p:attrNameLst>
                                          <p:attrName>ppt_y</p:attrName>
                                        </p:attrNameLst>
                                      </p:cBhvr>
                                      <p:tavLst>
                                        <p:tav tm="0">
                                          <p:val>
                                            <p:strVal val="#ppt_y"/>
                                          </p:val>
                                        </p:tav>
                                        <p:tav tm="100000">
                                          <p:val>
                                            <p:strVal val="#ppt_y"/>
                                          </p:val>
                                        </p:tav>
                                      </p:tavLst>
                                    </p:anim>
                                    <p:anim calcmode="lin" valueType="num">
                                      <p:cBhvr>
                                        <p:cTn id="9" dur="500" fill="hold"/>
                                        <p:tgtEl>
                                          <p:spTgt spid="1638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38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388">
                                            <p:bg/>
                                          </p:spTgt>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388">
                                            <p:txEl>
                                              <p:pRg st="0" end="0"/>
                                            </p:txEl>
                                          </p:spTgt>
                                        </p:tgtEl>
                                        <p:attrNameLst>
                                          <p:attrName>style.visibility</p:attrName>
                                        </p:attrNameLst>
                                      </p:cBhvr>
                                      <p:to>
                                        <p:strVal val="visible"/>
                                      </p:to>
                                    </p:set>
                                    <p:anim calcmode="lin" valueType="num">
                                      <p:cBhvr>
                                        <p:cTn id="14" dur="500" fill="hold"/>
                                        <p:tgtEl>
                                          <p:spTgt spid="1638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388">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1638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38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388">
                                            <p:txEl>
                                              <p:pRg st="0" end="0"/>
                                            </p:txEl>
                                          </p:spTgt>
                                        </p:tgtEl>
                                      </p:cBhvr>
                                    </p:animEffect>
                                  </p:childTnLst>
                                </p:cTn>
                              </p:par>
                            </p:childTnLst>
                          </p:cTn>
                        </p:par>
                        <p:par>
                          <p:cTn id="19" fill="hold" nodeType="afterGroup">
                            <p:stCondLst>
                              <p:cond delay="16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6388">
                                            <p:txEl>
                                              <p:pRg st="1" end="1"/>
                                            </p:txEl>
                                          </p:spTgt>
                                        </p:tgtEl>
                                        <p:attrNameLst>
                                          <p:attrName>style.visibility</p:attrName>
                                        </p:attrNameLst>
                                      </p:cBhvr>
                                      <p:to>
                                        <p:strVal val="visible"/>
                                      </p:to>
                                    </p:set>
                                    <p:anim calcmode="lin" valueType="num">
                                      <p:cBhvr>
                                        <p:cTn id="22" dur="500" fill="hold"/>
                                        <p:tgtEl>
                                          <p:spTgt spid="1638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6388">
                                            <p:txEl>
                                              <p:pRg st="1" end="1"/>
                                            </p:txEl>
                                          </p:spTgt>
                                        </p:tgtEl>
                                        <p:attrNameLst>
                                          <p:attrName>ppt_y</p:attrName>
                                        </p:attrNameLst>
                                      </p:cBhvr>
                                      <p:tavLst>
                                        <p:tav tm="0">
                                          <p:val>
                                            <p:strVal val="#ppt_y"/>
                                          </p:val>
                                        </p:tav>
                                        <p:tav tm="100000">
                                          <p:val>
                                            <p:strVal val="#ppt_y"/>
                                          </p:val>
                                        </p:tav>
                                      </p:tavLst>
                                    </p:anim>
                                    <p:anim calcmode="lin" valueType="num">
                                      <p:cBhvr>
                                        <p:cTn id="24" dur="500" fill="hold"/>
                                        <p:tgtEl>
                                          <p:spTgt spid="1638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638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6388">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16388">
                                            <p:txEl>
                                              <p:pRg st="2" end="2"/>
                                            </p:txEl>
                                          </p:spTgt>
                                        </p:tgtEl>
                                        <p:attrNameLst>
                                          <p:attrName>style.visibility</p:attrName>
                                        </p:attrNameLst>
                                      </p:cBhvr>
                                      <p:to>
                                        <p:strVal val="visible"/>
                                      </p:to>
                                    </p:set>
                                    <p:anim calcmode="lin" valueType="num">
                                      <p:cBhvr>
                                        <p:cTn id="31" dur="500" fill="hold"/>
                                        <p:tgtEl>
                                          <p:spTgt spid="1638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6388">
                                            <p:txEl>
                                              <p:pRg st="2" end="2"/>
                                            </p:txEl>
                                          </p:spTgt>
                                        </p:tgtEl>
                                        <p:attrNameLst>
                                          <p:attrName>ppt_y</p:attrName>
                                        </p:attrNameLst>
                                      </p:cBhvr>
                                      <p:tavLst>
                                        <p:tav tm="0">
                                          <p:val>
                                            <p:strVal val="#ppt_y"/>
                                          </p:val>
                                        </p:tav>
                                        <p:tav tm="100000">
                                          <p:val>
                                            <p:strVal val="#ppt_y"/>
                                          </p:val>
                                        </p:tav>
                                      </p:tavLst>
                                    </p:anim>
                                    <p:anim calcmode="lin" valueType="num">
                                      <p:cBhvr>
                                        <p:cTn id="33" dur="500" fill="hold"/>
                                        <p:tgtEl>
                                          <p:spTgt spid="1638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638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6388">
                                            <p:txEl>
                                              <p:pRg st="2" end="2"/>
                                            </p:txEl>
                                          </p:spTgt>
                                        </p:tgtEl>
                                      </p:cBhvr>
                                    </p:animEffect>
                                  </p:childTnLst>
                                </p:cTn>
                              </p:par>
                            </p:childTnLst>
                          </p:cTn>
                        </p:par>
                        <p:par>
                          <p:cTn id="36" fill="hold" nodeType="afterGroup">
                            <p:stCondLst>
                              <p:cond delay="10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16388">
                                            <p:txEl>
                                              <p:pRg st="3" end="3"/>
                                            </p:txEl>
                                          </p:spTgt>
                                        </p:tgtEl>
                                        <p:attrNameLst>
                                          <p:attrName>style.visibility</p:attrName>
                                        </p:attrNameLst>
                                      </p:cBhvr>
                                      <p:to>
                                        <p:strVal val="visible"/>
                                      </p:to>
                                    </p:set>
                                    <p:anim calcmode="lin" valueType="num">
                                      <p:cBhvr>
                                        <p:cTn id="39" dur="500" fill="hold"/>
                                        <p:tgtEl>
                                          <p:spTgt spid="16388">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6388">
                                            <p:txEl>
                                              <p:pRg st="3" end="3"/>
                                            </p:txEl>
                                          </p:spTgt>
                                        </p:tgtEl>
                                        <p:attrNameLst>
                                          <p:attrName>ppt_y</p:attrName>
                                        </p:attrNameLst>
                                      </p:cBhvr>
                                      <p:tavLst>
                                        <p:tav tm="0">
                                          <p:val>
                                            <p:strVal val="#ppt_y"/>
                                          </p:val>
                                        </p:tav>
                                        <p:tav tm="100000">
                                          <p:val>
                                            <p:strVal val="#ppt_y"/>
                                          </p:val>
                                        </p:tav>
                                      </p:tavLst>
                                    </p:anim>
                                    <p:anim calcmode="lin" valueType="num">
                                      <p:cBhvr>
                                        <p:cTn id="41" dur="500" fill="hold"/>
                                        <p:tgtEl>
                                          <p:spTgt spid="16388">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6388">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6388">
                                            <p:txEl>
                                              <p:pRg st="3" end="3"/>
                                            </p:txEl>
                                          </p:spTgt>
                                        </p:tgtEl>
                                      </p:cBhvr>
                                    </p:animEffect>
                                  </p:childTnLst>
                                </p:cTn>
                              </p:par>
                            </p:childTnLst>
                          </p:cTn>
                        </p:par>
                        <p:par>
                          <p:cTn id="44" fill="hold">
                            <p:stCondLst>
                              <p:cond delay="32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16388">
                                            <p:txEl>
                                              <p:pRg st="4" end="4"/>
                                            </p:txEl>
                                          </p:spTgt>
                                        </p:tgtEl>
                                        <p:attrNameLst>
                                          <p:attrName>style.visibility</p:attrName>
                                        </p:attrNameLst>
                                      </p:cBhvr>
                                      <p:to>
                                        <p:strVal val="visible"/>
                                      </p:to>
                                    </p:set>
                                    <p:anim calcmode="lin" valueType="num">
                                      <p:cBhvr>
                                        <p:cTn id="47" dur="500" fill="hold"/>
                                        <p:tgtEl>
                                          <p:spTgt spid="16388">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6388">
                                            <p:txEl>
                                              <p:pRg st="4" end="4"/>
                                            </p:txEl>
                                          </p:spTgt>
                                        </p:tgtEl>
                                        <p:attrNameLst>
                                          <p:attrName>ppt_y</p:attrName>
                                        </p:attrNameLst>
                                      </p:cBhvr>
                                      <p:tavLst>
                                        <p:tav tm="0">
                                          <p:val>
                                            <p:strVal val="#ppt_y"/>
                                          </p:val>
                                        </p:tav>
                                        <p:tav tm="100000">
                                          <p:val>
                                            <p:strVal val="#ppt_y"/>
                                          </p:val>
                                        </p:tav>
                                      </p:tavLst>
                                    </p:anim>
                                    <p:anim calcmode="lin" valueType="num">
                                      <p:cBhvr>
                                        <p:cTn id="49" dur="500" fill="hold"/>
                                        <p:tgtEl>
                                          <p:spTgt spid="16388">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6388">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6388">
                                            <p:txEl>
                                              <p:pRg st="4" end="4"/>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16388">
                                            <p:txEl>
                                              <p:pRg st="5" end="5"/>
                                            </p:txEl>
                                          </p:spTgt>
                                        </p:tgtEl>
                                        <p:attrNameLst>
                                          <p:attrName>style.visibility</p:attrName>
                                        </p:attrNameLst>
                                      </p:cBhvr>
                                      <p:to>
                                        <p:strVal val="visible"/>
                                      </p:to>
                                    </p:set>
                                    <p:anim calcmode="lin" valueType="num">
                                      <p:cBhvr>
                                        <p:cTn id="56" dur="500" fill="hold"/>
                                        <p:tgtEl>
                                          <p:spTgt spid="16388">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6388">
                                            <p:txEl>
                                              <p:pRg st="5" end="5"/>
                                            </p:txEl>
                                          </p:spTgt>
                                        </p:tgtEl>
                                        <p:attrNameLst>
                                          <p:attrName>ppt_y</p:attrName>
                                        </p:attrNameLst>
                                      </p:cBhvr>
                                      <p:tavLst>
                                        <p:tav tm="0">
                                          <p:val>
                                            <p:strVal val="#ppt_y"/>
                                          </p:val>
                                        </p:tav>
                                        <p:tav tm="100000">
                                          <p:val>
                                            <p:strVal val="#ppt_y"/>
                                          </p:val>
                                        </p:tav>
                                      </p:tavLst>
                                    </p:anim>
                                    <p:anim calcmode="lin" valueType="num">
                                      <p:cBhvr>
                                        <p:cTn id="58" dur="500" fill="hold"/>
                                        <p:tgtEl>
                                          <p:spTgt spid="16388">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6388">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6388">
                                            <p:txEl>
                                              <p:pRg st="5" end="5"/>
                                            </p:txEl>
                                          </p:spTgt>
                                        </p:tgtEl>
                                      </p:cBhvr>
                                    </p:animEffect>
                                  </p:childTnLst>
                                </p:cTn>
                              </p:par>
                            </p:childTnLst>
                          </p:cTn>
                        </p:par>
                        <p:par>
                          <p:cTn id="61" fill="hold">
                            <p:stCondLst>
                              <p:cond delay="2150"/>
                            </p:stCondLst>
                            <p:childTnLst>
                              <p:par>
                                <p:cTn id="62" presetID="41" presetClass="entr" presetSubtype="0" fill="hold" grpId="0" nodeType="afterEffect">
                                  <p:stCondLst>
                                    <p:cond delay="0"/>
                                  </p:stCondLst>
                                  <p:iterate type="lt">
                                    <p:tmPct val="10000"/>
                                  </p:iterate>
                                  <p:childTnLst>
                                    <p:set>
                                      <p:cBhvr>
                                        <p:cTn id="63" dur="1" fill="hold">
                                          <p:stCondLst>
                                            <p:cond delay="0"/>
                                          </p:stCondLst>
                                        </p:cTn>
                                        <p:tgtEl>
                                          <p:spTgt spid="16388">
                                            <p:txEl>
                                              <p:pRg st="6" end="6"/>
                                            </p:txEl>
                                          </p:spTgt>
                                        </p:tgtEl>
                                        <p:attrNameLst>
                                          <p:attrName>style.visibility</p:attrName>
                                        </p:attrNameLst>
                                      </p:cBhvr>
                                      <p:to>
                                        <p:strVal val="visible"/>
                                      </p:to>
                                    </p:set>
                                    <p:anim calcmode="lin" valueType="num">
                                      <p:cBhvr>
                                        <p:cTn id="64" dur="500" fill="hold"/>
                                        <p:tgtEl>
                                          <p:spTgt spid="16388">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16388">
                                            <p:txEl>
                                              <p:pRg st="6" end="6"/>
                                            </p:txEl>
                                          </p:spTgt>
                                        </p:tgtEl>
                                        <p:attrNameLst>
                                          <p:attrName>ppt_y</p:attrName>
                                        </p:attrNameLst>
                                      </p:cBhvr>
                                      <p:tavLst>
                                        <p:tav tm="0">
                                          <p:val>
                                            <p:strVal val="#ppt_y"/>
                                          </p:val>
                                        </p:tav>
                                        <p:tav tm="100000">
                                          <p:val>
                                            <p:strVal val="#ppt_y"/>
                                          </p:val>
                                        </p:tav>
                                      </p:tavLst>
                                    </p:anim>
                                    <p:anim calcmode="lin" valueType="num">
                                      <p:cBhvr>
                                        <p:cTn id="66" dur="500" fill="hold"/>
                                        <p:tgtEl>
                                          <p:spTgt spid="16388">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16388">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16388">
                                            <p:txEl>
                                              <p:pRg st="6" end="6"/>
                                            </p:txEl>
                                          </p:spTgt>
                                        </p:tgtEl>
                                      </p:cBhvr>
                                    </p:animEffect>
                                  </p:childTnLst>
                                </p:cTn>
                              </p:par>
                            </p:childTnLst>
                          </p:cTn>
                        </p:par>
                        <p:par>
                          <p:cTn id="69" fill="hold" nodeType="afterGroup">
                            <p:stCondLst>
                              <p:cond delay="415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16388">
                                            <p:txEl>
                                              <p:pRg st="7" end="7"/>
                                            </p:txEl>
                                          </p:spTgt>
                                        </p:tgtEl>
                                        <p:attrNameLst>
                                          <p:attrName>style.visibility</p:attrName>
                                        </p:attrNameLst>
                                      </p:cBhvr>
                                      <p:to>
                                        <p:strVal val="visible"/>
                                      </p:to>
                                    </p:set>
                                    <p:anim calcmode="lin" valueType="num">
                                      <p:cBhvr>
                                        <p:cTn id="72" dur="500" fill="hold"/>
                                        <p:tgtEl>
                                          <p:spTgt spid="16388">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6388">
                                            <p:txEl>
                                              <p:pRg st="7" end="7"/>
                                            </p:txEl>
                                          </p:spTgt>
                                        </p:tgtEl>
                                        <p:attrNameLst>
                                          <p:attrName>ppt_y</p:attrName>
                                        </p:attrNameLst>
                                      </p:cBhvr>
                                      <p:tavLst>
                                        <p:tav tm="0">
                                          <p:val>
                                            <p:strVal val="#ppt_y"/>
                                          </p:val>
                                        </p:tav>
                                        <p:tav tm="100000">
                                          <p:val>
                                            <p:strVal val="#ppt_y"/>
                                          </p:val>
                                        </p:tav>
                                      </p:tavLst>
                                    </p:anim>
                                    <p:anim calcmode="lin" valueType="num">
                                      <p:cBhvr>
                                        <p:cTn id="74" dur="500" fill="hold"/>
                                        <p:tgtEl>
                                          <p:spTgt spid="16388">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6388">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16388">
                                            <p:txEl>
                                              <p:pRg st="7" end="7"/>
                                            </p:txEl>
                                          </p:spTgt>
                                        </p:tgtEl>
                                      </p:cBhvr>
                                    </p:animEffect>
                                  </p:childTnLst>
                                </p:cTn>
                              </p:par>
                            </p:childTnLst>
                          </p:cTn>
                        </p:par>
                        <p:par>
                          <p:cTn id="77" fill="hold">
                            <p:stCondLst>
                              <p:cond delay="6300"/>
                            </p:stCondLst>
                            <p:childTnLst>
                              <p:par>
                                <p:cTn id="78" presetID="41" presetClass="entr" presetSubtype="0" fill="hold" grpId="0" nodeType="afterEffect">
                                  <p:stCondLst>
                                    <p:cond delay="0"/>
                                  </p:stCondLst>
                                  <p:iterate type="lt">
                                    <p:tmPct val="10000"/>
                                  </p:iterate>
                                  <p:childTnLst>
                                    <p:set>
                                      <p:cBhvr>
                                        <p:cTn id="79" dur="1" fill="hold">
                                          <p:stCondLst>
                                            <p:cond delay="0"/>
                                          </p:stCondLst>
                                        </p:cTn>
                                        <p:tgtEl>
                                          <p:spTgt spid="16388">
                                            <p:txEl>
                                              <p:pRg st="8" end="8"/>
                                            </p:txEl>
                                          </p:spTgt>
                                        </p:tgtEl>
                                        <p:attrNameLst>
                                          <p:attrName>style.visibility</p:attrName>
                                        </p:attrNameLst>
                                      </p:cBhvr>
                                      <p:to>
                                        <p:strVal val="visible"/>
                                      </p:to>
                                    </p:set>
                                    <p:anim calcmode="lin" valueType="num">
                                      <p:cBhvr>
                                        <p:cTn id="80" dur="500" fill="hold"/>
                                        <p:tgtEl>
                                          <p:spTgt spid="16388">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16388">
                                            <p:txEl>
                                              <p:pRg st="8" end="8"/>
                                            </p:txEl>
                                          </p:spTgt>
                                        </p:tgtEl>
                                        <p:attrNameLst>
                                          <p:attrName>ppt_y</p:attrName>
                                        </p:attrNameLst>
                                      </p:cBhvr>
                                      <p:tavLst>
                                        <p:tav tm="0">
                                          <p:val>
                                            <p:strVal val="#ppt_y"/>
                                          </p:val>
                                        </p:tav>
                                        <p:tav tm="100000">
                                          <p:val>
                                            <p:strVal val="#ppt_y"/>
                                          </p:val>
                                        </p:tav>
                                      </p:tavLst>
                                    </p:anim>
                                    <p:anim calcmode="lin" valueType="num">
                                      <p:cBhvr>
                                        <p:cTn id="82" dur="500" fill="hold"/>
                                        <p:tgtEl>
                                          <p:spTgt spid="16388">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16388">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1638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3600" y="274638"/>
            <a:ext cx="2743200" cy="792162"/>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Agape</a:t>
            </a:r>
          </a:p>
        </p:txBody>
      </p:sp>
      <p:sp>
        <p:nvSpPr>
          <p:cNvPr id="3" name="Content Placeholder 2"/>
          <p:cNvSpPr>
            <a:spLocks noGrp="1"/>
          </p:cNvSpPr>
          <p:nvPr>
            <p:ph idx="1"/>
          </p:nvPr>
        </p:nvSpPr>
        <p:spPr>
          <a:xfrm>
            <a:off x="457200" y="1600200"/>
            <a:ext cx="5791200" cy="4800599"/>
          </a:xfrm>
        </p:spPr>
        <p:txBody>
          <a:bodyPr>
            <a:normAutofit lnSpcReduction="10000"/>
          </a:bodyPr>
          <a:lstStyle/>
          <a:p>
            <a:pPr>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(1-3) …Is Not Measured by</a:t>
            </a:r>
          </a:p>
          <a:p>
            <a:pPr lvl="1">
              <a:lnSpc>
                <a:spcPct val="150000"/>
              </a:lnSpc>
              <a:spcBef>
                <a:spcPts val="0"/>
              </a:spcBef>
              <a:buFont typeface="Wingdings"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Words</a:t>
            </a:r>
          </a:p>
          <a:p>
            <a:pPr lvl="1">
              <a:lnSpc>
                <a:spcPct val="150000"/>
              </a:lnSpc>
              <a:spcBef>
                <a:spcPts val="0"/>
              </a:spcBef>
              <a:buFont typeface="Wingdings"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Intentions </a:t>
            </a:r>
          </a:p>
          <a:p>
            <a:pPr lvl="1">
              <a:lnSpc>
                <a:spcPct val="150000"/>
              </a:lnSpc>
              <a:spcBef>
                <a:spcPts val="0"/>
              </a:spcBef>
              <a:buFont typeface="Wingdings"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Actions </a:t>
            </a:r>
          </a:p>
          <a:p>
            <a:pPr>
              <a:lnSpc>
                <a:spcPct val="110000"/>
              </a:lnSpc>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By…</a:t>
            </a:r>
          </a:p>
          <a:p>
            <a:pPr lvl="1">
              <a:lnSpc>
                <a:spcPct val="150000"/>
              </a:lnSpc>
              <a:spcBef>
                <a:spcPts val="0"/>
              </a:spcBef>
              <a:buFont typeface="Wingdings"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Attitude…</a:t>
            </a:r>
          </a:p>
          <a:p>
            <a:pPr lvl="1">
              <a:lnSpc>
                <a:spcPct val="15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 Action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3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6" fill="hold">
                            <p:stCondLst>
                              <p:cond delay="4400"/>
                            </p:stCondLst>
                            <p:childTnLst>
                              <p:par>
                                <p:cTn id="17" presetID="45"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1" dur="1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22" fill="hold">
                            <p:stCondLst>
                              <p:cond delay="6300"/>
                            </p:stCondLst>
                            <p:childTnLst>
                              <p:par>
                                <p:cTn id="23" presetID="45" presetClass="entr" presetSubtype="0" fill="hold" grpId="0" nodeType="afterEffect">
                                  <p:stCondLst>
                                    <p:cond delay="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7" dur="1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par>
                          <p:cTn id="28" fill="hold">
                            <p:stCondLst>
                              <p:cond delay="7900"/>
                            </p:stCondLst>
                            <p:childTnLst>
                              <p:par>
                                <p:cTn id="29" presetID="45" presetClass="entr" presetSubtype="0" fill="hold" grpId="0" nodeType="afterEffect">
                                  <p:stCondLst>
                                    <p:cond delay="2000"/>
                                  </p:stCondLst>
                                  <p:iterate type="lt">
                                    <p:tmPct val="10000"/>
                                  </p:iterate>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3" dur="1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par>
                          <p:cTn id="34" fill="hold">
                            <p:stCondLst>
                              <p:cond delay="11400"/>
                            </p:stCondLst>
                            <p:childTnLst>
                              <p:par>
                                <p:cTn id="35" presetID="45" presetClass="entr" presetSubtype="0" fill="hold" grpId="0" nodeType="afterEffect">
                                  <p:stCondLst>
                                    <p:cond delay="0"/>
                                  </p:stCondLst>
                                  <p:iterate type="lt">
                                    <p:tmPct val="10000"/>
                                  </p:iterate>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39" dur="1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par>
                          <p:cTn id="40" fill="hold">
                            <p:stCondLst>
                              <p:cond delay="13200"/>
                            </p:stCondLst>
                            <p:childTnLst>
                              <p:par>
                                <p:cTn id="41" presetID="45" presetClass="entr" presetSubtype="0" fill="hold" grpId="0" nodeType="afterEffect">
                                  <p:stCondLst>
                                    <p:cond delay="0"/>
                                  </p:stCondLst>
                                  <p:iterate type="lt">
                                    <p:tmPct val="10000"/>
                                  </p:iterate>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45" dur="1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easure of Love Valentines Day PowerPoint | slide 3"/>
          <p:cNvPicPr>
            <a:picLocks noChangeAspect="1" noChangeArrowheads="1"/>
          </p:cNvPicPr>
          <p:nvPr/>
        </p:nvPicPr>
        <p:blipFill>
          <a:blip r:embed="rId2" cstate="print"/>
          <a:srcRect/>
          <a:stretch>
            <a:fillRect/>
          </a:stretch>
        </p:blipFill>
        <p:spPr bwMode="auto">
          <a:xfrm>
            <a:off x="304800" y="381000"/>
            <a:ext cx="8305800" cy="5715000"/>
          </a:xfrm>
          <a:prstGeom prst="rect">
            <a:avLst/>
          </a:prstGeom>
          <a:noFill/>
        </p:spPr>
      </p:pic>
      <p:sp>
        <p:nvSpPr>
          <p:cNvPr id="2" name="Title 1"/>
          <p:cNvSpPr>
            <a:spLocks noGrp="1"/>
          </p:cNvSpPr>
          <p:nvPr>
            <p:ph type="title"/>
          </p:nvPr>
        </p:nvSpPr>
        <p:spPr/>
        <p:txBody>
          <a:bodyPr/>
          <a:lstStyle/>
          <a:p>
            <a:endParaRPr lang="en-US" dirty="0"/>
          </a:p>
        </p:txBody>
      </p:sp>
      <p:sp>
        <p:nvSpPr>
          <p:cNvPr id="5" name="Rectangle 2"/>
          <p:cNvSpPr>
            <a:spLocks noGrp="1" noChangeArrowheads="1"/>
          </p:cNvSpPr>
          <p:nvPr>
            <p:ph idx="1"/>
          </p:nvPr>
        </p:nvSpPr>
        <p:spPr>
          <a:solidFill>
            <a:schemeClr val="accent3">
              <a:alpha val="78000"/>
            </a:schemeClr>
          </a:solidFill>
        </p:spPr>
        <p:txBody>
          <a:bodyPr>
            <a:normAutofit lnSpcReduction="10000"/>
          </a:bodyPr>
          <a:lstStyle/>
          <a:p>
            <a:pPr>
              <a:buFont typeface="Wingdings" pitchFamily="2" charset="2"/>
              <a:buNone/>
              <a:defRPr/>
            </a:pPr>
            <a:r>
              <a:rPr lang="en-US" dirty="0"/>
              <a:t> </a:t>
            </a:r>
            <a:r>
              <a:rPr lang="en-US" b="1" u="sng"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3:16</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ct val="0"/>
              </a:spcBef>
              <a:buFont typeface="Wingdings" pitchFamily="2" charset="2"/>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Tells us of God’s Love…</a:t>
            </a:r>
          </a:p>
          <a:p>
            <a:pPr algn="ctr">
              <a:spcBef>
                <a:spcPct val="0"/>
              </a:spcBef>
              <a:buFont typeface="Wingdings" pitchFamily="2" charset="2"/>
              <a:buNone/>
              <a:defRPr/>
            </a:pP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Expressed…</a:t>
            </a:r>
          </a:p>
          <a:p>
            <a:pPr>
              <a:spcBef>
                <a:spcPct val="0"/>
              </a:spcBef>
              <a:buFont typeface="Wingdings" pitchFamily="2" charset="2"/>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...through the Life of Christ</a:t>
            </a:r>
          </a:p>
          <a:p>
            <a:pPr>
              <a:buFont typeface="Wingdings" pitchFamily="2" charset="2"/>
              <a:buNone/>
              <a:defRPr/>
            </a:pP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buFont typeface="Wingdings" pitchFamily="2" charset="2"/>
              <a:buNone/>
              <a:defRPr/>
            </a:pPr>
            <a:r>
              <a:rPr lang="en-US" b="1" u="sng"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Corinthians 13:4-13</a:t>
            </a:r>
          </a:p>
          <a:p>
            <a:pPr>
              <a:spcBef>
                <a:spcPct val="0"/>
              </a:spcBef>
              <a:buFont typeface="Wingdings" pitchFamily="2" charset="2"/>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Tells us of God’s Love… </a:t>
            </a:r>
          </a:p>
          <a:p>
            <a:pPr algn="ctr">
              <a:spcBef>
                <a:spcPct val="0"/>
              </a:spcBef>
              <a:buFont typeface="Wingdings" pitchFamily="2" charset="2"/>
              <a:buNone/>
              <a:defRPr/>
            </a:pP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Exemplified…</a:t>
            </a:r>
          </a:p>
          <a:p>
            <a:pPr>
              <a:spcBef>
                <a:spcPct val="0"/>
              </a:spcBef>
              <a:buFont typeface="Wingdings" pitchFamily="2" charset="2"/>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…through the Life of a Believer</a:t>
            </a:r>
          </a:p>
          <a:p>
            <a:pPr>
              <a:buFont typeface="Wingdings" pitchFamily="2" charset="2"/>
              <a:buNone/>
              <a:defRPr/>
            </a:pPr>
            <a:endParaRPr lang="en-US" i="1" dirty="0"/>
          </a:p>
        </p:txBody>
      </p:sp>
    </p:spTree>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p:cTn id="2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5">
                                            <p:txEl>
                                              <p:pRg st="2" end="2"/>
                                            </p:txEl>
                                          </p:spTgt>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p:cTn id="30"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5">
                                            <p:txEl>
                                              <p:pRg st="5" end="5"/>
                                            </p:txEl>
                                          </p:spTgt>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5">
                                            <p:txEl>
                                              <p:pRg st="6" end="6"/>
                                            </p:txEl>
                                          </p:spTgt>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par>
                          <p:cTn id="52" fill="hold">
                            <p:stCondLst>
                              <p:cond delay="1500"/>
                            </p:stCondLst>
                            <p:childTnLst>
                              <p:par>
                                <p:cTn id="53" presetID="53" presetClass="entr" presetSubtype="16" fill="hold" grpId="0" nodeType="after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p:cTn id="55"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12843"/>
            <a:ext cx="6248400" cy="715962"/>
          </a:xfrm>
          <a:solidFill>
            <a:schemeClr val="bg1">
              <a:alpha val="90000"/>
            </a:schemeClr>
          </a:solidFill>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Characteristics of Agape</a:t>
            </a:r>
            <a:endParaRPr lang="en-US" dirty="0"/>
          </a:p>
        </p:txBody>
      </p:sp>
      <p:sp>
        <p:nvSpPr>
          <p:cNvPr id="5" name="Rectangle 3"/>
          <p:cNvSpPr>
            <a:spLocks noGrp="1" noChangeArrowheads="1"/>
          </p:cNvSpPr>
          <p:nvPr>
            <p:ph idx="1"/>
          </p:nvPr>
        </p:nvSpPr>
        <p:spPr>
          <a:xfrm>
            <a:off x="457200" y="728805"/>
            <a:ext cx="6858000" cy="6052995"/>
          </a:xfrm>
          <a:solidFill>
            <a:schemeClr val="bg1">
              <a:alpha val="90000"/>
            </a:schemeClr>
          </a:solidFill>
        </p:spPr>
        <p:txBody>
          <a:bodyPr>
            <a:normAutofit/>
          </a:bodyPr>
          <a:lstStyle/>
          <a:p>
            <a:pPr marL="0" indent="0" algn="ctr" eaLnBrk="1" hangingPunct="1">
              <a:spcBef>
                <a:spcPct val="0"/>
              </a:spcBef>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is Patient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eaLnBrk="1" hangingPunct="1">
              <a:spcBef>
                <a:spcPct val="0"/>
              </a:spcBef>
              <a:buNone/>
              <a:defRPr/>
            </a:pP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long</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and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tempered</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p>
          <a:p>
            <a:pPr marL="400050" lvl="1" indent="0" algn="ctr">
              <a:spcBef>
                <a:spcPct val="0"/>
              </a:spcBef>
              <a:buClr>
                <a:srgbClr val="C00000"/>
              </a:buClr>
              <a:buNone/>
              <a:defRPr/>
            </a:pPr>
            <a:r>
              <a:rPr lang="en-US"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power to avenge self but will not”</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spcBef>
                <a:spcPts val="1200"/>
              </a:spcBef>
              <a:buClr>
                <a:srgbClr val="C00000"/>
              </a:buClr>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is Kind </a:t>
            </a:r>
          </a:p>
          <a:p>
            <a:pPr marL="0" indent="0" algn="ctr">
              <a:spcBef>
                <a:spcPts val="0"/>
              </a:spcBef>
              <a:buClr>
                <a:srgbClr val="C00000"/>
              </a:buClr>
              <a:buNone/>
              <a:defRPr/>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“To show oneself useful”</a:t>
            </a: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00050" lvl="1" indent="0" algn="ctr">
              <a:spcBef>
                <a:spcPts val="0"/>
              </a:spcBef>
              <a:buClr>
                <a:srgbClr val="C0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“Taking patience one step further” </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eaLnBrk="1" hangingPunct="1">
              <a:spcBef>
                <a:spcPts val="1200"/>
              </a:spcBef>
              <a:buClr>
                <a:srgbClr val="C00000"/>
              </a:buClr>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Knows No Envy </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eaLnBrk="1" hangingPunct="1">
              <a:spcBef>
                <a:spcPts val="0"/>
              </a:spcBef>
              <a:buClr>
                <a:srgbClr val="C0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“to boil” </a:t>
            </a:r>
            <a:endParaRPr lang="en-US"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00050" lvl="1" indent="0" algn="ctr">
              <a:spcBef>
                <a:spcPts val="0"/>
              </a:spcBef>
              <a:buClr>
                <a:srgbClr val="C0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“what’s in it for me -it’s all about me”</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eaLnBrk="1" hangingPunct="1">
              <a:spcBef>
                <a:spcPts val="1200"/>
              </a:spcBef>
              <a:buClr>
                <a:srgbClr val="C00000"/>
              </a:buClr>
              <a:buNone/>
              <a:defRP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Love is Not Boastful </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eaLnBrk="1" hangingPunct="1">
              <a:spcBef>
                <a:spcPts val="0"/>
              </a:spcBef>
              <a:buClr>
                <a:srgbClr val="C0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play the braggart”</a:t>
            </a:r>
          </a:p>
          <a:p>
            <a:pPr marL="400050" lvl="1" indent="0" algn="ctr">
              <a:spcBef>
                <a:spcPts val="0"/>
              </a:spcBef>
              <a:buClr>
                <a:srgbClr val="C00000"/>
              </a:buClr>
              <a:buNone/>
              <a:defRPr/>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“boasting is playing a part” </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10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1000"/>
                                        <p:tgtEl>
                                          <p:spTgt spid="5">
                                            <p:txEl>
                                              <p:pRg st="1" end="1"/>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10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left)">
                                      <p:cBhvr>
                                        <p:cTn id="24" dur="10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left)">
                                      <p:cBhvr>
                                        <p:cTn id="29" dur="1000"/>
                                        <p:tgtEl>
                                          <p:spTgt spid="5">
                                            <p:txEl>
                                              <p:pRg st="4" end="4"/>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left)">
                                      <p:cBhvr>
                                        <p:cTn id="33" dur="10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wipe(left)">
                                      <p:cBhvr>
                                        <p:cTn id="38" dur="1000"/>
                                        <p:tgtEl>
                                          <p:spTgt spid="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wipe(left)">
                                      <p:cBhvr>
                                        <p:cTn id="43" dur="1000"/>
                                        <p:tgtEl>
                                          <p:spTgt spid="5">
                                            <p:txEl>
                                              <p:pRg st="7" end="7"/>
                                            </p:txEl>
                                          </p:spTgt>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left)">
                                      <p:cBhvr>
                                        <p:cTn id="47" dur="10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wipe(left)">
                                      <p:cBhvr>
                                        <p:cTn id="52" dur="10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wipe(left)">
                                      <p:cBhvr>
                                        <p:cTn id="57" dur="1000"/>
                                        <p:tgtEl>
                                          <p:spTgt spid="5">
                                            <p:txEl>
                                              <p:pRg st="10" end="10"/>
                                            </p:txEl>
                                          </p:spTgt>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Effect transition="in" filter="wipe(left)">
                                      <p:cBhvr>
                                        <p:cTn id="61" dur="1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6142</TotalTime>
  <Words>2363</Words>
  <Application>Microsoft Office PowerPoint</Application>
  <PresentationFormat>On-screen Show (4:3)</PresentationFormat>
  <Paragraphs>257</Paragraphs>
  <Slides>42</Slides>
  <Notes>0</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Rounded MT Bold</vt:lpstr>
      <vt:lpstr>Arial Unicode MS</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Types of Love in Bible</vt:lpstr>
      <vt:lpstr>Types of Love in Bible</vt:lpstr>
      <vt:lpstr>Agape</vt:lpstr>
      <vt:lpstr>PowerPoint Presentation</vt:lpstr>
      <vt:lpstr>Characteristics of Agape</vt:lpstr>
      <vt:lpstr>Characteristics of Agape</vt:lpstr>
      <vt:lpstr>Characteristics of Agape</vt:lpstr>
      <vt:lpstr>Characteristics of Agape</vt:lpstr>
      <vt:lpstr>PowerPoint Presentation</vt:lpstr>
      <vt:lpstr>PowerPoint Presentation</vt:lpstr>
      <vt:lpstr>PowerPoint Presentation</vt:lpstr>
      <vt:lpstr>Agape Explained</vt:lpstr>
      <vt:lpstr>Agape Explained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Quotes by Children About Love:</vt:lpstr>
      <vt:lpstr>Quotes by Children About Love:</vt:lpstr>
      <vt:lpstr>Agape Explained</vt:lpstr>
      <vt:lpstr>Agape Explained</vt:lpstr>
      <vt:lpstr>Agape Explained</vt:lpstr>
      <vt:lpstr>Agape Explained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Linton</dc:creator>
  <cp:lastModifiedBy>David Linton</cp:lastModifiedBy>
  <cp:revision>138</cp:revision>
  <dcterms:created xsi:type="dcterms:W3CDTF">2013-02-16T13:32:08Z</dcterms:created>
  <dcterms:modified xsi:type="dcterms:W3CDTF">2021-02-13T03:21:25Z</dcterms:modified>
</cp:coreProperties>
</file>