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25.jpeg" ContentType="image/jpeg"/>
  <Override PartName="/ppt/media/image24.jpeg" ContentType="image/jpeg"/>
  <Override PartName="/ppt/media/image23.jpeg" ContentType="image/jpeg"/>
  <Override PartName="/ppt/media/image22.jpeg" ContentType="image/jpeg"/>
  <Override PartName="/ppt/media/image21.jpeg" ContentType="image/jpeg"/>
  <Override PartName="/ppt/media/image20.jpeg" ContentType="image/jpeg"/>
  <Override PartName="/ppt/media/image6.png" ContentType="image/png"/>
  <Override PartName="/ppt/media/image5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9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4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7.jpeg" ContentType="image/jpeg"/>
  <Override PartName="/ppt/media/image8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CA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CA" sz="4400" spc="-1" strike="noStrike">
                <a:latin typeface="Arial"/>
              </a:rPr>
              <a:t>Click to edit the title text format</a:t>
            </a:r>
            <a:endParaRPr b="0" lang="en-CA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pc="-1" strike="noStrike">
                <a:latin typeface="Arial"/>
              </a:rPr>
              <a:t>Click to edit the outline text format</a:t>
            </a:r>
            <a:endParaRPr b="0" lang="en-C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pc="-1" strike="noStrike">
                <a:latin typeface="Arial"/>
              </a:rPr>
              <a:t>Second Outline Level</a:t>
            </a:r>
            <a:endParaRPr b="0" lang="en-C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1" strike="noStrike">
                <a:latin typeface="Arial"/>
              </a:rPr>
              <a:t>Third Outline Level</a:t>
            </a:r>
            <a:endParaRPr b="0" lang="en-C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pc="-1" strike="noStrike">
                <a:latin typeface="Arial"/>
              </a:rPr>
              <a:t>Fourth Outline Level</a:t>
            </a:r>
            <a:endParaRPr b="0" lang="en-C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Fifth Outline Level</a:t>
            </a:r>
            <a:endParaRPr b="0" lang="en-C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Sixth Outline Level</a:t>
            </a:r>
            <a:endParaRPr b="0" lang="en-C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Seventh Outline Level</a:t>
            </a:r>
            <a:endParaRPr b="0" lang="en-C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CA" sz="4400" spc="-1" strike="noStrike">
                <a:latin typeface="Arial"/>
              </a:rPr>
              <a:t>Click to edit the title text format</a:t>
            </a:r>
            <a:endParaRPr b="0" lang="en-CA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pc="-1" strike="noStrike">
                <a:latin typeface="Arial"/>
              </a:rPr>
              <a:t>Click to edit the outline text format</a:t>
            </a:r>
            <a:endParaRPr b="0" lang="en-C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pc="-1" strike="noStrike">
                <a:latin typeface="Arial"/>
              </a:rPr>
              <a:t>Second Outline Level</a:t>
            </a:r>
            <a:endParaRPr b="0" lang="en-C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1" strike="noStrike">
                <a:latin typeface="Arial"/>
              </a:rPr>
              <a:t>Third Outline Level</a:t>
            </a:r>
            <a:endParaRPr b="0" lang="en-C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pc="-1" strike="noStrike">
                <a:latin typeface="Arial"/>
              </a:rPr>
              <a:t>Fourth Outline Level</a:t>
            </a:r>
            <a:endParaRPr b="0" lang="en-C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Fifth Outline Level</a:t>
            </a:r>
            <a:endParaRPr b="0" lang="en-C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Sixth Outline Level</a:t>
            </a:r>
            <a:endParaRPr b="0" lang="en-C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latin typeface="Arial"/>
              </a:rPr>
              <a:t>Seventh Outline Level</a:t>
            </a:r>
            <a:endParaRPr b="0" lang="en-C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8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251" dur="indefinite" restart="never" nodeType="tmRoot">
          <p:childTnLst>
            <p:seq>
              <p:cTn id="2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8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6320" y="1523880"/>
            <a:ext cx="8995680" cy="4308120"/>
          </a:xfrm>
          <a:prstGeom prst="rect">
            <a:avLst/>
          </a:prstGeom>
          <a:gradFill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/>
          </a:gradFill>
          <a:ln>
            <a:noFill/>
          </a:ln>
          <a:effectLst>
            <a:softEdge rad="381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Circumstanc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es of Their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Faith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(2:13a)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660066"/>
              </a:buClr>
              <a:buFont typeface="Arial"/>
              <a:buChar char="•"/>
            </a:pP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  <a:ea typeface="DejaVu Sans"/>
              </a:rPr>
              <a:t>Situation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 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-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“where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Satan’s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seat is…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where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Satan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dwelleth”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 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Conviction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of Their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Faith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(2:13b)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660066"/>
              </a:buClr>
              <a:buFont typeface="Arial"/>
              <a:buChar char="•"/>
            </a:pP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  <a:ea typeface="DejaVu Sans"/>
              </a:rPr>
              <a:t>Stedfastn</a:t>
            </a: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  <a:ea typeface="DejaVu Sans"/>
              </a:rPr>
              <a:t>ess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 -</a:t>
            </a:r>
            <a:r>
              <a:rPr b="1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“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thou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holdest fast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my name”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 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Courage of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Their Faith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(2:13c)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660066"/>
              </a:buClr>
              <a:buFont typeface="Arial"/>
              <a:buChar char="•"/>
            </a:pP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  <a:ea typeface="DejaVu Sans"/>
              </a:rPr>
              <a:t>Sacrifice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 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-</a:t>
            </a:r>
            <a:r>
              <a:rPr b="1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“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hast not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denied my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  <a:ea typeface="DejaVu Sans"/>
              </a:rPr>
              <a:t>faith…”</a:t>
            </a:r>
            <a:r>
              <a:rPr b="1" i="1" lang="en-CA" sz="3200" spc="-1" strike="noStrike" u="sng">
                <a:solidFill>
                  <a:srgbClr val="000000"/>
                </a:solidFill>
                <a:uFillTx/>
                <a:latin typeface="Arial Rounded MT Bold"/>
                <a:ea typeface="DejaVu Sans"/>
              </a:rPr>
              <a:t> </a:t>
            </a:r>
            <a:endParaRPr b="0" lang="en-CA" sz="3200" spc="-1" strike="noStrike">
              <a:latin typeface="Arial"/>
            </a:endParaRPr>
          </a:p>
          <a:p>
            <a:pPr marL="609480" indent="-608760">
              <a:lnSpc>
                <a:spcPct val="100000"/>
              </a:lnSpc>
              <a:spcBef>
                <a:spcPts val="561"/>
              </a:spcBef>
            </a:pPr>
            <a:endParaRPr b="0" lang="en-CA" sz="3200" spc="-1" strike="noStrike">
              <a:latin typeface="Arial"/>
            </a:endParaRPr>
          </a:p>
        </p:txBody>
      </p:sp>
    </p:spTree>
  </p:cSld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3" dur="2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2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9" dur="2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2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2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2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0" dur="2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1" dur="2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6" dur="2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7" dur="2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89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20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20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8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293" dur="indefinite" restart="never" nodeType="tmRoot">
          <p:childTnLst>
            <p:seq>
              <p:cTn id="2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8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609480"/>
            <a:ext cx="9143280" cy="312336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Compromise of Their Faith (2:14-15)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But I have a few things against thee... 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Corruption- 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doctrine of Balaam, 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Confusion-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 doctrine of Nicolaitans, </a:t>
            </a:r>
            <a:endParaRPr b="0" lang="en-C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           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…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which thing I hate. </a:t>
            </a:r>
            <a:br/>
            <a:endParaRPr b="0" lang="en-CA" sz="3200" spc="-1" strike="noStrike">
              <a:latin typeface="Arial"/>
            </a:endParaRPr>
          </a:p>
        </p:txBody>
      </p:sp>
    </p:spTree>
  </p:cSld>
  <p:timing>
    <p:tnLst>
      <p:par>
        <p:cTn id="295" dur="indefinite" restart="never" nodeType="tmRoot">
          <p:childTnLst>
            <p:seq>
              <p:cTn id="296" dur="indefinite" nodeType="mainSeq"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with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5" dur="2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6" dur="2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0" dur="2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1" dur="2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6" dur="2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7" dur="2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2" dur="2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3" dur="2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7" dur="20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20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4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329" dur="indefinite" restart="never" nodeType="tmRoot">
          <p:childTnLst>
            <p:seq>
              <p:cTn id="3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4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52280" y="990720"/>
            <a:ext cx="8684280" cy="449496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Counsel of Their Faith 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(16)</a:t>
            </a:r>
            <a:br/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Repent; or else I will come unto thee quickly, and will fight against them with the sword of my mouth.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Repent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Come quickly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Fight against them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641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 </a:t>
            </a:r>
            <a:endParaRPr b="0" lang="en-CA" sz="3200" spc="-1" strike="noStrike">
              <a:latin typeface="Arial"/>
            </a:endParaRPr>
          </a:p>
        </p:txBody>
      </p:sp>
    </p:spTree>
  </p:cSld>
  <p:timing>
    <p:tnLst>
      <p:par>
        <p:cTn id="331" dur="indefinite" restart="never" nodeType="tmRoot">
          <p:childTnLst>
            <p:seq>
              <p:cTn id="332" dur="indefinite" nodeType="mainSeq">
                <p:childTnLst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45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49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53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5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57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358" dur="indefinite" restart="never" nodeType="tmRoot">
          <p:childTnLst>
            <p:seq>
              <p:cTn id="35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288000" y="764640"/>
            <a:ext cx="8530200" cy="487620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Challenge of Their Faith (2:17)</a:t>
            </a:r>
            <a:br/>
            <a:r>
              <a:rPr b="0" i="1" lang="en-CA" sz="2800" spc="-1" strike="noStrike" baseline="30000">
                <a:solidFill>
                  <a:srgbClr val="000000"/>
                </a:solidFill>
                <a:latin typeface="Arial Rounded MT Bold"/>
              </a:rPr>
              <a:t>“</a:t>
            </a:r>
            <a:r>
              <a:rPr b="0" i="1" lang="en-CA" sz="2800" spc="-1" strike="noStrike">
                <a:solidFill>
                  <a:srgbClr val="000000"/>
                </a:solidFill>
                <a:latin typeface="Arial Rounded MT Bold"/>
              </a:rPr>
              <a:t>He that hath an ear, let him hear what the Spirit saith unto the churches; To him that overcometh will I give to eat of the hidden manna, and will give him a white stone, and in the stone a new name written, which no man knoweth saving he that receiveth it.”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Hidden Manna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Stone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New Name </a:t>
            </a:r>
            <a:endParaRPr b="0" lang="en-CA" sz="2800" spc="-1" strike="noStrike">
              <a:latin typeface="Arial"/>
            </a:endParaRPr>
          </a:p>
        </p:txBody>
      </p:sp>
    </p:spTree>
  </p:cSld>
  <p:timing>
    <p:tnLst>
      <p:par>
        <p:cTn id="360" dur="indefinite" restart="never" nodeType="tmRoot">
          <p:childTnLst>
            <p:seq>
              <p:cTn id="361" dur="indefinite" nodeType="mainSeq">
                <p:childTnLst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69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74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"/>
                            </p:stCondLst>
                            <p:childTnLst>
                              <p:par>
                                <p:cTn id="37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78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00"/>
                            </p:stCondLst>
                            <p:childTnLst>
                              <p:par>
                                <p:cTn id="38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8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762120"/>
            <a:ext cx="9066960" cy="441900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White Stones…</a:t>
            </a:r>
            <a:endParaRPr b="0" lang="en-CA" sz="3200" spc="-1" strike="noStrike">
              <a:latin typeface="Arial"/>
            </a:endParaRPr>
          </a:p>
          <a:p>
            <a:pPr marL="609480" indent="-608760">
              <a:lnSpc>
                <a:spcPct val="15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And Black Stones Indicated Judgment </a:t>
            </a:r>
            <a:endParaRPr b="0" lang="en-CA" sz="2800" spc="-1" strike="noStrike">
              <a:latin typeface="Arial"/>
            </a:endParaRPr>
          </a:p>
          <a:p>
            <a:pPr marL="609480" indent="-608760">
              <a:lnSpc>
                <a:spcPct val="15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Stones Signified Citizenship </a:t>
            </a:r>
            <a:endParaRPr b="0" lang="en-CA" sz="2800" spc="-1" strike="noStrike">
              <a:latin typeface="Arial"/>
            </a:endParaRPr>
          </a:p>
          <a:p>
            <a:pPr marL="609480" indent="-608760">
              <a:lnSpc>
                <a:spcPct val="15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Stones were a Symbol of Victory  </a:t>
            </a:r>
            <a:endParaRPr b="0" lang="en-CA" sz="2800" spc="-1" strike="noStrike">
              <a:latin typeface="Arial"/>
            </a:endParaRPr>
          </a:p>
          <a:p>
            <a:pPr marL="609480" indent="-608760">
              <a:lnSpc>
                <a:spcPct val="15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Stones were a Symbol of Friendship.  </a:t>
            </a:r>
            <a:endParaRPr b="0" lang="en-CA" sz="2800" spc="-1" strike="noStrike">
              <a:latin typeface="Arial"/>
            </a:endParaRPr>
          </a:p>
          <a:p>
            <a:pPr marL="609480" indent="-608760">
              <a:lnSpc>
                <a:spcPct val="15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White Stones were Used to Gain Access </a:t>
            </a:r>
            <a:endParaRPr b="0" lang="en-CA" sz="2800" spc="-1" strike="noStrike">
              <a:latin typeface="Arial"/>
            </a:endParaRPr>
          </a:p>
        </p:txBody>
      </p:sp>
    </p:spTree>
  </p:cSld>
  <p:timing>
    <p:tnLst>
      <p:par>
        <p:cTn id="383" dur="indefinite" restart="never" nodeType="tmRoot">
          <p:childTnLst>
            <p:seq>
              <p:cTn id="384" dur="indefinite" nodeType="mainSeq">
                <p:childTnLst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9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0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nodeType="with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3" dur="3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4" dur="3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000"/>
                            </p:stCondLst>
                            <p:childTnLst>
                              <p:par>
                                <p:cTn id="396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8" dur="3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9" dur="3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6000"/>
                            </p:stCondLst>
                            <p:childTnLst>
                              <p:par>
                                <p:cTn id="401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3" dur="3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3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000"/>
                            </p:stCondLst>
                            <p:childTnLst>
                              <p:par>
                                <p:cTn id="406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8" dur="30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9" dur="30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1" nodeType="after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3" dur="3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4" dur="3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6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8" dur="30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9" dur="30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6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420" dur="indefinite" restart="never" nodeType="tmRoot">
          <p:childTnLst>
            <p:seq>
              <p:cTn id="42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-152280" y="4343400"/>
            <a:ext cx="9066960" cy="188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n-CA" sz="3600" spc="-1" strike="noStrike">
                <a:solidFill>
                  <a:srgbClr val="ffffff"/>
                </a:solidFill>
                <a:latin typeface="Arial Rounded MT Bold"/>
                <a:ea typeface="Times New Roman"/>
              </a:rPr>
              <a:t>7 Churches pt 7</a:t>
            </a:r>
            <a:endParaRPr b="0" lang="en-CA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en-CA" sz="3600" spc="-1" strike="noStrike">
                <a:solidFill>
                  <a:srgbClr val="ffffff"/>
                </a:solidFill>
                <a:latin typeface="Arial Rounded MT Bold"/>
                <a:ea typeface="Times New Roman"/>
              </a:rPr>
              <a:t>Pergamos –(2:12-17)</a:t>
            </a:r>
            <a:endParaRPr b="0" lang="en-CA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i="1" lang="en-CA" sz="3600" spc="-1" strike="noStrike">
                <a:solidFill>
                  <a:srgbClr val="ffffff"/>
                </a:solidFill>
                <a:latin typeface="Arial Rounded MT Bold"/>
                <a:ea typeface="Times New Roman"/>
              </a:rPr>
              <a:t>“</a:t>
            </a:r>
            <a:r>
              <a:rPr b="0" i="1" lang="en-CA" sz="3600" spc="-1" strike="noStrike">
                <a:solidFill>
                  <a:srgbClr val="ffffff"/>
                </a:solidFill>
                <a:latin typeface="Arial Rounded MT Bold"/>
                <a:ea typeface="Times New Roman"/>
              </a:rPr>
              <a:t>Sitting in the Hot Seat!”</a:t>
            </a:r>
            <a:endParaRPr b="0" lang="en-CA" sz="3600" spc="-1" strike="noStrike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914400" y="107280"/>
            <a:ext cx="259020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February 28, 2021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5791320" y="102240"/>
            <a:ext cx="24375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Edward Church </a:t>
            </a:r>
            <a:endParaRPr b="0" lang="en-CA" sz="2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after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9" dur="3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nodeType="after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6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457200"/>
            <a:ext cx="9066960" cy="617148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</a:rPr>
              <a:t>New Designation</a:t>
            </a: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  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“</a:t>
            </a:r>
            <a:r>
              <a:rPr b="0" i="1" lang="en-CA" sz="3200" spc="-1" strike="noStrike">
                <a:solidFill>
                  <a:srgbClr val="000000"/>
                </a:solidFill>
                <a:latin typeface="Arial Rounded MT Bold"/>
              </a:rPr>
              <a:t>a new name which no man knoweth saving he that receiveth it.”  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b="1" lang="en-CA" sz="3200" spc="-1" strike="noStrike" u="sng">
                <a:solidFill>
                  <a:srgbClr val="000000"/>
                </a:solidFill>
                <a:uFillTx/>
                <a:latin typeface="Arial Rounded MT Bold"/>
              </a:rPr>
              <a:t>Promise of Intimacy</a:t>
            </a: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 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Customary for guests at dinner to have a white stone placed at their seat. 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1199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When they were seated, they could look underneath would be a private message from the host.  </a:t>
            </a:r>
            <a:endParaRPr b="0" lang="en-CA" sz="32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1199"/>
              </a:spcBef>
              <a:buClr>
                <a:srgbClr val="660066"/>
              </a:buClr>
              <a:buFont typeface="Arial"/>
              <a:buChar char="•"/>
            </a:pPr>
            <a:r>
              <a:rPr b="0" lang="en-CA" sz="3200" spc="-1" strike="noStrike">
                <a:solidFill>
                  <a:srgbClr val="000000"/>
                </a:solidFill>
                <a:latin typeface="Arial Rounded MT Bold"/>
              </a:rPr>
              <a:t>It was a way for the host to share an intimate thought with each guest.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b="0" lang="en-CA" sz="3200" spc="-1" strike="noStrike">
              <a:latin typeface="Arial"/>
            </a:endParaRPr>
          </a:p>
        </p:txBody>
      </p:sp>
    </p:spTree>
  </p:cSld>
  <p:timing>
    <p:tnLst>
      <p:par>
        <p:cTn id="422" dur="indefinite" restart="never" nodeType="tmRoot">
          <p:childTnLst>
            <p:seq>
              <p:cTn id="423" dur="indefinite" nodeType="mainSeq"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2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31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3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35" dur="20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40" dur="20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45" dur="20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50" dur="2000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55" dur="2000"/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6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" name="Picture 2" descr=""/>
          <p:cNvPicPr/>
          <p:nvPr/>
        </p:nvPicPr>
        <p:blipFill>
          <a:blip r:embed="rId1"/>
          <a:srcRect l="0" t="9108" r="-4" b="-5"/>
          <a:stretch/>
        </p:blipFill>
        <p:spPr>
          <a:xfrm>
            <a:off x="4216680" y="0"/>
            <a:ext cx="4926600" cy="3750120"/>
          </a:xfrm>
          <a:prstGeom prst="rect">
            <a:avLst/>
          </a:prstGeom>
          <a:ln>
            <a:noFill/>
          </a:ln>
        </p:spPr>
      </p:pic>
      <p:pic>
        <p:nvPicPr>
          <p:cNvPr id="95" name="Picture 6" descr=""/>
          <p:cNvPicPr/>
          <p:nvPr/>
        </p:nvPicPr>
        <p:blipFill>
          <a:blip r:embed="rId2"/>
          <a:srcRect l="0" t="12105" r="3" b="0"/>
          <a:stretch/>
        </p:blipFill>
        <p:spPr>
          <a:xfrm>
            <a:off x="3136680" y="3888000"/>
            <a:ext cx="6006600" cy="2969280"/>
          </a:xfrm>
          <a:prstGeom prst="rect">
            <a:avLst/>
          </a:prstGeom>
          <a:ln>
            <a:noFill/>
          </a:ln>
        </p:spPr>
      </p:pic>
      <p:pic>
        <p:nvPicPr>
          <p:cNvPr id="96" name="Picture 4" descr=""/>
          <p:cNvPicPr/>
          <p:nvPr/>
        </p:nvPicPr>
        <p:blipFill>
          <a:blip r:embed="rId3"/>
          <a:srcRect l="26958" t="0" r="26870" b="0"/>
          <a:stretch/>
        </p:blipFill>
        <p:spPr>
          <a:xfrm rot="21561600">
            <a:off x="99720" y="31320"/>
            <a:ext cx="5626440" cy="6856920"/>
          </a:xfrm>
          <a:prstGeom prst="rect">
            <a:avLst/>
          </a:prstGeom>
          <a:ln>
            <a:noFill/>
          </a:ln>
        </p:spPr>
      </p:pic>
    </p:spTree>
  </p:cSld>
  <p:transition spd="slow">
    <p:comb dir="horz"/>
  </p:transition>
  <p:timing>
    <p:tnLst>
      <p:par>
        <p:cTn id="456" dur="indefinite" restart="never" nodeType="tmRoot">
          <p:childTnLst>
            <p:seq>
              <p:cTn id="45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6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" name="Picture 2" descr=""/>
          <p:cNvPicPr/>
          <p:nvPr/>
        </p:nvPicPr>
        <p:blipFill>
          <a:blip r:embed="rId1"/>
          <a:srcRect l="0" t="9108" r="-4" b="-5"/>
          <a:stretch/>
        </p:blipFill>
        <p:spPr>
          <a:xfrm>
            <a:off x="4216680" y="0"/>
            <a:ext cx="4926600" cy="3750120"/>
          </a:xfrm>
          <a:prstGeom prst="rect">
            <a:avLst/>
          </a:prstGeom>
          <a:ln>
            <a:noFill/>
          </a:ln>
        </p:spPr>
      </p:pic>
      <p:pic>
        <p:nvPicPr>
          <p:cNvPr id="99" name="Picture 6" descr=""/>
          <p:cNvPicPr/>
          <p:nvPr/>
        </p:nvPicPr>
        <p:blipFill>
          <a:blip r:embed="rId2"/>
          <a:srcRect l="0" t="12105" r="3" b="0"/>
          <a:stretch/>
        </p:blipFill>
        <p:spPr>
          <a:xfrm>
            <a:off x="3136680" y="3888000"/>
            <a:ext cx="6006600" cy="2969280"/>
          </a:xfrm>
          <a:prstGeom prst="rect">
            <a:avLst/>
          </a:prstGeom>
          <a:ln>
            <a:noFill/>
          </a:ln>
        </p:spPr>
      </p:pic>
      <p:pic>
        <p:nvPicPr>
          <p:cNvPr id="100" name="Picture 4" descr=""/>
          <p:cNvPicPr/>
          <p:nvPr/>
        </p:nvPicPr>
        <p:blipFill>
          <a:blip r:embed="rId3"/>
          <a:srcRect l="26958" t="0" r="26870" b="0"/>
          <a:stretch/>
        </p:blipFill>
        <p:spPr>
          <a:xfrm rot="21561600">
            <a:off x="99720" y="31320"/>
            <a:ext cx="5626440" cy="6856920"/>
          </a:xfrm>
          <a:prstGeom prst="rect">
            <a:avLst/>
          </a:prstGeom>
          <a:ln>
            <a:noFill/>
          </a:ln>
        </p:spPr>
      </p:pic>
      <p:sp>
        <p:nvSpPr>
          <p:cNvPr id="101" name="CustomShape 2"/>
          <p:cNvSpPr/>
          <p:nvPr/>
        </p:nvSpPr>
        <p:spPr>
          <a:xfrm rot="21597000">
            <a:off x="139320" y="873360"/>
            <a:ext cx="5328000" cy="19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CA" sz="32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           </a:t>
            </a:r>
            <a:r>
              <a:rPr b="1" lang="en-CA" sz="3200" spc="-1" strike="noStrike" u="sng">
                <a:solidFill>
                  <a:srgbClr val="ffffff"/>
                </a:solidFill>
                <a:uFillTx/>
                <a:latin typeface="Arial Rounded MT Bold"/>
                <a:ea typeface="DejaVu Sans"/>
              </a:rPr>
              <a:t>Remember</a:t>
            </a:r>
            <a:endParaRPr b="0" lang="en-CA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CA" sz="32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We are Insulated…</a:t>
            </a:r>
            <a:endParaRPr b="0" lang="en-CA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CA" sz="32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            …</a:t>
            </a:r>
            <a:r>
              <a:rPr b="1" lang="en-CA" sz="3200" spc="-1" strike="noStrike">
                <a:solidFill>
                  <a:srgbClr val="ffffff"/>
                </a:solidFill>
                <a:latin typeface="Arial Rounded MT Bold"/>
                <a:ea typeface="DejaVu Sans"/>
              </a:rPr>
              <a:t>Not Isolated</a:t>
            </a:r>
            <a:endParaRPr b="0" lang="en-CA" sz="3200" spc="-1" strike="noStrike">
              <a:latin typeface="Arial"/>
            </a:endParaRPr>
          </a:p>
        </p:txBody>
      </p:sp>
    </p:spTree>
  </p:cSld>
  <p:transition spd="slow">
    <p:comb dir="horz"/>
  </p:transition>
  <p:timing>
    <p:tnLst>
      <p:par>
        <p:cTn id="458" dur="indefinite" restart="never" nodeType="tmRoot">
          <p:childTnLst>
            <p:seq>
              <p:cTn id="45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762120" y="1523880"/>
            <a:ext cx="8076600" cy="38091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609480" indent="-608760">
              <a:lnSpc>
                <a:spcPct val="100000"/>
              </a:lnSpc>
              <a:spcBef>
                <a:spcPts val="641"/>
              </a:spcBef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The Lord Comes to His Churches… </a:t>
            </a:r>
            <a:endParaRPr b="0" lang="en-CA" sz="2800" spc="-1" strike="noStrike">
              <a:latin typeface="Arial"/>
            </a:endParaRPr>
          </a:p>
          <a:p>
            <a:pPr marL="609480" indent="-608760">
              <a:lnSpc>
                <a:spcPct val="100000"/>
              </a:lnSpc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                  …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to Speak to Them About </a:t>
            </a:r>
            <a:endParaRPr b="0" lang="en-CA" sz="2800" spc="-1" strike="noStrike">
              <a:latin typeface="Arial"/>
            </a:endParaRPr>
          </a:p>
          <a:p>
            <a:pPr lvl="1" marL="990720" indent="-532800">
              <a:lnSpc>
                <a:spcPct val="115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Where They Are… </a:t>
            </a:r>
            <a:endParaRPr b="0" lang="en-CA" sz="2800" spc="-1" strike="noStrike">
              <a:latin typeface="Arial"/>
            </a:endParaRPr>
          </a:p>
          <a:p>
            <a:pPr lvl="1" marL="990720" indent="-532800">
              <a:lnSpc>
                <a:spcPct val="115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Where He Wants Them to Be… </a:t>
            </a:r>
            <a:endParaRPr b="0" lang="en-CA" sz="2800" spc="-1" strike="noStrike">
              <a:latin typeface="Arial"/>
            </a:endParaRPr>
          </a:p>
          <a:p>
            <a:pPr lvl="1" marL="990720" indent="-532800">
              <a:lnSpc>
                <a:spcPct val="115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He Comes to Them w-… 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                            …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a Message Of Comfort  </a:t>
            </a:r>
            <a:endParaRPr b="0" lang="en-CA" sz="2800" spc="-1" strike="noStrike">
              <a:latin typeface="Arial"/>
            </a:endParaRPr>
          </a:p>
        </p:txBody>
      </p:sp>
    </p:spTree>
  </p:cSld>
  <p:transition spd="slow">
    <p:wipe dir="l"/>
  </p:transition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20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nodeType="afterEffect" fill="hold" presetClass="entr" presetID="2" presetSubtype="9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2000" fill="hold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2000" fill="hold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2000" fill="hold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2000" fill="hold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ransition spd="slow">
    <p:push dir="u"/>
  </p:transition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1600200"/>
            <a:ext cx="9144000" cy="343980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The Most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Northern of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the Seven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Cities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Capitol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for the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Roman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Governm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ent in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Asia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Consider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ed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Greatest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City in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Asia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Greatest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Library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Consider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ed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Intellectu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al Center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Center of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Roman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Authority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/ 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Prominen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  <a:ea typeface="Times New Roman"/>
              </a:rPr>
              <a:t>ce</a:t>
            </a:r>
            <a:endParaRPr b="0" lang="en-CA" sz="28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2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2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2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2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2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8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ransition spd="slow">
    <p:wipe dir="r"/>
  </p:transition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98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685800" y="3352680"/>
            <a:ext cx="7306200" cy="16873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609480" indent="-608760">
              <a:lnSpc>
                <a:spcPct val="100000"/>
              </a:lnSpc>
              <a:spcBef>
                <a:spcPts val="720"/>
              </a:spcBef>
            </a:pP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Jesus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Eyes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Pergam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os…</a:t>
            </a:r>
            <a:endParaRPr b="0" lang="en-CA" sz="3600" spc="-1" strike="noStrike">
              <a:latin typeface="Arial"/>
            </a:endParaRPr>
          </a:p>
          <a:p>
            <a:pPr marL="609480" indent="-608760" algn="ctr">
              <a:lnSpc>
                <a:spcPct val="100000"/>
              </a:lnSpc>
              <a:spcBef>
                <a:spcPts val="720"/>
              </a:spcBef>
            </a:pP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   …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Sitting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in the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Hot </a:t>
            </a: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Seat! </a:t>
            </a:r>
            <a:endParaRPr b="0" lang="en-CA" sz="3600" spc="-1" strike="noStrike">
              <a:latin typeface="Arial"/>
            </a:endParaRPr>
          </a:p>
          <a:p>
            <a:pPr marL="609480" indent="-608760">
              <a:lnSpc>
                <a:spcPct val="100000"/>
              </a:lnSpc>
              <a:spcBef>
                <a:spcPts val="720"/>
              </a:spcBef>
            </a:pPr>
            <a:r>
              <a:rPr b="1" lang="en-CA" sz="3600" spc="-1" strike="noStrike">
                <a:solidFill>
                  <a:srgbClr val="000000"/>
                </a:solidFill>
                <a:latin typeface="Arial Rounded MT Bold"/>
              </a:rPr>
              <a:t>   </a:t>
            </a:r>
            <a:endParaRPr b="0" lang="en-CA" sz="3600" spc="-1" strike="noStrike">
              <a:latin typeface="Arial"/>
            </a:endParaRPr>
          </a:p>
        </p:txBody>
      </p:sp>
    </p:spTree>
  </p:cSld>
  <p:transition spd="slow">
    <p:wipe dir="r"/>
  </p:transition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2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2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2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2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" dur="20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20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20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9" dur="2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57200" y="38160"/>
            <a:ext cx="3047400" cy="715320"/>
          </a:xfrm>
          <a:prstGeom prst="rect">
            <a:avLst/>
          </a:prstGeom>
          <a:noFill/>
          <a:ln w="76320">
            <a:solidFill>
              <a:srgbClr val="80008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CA" sz="4000" spc="-1" strike="noStrike">
                <a:solidFill>
                  <a:srgbClr val="000000"/>
                </a:solidFill>
                <a:latin typeface="Cooper Black"/>
              </a:rPr>
              <a:t>Pergamos</a:t>
            </a:r>
            <a:r>
              <a:rPr b="0" lang="en-CA" sz="3600" spc="-1" strike="noStrike">
                <a:solidFill>
                  <a:srgbClr val="000000"/>
                </a:solidFill>
                <a:latin typeface="Cooper Black"/>
              </a:rPr>
              <a:t> </a:t>
            </a:r>
            <a:endParaRPr b="0" lang="en-CA" sz="36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228600" y="1152000"/>
            <a:ext cx="8627400" cy="555300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Different Type of Message  </a:t>
            </a:r>
            <a:endParaRPr b="0" lang="en-C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Ephesus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…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Had Grown Cold</a:t>
            </a:r>
            <a:endParaRPr b="0" lang="en-C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…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Needed to “Warm Up”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Smyrna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…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Had Faced the “Heat”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            …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Needed to “Cool Down”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Pergamos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…</a:t>
            </a:r>
            <a:endParaRPr b="0" lang="en-CA" sz="2800" spc="-1" strike="noStrike">
              <a:latin typeface="Arial"/>
            </a:endParaRPr>
          </a:p>
          <a:p>
            <a:pPr marL="457200" indent="-456480">
              <a:lnSpc>
                <a:spcPct val="100000"/>
              </a:lnSpc>
              <a:spcBef>
                <a:spcPts val="561"/>
              </a:spcBef>
              <a:buClr>
                <a:srgbClr val="660066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Had Allowed the Heat to Get to Them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            …</a:t>
            </a:r>
            <a:r>
              <a:rPr b="1" lang="en-CA" sz="2800" spc="-1" strike="noStrike">
                <a:solidFill>
                  <a:srgbClr val="000000"/>
                </a:solidFill>
                <a:latin typeface="Arial Rounded MT Bold"/>
              </a:rPr>
              <a:t>Needed to “Shake It Off”</a:t>
            </a:r>
            <a:endParaRPr b="0" lang="en-C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en-CA" sz="2800" spc="-1" strike="noStrike">
              <a:latin typeface="Arial"/>
            </a:endParaRPr>
          </a:p>
          <a:p>
            <a:pPr marL="380880">
              <a:lnSpc>
                <a:spcPct val="100000"/>
              </a:lnSpc>
            </a:pPr>
            <a:endParaRPr b="0" lang="en-CA" sz="2800" spc="-1" strike="noStrike">
              <a:latin typeface="Arial"/>
            </a:endParaRPr>
          </a:p>
          <a:p>
            <a:pPr marL="380880">
              <a:lnSpc>
                <a:spcPct val="100000"/>
              </a:lnSpc>
              <a:spcBef>
                <a:spcPts val="641"/>
              </a:spcBef>
            </a:pPr>
            <a:endParaRPr b="0" lang="en-CA" sz="2800" spc="-1" strike="noStrike">
              <a:latin typeface="Arial"/>
            </a:endParaRPr>
          </a:p>
        </p:txBody>
      </p:sp>
    </p:spTree>
  </p:cSld>
  <p:transition spd="slow">
    <p:split dir="out" orient="vert"/>
  </p:transition>
  <p:timing>
    <p:tnLst>
      <p:par>
        <p:cTn id="110" dur="indefinite" restart="never" nodeType="tmRoot">
          <p:childTnLst>
            <p:seq>
              <p:cTn id="111" dur="indefinite" nodeType="mainSeq"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5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2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2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2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2" dur="2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6" dur="20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" dur="20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" dur="20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9" dur="2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3" dur="200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" dur="200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200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6" dur="20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1" dur="200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200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200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4" dur="20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8" dur="2000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2000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" dur="2000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1" dur="20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"/>
                            </p:stCondLst>
                            <p:childTnLst>
                              <p:par>
                                <p:cTn id="163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2000" fill="hold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2000" fill="hold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2000" fill="hold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8" dur="20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2000" fill="hold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2000" fill="hold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2000" fill="hold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6" dur="2000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0" dur="2000" fill="hold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2000" fill="hold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2000" fill="hold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3" dur="20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000"/>
                            </p:stCondLst>
                            <p:childTnLst>
                              <p:par>
                                <p:cTn id="185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2000" fill="hold"/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2000" fill="hold"/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2000" fill="hold"/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0" dur="2000"/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57200" y="38160"/>
            <a:ext cx="3199680" cy="715320"/>
          </a:xfrm>
          <a:prstGeom prst="rect">
            <a:avLst/>
          </a:prstGeom>
          <a:noFill/>
          <a:ln w="76320">
            <a:solidFill>
              <a:srgbClr val="80008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CA" sz="3600" spc="-1" strike="noStrike">
                <a:solidFill>
                  <a:srgbClr val="000000"/>
                </a:solidFill>
                <a:latin typeface="Cooper Black"/>
              </a:rPr>
              <a:t>Pergamum </a:t>
            </a:r>
            <a:endParaRPr b="0" lang="en-CA" sz="36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2057400" y="1428480"/>
            <a:ext cx="4190400" cy="4285800"/>
          </a:xfrm>
          <a:prstGeom prst="rect">
            <a:avLst/>
          </a:prstGeom>
          <a:gradFill rotWithShape="0">
            <a:gsLst>
              <a:gs pos="0">
                <a:srgbClr val="f4f4fb"/>
              </a:gs>
              <a:gs pos="100000">
                <a:srgbClr val="9898dd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Odd Diagnosis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Four-Fold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Three Good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One Bad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Jesus was Saying…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3 out of 4 </a:t>
            </a:r>
            <a:endParaRPr b="0" lang="en-C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en-CA" sz="3200" spc="-1" strike="noStrike">
                <a:solidFill>
                  <a:srgbClr val="000000"/>
                </a:solidFill>
                <a:latin typeface="Arial Rounded MT Bold"/>
              </a:rPr>
              <a:t>Is Bad!</a:t>
            </a:r>
            <a:endParaRPr b="0" lang="en-C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CA" sz="3200" spc="-1" strike="noStrike">
              <a:latin typeface="Arial"/>
            </a:endParaRPr>
          </a:p>
        </p:txBody>
      </p:sp>
    </p:spTree>
  </p:cSld>
  <p:transition spd="slow">
    <p:split dir="out" orient="horz"/>
  </p:transition>
  <p:timing>
    <p:tnLst>
      <p:par>
        <p:cTn id="191" dur="indefinite" restart="never" nodeType="tmRoot">
          <p:childTnLst>
            <p:seq>
              <p:cTn id="192" dur="indefinite" nodeType="mainSeq"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2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2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2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6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0" dur="2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1" dur="2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2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3" dur="2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8" dur="2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2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2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1" dur="20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5" dur="2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2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2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8" dur="20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3" dur="2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2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2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6" dur="20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0" dur="20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20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20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3" dur="2000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000"/>
                            </p:stCondLst>
                            <p:childTnLst>
                              <p:par>
                                <p:cTn id="245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7" dur="20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20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20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0" dur="2000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34117</TotalTime>
  <Application>LibreOffice/6.0.7.3$Linux_X86_64 LibreOffice_project/00m0$Build-3</Application>
  <Words>918</Words>
  <Paragraphs>88</Paragraphs>
  <Company>GRACE BAPTIST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2005-07-28T20:04:59Z</dcterms:created>
  <dc:creator>Linton</dc:creator>
  <dc:description/>
  <dc:language>en-CA</dc:language>
  <cp:lastModifiedBy/>
  <cp:lastPrinted>2020-11-06T04:50:35Z</cp:lastPrinted>
  <dcterms:modified xsi:type="dcterms:W3CDTF">2021-02-28T22:08:55Z</dcterms:modified>
  <cp:revision>574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GRACE BAPTIST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22</vt:i4>
  </property>
</Properties>
</file>