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8" r:id="rId3"/>
    <p:sldId id="283" r:id="rId4"/>
    <p:sldId id="257" r:id="rId5"/>
    <p:sldId id="258" r:id="rId6"/>
    <p:sldId id="259" r:id="rId7"/>
    <p:sldId id="260" r:id="rId8"/>
    <p:sldId id="264" r:id="rId9"/>
    <p:sldId id="265" r:id="rId10"/>
    <p:sldId id="266" r:id="rId11"/>
    <p:sldId id="267" r:id="rId12"/>
    <p:sldId id="268" r:id="rId13"/>
    <p:sldId id="281" r:id="rId14"/>
    <p:sldId id="287" r:id="rId15"/>
    <p:sldId id="279" r:id="rId16"/>
    <p:sldId id="269" r:id="rId17"/>
    <p:sldId id="286" r:id="rId18"/>
    <p:sldId id="282" r:id="rId19"/>
    <p:sldId id="285" r:id="rId20"/>
    <p:sldId id="284" r:id="rId21"/>
    <p:sldId id="261" r:id="rId22"/>
    <p:sldId id="262" r:id="rId23"/>
    <p:sldId id="26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60"/>
  </p:normalViewPr>
  <p:slideViewPr>
    <p:cSldViewPr>
      <p:cViewPr varScale="1">
        <p:scale>
          <a:sx n="62" d="100"/>
          <a:sy n="62" d="100"/>
        </p:scale>
        <p:origin x="49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D305-975C-4105-9D3D-B98DACC89EC5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85FD-92DB-4295-B21E-85BC87439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D305-975C-4105-9D3D-B98DACC89EC5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85FD-92DB-4295-B21E-85BC87439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D305-975C-4105-9D3D-B98DACC89EC5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85FD-92DB-4295-B21E-85BC87439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D305-975C-4105-9D3D-B98DACC89EC5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85FD-92DB-4295-B21E-85BC87439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D305-975C-4105-9D3D-B98DACC89EC5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85FD-92DB-4295-B21E-85BC87439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D305-975C-4105-9D3D-B98DACC89EC5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85FD-92DB-4295-B21E-85BC87439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D305-975C-4105-9D3D-B98DACC89EC5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85FD-92DB-4295-B21E-85BC87439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D305-975C-4105-9D3D-B98DACC89EC5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85FD-92DB-4295-B21E-85BC87439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D305-975C-4105-9D3D-B98DACC89EC5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85FD-92DB-4295-B21E-85BC87439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D305-975C-4105-9D3D-B98DACC89EC5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85FD-92DB-4295-B21E-85BC87439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D305-975C-4105-9D3D-B98DACC89EC5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85FD-92DB-4295-B21E-85BC87439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AD305-975C-4105-9D3D-B98DACC89EC5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85FD-92DB-4295-B21E-85BC87439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91600" cy="670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condemned prisoner awaiting execution was granted the usual privilege of choosing the dishes he wanted to eat for his last meal. He ordered a large mess of mushrooms.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"Why all the mushrooms and nothing else?" inquired the guard.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"Well," replied the prisoner, "I always wanted to try them, but was afraid to eat them before!"</a:t>
            </a:r>
          </a:p>
          <a:p>
            <a:pPr marL="0" indent="0">
              <a:buNone/>
            </a:pPr>
            <a:r>
              <a:rPr lang="en-US" dirty="0"/>
              <a:t>  ============================</a:t>
            </a:r>
          </a:p>
          <a:p>
            <a:pPr marL="0" indent="0">
              <a:buNone/>
            </a:pPr>
            <a:r>
              <a:rPr lang="en-US" dirty="0"/>
              <a:t>If it weren't for the last minute, a lot of things wouldn't get done.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56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6248400" cy="1143635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Fear Makes Us Cop Out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971800"/>
            <a:ext cx="9067800" cy="3581400"/>
          </a:xfrm>
          <a:solidFill>
            <a:schemeClr val="bg1">
              <a:alpha val="90000"/>
            </a:schemeClr>
          </a:solidFill>
        </p:spPr>
        <p:txBody>
          <a:bodyPr wrap="square" lIns="91440" tIns="45720" rIns="91440" bIns="45720" anchor="t">
            <a:normAutofit/>
          </a:bodyPr>
          <a:lstStyle/>
          <a:p>
            <a:pPr marL="0" indent="0" algn="ctr" defTabSz="914400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Excuses Keep Us From Being Productive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l" defTabSz="914400" latinLnBrk="0"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 Blamed Character /Personality of the Master..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l" defTabSz="914400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...as the Cause for His Lack of Investing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l" defTabSz="914400" latinLnBrk="0"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Note- 3rd Man Agreed to Take the Money / Invest It.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l" defTabSz="914400" latinLnBrk="0"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</a:t>
            </a: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It was Only When Fear Set in…</a:t>
            </a:r>
          </a:p>
          <a:p>
            <a:pPr marL="0" indent="0" algn="l" defTabSz="914400" latinLnBrk="0"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 …He Started to Make Excuses. 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l" defTabSz="914400" latinLnBrk="0">
              <a:lnSpc>
                <a:spcPct val="112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endParaRPr lang="ko-KR" altLang="en-US" sz="2800" dirty="0">
              <a:latin typeface="Calibri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765" y="28074"/>
            <a:ext cx="6020435" cy="838200"/>
          </a:xfrm>
        </p:spPr>
        <p:txBody>
          <a:bodyPr wrap="square" lIns="91440" tIns="45720" rIns="91440" bIns="45720" anchor="ctr">
            <a:normAutofit/>
          </a:bodyPr>
          <a:lstStyle/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Five Major Excuses </a:t>
            </a:r>
            <a:r>
              <a:rPr lang="en-US" altLang="ko-KR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(24-25)</a:t>
            </a:r>
            <a:endParaRPr lang="ko-KR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5754914"/>
          </a:xfrm>
          <a:solidFill>
            <a:schemeClr val="bg1">
              <a:alpha val="90000"/>
            </a:schemeClr>
          </a:solidFill>
        </p:spPr>
        <p:txBody>
          <a:bodyPr wrap="square" lIns="91440" tIns="45720" rIns="91440" bIns="45720" anchor="t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ko-K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 Didn't Do It -</a:t>
            </a:r>
            <a:r>
              <a:rPr lang="en-US" altLang="ko-KR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consists of denial or blaming others</a:t>
            </a:r>
            <a:r>
              <a:rPr lang="en-US" altLang="ko-KR" sz="2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“lord I knew....</a:t>
            </a:r>
            <a:endParaRPr lang="ko-KR" altLang="en-US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ko-K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It Wasn't So Bad -</a:t>
            </a:r>
            <a:r>
              <a:rPr lang="en-US" altLang="ko-KR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minimize our sins / mistakes    </a:t>
            </a:r>
          </a:p>
          <a:p>
            <a:pPr marL="0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en-US" altLang="ko-K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en-US" altLang="ko-KR" sz="2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“I went / hid...”</a:t>
            </a:r>
            <a:endParaRPr lang="ko-KR" altLang="en-US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ko-K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Yes, but.... -</a:t>
            </a:r>
            <a:r>
              <a:rPr lang="en-US" altLang="ko-KR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Admission of guilt, followed by an excuse. </a:t>
            </a:r>
          </a:p>
          <a:p>
            <a:pPr marL="0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en-US" altLang="ko-KR" sz="2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"I couldn't help it," "It wasn't really me”</a:t>
            </a:r>
            <a:r>
              <a:rPr lang="en-US" altLang="ko-KR" sz="2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- "l knew...</a:t>
            </a:r>
            <a:endParaRPr lang="ko-KR" altLang="en-US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ko-K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It's Not My Fault -</a:t>
            </a:r>
            <a:r>
              <a:rPr lang="en-US" altLang="ko-KR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 shift responsibility to others, the past, or anything or anyone rather than owning up to our own responsibility.</a:t>
            </a:r>
            <a:r>
              <a:rPr lang="en-US" altLang="ko-K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sz="2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“you are a hard man...</a:t>
            </a:r>
            <a:endParaRPr lang="ko-KR" altLang="en-US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ko-K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 Can't Do It -</a:t>
            </a:r>
            <a:r>
              <a:rPr lang="en-US" altLang="ko-KR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 sell ourselves short. Fear causes the mind to shut down. Instead of seeing opportunities, we see obstacles.</a:t>
            </a:r>
            <a:r>
              <a:rPr lang="en-US" altLang="ko-KR" sz="2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"I was afraid...</a:t>
            </a:r>
            <a:endParaRPr lang="ko-KR" altLang="en-US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46355"/>
            <a:ext cx="7848599" cy="791845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Fear Costs Us Our Potential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410200"/>
          </a:xfrm>
          <a:solidFill>
            <a:schemeClr val="bg1">
              <a:alpha val="75000"/>
            </a:schemeClr>
          </a:solidFill>
        </p:spPr>
        <p:txBody>
          <a:bodyPr wrap="square" lIns="91440" tIns="45720" rIns="91440" bIns="45720" anchor="t">
            <a:normAutofit fontScale="85000" lnSpcReduction="20000"/>
          </a:bodyPr>
          <a:lstStyle/>
          <a:p>
            <a:pPr marL="0" indent="0" algn="l" defTabSz="91440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900" dirty="0">
                <a:solidFill>
                  <a:srgbClr val="000000"/>
                </a:solidFill>
                <a:latin typeface="Arial Unicode MS" charset="0"/>
              </a:rPr>
              <a:t> 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Take therefore the talent from him, and give it unto him which hath ten talents. For unto every one that hath shall be given, and he shall have abundance: but from him that hath not shall be taken away even that which he hath</a:t>
            </a:r>
            <a:r>
              <a:rPr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. (26-29)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lvl="0" indent="0" algn="ctr" defTabSz="914400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altLang="ko-KR" sz="3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There's a Price Tag Attached to Fear</a:t>
            </a:r>
            <a:endParaRPr lang="ko-KR" alt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 algn="ctr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 typeface="Arial Unicode MS"/>
              <a:buChar char="•"/>
            </a:pPr>
            <a:r>
              <a:rPr lang="en-US" altLang="ko-KR" sz="3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What Doesn't Develop Deteriorates </a:t>
            </a:r>
            <a:endParaRPr lang="ko-KR" alt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ctr" defTabSz="914400" latinLnBrk="0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Font typeface="Arial Unicode MS"/>
              <a:buChar char="•"/>
            </a:pPr>
            <a:r>
              <a:rPr lang="en-US" altLang="ko-KR" sz="3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 the End, He Loses the Initial Investment </a:t>
            </a:r>
            <a:endParaRPr lang="ko-KR" alt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lvl="0" indent="0" algn="ctr" defTabSz="914400" latinLnBrk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altLang="ko-KR" sz="3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Fear Diminishes us; Faith Enriches us </a:t>
            </a:r>
            <a:endParaRPr lang="ko-KR" alt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lvl="0" indent="0" algn="l" defTabSz="91440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altLang="ko-KR" sz="3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If You Have Buried Your Talents Because of Fear…         </a:t>
            </a:r>
          </a:p>
          <a:p>
            <a:pPr marL="0" lvl="0" indent="0" algn="l" defTabSz="914400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altLang="ko-KR" sz="3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…Dig Them Up / Begin to Make an Investment</a:t>
            </a:r>
          </a:p>
          <a:p>
            <a:pPr marL="0" lvl="0" indent="0" algn="l" defTabSz="914400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altLang="ko-KR" sz="3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…of Your Life for God's Glory. </a:t>
            </a:r>
            <a:endParaRPr lang="ko-KR" alt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617698"/>
            <a:ext cx="5638800" cy="1240302"/>
          </a:xfrm>
          <a:gradFill>
            <a:gsLst>
              <a:gs pos="0">
                <a:schemeClr val="bg1">
                  <a:tint val="80000"/>
                  <a:satMod val="300000"/>
                  <a:alpha val="50000"/>
                </a:schemeClr>
              </a:gs>
              <a:gs pos="100000">
                <a:schemeClr val="bg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Others… 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Reached Out-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invested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0" y="1137455"/>
            <a:ext cx="5334000" cy="1666863"/>
          </a:xfrm>
          <a:prstGeom prst="rect">
            <a:avLst/>
          </a:prstGeom>
          <a:gradFill>
            <a:gsLst>
              <a:gs pos="0">
                <a:schemeClr val="bg1">
                  <a:tint val="80000"/>
                  <a:satMod val="300000"/>
                  <a:alpha val="50000"/>
                </a:schemeClr>
              </a:gs>
              <a:gs pos="100000">
                <a:schemeClr val="bg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God…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Responded –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gained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Rewarded –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eternally</a:t>
            </a:r>
          </a:p>
        </p:txBody>
      </p:sp>
      <p:pic>
        <p:nvPicPr>
          <p:cNvPr id="5" name="Picture 4" descr="http://www.promenademusic.co.uk/image/cache/data/faith_logo-875x8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915608"/>
            <a:ext cx="8839199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39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357A3136-79AE-4F17-A59F-F335693DE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0"/>
            <a:ext cx="7875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354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30235" cy="68579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Lord’s Prayer and Stewardship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17" y="762000"/>
            <a:ext cx="8839200" cy="6096000"/>
          </a:xfrm>
        </p:spPr>
        <p:txBody>
          <a:bodyPr wrap="square" lIns="0" tIns="0" rIns="0" bIns="0" anchor="t"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 SAY...</a:t>
            </a:r>
          </a:p>
          <a:p>
            <a:pPr>
              <a:lnSpc>
                <a:spcPct val="120000"/>
              </a:lnSpc>
            </a:pPr>
            <a:r>
              <a:rPr lang="en-US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"our"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have no room in my life for others and their needs. </a:t>
            </a:r>
          </a:p>
          <a:p>
            <a:pPr>
              <a:lnSpc>
                <a:spcPct val="120000"/>
              </a:lnSpc>
            </a:pPr>
            <a:r>
              <a:rPr lang="en-US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‘father"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not demonstrate this relationship in my daily living. </a:t>
            </a:r>
          </a:p>
          <a:p>
            <a:pPr>
              <a:lnSpc>
                <a:spcPct val="120000"/>
              </a:lnSpc>
            </a:pPr>
            <a:r>
              <a:rPr lang="en-US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“who art in heaven"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all my interests and pursuits are in earthly things. </a:t>
            </a:r>
          </a:p>
          <a:p>
            <a:pPr>
              <a:lnSpc>
                <a:spcPct val="120000"/>
              </a:lnSpc>
            </a:pPr>
            <a:r>
              <a:rPr lang="en-US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"hallowed be thy name"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who am called to bear his name, am not holy. </a:t>
            </a:r>
          </a:p>
          <a:p>
            <a:pPr>
              <a:lnSpc>
                <a:spcPct val="120000"/>
              </a:lnSpc>
            </a:pPr>
            <a:r>
              <a:rPr lang="en-US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"thy kingdom come"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 unwilling to give up my own sovereignty and accept the righteous reign of god. </a:t>
            </a:r>
          </a:p>
          <a:p>
            <a:pPr>
              <a:lnSpc>
                <a:spcPct val="120000"/>
              </a:lnSpc>
            </a:pPr>
            <a:r>
              <a:rPr lang="en-US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"thy will be done"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I am unwilling or resentful of having god's will in my life. </a:t>
            </a:r>
          </a:p>
          <a:p>
            <a:pPr>
              <a:lnSpc>
                <a:spcPct val="120000"/>
              </a:lnSpc>
            </a:pPr>
            <a:r>
              <a:rPr lang="en-US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"on earth as it is in heaven"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unless I am truly ready to give myself to his service here and now. </a:t>
            </a:r>
          </a:p>
          <a:p>
            <a:pPr>
              <a:lnSpc>
                <a:spcPct val="120000"/>
              </a:lnSpc>
            </a:pPr>
            <a:r>
              <a:rPr lang="en-US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"give us this day our daily bread"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expending honest effort for it, or by ignoring the genuine needs of others. </a:t>
            </a:r>
          </a:p>
        </p:txBody>
      </p:sp>
    </p:spTree>
    <p:extLst>
      <p:ext uri="{BB962C8B-B14F-4D97-AF65-F5344CB8AC3E}">
        <p14:creationId xmlns:p14="http://schemas.microsoft.com/office/powerpoint/2010/main" val="2814431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30235" cy="68579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Lord’s Prayer and Stewardship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943600"/>
          </a:xfrm>
        </p:spPr>
        <p:txBody>
          <a:bodyPr wrap="square" lIns="0" tIns="0" rIns="0" bIns="0" anchor="t"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CANNOT SAY...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"forgive us our trespasses as we forgive those who trespass against us"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I continue to harbor a grudge against anyone.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"lead us not into temptation"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I deliberately choose to remain in a situation where I am likely to be tempted.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"deliver us from evil"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I am not prepared to fight in the spiritual realm with the ultimate weapon of prayer.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"thine is the kingdom"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I do not give the kind of disciplined obedience of a loyal subject.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"thine is the power"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I fear what my neighbors may say or do.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"forever"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I am too anxious about each day's events.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"amen"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unless I can honestly say,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"cost what it may, this is my prayer."  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325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/data/data/com.infraware.PolarisOfficeStdForTablet/files/.polaris_temp/fImage278428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295400"/>
            <a:ext cx="4784090" cy="3361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6439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B187497-5CE8-40E4-BA15-2D22071E6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762500" cy="3048000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585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61546-C906-4D2B-BCA3-4714EC479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7AB10-AE7D-4180-AFA1-C7FFD1D89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77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"/>
            <a:ext cx="3734435" cy="838200"/>
          </a:xfrm>
          <a:gradFill>
            <a:gsLst>
              <a:gs pos="0">
                <a:schemeClr val="bg1">
                  <a:tint val="80000"/>
                  <a:satMod val="300000"/>
                  <a:alpha val="50000"/>
                </a:schemeClr>
              </a:gs>
              <a:gs pos="100000">
                <a:schemeClr val="bg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Fear Driven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991600" cy="6172200"/>
          </a:xfrm>
          <a:gradFill>
            <a:gsLst>
              <a:gs pos="0">
                <a:schemeClr val="bg1">
                  <a:tint val="80000"/>
                  <a:satMod val="300000"/>
                  <a:alpha val="50000"/>
                </a:schemeClr>
              </a:gs>
              <a:gs pos="100000">
                <a:schemeClr val="bg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square" lIns="91440" tIns="45720" rIns="91440" bIns="45720" anchor="t">
            <a:normAutofit/>
          </a:bodyPr>
          <a:lstStyle/>
          <a:p>
            <a:pPr marL="342900" indent="-342900" algn="l" defTabSz="91440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Fear is..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l" defTabSz="914400" latinLnBrk="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Font typeface="Arial Unicode MS"/>
              <a:buChar char="•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Feeling of Dread, Alarm, Panic, / Anxiety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l" defTabSz="914400" latinLnBrk="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Font typeface="Arial Unicode MS"/>
              <a:buChar char="•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Learned Response but…</a:t>
            </a:r>
          </a:p>
          <a:p>
            <a:pPr marL="0" lvl="0" indent="0" algn="l" defTabSz="914400" latinLnBrk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…Can Be Unlearned (2 Cor. 10:5).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l" defTabSz="914400" latinLnBrk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 Unicode MS"/>
              <a:buChar char="•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If Not, It Produces Negative Consequences.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l" defTabSz="914400" latinLnBrk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 Unicode MS"/>
              <a:buChar char="•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Eventually We Begin to Operate Driven by Fear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l" defTabSz="914400" latinLnBrk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 Unicode MS"/>
              <a:buChar char="•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Paralyzes </a:t>
            </a:r>
            <a:r>
              <a:rPr lang="en-US" altLang="ko-KR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decision making, immobilizes action, hinders prayer, limits faith, restricts relationships, lowers productivity, jeopardizes health/ stifles joy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l" defTabSz="914400" latinLnBrk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 Unicode MS"/>
              <a:buChar char="•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Effects Every Area of Life (Stewardship)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l" defTabSz="914400" latinLnBrk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This Story Deals with the Danger of… </a:t>
            </a:r>
          </a:p>
          <a:p>
            <a:pPr marL="342900" lvl="0" indent="-342900" algn="l" defTabSz="914400" latinLnBrk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…Fear Driven Stewardship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l" defTabSz="914400" latinLnBrk="0">
              <a:lnSpc>
                <a:spcPct val="84000"/>
              </a:lnSpc>
              <a:spcBef>
                <a:spcPts val="200"/>
              </a:spcBef>
              <a:spcAft>
                <a:spcPts val="0"/>
              </a:spcAft>
              <a:buFontTx/>
              <a:buNone/>
            </a:pPr>
            <a:endParaRPr lang="ko-KR" altLang="en-US" sz="2400" dirty="0">
              <a:latin typeface="Calibri" charset="0"/>
            </a:endParaRPr>
          </a:p>
        </p:txBody>
      </p:sp>
      <p:pic>
        <p:nvPicPr>
          <p:cNvPr id="4" name="Picture 1" descr="/data/data/com.infraware.PolarisOfficeStdForTablet/files/.polaris_temp/fImage50841149.jpeg"/>
          <p:cNvPicPr>
            <a:picLocks noChangeAspect="1"/>
          </p:cNvPicPr>
          <p:nvPr/>
        </p:nvPicPr>
        <p:blipFill rotWithShape="1">
          <a:blip r:embed="rId3" cstate="print"/>
          <a:srcRect t="10811"/>
          <a:stretch/>
        </p:blipFill>
        <p:spPr>
          <a:xfrm>
            <a:off x="1143000" y="4320436"/>
            <a:ext cx="6172200" cy="2514600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3813"/>
            <a:ext cx="4267200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Stewardship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075020"/>
            <a:ext cx="2892425" cy="639762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Built on Faith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2895600" cy="3951288"/>
          </a:xfrm>
        </p:spPr>
        <p:txBody>
          <a:bodyPr>
            <a:norm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Trust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Active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Increasing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Rewarded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88282"/>
            <a:ext cx="2974975" cy="639762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Built on Fear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2974975" cy="2168525"/>
          </a:xfrm>
        </p:spPr>
        <p:txBody>
          <a:bodyPr/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Dis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-Trust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In-Active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Decreasing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Thwarted</a:t>
            </a:r>
          </a:p>
          <a:p>
            <a:endParaRPr lang="en-US" dirty="0"/>
          </a:p>
        </p:txBody>
      </p:sp>
      <p:pic>
        <p:nvPicPr>
          <p:cNvPr id="16386" name="Picture 2" descr="http://public.csusm.edu/MichelleWhite/F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267200"/>
            <a:ext cx="4648200" cy="2590800"/>
          </a:xfrm>
          <a:prstGeom prst="rect">
            <a:avLst/>
          </a:prstGeom>
          <a:noFill/>
        </p:spPr>
      </p:pic>
      <p:pic>
        <p:nvPicPr>
          <p:cNvPr id="16388" name="Picture 4" descr="http://www.promenademusic.co.uk/image/cache/data/faith_logo-875x8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267200"/>
            <a:ext cx="4419599" cy="2590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  <p:bldP spid="6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30235" cy="1143635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Fear Mode Causes Confusion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430"/>
            <a:ext cx="3276600" cy="640080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Faith Driven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267200" cy="4530725"/>
          </a:xfrm>
        </p:spPr>
        <p:txBody>
          <a:bodyPr wrap="square" lIns="91440" tIns="45720" rIns="91440" bIns="45720" anchor="t">
            <a:normAutofit/>
          </a:bodyPr>
          <a:lstStyle/>
          <a:p>
            <a:pPr marL="347345" lvl="0" indent="-347345" algn="l" defTabSz="914400" latinLnBrk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/>
              <a:buChar char="§"/>
            </a:pPr>
            <a:r>
              <a:rPr lang="en-US" altLang="ko-K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Clear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7345" lvl="0" indent="-347345" algn="l" defTabSz="914400" latinLnBrk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/>
              <a:buChar char="§"/>
            </a:pPr>
            <a:r>
              <a:rPr lang="en-US" altLang="ko-K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“Went” -Positive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7345" lvl="0" indent="-347345" algn="l" defTabSz="914400" latinLnBrk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§"/>
            </a:pPr>
            <a:r>
              <a:rPr lang="en-US" altLang="ko-K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lead over, carry over, transfer to pursue the journey on which one has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7345" lvl="0" indent="-347345" algn="l" defTabSz="914400" latinLnBrk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§"/>
            </a:pPr>
            <a:r>
              <a:rPr lang="en-US" altLang="ko-K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Purpose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7345" lvl="0" indent="-347345" algn="l" defTabSz="914400" latinLnBrk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§"/>
            </a:pPr>
            <a:r>
              <a:rPr lang="en-US" altLang="ko-K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Power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7345" lvl="0" indent="-347345" algn="l" defTabSz="914400" latinLnBrk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§"/>
            </a:pPr>
            <a:r>
              <a:rPr lang="en-US" altLang="ko-K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Determined to Make a Profit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430"/>
            <a:ext cx="4042410" cy="640080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Fear Driven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2410" cy="4530724"/>
          </a:xfrm>
        </p:spPr>
        <p:txBody>
          <a:bodyPr wrap="square" lIns="0" tIns="0" rIns="0" bIns="0" anchor="t">
            <a:normAutofit/>
          </a:bodyPr>
          <a:lstStyle/>
          <a:p>
            <a:pPr marL="347345" lvl="0" indent="-347345" algn="l" defTabSz="914400" latinLnBrk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/>
              <a:buChar char="§"/>
            </a:pPr>
            <a:r>
              <a:rPr lang="en-US" altLang="ko-K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Confused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7345" lvl="0" indent="-347345" algn="l" defTabSz="914400" latinLnBrk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/>
              <a:buChar char="§"/>
            </a:pPr>
            <a:r>
              <a:rPr lang="en-US" altLang="ko-K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“Went” -Negative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7345" lvl="0" indent="-347345" algn="l" defTabSz="914400" latinLnBrk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§"/>
            </a:pPr>
            <a:r>
              <a:rPr lang="en-US" altLang="ko-K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 away- sufferings of good things taken away from one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7345" lvl="0" indent="-347345" algn="l" defTabSz="914400" latinLnBrk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§"/>
            </a:pPr>
            <a:r>
              <a:rPr lang="en-US" altLang="ko-K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No Purpose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7345" lvl="0" indent="-347345" algn="l" defTabSz="914400" latinLnBrk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§"/>
            </a:pPr>
            <a:r>
              <a:rPr lang="en-US" altLang="ko-K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No Power Needed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7345" lvl="0" indent="-347345" algn="l" defTabSz="914400" latinLnBrk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§"/>
            </a:pPr>
            <a:r>
              <a:rPr lang="en-US" altLang="ko-K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Determined Not to Take a Loss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566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AFF2C1-87BB-42F6-8C58-D560395FB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2570" y="1172029"/>
            <a:ext cx="4974040" cy="4513942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34B204A-8125-450F-B1C1-FF58C7DD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390" y="1295400"/>
            <a:ext cx="4762500" cy="3505200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8B99D6-8497-4452-BCE4-43A6D1854816}"/>
              </a:ext>
            </a:extLst>
          </p:cNvPr>
          <p:cNvSpPr txBox="1"/>
          <p:nvPr/>
        </p:nvSpPr>
        <p:spPr>
          <a:xfrm>
            <a:off x="2711310" y="5774713"/>
            <a:ext cx="429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Back to Basics </a:t>
            </a: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F6287497-E45D-4F9D-B920-EABA1459A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57250"/>
            <a:ext cx="519643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96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838200"/>
            <a:ext cx="4419600" cy="5334000"/>
          </a:xfrm>
        </p:spPr>
        <p:txBody>
          <a:bodyPr/>
          <a:lstStyle/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When Fear Drives …</a:t>
            </a: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…Our Stewardship</a:t>
            </a: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Pt 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</a:t>
            </a:r>
          </a:p>
          <a:p>
            <a:pPr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Matthew 25:14-30</a:t>
            </a:r>
          </a:p>
          <a:p>
            <a:pPr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</a:t>
            </a: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Back to Basics..</a:t>
            </a: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…Stewardship</a:t>
            </a:r>
          </a:p>
        </p:txBody>
      </p:sp>
      <p:pic>
        <p:nvPicPr>
          <p:cNvPr id="4" name="Picture 1" descr="/data/data/com.infraware.PolarisOfficeStdForTablet/files/.polaris_temp/fImage6496513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43400" cy="6858001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sp>
        <p:nvSpPr>
          <p:cNvPr id="5" name="TextBox 4"/>
          <p:cNvSpPr txBox="1"/>
          <p:nvPr/>
        </p:nvSpPr>
        <p:spPr>
          <a:xfrm>
            <a:off x="5562600" y="64770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Christian Church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0" y="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14, 2021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30235" cy="1143635"/>
          </a:xfrm>
        </p:spPr>
        <p:txBody>
          <a:bodyPr/>
          <a:lstStyle/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Stewardship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029200" cy="4526915"/>
          </a:xfrm>
        </p:spPr>
        <p:txBody>
          <a:bodyPr wrap="square" lIns="91440" tIns="45720" rIns="91440" bIns="45720" anchor="t">
            <a:normAutofit/>
          </a:bodyPr>
          <a:lstStyle/>
          <a:p>
            <a:pPr marL="342900" indent="-342900" algn="l" defTabSz="9144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Simple Definition…</a:t>
            </a:r>
          </a:p>
          <a:p>
            <a:pPr marL="342900" indent="-342900" algn="l" defTabSz="9144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…Practice of Managing </a:t>
            </a:r>
          </a:p>
          <a:p>
            <a:pPr marL="342900" indent="-342900" algn="l" defTabSz="9144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…Another’s Resources</a:t>
            </a:r>
          </a:p>
          <a:p>
            <a:pPr marL="342900" indent="-342900" algn="l" defTabSz="9144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b="1" dirty="0">
              <a:latin typeface="Arial Unicode MS" charset="0"/>
            </a:endParaRPr>
          </a:p>
          <a:p>
            <a:pPr marL="342900" indent="-34290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1" dirty="0">
                <a:latin typeface="Arial Unicode MS" charset="0"/>
              </a:rPr>
              <a:t> </a:t>
            </a:r>
            <a:endParaRPr lang="ko-KR" altLang="en-US" sz="3200" b="1" dirty="0">
              <a:latin typeface="Arial Unicode MS" charset="0"/>
            </a:endParaRPr>
          </a:p>
          <a:p>
            <a:pPr marL="342900" indent="-34290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b="1" dirty="0">
              <a:latin typeface="Arial Unicode MS" charset="0"/>
            </a:endParaRPr>
          </a:p>
          <a:p>
            <a:pPr marL="742950" indent="-285750" algn="l" defTabSz="914400" latinLnBrk="0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2800" b="1" dirty="0">
              <a:latin typeface="Arial Unicode MS" charset="0"/>
            </a:endParaRPr>
          </a:p>
        </p:txBody>
      </p:sp>
      <p:pic>
        <p:nvPicPr>
          <p:cNvPr id="4" name="Picture 1" descr="/data/data/com.infraware.PolarisOfficeStdForTablet/files/.polaris_temp/fImage6496513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0"/>
            <a:ext cx="4114800" cy="6858001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3518"/>
            <a:ext cx="4686617" cy="865162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Stewardship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15400" cy="4572000"/>
          </a:xfrm>
        </p:spPr>
        <p:txBody>
          <a:bodyPr wrap="square" lIns="91440" tIns="45720" rIns="91440" bIns="45720" anchor="t">
            <a:normAutofit/>
          </a:bodyPr>
          <a:lstStyle/>
          <a:p>
            <a:pPr marL="342900" indent="-342900" algn="l" defTabSz="914400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earth is the </a:t>
            </a:r>
            <a:r>
              <a:rPr lang="en-US" altLang="ko-KR" sz="28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LORD’s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, / everything in it, the world, / all who live in it.”  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Psa 24:1, I Cor 10:26</a:t>
            </a:r>
          </a:p>
          <a:p>
            <a:pPr marL="342900" indent="-342900" algn="l" defTabSz="914400" latinLnBrk="0"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Stewardship Fact #1</a:t>
            </a:r>
          </a:p>
          <a:p>
            <a:pPr lvl="1" indent="-342900">
              <a:spcBef>
                <a:spcPts val="0"/>
              </a:spcBef>
              <a:buFont typeface="Wingdings" pitchFamily="2" charset="2"/>
              <a:buChar char="§"/>
            </a:pPr>
            <a:r>
              <a:rPr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 Owns It All</a:t>
            </a:r>
          </a:p>
          <a:p>
            <a:pPr>
              <a:spcBef>
                <a:spcPts val="1200"/>
              </a:spcBef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Stewardship Fact #2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 Don’t Own Anything</a:t>
            </a:r>
          </a:p>
          <a:p>
            <a:pPr>
              <a:spcBef>
                <a:spcPts val="1200"/>
              </a:spcBef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Stewardship Fact #3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 are Called to Manage…</a:t>
            </a:r>
          </a:p>
          <a:p>
            <a:pPr lvl="1">
              <a:spcBef>
                <a:spcPts val="0"/>
              </a:spcBef>
              <a:buNone/>
            </a:pPr>
            <a:r>
              <a:rPr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…God’s Possessions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1" descr="/data/data/com.infraware.PolarisOfficeStdForTablet/files/.polaris_temp/fImage6496513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2667000"/>
            <a:ext cx="3657600" cy="4191001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250"/>
                            </p:stCondLst>
                            <p:childTnLst>
                              <p:par>
                                <p:cTn id="2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25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750"/>
                            </p:stCondLst>
                            <p:childTnLst>
                              <p:par>
                                <p:cTn id="3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750"/>
                            </p:stCondLst>
                            <p:childTnLst>
                              <p:par>
                                <p:cTn id="3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955"/>
            <a:ext cx="4038600" cy="1143635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Stewardship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114800"/>
          </a:xfrm>
        </p:spPr>
        <p:txBody>
          <a:bodyPr wrap="square" lIns="91440" tIns="45720" rIns="91440" bIns="45720" anchor="t">
            <a:normAutofit/>
          </a:bodyPr>
          <a:lstStyle/>
          <a:p>
            <a:pPr marL="342900" indent="-342900" algn="l" defTabSz="914400" latinLnBrk="0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 Are All Stewards of the…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143000" lvl="1">
              <a:lnSpc>
                <a:spcPct val="92000"/>
              </a:lnSpc>
              <a:spcBef>
                <a:spcPts val="600"/>
              </a:spcBef>
              <a:buClr>
                <a:srgbClr val="000000"/>
              </a:buClr>
              <a:buFont typeface="Courier New"/>
              <a:buChar char="o"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Time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143000" lvl="1">
              <a:lnSpc>
                <a:spcPct val="92000"/>
              </a:lnSpc>
              <a:spcBef>
                <a:spcPts val="600"/>
              </a:spcBef>
              <a:buClr>
                <a:srgbClr val="000000"/>
              </a:buClr>
              <a:buFont typeface="Courier New"/>
              <a:buChar char="o"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Talent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143000" lvl="1">
              <a:lnSpc>
                <a:spcPct val="92000"/>
              </a:lnSpc>
              <a:spcBef>
                <a:spcPts val="600"/>
              </a:spcBef>
              <a:buClr>
                <a:srgbClr val="000000"/>
              </a:buClr>
              <a:buFont typeface="Courier New"/>
              <a:buChar char="o"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Treasures</a:t>
            </a:r>
          </a:p>
          <a:p>
            <a:pPr marL="742950" lvl="0" indent="-285750" algn="l" defTabSz="914400" latinLnBrk="0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…the Master Has Entrusted to Us</a:t>
            </a:r>
          </a:p>
          <a:p>
            <a:pPr marL="742950" lvl="0" indent="-285750" algn="l" defTabSz="914400" latinLnBrk="0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l" defTabSz="914400" latinLnBrk="0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One Day Each One of Us Will Be Called to…</a:t>
            </a:r>
          </a:p>
          <a:p>
            <a:pPr marL="342900" lvl="0" indent="-342900" algn="l" defTabSz="914400" latinLnBrk="0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…Give an Account for How We Have Managed It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 descr="/data/data/com.infraware.PolarisOfficeStdForTablet/files/.polaris_temp/fImage52428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0"/>
            <a:ext cx="2743200" cy="3162300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30235" cy="12192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Fear Driven Makes Us Cynical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17" y="1600200"/>
            <a:ext cx="8839200" cy="5105400"/>
          </a:xfrm>
          <a:solidFill>
            <a:schemeClr val="bg1">
              <a:alpha val="90000"/>
            </a:schemeClr>
          </a:solidFill>
        </p:spPr>
        <p:txBody>
          <a:bodyPr wrap="square" lIns="91440" tIns="45720" rIns="91440" bIns="45720" anchor="t">
            <a:noAutofit/>
          </a:bodyPr>
          <a:lstStyle/>
          <a:p>
            <a:pPr marL="0" indent="0" algn="ctr" defTabSz="914400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Fear Gave Him a Negative View on Life: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l" defTabSz="914400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"I knew that you are a hard man" 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(24)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l" defTabSz="914400" latinLnBrk="0"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Other Two Never Saw the Master that Way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ctr" defTabSz="914400" latinLnBrk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 Unicode MS"/>
              <a:buChar char="•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Positive About Their Relationship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ctr" defTabSz="914400" latinLnBrk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 Unicode MS"/>
              <a:buChar char="•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Believed They Would Be Rewarded.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ctr" defTabSz="91440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 Unicode MS"/>
              <a:buChar char="•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They Shared in His Joy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 defTabSz="914400" latinLnBrk="0"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It was His Attitude 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61950" lvl="0" indent="-361950" algn="ctr" defTabSz="914400" latinLnBrk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Fear is a Way of Negative Thinking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61950" lvl="0" indent="-361950" algn="ctr" defTabSz="914400" latinLnBrk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Saw the Master as a Mean Man</a:t>
            </a:r>
          </a:p>
          <a:p>
            <a:pPr marL="361950" lvl="0" indent="-361950" algn="ctr" defTabSz="914400" latinLnBrk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Let Fear Swallow Him Up!</a:t>
            </a:r>
          </a:p>
          <a:p>
            <a:pPr marL="361950" lvl="0" indent="-361950" algn="l" defTabSz="914400" latinLnBrk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 is a Loving Heavenly Father w- Plan for us All!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l" defTabSz="914400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30235" cy="1143635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Fear Drives Complacency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2999"/>
          </a:xfrm>
          <a:solidFill>
            <a:schemeClr val="bg1">
              <a:alpha val="90000"/>
            </a:schemeClr>
          </a:solidFill>
        </p:spPr>
        <p:txBody>
          <a:bodyPr wrap="square" lIns="91440" tIns="45720" rIns="91440" bIns="45720" anchor="t">
            <a:noAutofit/>
          </a:bodyPr>
          <a:lstStyle/>
          <a:p>
            <a:pPr marL="0" indent="0" algn="ctr" defTabSz="914400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Fear Makes us Dig a Hole / Hide…</a:t>
            </a:r>
          </a:p>
          <a:p>
            <a:pPr marL="0" indent="0" algn="l" defTabSz="914400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…What Needed to Be Put to Work 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l" defTabSz="914400" latinLnBrk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altLang="ko-KR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“I was afraid, and went and hid thy talent in the earth: lo, there thou hast that is thine" 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(25)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ctr" defTabSz="914400" latinLnBrk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Realize Your Life has Purpose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l" defTabSz="914400" latinLnBrk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 Unicode MS"/>
              <a:buChar char="•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 has Given Us Talents/ Resources.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l" defTabSz="914400" latinLnBrk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Arial Unicode MS"/>
              <a:buChar char="•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Its Time to Dig Up Your Talents, Gifts, Dreams, Goals, Hobbies,/ Plans, / Invest in Others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l" defTabSz="914400" latinLnBrk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Arial Unicode MS"/>
              <a:buChar char="•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Pass On What You Have Learned to Others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14627</TotalTime>
  <Words>1228</Words>
  <Application>Microsoft Office PowerPoint</Application>
  <PresentationFormat>On-screen Show (4:3)</PresentationFormat>
  <Paragraphs>145</Paragraphs>
  <Slides>23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Rounded MT Bold</vt:lpstr>
      <vt:lpstr>Arial Unicode MS</vt:lpstr>
      <vt:lpstr>Calibri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Stewardship</vt:lpstr>
      <vt:lpstr>Stewardship</vt:lpstr>
      <vt:lpstr>Stewardship</vt:lpstr>
      <vt:lpstr>Fear Driven Makes Us Cynical</vt:lpstr>
      <vt:lpstr>Fear Drives Complacency</vt:lpstr>
      <vt:lpstr>Fear Makes Us Cop Out</vt:lpstr>
      <vt:lpstr>Five Major Excuses (24-25)</vt:lpstr>
      <vt:lpstr>Fear Costs Us Our Potential</vt:lpstr>
      <vt:lpstr>PowerPoint Presentation</vt:lpstr>
      <vt:lpstr>PowerPoint Presentation</vt:lpstr>
      <vt:lpstr>The Lord’s Prayer and Stewardship</vt:lpstr>
      <vt:lpstr>The Lord’s Prayer and Stewardship</vt:lpstr>
      <vt:lpstr>PowerPoint Presentation</vt:lpstr>
      <vt:lpstr>PowerPoint Presentation</vt:lpstr>
      <vt:lpstr>PowerPoint Presentation</vt:lpstr>
      <vt:lpstr>PowerPoint Presentation</vt:lpstr>
      <vt:lpstr>Fear Driven</vt:lpstr>
      <vt:lpstr>Stewardship</vt:lpstr>
      <vt:lpstr>Fear Mode Causes Confusion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Linton</dc:creator>
  <cp:lastModifiedBy>David Linton</cp:lastModifiedBy>
  <cp:revision>172</cp:revision>
  <cp:lastPrinted>2016-10-01T21:32:52Z</cp:lastPrinted>
  <dcterms:created xsi:type="dcterms:W3CDTF">2014-09-15T01:51:42Z</dcterms:created>
  <dcterms:modified xsi:type="dcterms:W3CDTF">2021-03-14T00:46:57Z</dcterms:modified>
</cp:coreProperties>
</file>