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4" r:id="rId2"/>
    <p:sldId id="286" r:id="rId3"/>
    <p:sldId id="271" r:id="rId4"/>
    <p:sldId id="380" r:id="rId5"/>
    <p:sldId id="265" r:id="rId6"/>
    <p:sldId id="371" r:id="rId7"/>
    <p:sldId id="343" r:id="rId8"/>
    <p:sldId id="374" r:id="rId9"/>
    <p:sldId id="365" r:id="rId10"/>
    <p:sldId id="383" r:id="rId11"/>
    <p:sldId id="344" r:id="rId12"/>
    <p:sldId id="385" r:id="rId13"/>
    <p:sldId id="386" r:id="rId14"/>
    <p:sldId id="387" r:id="rId15"/>
    <p:sldId id="388" r:id="rId16"/>
    <p:sldId id="384" r:id="rId17"/>
    <p:sldId id="389" r:id="rId18"/>
    <p:sldId id="390" r:id="rId19"/>
    <p:sldId id="311" r:id="rId20"/>
    <p:sldId id="360" r:id="rId21"/>
    <p:sldId id="375" r:id="rId22"/>
    <p:sldId id="373" r:id="rId23"/>
    <p:sldId id="381" r:id="rId24"/>
    <p:sldId id="377" r:id="rId25"/>
    <p:sldId id="369" r:id="rId26"/>
    <p:sldId id="367" r:id="rId27"/>
    <p:sldId id="382" r:id="rId28"/>
    <p:sldId id="372" r:id="rId29"/>
    <p:sldId id="310" r:id="rId30"/>
    <p:sldId id="359" r:id="rId31"/>
    <p:sldId id="361" r:id="rId32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FF"/>
    <a:srgbClr val="660066"/>
    <a:srgbClr val="000099"/>
    <a:srgbClr val="7979B3"/>
    <a:srgbClr val="7C79B3"/>
    <a:srgbClr val="9D9DBF"/>
    <a:srgbClr val="8F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5377F56-98AA-4618-B1D8-A74F7B75C5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5EF7AFD-6325-49C5-A116-BF08BB2981D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B4ED84F-C152-4D41-9029-08A1FE5F56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AEC366F-D9CC-43FB-9F00-9B79CB8EF5D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38D64D-179F-42DD-BD96-30C08D064F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C669-9F89-421E-BEE7-7A06F4EF047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671A7-8426-4333-9D9D-44B333D2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5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71A7-8426-4333-9D9D-44B333D2F0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4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A97CDE-6D18-4999-9A8E-B1665DDD6F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98419F-BDB5-4607-B4E8-E021B238E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577675-AE9D-418E-8CDD-EFE1D2435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160DD-BDCB-41B1-9B2C-6F5B9CC139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344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0EC98E-60D2-4136-B3F8-F21A8DA7DF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98417-DE70-412F-A393-0719FD8781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9AA219-F114-404A-8285-7E2C3CDFD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32DF-C77B-4067-AB5B-1B243A9FED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060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66C8FA-DF0F-4DDD-A461-9E0FBB755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0EE562-5A92-4897-B257-112F38B740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D6D61-E67D-4D12-AC8D-5E4A8A712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D068-AECD-4826-A8FC-1F46AB8C19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528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26D4F5-5A4B-4A18-BF98-EC52C52D7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C33C4C-BE6D-4CE8-9707-FBED14807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617366-3CCB-49FC-9C36-AB981EDAD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04F7-EBA5-4F38-BD97-133F601FD3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69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43C659-0F1E-445E-8A7F-29FF0A7F1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E9F17C-57C4-40AE-A6D4-4F7219D82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9D5551-EE0B-436D-AB82-60F8EB000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841D0-524B-4224-AF80-349E87C061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578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6C859B-D675-412D-B304-767150B0D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84BB71-E419-44A3-9FD0-722108D70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7655D-2881-4F77-85C9-896830453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FDB81-D3C1-4171-898B-864DA05BF5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491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249808-02C4-40F7-AB1F-B4DA2BACD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873D74-43F1-4135-8487-380B79A46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473CA7-68B2-45BE-8D7F-8AD3CC53D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61A9-4690-456B-9917-BF93D03C85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561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72A910-4450-4C4D-A305-BFC9CB125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7BF3DC-D731-40DD-ABA0-C6F1184B2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893A91-43AD-44F6-8DE9-949727AAD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F7CB4-7B3A-4A0D-9834-2252CF2CAB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21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940927-761B-4879-8793-1738C7658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45EE22-9270-46BD-913E-43968B3ED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AFEE5E-48B4-4E50-9551-745F279B6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05B2-3F0F-4E23-86E3-9D04807BB5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600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0CB3C4-D5FA-49C7-AF1B-2AC3A26C5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2C96C-FA36-496D-B5BB-D362912E5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82BAD-F58E-41E3-8A4B-D93ECE937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EDEA9-45B4-4FB5-AED8-D42F3F5C51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850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03C91-C0CD-488E-BFDF-385DF570B7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1B1CB-7D08-4FF5-B129-A358FFB91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8589BF-8D19-48A3-9AA5-9F93D20CE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3660-A109-4F0C-8BE0-C5E55255E0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135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224D4ADA-A3BB-43DF-993D-3714D2758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76200" cmpd="tri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F4FD43B-4B7B-4529-BFDA-98ACF5DEF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E1B6997-55ED-4FBB-B7D5-4453E50F31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71A62E-AD58-4226-9290-36AB5228A9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640000-51C7-4A74-96E4-ABBB38A3B9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3DE880A-4184-49CB-9D25-3D61F1A732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arenR"/>
        <a:defRPr sz="2800">
          <a:solidFill>
            <a:schemeClr val="tx1"/>
          </a:solidFill>
          <a:latin typeface="+mn-lt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5pPr>
      <a:lvl6pPr marL="28194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6pPr>
      <a:lvl7pPr marL="32766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7pPr>
      <a:lvl8pPr marL="37338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8pPr>
      <a:lvl9pPr marL="41910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9850A-BFB7-4610-BA33-D07555B9B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818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sweet little DC surprised me one morning / brought me a cup of coffee. He made it himself and was so proud.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anxiously waited to hear the verdict on the quality of the coffee. I had never in my life had such a bad cup of coffee,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I forced down the last sip I noticed three of those little green army men in the bottom of the cup. I asked, “Buddy, why would three little green army men be in the bottom of my cup?“ DC replied, "You know daddy, it's like on TV,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'The best part of waking up is soldiers in your cup.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9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F073-675C-4AB6-9A6C-E3D1ED33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657600"/>
          </a:xfrm>
          <a:solidFill>
            <a:schemeClr val="bg1">
              <a:alpha val="88000"/>
            </a:schemeClr>
          </a:solidFill>
          <a:effectLst>
            <a:softEdge rad="38100"/>
          </a:effectLst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The Sardis Church had a Great Past…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 …but they were nowhere near that now. </a:t>
            </a:r>
          </a:p>
          <a:p>
            <a:pPr marL="457200" marR="0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Reputations don’t always reflect reality.</a:t>
            </a:r>
          </a:p>
          <a:p>
            <a:pPr marL="457200" marR="0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Even with past glory, a church cannot live on that past success.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The church had been great…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              …but it had fallen along way.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9856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9F499-76FF-4458-A490-0D1C85E7A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1E452D-6B9C-48E4-83FA-69FB7D7D4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15181"/>
            <a:ext cx="9067800" cy="5204619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381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Churches Often Go Through Four Stages of Life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Stage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3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Nearly 100% Committed…. </a:t>
            </a: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Magnificence Stage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38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Commitment Dips to between 50 &amp; 70%</a:t>
            </a: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Monument Stage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38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Commitment Level Dips to between 10 to 30%.</a:t>
            </a: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Mausoleum Stage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23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Attendance Levels are 10 to 50% on any Sunday</a:t>
            </a: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Mausoleum Church is Most Often…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…Identified as the “Dead Church”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8534D-FA84-40D1-B72F-73C42B795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648200"/>
          </a:xfrm>
          <a:solidFill>
            <a:schemeClr val="bg1"/>
          </a:solidFill>
        </p:spPr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 Church is in Danger of Death When It: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begins to worship its own past or history,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 its reputation or name in the church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• more concerned with forms than with function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• more concerned with numbers than w- the spiritual quality of life it is producing in its people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• more involved with management than with ministry or with the physical over the spiritual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36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8534D-FA84-40D1-B72F-73C42B795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28600"/>
            <a:ext cx="8763000" cy="5715000"/>
          </a:xfrm>
          <a:solidFill>
            <a:schemeClr val="bg1"/>
          </a:solidFill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REVIVE The RUSTY (2)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Rust indicates that most useful days are in the past. </a:t>
            </a:r>
          </a:p>
          <a:p>
            <a:pPr marL="0" marR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REMEMBER what was RECEIVED (3)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Look back / remember what they received in the past. 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Not to live off the past, to help growing closer to God</a:t>
            </a:r>
          </a:p>
          <a:p>
            <a:pPr marL="0" marR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REPENT the WRONGDOING (3)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“Repent means a “change of mind = </a:t>
            </a:r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Change the Inner [Person] to Meet God’s Will.” </a:t>
            </a:r>
          </a:p>
          <a:p>
            <a:pPr marL="0" marR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REVEALING the REMNANT (4)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“Yet you have still a few names in Sardis, people who have not soiled their garments.”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Those Faithful to End are the Remnant.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069307-DE57-4C64-BDCD-E3D452F37790}"/>
              </a:ext>
            </a:extLst>
          </p:cNvPr>
          <p:cNvSpPr txBox="1"/>
          <p:nvPr/>
        </p:nvSpPr>
        <p:spPr>
          <a:xfrm>
            <a:off x="495300" y="2133600"/>
            <a:ext cx="8458200" cy="1477328"/>
          </a:xfrm>
          <a:prstGeom prst="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Are You a Part of the Walking Dead…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…Or the Faithful Remnant?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0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8534D-FA84-40D1-B72F-73C42B795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304800"/>
            <a:ext cx="8458200" cy="6248400"/>
          </a:xfrm>
          <a:solidFill>
            <a:schemeClr val="bg1"/>
          </a:solidFill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REWARDS for REAL FAITH</a:t>
            </a:r>
          </a:p>
          <a:p>
            <a:pPr marL="0" marR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White CLOTHES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God Will Clean the Slate- Count Us Blameless</a:t>
            </a:r>
          </a:p>
          <a:p>
            <a:pPr marL="0" marR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Place in HEAVEN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Not Blotting Our Names Out of the Book Of Life…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…Means We Gain Entry to Heaven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This Doesn’t Mean Eternal Security 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He Says We Must Be Faithful to the End</a:t>
            </a:r>
          </a:p>
          <a:p>
            <a:pPr marL="0" marR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Confession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efore GOD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Christ Will Confess Our Name Before God. 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Confession Means “Agreement.” 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He Will Agree That We Are His.</a:t>
            </a: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3D70D653-9964-4D11-9D19-96326301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01" y="1981200"/>
            <a:ext cx="648301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8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7A0C7-F0F0-4F89-9838-9B98A0CE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2286000"/>
            <a:ext cx="3276600" cy="2819400"/>
          </a:xfrm>
          <a:solidFill>
            <a:schemeClr val="bg1"/>
          </a:solidFill>
          <a:effectLst>
            <a:softEdge rad="38100"/>
          </a:effectLst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 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Up!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Up!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Up!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57DC3-6CAC-4CF4-89D8-671399742115}"/>
              </a:ext>
            </a:extLst>
          </p:cNvPr>
          <p:cNvSpPr txBox="1"/>
          <p:nvPr/>
        </p:nvSpPr>
        <p:spPr>
          <a:xfrm>
            <a:off x="2514600" y="609600"/>
            <a:ext cx="2362200" cy="646331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 to… </a:t>
            </a:r>
          </a:p>
        </p:txBody>
      </p:sp>
    </p:spTree>
    <p:extLst>
      <p:ext uri="{BB962C8B-B14F-4D97-AF65-F5344CB8AC3E}">
        <p14:creationId xmlns:p14="http://schemas.microsoft.com/office/powerpoint/2010/main" val="79530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C967834-BD53-4BDE-A273-E01FA2D52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7"/>
          <a:stretch/>
        </p:blipFill>
        <p:spPr bwMode="auto">
          <a:xfrm>
            <a:off x="20" y="1"/>
            <a:ext cx="453768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10DBB2B6-70D9-4E8E-9338-B02A7B90C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r="16886" b="-1"/>
          <a:stretch/>
        </p:blipFill>
        <p:spPr bwMode="auto">
          <a:xfrm>
            <a:off x="4606291" y="1"/>
            <a:ext cx="4537709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ee the source image">
            <a:extLst>
              <a:ext uri="{FF2B5EF4-FFF2-40B4-BE49-F238E27FC236}">
                <a16:creationId xmlns:a16="http://schemas.microsoft.com/office/drawing/2014/main" id="{040F1406-7C44-4F4A-B6A0-2337A17A5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r="17115" b="2"/>
          <a:stretch/>
        </p:blipFill>
        <p:spPr bwMode="auto">
          <a:xfrm>
            <a:off x="20" y="3489159"/>
            <a:ext cx="453768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2B052E56-BDBC-40D8-811B-755AD7C87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8"/>
          <a:stretch/>
        </p:blipFill>
        <p:spPr bwMode="auto">
          <a:xfrm>
            <a:off x="4606291" y="3489159"/>
            <a:ext cx="4537709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5E18621D-E45D-4B2A-B2F0-54EA3F509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3" b="-1"/>
          <a:stretch/>
        </p:blipFill>
        <p:spPr bwMode="auto">
          <a:xfrm>
            <a:off x="2987802" y="1918638"/>
            <a:ext cx="3168396" cy="30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7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rdis your dead">
            <a:extLst>
              <a:ext uri="{FF2B5EF4-FFF2-40B4-BE49-F238E27FC236}">
                <a16:creationId xmlns:a16="http://schemas.microsoft.com/office/drawing/2014/main" id="{2BD27CE9-0797-4E8A-90CB-BF528E709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4671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193C7136-1E33-4303-ABE4-E61AD9C1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05668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2B052E56-BDBC-40D8-811B-755AD7C87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4114800"/>
            <a:ext cx="235426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5E18621D-E45D-4B2A-B2F0-54EA3F509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667000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ee the source image">
            <a:extLst>
              <a:ext uri="{FF2B5EF4-FFF2-40B4-BE49-F238E27FC236}">
                <a16:creationId xmlns:a16="http://schemas.microsoft.com/office/drawing/2014/main" id="{040F1406-7C44-4F4A-B6A0-2337A17A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05" y="152400"/>
            <a:ext cx="3352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10DBB2B6-70D9-4E8E-9338-B02A7B90C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52925"/>
            <a:ext cx="2354261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C967834-BD53-4BDE-A273-E01FA2D52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 bwMode="auto">
          <a:xfrm>
            <a:off x="6629400" y="152400"/>
            <a:ext cx="23622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530A64AE-1FA4-412F-B21C-AD361F37E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16" y="4352923"/>
            <a:ext cx="26670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CC23F6D0-61D6-426A-B8BD-03580C6E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/>
        </p:blipFill>
        <p:spPr bwMode="auto">
          <a:xfrm>
            <a:off x="4114800" y="1826041"/>
            <a:ext cx="2057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36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A3CCAB4-172E-4958-B5A4-8C1D36A433D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381000"/>
            <a:ext cx="9067800" cy="2133600"/>
          </a:xfrm>
          <a:prstGeom prst="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381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5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He that overcometh, the same shall be clothed in white raiment; and I will not blot out his name out of the book of life, but I will confess his name before my Father, and before his angels. </a:t>
            </a:r>
            <a:r>
              <a:rPr lang="en-US" sz="25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He that hath an ear, let him hear what the Spirit saith unto the churches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–Rev 3:1-6</a:t>
            </a:r>
            <a:endParaRPr lang="en-US" sz="25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tabLst>
                <a:tab pos="2851150" algn="l"/>
              </a:tabLst>
            </a:pPr>
            <a:endParaRPr lang="en-US" sz="2800" b="1" kern="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287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0975" cy="52578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to the Church</a:t>
            </a:r>
          </a:p>
          <a:p>
            <a:pPr marL="0" indent="0">
              <a:buNone/>
            </a:pP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But unto you I say, and unto the rest in Thyatira, as many as have not this doctrine, / which have not known the depths of Satan, as they speak; I will put upon you none other burden.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But that which ye have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already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hold fast till I come.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2:24-25 </a:t>
            </a: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Restraining Power of Grace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Comfort Because…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May Have His Finger on the Trigger…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…But God Has His Hand on the Throttle</a:t>
            </a: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73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067800" cy="54864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to the Conquerors </a:t>
            </a:r>
          </a:p>
          <a:p>
            <a:pPr marL="0" indent="0">
              <a:buNone/>
            </a:pP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he that overcometh, and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keepeth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works unto the end, to him will I give power over the nations: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he shall rule them with a rod of iron; as the vessels of a potter shall they be broken to shivers: even as I received of my Father.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I will give him the morning star.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He that hath an ear, let him hear what the Spirit saith unto the churches.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2:26-29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of Grace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Stay True and God’s Grace Will…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…Lift You to New Heights</a:t>
            </a:r>
          </a:p>
          <a:p>
            <a:pPr marL="0" indent="0">
              <a:buNone/>
            </a:pPr>
            <a:b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0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EF99010C-A526-415F-8685-2492F4FE1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0"/>
            <a:ext cx="8305800" cy="441960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381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tabLst>
                <a:tab pos="2851150" algn="l"/>
              </a:tabLst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know thy works,/ charity,/ service,/ faith,/ thy</a:t>
            </a:r>
          </a:p>
          <a:p>
            <a:pPr eaLnBrk="1" hangingPunct="1">
              <a:spcBef>
                <a:spcPts val="0"/>
              </a:spcBef>
              <a:buFontTx/>
              <a:buNone/>
              <a:tabLst>
                <a:tab pos="2851150" algn="l"/>
              </a:tabLst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patience,/ thy works;/ the last to be more than</a:t>
            </a:r>
          </a:p>
          <a:p>
            <a:pPr eaLnBrk="1" hangingPunct="1">
              <a:spcBef>
                <a:spcPts val="0"/>
              </a:spcBef>
              <a:buNone/>
              <a:tabLst>
                <a:tab pos="2851150" algn="l"/>
              </a:tabLst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first. 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(2:19)</a:t>
            </a:r>
            <a:endParaRPr 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Loving Church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Laboring Church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Loyal Church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Longsuffering Church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Lifting, Growing Church  </a:t>
            </a:r>
          </a:p>
          <a:p>
            <a:pPr eaLnBrk="1" hangingPunct="1">
              <a:buFontTx/>
              <a:buNone/>
              <a:tabLst>
                <a:tab pos="2851150" algn="l"/>
              </a:tabLst>
            </a:pP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17178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833E-C1A6-4B99-9473-487D5BBA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63" y="76200"/>
            <a:ext cx="8229600" cy="7159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from Thyatira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79A7A-A862-4415-9B28-C949FC83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914400"/>
            <a:ext cx="5029200" cy="29718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Up Good Work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God First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God Work 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Put You First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69FACE-0D7F-4461-B6BD-9C1A50D1973C}"/>
              </a:ext>
            </a:extLst>
          </p:cNvPr>
          <p:cNvSpPr txBox="1"/>
          <p:nvPr/>
        </p:nvSpPr>
        <p:spPr>
          <a:xfrm>
            <a:off x="3276600" y="6096000"/>
            <a:ext cx="594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Don’t Be Afraid to Stand Out</a:t>
            </a:r>
          </a:p>
        </p:txBody>
      </p:sp>
    </p:spTree>
    <p:extLst>
      <p:ext uri="{BB962C8B-B14F-4D97-AF65-F5344CB8AC3E}">
        <p14:creationId xmlns:p14="http://schemas.microsoft.com/office/powerpoint/2010/main" val="409347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9FF5-A500-44EB-8B90-DAC3FCFF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049963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Revelation 2:18-29 (KJV) </a:t>
            </a:r>
            <a:br>
              <a:rPr lang="en-US" sz="1600" dirty="0"/>
            </a:br>
            <a:r>
              <a:rPr lang="en-US" sz="1600" baseline="30000" dirty="0"/>
              <a:t>18 </a:t>
            </a:r>
            <a:r>
              <a:rPr lang="en-US" sz="1600" dirty="0"/>
              <a:t> And unto the angel of the church in Thyatira write; These things saith the Son of God, who hath his eyes like unto a flame of fire, and his feet </a:t>
            </a:r>
            <a:r>
              <a:rPr lang="en-US" sz="1600" i="1" dirty="0"/>
              <a:t>are</a:t>
            </a:r>
            <a:r>
              <a:rPr lang="en-US" sz="1600" dirty="0"/>
              <a:t> like fine brass; </a:t>
            </a:r>
            <a:br>
              <a:rPr lang="en-US" sz="1600" dirty="0"/>
            </a:br>
            <a:r>
              <a:rPr lang="en-US" sz="1600" baseline="30000" dirty="0"/>
              <a:t>19 </a:t>
            </a:r>
            <a:r>
              <a:rPr lang="en-US" sz="1600" dirty="0"/>
              <a:t> I know thy works, and charity, and service, and faith, and thy patience, and thy works; and the last </a:t>
            </a:r>
            <a:r>
              <a:rPr lang="en-US" sz="1600" i="1" dirty="0"/>
              <a:t>to be</a:t>
            </a:r>
            <a:r>
              <a:rPr lang="en-US" sz="1600" dirty="0"/>
              <a:t> more than the first. </a:t>
            </a:r>
            <a:br>
              <a:rPr lang="en-US" sz="1600" dirty="0"/>
            </a:br>
            <a:r>
              <a:rPr lang="en-US" sz="1600" baseline="30000" dirty="0"/>
              <a:t>20 </a:t>
            </a:r>
            <a:r>
              <a:rPr lang="en-US" sz="1600" dirty="0"/>
              <a:t> Notwithstanding I have a few things against thee, because thou sufferest that woman Jezebel, which calleth herself a prophetess, to teach and to seduce my servants to commit fornication, and to eat things sacrificed unto idols. </a:t>
            </a:r>
            <a:br>
              <a:rPr lang="en-US" sz="1600" dirty="0"/>
            </a:br>
            <a:r>
              <a:rPr lang="en-US" sz="1600" baseline="30000" dirty="0"/>
              <a:t>21 </a:t>
            </a:r>
            <a:r>
              <a:rPr lang="en-US" sz="1600" dirty="0"/>
              <a:t> And I gave her space to repent of her fornication; and she repented not. </a:t>
            </a:r>
            <a:br>
              <a:rPr lang="en-US" sz="1600" dirty="0"/>
            </a:br>
            <a:r>
              <a:rPr lang="en-US" sz="1600" baseline="30000" dirty="0"/>
              <a:t>22 </a:t>
            </a:r>
            <a:r>
              <a:rPr lang="en-US" sz="1600" dirty="0"/>
              <a:t> Behold, I will cast her into a bed, and them that commit adultery with her into great tribulation, except they repent of their deeds. </a:t>
            </a:r>
            <a:br>
              <a:rPr lang="en-US" sz="1600" dirty="0"/>
            </a:br>
            <a:r>
              <a:rPr lang="en-US" sz="1600" baseline="30000" dirty="0"/>
              <a:t>23 </a:t>
            </a:r>
            <a:r>
              <a:rPr lang="en-US" sz="1600" dirty="0"/>
              <a:t> And I will kill her children with death; and all the churches shall know that I am he which searcheth the reins and hearts: and I will give unto every one of you according to your works. </a:t>
            </a:r>
            <a:br>
              <a:rPr lang="en-US" sz="1600" dirty="0"/>
            </a:br>
            <a:r>
              <a:rPr lang="en-US" sz="1600" baseline="30000" dirty="0"/>
              <a:t>24 </a:t>
            </a:r>
            <a:r>
              <a:rPr lang="en-US" sz="1600" dirty="0"/>
              <a:t> But unto you I say, and unto the rest in Thyatira, as many as have not this doctrine, and which have not known the depths of Satan, as they speak; I will put upon you none other burden. </a:t>
            </a:r>
            <a:br>
              <a:rPr lang="en-US" sz="1600" dirty="0"/>
            </a:br>
            <a:r>
              <a:rPr lang="en-US" sz="1600" baseline="30000" dirty="0"/>
              <a:t>25 </a:t>
            </a:r>
            <a:r>
              <a:rPr lang="en-US" sz="1600" dirty="0"/>
              <a:t> But that which ye have </a:t>
            </a:r>
            <a:r>
              <a:rPr lang="en-US" sz="1600" i="1" dirty="0"/>
              <a:t>already</a:t>
            </a:r>
            <a:r>
              <a:rPr lang="en-US" sz="1600" dirty="0"/>
              <a:t> hold fast till I come. </a:t>
            </a:r>
            <a:br>
              <a:rPr lang="en-US" sz="1600" dirty="0"/>
            </a:br>
            <a:r>
              <a:rPr lang="en-US" sz="1600" baseline="30000" dirty="0"/>
              <a:t>26 </a:t>
            </a:r>
            <a:r>
              <a:rPr lang="en-US" sz="1600" dirty="0"/>
              <a:t> And he that overcometh, and keepeth my works unto the end, to him will I give power over the nations: </a:t>
            </a:r>
            <a:br>
              <a:rPr lang="en-US" sz="1600" dirty="0"/>
            </a:br>
            <a:r>
              <a:rPr lang="en-US" sz="1600" baseline="30000" dirty="0"/>
              <a:t>27 </a:t>
            </a:r>
            <a:r>
              <a:rPr lang="en-US" sz="1600" dirty="0"/>
              <a:t> And he shall rule them with a rod of iron; as the vessels of a potter shall they be broken to shivers: even as I received of my Father. </a:t>
            </a:r>
            <a:br>
              <a:rPr lang="en-US" sz="1600" dirty="0"/>
            </a:br>
            <a:r>
              <a:rPr lang="en-US" sz="1600" baseline="30000" dirty="0"/>
              <a:t>28 </a:t>
            </a:r>
            <a:r>
              <a:rPr lang="en-US" sz="1600" dirty="0"/>
              <a:t> And I will give him the morning star. </a:t>
            </a:r>
            <a:br>
              <a:rPr lang="en-US" sz="1600" dirty="0"/>
            </a:br>
            <a:r>
              <a:rPr lang="en-US" sz="1600" baseline="30000" dirty="0"/>
              <a:t>29 </a:t>
            </a:r>
            <a:r>
              <a:rPr lang="en-US" sz="1600" dirty="0"/>
              <a:t> He that hath an ear, let him hear what the Spirit saith unto the churches.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91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D60D-A8E4-4601-8E03-A1CDE825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0E4FB-A7E6-4016-997F-80144C344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5059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27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85791"/>
            <a:ext cx="9144000" cy="70104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>
              <a:buNone/>
            </a:pPr>
            <a:r>
              <a:rPr lang="en-US" sz="2300" b="1" dirty="0"/>
              <a:t>Revelation 2:12-27 (KJV) </a:t>
            </a:r>
            <a:br>
              <a:rPr lang="en-US" sz="2300" dirty="0"/>
            </a:br>
            <a:r>
              <a:rPr lang="en-US" sz="2300" baseline="30000" dirty="0"/>
              <a:t>12 </a:t>
            </a:r>
            <a:r>
              <a:rPr lang="en-US" sz="2300" dirty="0"/>
              <a:t> And to the angel of the church in Pergamos write; These things saith he which hath the sharp sword with two edges; </a:t>
            </a:r>
            <a:br>
              <a:rPr lang="en-US" sz="2300" dirty="0"/>
            </a:br>
            <a:r>
              <a:rPr lang="en-US" sz="2300" baseline="30000" dirty="0"/>
              <a:t>13 </a:t>
            </a:r>
            <a:r>
              <a:rPr lang="en-US" sz="2300" dirty="0"/>
              <a:t> I know thy works, and where thou dwellest, </a:t>
            </a:r>
            <a:r>
              <a:rPr lang="en-US" sz="2300" i="1" dirty="0"/>
              <a:t>even</a:t>
            </a:r>
            <a:r>
              <a:rPr lang="en-US" sz="2300" dirty="0"/>
              <a:t> where Satan's seat </a:t>
            </a:r>
            <a:r>
              <a:rPr lang="en-US" sz="2300" i="1" dirty="0"/>
              <a:t>is</a:t>
            </a:r>
            <a:r>
              <a:rPr lang="en-US" sz="2300" dirty="0"/>
              <a:t>: and thou holdest fast my name, and hast not denied my faith, even in those days wherein Antipas </a:t>
            </a:r>
            <a:r>
              <a:rPr lang="en-US" sz="2300" i="1" dirty="0"/>
              <a:t>was</a:t>
            </a:r>
            <a:r>
              <a:rPr lang="en-US" sz="2300" dirty="0"/>
              <a:t> my faithful martyr, who was slain among you, where Satan </a:t>
            </a:r>
            <a:r>
              <a:rPr lang="en-US" sz="2000" dirty="0"/>
              <a:t>dwelleth. </a:t>
            </a:r>
            <a:br>
              <a:rPr lang="en-US" sz="2300" dirty="0"/>
            </a:br>
            <a:r>
              <a:rPr lang="en-US" sz="2300" baseline="30000" dirty="0"/>
              <a:t>14 </a:t>
            </a:r>
            <a:r>
              <a:rPr lang="en-US" sz="2300" dirty="0"/>
              <a:t> But I have a few things against thee, because thou hast there them that hold the doctrine of Balaam, who taught Balac to cast a stumblingblock before the children of Israel, to eat things sacrificed unto idols, and to commit fornication. </a:t>
            </a:r>
            <a:br>
              <a:rPr lang="en-US" sz="2300" dirty="0"/>
            </a:br>
            <a:r>
              <a:rPr lang="en-US" sz="2300" baseline="30000" dirty="0"/>
              <a:t>15 </a:t>
            </a:r>
            <a:r>
              <a:rPr lang="en-US" sz="2300" dirty="0"/>
              <a:t> So hast thou also them that hold the doctrine of the Nicolaitans, which thing I hate. </a:t>
            </a:r>
            <a:br>
              <a:rPr lang="en-US" sz="2300" dirty="0"/>
            </a:br>
            <a:r>
              <a:rPr lang="en-US" sz="2300" baseline="30000" dirty="0"/>
              <a:t>16 </a:t>
            </a:r>
            <a:r>
              <a:rPr lang="en-US" sz="2300" dirty="0"/>
              <a:t> Repent; or else I will come unto thee quickly, and will fight against them with the sword of my mouth. </a:t>
            </a:r>
            <a:br>
              <a:rPr lang="en-US" sz="2300" dirty="0"/>
            </a:br>
            <a:r>
              <a:rPr lang="en-US" sz="2300" baseline="30000" dirty="0"/>
              <a:t>17 </a:t>
            </a:r>
            <a:r>
              <a:rPr lang="en-US" sz="2300" dirty="0"/>
              <a:t> He that hath an ear, let him hear what the Spirit saith unto the churches; To him that overcometh will I give to eat of the hidden manna, and will give him a white stone, and in the stone a new name written, which no man knoweth saving he that receiveth </a:t>
            </a:r>
            <a:r>
              <a:rPr lang="en-US" sz="2300" i="1" dirty="0"/>
              <a:t>it</a:t>
            </a:r>
            <a:r>
              <a:rPr lang="en-US" sz="2300" dirty="0"/>
              <a:t>. 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973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1D684FD-1DE0-45B0-9210-235B786D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52400"/>
            <a:ext cx="3548743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7CBFBFF8-AA78-439A-B4C1-D49694A1A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57250"/>
            <a:ext cx="4267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31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E95F-3976-44E3-BE2F-3D3F74BA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63BBE-7BE2-44D6-A269-D0832BFD8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66800"/>
            <a:ext cx="7315200" cy="4648199"/>
          </a:xfrm>
          <a:solidFill>
            <a:srgbClr val="7979FF"/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3871434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2672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93DE277-AC09-4EF7-A17A-5AD9F3B2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5180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7ABEEA2-03E4-4D69-9369-D578F89B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363FA398-CC55-48DF-8026-769BB5445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4343400"/>
            <a:ext cx="90678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7 Churches pt. 9</a:t>
            </a:r>
          </a:p>
          <a:p>
            <a:pPr algn="ctr" eaLnBrk="1" hangingPunct="1">
              <a:spcBef>
                <a:spcPts val="600"/>
              </a:spcBef>
              <a:buClrTx/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Sardis </a:t>
            </a:r>
            <a:r>
              <a:rPr lang="en-US" altLang="en-US" sz="3600" b="1" dirty="0">
                <a:solidFill>
                  <a:schemeClr val="bg1"/>
                </a:solidFill>
              </a:rPr>
              <a:t>–(3:1-6)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“ Walking Dead”</a:t>
            </a:r>
            <a:endParaRPr lang="en-US" altLang="en-US" sz="3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DA6FE-5464-45AC-A549-D4E7A491E438}"/>
              </a:ext>
            </a:extLst>
          </p:cNvPr>
          <p:cNvSpPr txBox="1"/>
          <p:nvPr/>
        </p:nvSpPr>
        <p:spPr>
          <a:xfrm>
            <a:off x="914400" y="10716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March 28,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65A4D-40D8-4816-819F-1E9139D5D35B}"/>
              </a:ext>
            </a:extLst>
          </p:cNvPr>
          <p:cNvSpPr txBox="1"/>
          <p:nvPr/>
        </p:nvSpPr>
        <p:spPr>
          <a:xfrm>
            <a:off x="5791200" y="10227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Edward Church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C4DDB-4BB6-45ED-AB5A-55403715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332"/>
            <a:ext cx="3200400" cy="715962"/>
          </a:xfrm>
        </p:spPr>
        <p:txBody>
          <a:bodyPr/>
          <a:lstStyle/>
          <a:p>
            <a:r>
              <a:rPr lang="en-US" dirty="0"/>
              <a:t>Pergamum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B09A-E81F-4432-B7DE-8465744FF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428304"/>
            <a:ext cx="4191000" cy="4286696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 Diagnosis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Four-Fold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Good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Bad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was Saying…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out of 4 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Bad!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6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6045C-528C-4B09-BAAF-4C2322AF2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24400"/>
            <a:ext cx="8077200" cy="16002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Thyatira was the Smallest…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of the Seven Churches…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…But Received the longest Letter!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2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9F499-76FF-4458-A490-0D1C85E7A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1E452D-6B9C-48E4-83FA-69FB7D7D4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662940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381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unto the angel of the church in Sardis write; These things saith he that hath the seven Spirits of God, and the seven stars; I know thy works, that thou hast a name that thou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livest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art dead. </a:t>
            </a:r>
            <a:r>
              <a:rPr lang="en-US" sz="25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Be watchful, and strengthen the things which remain, that are ready to die: for I have not found thy works perfect before God. </a:t>
            </a:r>
            <a:r>
              <a:rPr lang="en-US" sz="25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Remember therefore how thou hast received and heard, and hold fast, and repent. If therefore thou shalt not watch, I will come on thee as a thief, and thou shalt not know what hour I will come upon thee. </a:t>
            </a:r>
            <a:r>
              <a:rPr lang="en-US" sz="25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Thou hast a few names even in Sardis which have not defiled their garments; and they shall walk with me in white: for they are worthy. </a:t>
            </a:r>
            <a:r>
              <a:rPr lang="en-US" sz="25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He that overcometh, the same shall be clothed in white raiment; and I will not blot out his name out of the book of life, but I will confess his name before my Father, and before his angels. </a:t>
            </a:r>
            <a:r>
              <a:rPr lang="en-US" sz="25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He that hath an ear, let him hear what the Spirit saith unto the churches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–Rev 3:1-6</a:t>
            </a:r>
            <a:endParaRPr lang="en-US" sz="25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tabLst>
                <a:tab pos="2851150" algn="l"/>
              </a:tabLst>
            </a:pP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378257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D26D3904-B436-4886-B994-E58E85E73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38100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Comes to His Churches… </a:t>
            </a:r>
          </a:p>
          <a:p>
            <a:pPr eaLnBrk="1" hangingPunct="1">
              <a:spcBef>
                <a:spcPts val="0"/>
              </a:spcBef>
              <a:buFontTx/>
              <a:buNone/>
              <a:tabLst>
                <a:tab pos="2851150" algn="l"/>
              </a:tabLst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…to Speak to Them About </a:t>
            </a:r>
          </a:p>
          <a:p>
            <a:pPr lvl="1" eaLnBrk="1" hangingPunct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They Are… </a:t>
            </a:r>
          </a:p>
          <a:p>
            <a:pPr lvl="1" eaLnBrk="1" hangingPunct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He Wants Them to Be… </a:t>
            </a:r>
          </a:p>
          <a:p>
            <a:pPr lvl="1" eaLnBrk="1" hangingPunct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Comes to Them w-… 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2851150" algn="l"/>
              </a:tabLst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…a Message Of Comfort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10DBB2B6-70D9-4E8E-9338-B02A7B90C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18493" b="-1"/>
          <a:stretch/>
        </p:blipFill>
        <p:spPr bwMode="auto">
          <a:xfrm>
            <a:off x="3871539" y="3272588"/>
            <a:ext cx="4579036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2B052E56-BDBC-40D8-811B-755AD7C87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192"/>
          <a:stretch/>
        </p:blipFill>
        <p:spPr bwMode="auto">
          <a:xfrm>
            <a:off x="20" y="9"/>
            <a:ext cx="5459914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5E18621D-E45D-4B2A-B2F0-54EA3F509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r="31144" b="-1"/>
          <a:stretch/>
        </p:blipFill>
        <p:spPr bwMode="auto">
          <a:xfrm>
            <a:off x="5593726" y="-22547"/>
            <a:ext cx="2856849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ee the source image">
            <a:extLst>
              <a:ext uri="{FF2B5EF4-FFF2-40B4-BE49-F238E27FC236}">
                <a16:creationId xmlns:a16="http://schemas.microsoft.com/office/drawing/2014/main" id="{040F1406-7C44-4F4A-B6A0-2337A17A5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r="17216" b="1"/>
          <a:stretch/>
        </p:blipFill>
        <p:spPr bwMode="auto">
          <a:xfrm>
            <a:off x="20" y="4065775"/>
            <a:ext cx="3750870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7928" y="0"/>
            <a:ext cx="57607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2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randomBar dir="vert"/>
      </p:transition>
    </mc:Choice>
    <mc:Fallback>
      <p:transition spd="slow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29B0EE3E-BB64-4056-B0D2-26634CA0E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5257800"/>
            <a:ext cx="7162800" cy="14478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Eyes Sardis</a:t>
            </a:r>
          </a:p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…the Church of Walking Dead! </a:t>
            </a:r>
          </a:p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016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C4DDB-4BB6-45ED-AB5A-55403715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332"/>
            <a:ext cx="3048000" cy="715962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Sardis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B09A-E81F-4432-B7DE-8465744FF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7391400" cy="38100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Type of Message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four examined so far, this church is in the worst shape.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others start off with words of praise, but this church is different. There is some praise later, but the downside is greater!</a:t>
            </a: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000" lvl="1" indent="0">
              <a:spcBef>
                <a:spcPts val="0"/>
              </a:spcBef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534400" cy="31242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3:1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unto the angel of the church in Sardis write; These things saith he that hath the seven Spirits of God, and the seven stars; I know thy works, that thou hast a name that thou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art dead.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2EA001-323F-484E-BCEC-4D5A1AFEB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62400"/>
            <a:ext cx="8915400" cy="281940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381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Church had a Reputation of Being Alive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…but in Reality was Dead.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Reputation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others thought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Appeared to Be Alive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others see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was Really Dead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not seen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17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oper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42555</TotalTime>
  <Words>1907</Words>
  <Application>Microsoft Office PowerPoint</Application>
  <PresentationFormat>On-screen Show (4:3)</PresentationFormat>
  <Paragraphs>146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Rounded MT Bold</vt:lpstr>
      <vt:lpstr>Calibri</vt:lpstr>
      <vt:lpstr>Cooper Black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Sardis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from Thyatira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Pergamum </vt:lpstr>
      <vt:lpstr>PowerPoint Presentation</vt:lpstr>
    </vt:vector>
  </TitlesOfParts>
  <Company>GRACE BAPTIST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Linton</dc:creator>
  <cp:lastModifiedBy>David Linton</cp:lastModifiedBy>
  <cp:revision>713</cp:revision>
  <cp:lastPrinted>2020-11-06T04:50:35Z</cp:lastPrinted>
  <dcterms:created xsi:type="dcterms:W3CDTF">2005-07-28T20:04:59Z</dcterms:created>
  <dcterms:modified xsi:type="dcterms:W3CDTF">2021-03-28T01:58:58Z</dcterms:modified>
</cp:coreProperties>
</file>