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0.jpeg" ContentType="image/jpeg"/>
  <Override PartName="/ppt/media/image5.png" ContentType="image/png"/>
  <Override PartName="/ppt/media/image1.png" ContentType="image/png"/>
  <Override PartName="/ppt/media/image6.jpeg" ContentType="image/jpeg"/>
  <Override PartName="/ppt/media/image4.jpeg" ContentType="image/jpeg"/>
  <Override PartName="/ppt/media/image14.png" ContentType="image/png"/>
  <Override PartName="/ppt/media/image3.jpeg" ContentType="image/jpeg"/>
  <Override PartName="/ppt/media/image2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2.png" ContentType="image/png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0.jpeg" ContentType="image/jpeg"/>
  <Override PartName="/ppt/media/image11.jpeg" ContentType="image/jpeg"/>
  <Override PartName="/ppt/media/image13.jpeg" ContentType="image/jpeg"/>
  <Override PartName="/ppt/media/image15.jpeg" ContentType="image/jpe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82340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18924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82340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18924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82340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18924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182340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318924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182340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318924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182340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318924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182340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3189240" y="153504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182340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3189240" y="1869480"/>
            <a:ext cx="130068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Master text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A0C3BE0-AEF4-4550-BDEF-15279443F2EA}" type="datetime">
              <a:rPr b="0" lang="en-CA" sz="1200" spc="-1" strike="noStrike">
                <a:solidFill>
                  <a:srgbClr val="8b8b8b"/>
                </a:solidFill>
                <a:latin typeface="Calibri"/>
              </a:rPr>
              <a:t>21-3-7</a:t>
            </a:fld>
            <a:endParaRPr b="0" lang="en-CA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CA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3CDCE73-B8F4-46F6-97C9-9CFFC8B29857}" type="slidenum">
              <a:rPr b="0" lang="en-CA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CA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FE18189-6942-40E8-B79F-84929DFAEFF8}" type="datetime">
              <a:rPr b="0" lang="en-CA" sz="1200" spc="-1" strike="noStrike">
                <a:solidFill>
                  <a:srgbClr val="8b8b8b"/>
                </a:solidFill>
                <a:latin typeface="Calibri"/>
              </a:rPr>
              <a:t>21-3-7</a:t>
            </a:fld>
            <a:endParaRPr b="0" lang="en-CA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CA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0D37CE1-E886-449B-92CF-124868DE693C}" type="slidenum">
              <a:rPr b="0" lang="en-CA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CA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1DE3B9D-2626-4E0C-B01B-18C7304F5934}" type="datetime">
              <a:rPr b="0" lang="en-CA" sz="1200" spc="-1" strike="noStrike">
                <a:solidFill>
                  <a:srgbClr val="8b8b8b"/>
                </a:solidFill>
                <a:latin typeface="Calibri"/>
              </a:rPr>
              <a:t>21-3-7</a:t>
            </a:fld>
            <a:endParaRPr b="0" lang="en-CA" sz="1200" spc="-1" strike="noStrike"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CA" sz="2400" spc="-1" strike="noStrike">
              <a:latin typeface="Times New Roman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F3D6D8D-7416-4C1A-8790-4C65D608CFEA}" type="slidenum">
              <a:rPr b="0" lang="en-CA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CA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ACB645A-5BE7-476C-B167-98D22FDA41CB}" type="datetime">
              <a:rPr b="0" lang="en-CA" sz="1200" spc="-1" strike="noStrike">
                <a:solidFill>
                  <a:srgbClr val="8b8b8b"/>
                </a:solidFill>
                <a:latin typeface="Calibri"/>
              </a:rPr>
              <a:t>21-3-7</a:t>
            </a:fld>
            <a:endParaRPr b="0" lang="en-CA" sz="1200" spc="-1" strike="noStrike"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CA" sz="24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182C174-3C99-40F5-88D0-00B1050957A1}" type="slidenum">
              <a:rPr b="0" lang="en-CA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CA" sz="12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1752480" y="23760"/>
            <a:ext cx="4266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57200" y="1074960"/>
            <a:ext cx="289224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Built on Faith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4645080" y="1088280"/>
            <a:ext cx="297468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Built on Fear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1" name="Picture 2" descr=""/>
          <p:cNvPicPr/>
          <p:nvPr/>
        </p:nvPicPr>
        <p:blipFill>
          <a:blip r:embed="rId1"/>
          <a:stretch/>
        </p:blipFill>
        <p:spPr>
          <a:xfrm>
            <a:off x="4495680" y="4267080"/>
            <a:ext cx="4647960" cy="2590560"/>
          </a:xfrm>
          <a:prstGeom prst="rect">
            <a:avLst/>
          </a:prstGeom>
          <a:ln>
            <a:noFill/>
          </a:ln>
        </p:spPr>
      </p:pic>
      <p:pic>
        <p:nvPicPr>
          <p:cNvPr id="202" name="Picture 4" descr=""/>
          <p:cNvPicPr/>
          <p:nvPr/>
        </p:nvPicPr>
        <p:blipFill>
          <a:blip r:embed="rId2"/>
          <a:stretch/>
        </p:blipFill>
        <p:spPr>
          <a:xfrm>
            <a:off x="0" y="4267080"/>
            <a:ext cx="4419360" cy="259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>
        <p14:vortex/>
      </p:transition>
    </mc:Choice>
    <mc:Fallback>
      <p:transition spd="slow">
        <p:fade/>
      </p:transition>
    </mc:Fallback>
  </mc:AlternateContent>
  <p:timing>
    <p:tnLst>
      <p:par>
        <p:cTn id="268" dur="indefinite" restart="never" nodeType="tmRoot">
          <p:childTnLst>
            <p:seq>
              <p:cTn id="269" dur="indefinite" nodeType="mainSeq"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4" dur="1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"/>
                            </p:stCondLst>
                            <p:childTnLst>
                              <p:par>
                                <p:cTn id="276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8" dur="1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"/>
                            </p:stCondLst>
                            <p:childTnLst>
                              <p:par>
                                <p:cTn id="280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82" dur="1" fill="hold"/>
                                        <p:tgtEl>
                                          <p:spTgt spid="2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"/>
                            </p:stCondLst>
                            <p:childTnLst>
                              <p:par>
                                <p:cTn id="284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86" dur="1" fill="hold"/>
                                        <p:tgtEl>
                                          <p:spTgt spid="2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752480" y="23760"/>
            <a:ext cx="4266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457200" y="1074960"/>
            <a:ext cx="289224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Built on </a:t>
            </a: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Faith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457200" y="2174760"/>
            <a:ext cx="289512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Trust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Active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Increasing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Rewarded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TextShape 4"/>
          <p:cNvSpPr txBox="1"/>
          <p:nvPr/>
        </p:nvSpPr>
        <p:spPr>
          <a:xfrm>
            <a:off x="4645080" y="1088280"/>
            <a:ext cx="297468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Built on Fear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1"/>
          <a:stretch/>
        </p:blipFill>
        <p:spPr>
          <a:xfrm>
            <a:off x="4495680" y="4267080"/>
            <a:ext cx="4647960" cy="2590560"/>
          </a:xfrm>
          <a:prstGeom prst="rect">
            <a:avLst/>
          </a:prstGeom>
          <a:ln>
            <a:noFill/>
          </a:ln>
        </p:spPr>
      </p:pic>
      <p:pic>
        <p:nvPicPr>
          <p:cNvPr id="208" name="Picture 4" descr=""/>
          <p:cNvPicPr/>
          <p:nvPr/>
        </p:nvPicPr>
        <p:blipFill>
          <a:blip r:embed="rId2"/>
          <a:stretch/>
        </p:blipFill>
        <p:spPr>
          <a:xfrm>
            <a:off x="0" y="4267080"/>
            <a:ext cx="4419360" cy="259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>
        <p14:vortex/>
      </p:transition>
    </mc:Choice>
    <mc:Fallback>
      <p:transition spd="slow">
        <p:fade/>
      </p:transition>
    </mc:Fallback>
  </mc:AlternateContent>
  <p:timing>
    <p:tnLst>
      <p:par>
        <p:cTn id="287" dur="indefinite" restart="never" nodeType="tmRoot">
          <p:childTnLst>
            <p:seq>
              <p:cTn id="288" dur="indefinite" nodeType="mainSeq"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93" dur="1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"/>
                            </p:stCondLst>
                            <p:childTnLst>
                              <p:par>
                                <p:cTn id="295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97" dur="1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"/>
                            </p:stCondLst>
                            <p:childTnLst>
                              <p:par>
                                <p:cTn id="299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01" dur="1" fill="hold"/>
                                        <p:tgtEl>
                                          <p:spTgt spid="2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"/>
                            </p:stCondLst>
                            <p:childTnLst>
                              <p:par>
                                <p:cTn id="303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05" dur="1" fill="hold"/>
                                        <p:tgtEl>
                                          <p:spTgt spid="2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10" dur="1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"/>
                            </p:stCondLst>
                            <p:childTnLst>
                              <p:par>
                                <p:cTn id="312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14" dur="1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"/>
                            </p:stCondLst>
                            <p:childTnLst>
                              <p:par>
                                <p:cTn id="316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18" dur="1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"/>
                            </p:stCondLst>
                            <p:childTnLst>
                              <p:par>
                                <p:cTn id="320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22" dur="1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752480" y="23760"/>
            <a:ext cx="4266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457200" y="1074960"/>
            <a:ext cx="289224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Built on Faith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Shape 3"/>
          <p:cNvSpPr txBox="1"/>
          <p:nvPr/>
        </p:nvSpPr>
        <p:spPr>
          <a:xfrm>
            <a:off x="457200" y="2174760"/>
            <a:ext cx="289512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Trust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Active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Increasing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Rewarded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Shape 4"/>
          <p:cNvSpPr txBox="1"/>
          <p:nvPr/>
        </p:nvSpPr>
        <p:spPr>
          <a:xfrm>
            <a:off x="4645080" y="1088280"/>
            <a:ext cx="297468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Built on Fear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TextShape 5"/>
          <p:cNvSpPr txBox="1"/>
          <p:nvPr/>
        </p:nvSpPr>
        <p:spPr>
          <a:xfrm>
            <a:off x="4645080" y="2174760"/>
            <a:ext cx="2974680" cy="216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Dis-Trust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In-Active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Decreasing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Thwarted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4495680" y="4267080"/>
            <a:ext cx="4647960" cy="2590560"/>
          </a:xfrm>
          <a:prstGeom prst="rect">
            <a:avLst/>
          </a:prstGeom>
          <a:ln>
            <a:noFill/>
          </a:ln>
        </p:spPr>
      </p:pic>
      <p:pic>
        <p:nvPicPr>
          <p:cNvPr id="215" name="Picture 4" descr=""/>
          <p:cNvPicPr/>
          <p:nvPr/>
        </p:nvPicPr>
        <p:blipFill>
          <a:blip r:embed="rId2"/>
          <a:stretch/>
        </p:blipFill>
        <p:spPr>
          <a:xfrm>
            <a:off x="0" y="4267080"/>
            <a:ext cx="4419360" cy="259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>
        <p14:vortex/>
      </p:transition>
    </mc:Choice>
    <mc:Fallback>
      <p:transition spd="slow">
        <p:fade/>
      </p:transition>
    </mc:Fallback>
  </mc:AlternateContent>
  <p:timing>
    <p:tnLst>
      <p:par>
        <p:cTn id="323" dur="indefinite" restart="never" nodeType="tmRoot">
          <p:childTnLst>
            <p:seq>
              <p:cTn id="324" dur="indefinite" nodeType="mainSeq"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29" dur="1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33" dur="1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37" dur="1" fill="hold"/>
                                        <p:tgtEl>
                                          <p:spTgt spid="2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41" dur="1" fill="hold"/>
                                        <p:tgtEl>
                                          <p:spTgt spid="2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46" dur="1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50" dur="1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54" dur="1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58" dur="1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63" dur="1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67" dur="1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71" dur="1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75" dur="1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56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Picture 72" descr=""/>
          <p:cNvPicPr/>
          <p:nvPr/>
        </p:nvPicPr>
        <p:blipFill>
          <a:blip r:embed="rId1"/>
          <a:srcRect l="12501" t="0" r="12501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655560" y="-3960"/>
            <a:ext cx="7747920" cy="6874560"/>
          </a:xfrm>
          <a:custGeom>
            <a:avLst/>
            <a:gdLst/>
            <a:ahLst/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0c6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0" name="Picture 2" descr=""/>
          <p:cNvPicPr/>
          <p:nvPr/>
        </p:nvPicPr>
        <p:blipFill>
          <a:blip r:embed="rId2"/>
          <a:stretch/>
        </p:blipFill>
        <p:spPr>
          <a:xfrm>
            <a:off x="2042640" y="1172160"/>
            <a:ext cx="4973760" cy="451368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71" name="Picture 2" descr=""/>
          <p:cNvPicPr/>
          <p:nvPr/>
        </p:nvPicPr>
        <p:blipFill>
          <a:blip r:embed="rId3"/>
          <a:stretch/>
        </p:blipFill>
        <p:spPr>
          <a:xfrm>
            <a:off x="2127240" y="1295280"/>
            <a:ext cx="4762080" cy="350496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72" name="CustomShape 3"/>
          <p:cNvSpPr/>
          <p:nvPr/>
        </p:nvSpPr>
        <p:spPr>
          <a:xfrm>
            <a:off x="2711160" y="5774760"/>
            <a:ext cx="42987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latin typeface="Arial Rounded MT Bold"/>
              </a:rPr>
              <a:t>Back to Basics </a:t>
            </a:r>
            <a:endParaRPr b="0" lang="en-CA" sz="4000" spc="-1" strike="noStrike">
              <a:latin typeface="Arial"/>
            </a:endParaRPr>
          </a:p>
        </p:txBody>
      </p:sp>
      <p:pic>
        <p:nvPicPr>
          <p:cNvPr id="173" name="Picture 4" descr=""/>
          <p:cNvPicPr/>
          <p:nvPr/>
        </p:nvPicPr>
        <p:blipFill>
          <a:blip r:embed="rId4"/>
          <a:stretch/>
        </p:blipFill>
        <p:spPr>
          <a:xfrm>
            <a:off x="1872000" y="1008000"/>
            <a:ext cx="5196240" cy="40953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xit" presetID="3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5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56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72" descr=""/>
          <p:cNvPicPr/>
          <p:nvPr/>
        </p:nvPicPr>
        <p:blipFill>
          <a:blip r:embed="rId1"/>
          <a:srcRect l="12501" t="0" r="12501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655560" y="-3960"/>
            <a:ext cx="7747920" cy="6874560"/>
          </a:xfrm>
          <a:custGeom>
            <a:avLst/>
            <a:gdLst/>
            <a:ahLst/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0c6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7" name="Picture 2" descr=""/>
          <p:cNvPicPr/>
          <p:nvPr/>
        </p:nvPicPr>
        <p:blipFill>
          <a:blip r:embed="rId2"/>
          <a:stretch/>
        </p:blipFill>
        <p:spPr>
          <a:xfrm>
            <a:off x="2042640" y="1172160"/>
            <a:ext cx="4973760" cy="451368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78" name="Picture 2" descr=""/>
          <p:cNvPicPr/>
          <p:nvPr/>
        </p:nvPicPr>
        <p:blipFill>
          <a:blip r:embed="rId3"/>
          <a:stretch/>
        </p:blipFill>
        <p:spPr>
          <a:xfrm>
            <a:off x="2127240" y="1295280"/>
            <a:ext cx="4762080" cy="350496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79" name="CustomShape 3"/>
          <p:cNvSpPr/>
          <p:nvPr/>
        </p:nvSpPr>
        <p:spPr>
          <a:xfrm>
            <a:off x="2711160" y="5774760"/>
            <a:ext cx="42987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latin typeface="Arial Rounded MT Bold"/>
              </a:rPr>
              <a:t>Back to Basics </a:t>
            </a:r>
            <a:endParaRPr b="0" lang="en-CA" sz="4000" spc="-1" strike="noStrike">
              <a:latin typeface="Arial"/>
            </a:endParaRPr>
          </a:p>
        </p:txBody>
      </p:sp>
    </p:spTree>
  </p:cSld>
  <p:transition spd="slow">
    <p:push dir="u"/>
  </p:transition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5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495680" y="838080"/>
            <a:ext cx="4419360" cy="5333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When Fear </a:t>
            </a: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Drives …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 …</a:t>
            </a: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Our </a:t>
            </a: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       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</a:t>
            </a:r>
            <a:r>
              <a:rPr b="0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Matthew 25:14-</a:t>
            </a:r>
            <a:r>
              <a:rPr b="0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30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              </a:t>
            </a:r>
            <a:r>
              <a:rPr b="0" lang="en-US" sz="32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Pt 1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Back to Basics..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   …</a:t>
            </a:r>
            <a:r>
              <a:rPr b="1" lang="en-US" sz="32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Stewardship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4343040" cy="6857640"/>
          </a:xfrm>
          <a:prstGeom prst="rect">
            <a:avLst/>
          </a:prstGeom>
          <a:ln w="3240"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5562720" y="6477120"/>
            <a:ext cx="2666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CA" sz="1800" spc="-1" strike="noStrike">
                <a:solidFill>
                  <a:srgbClr val="000000"/>
                </a:solidFill>
                <a:latin typeface="Calibri"/>
              </a:rPr>
              <a:t>Edward Christian Church 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5715000" y="0"/>
            <a:ext cx="2285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CA" sz="1800" spc="-1" strike="noStrike">
                <a:solidFill>
                  <a:srgbClr val="000000"/>
                </a:solidFill>
                <a:latin typeface="Calibri"/>
              </a:rPr>
              <a:t>March 7, 2021 </a:t>
            </a:r>
            <a:endParaRPr b="0" lang="en-CA" sz="18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1" dur="1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5" dur="1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9" dur="1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3" dur="1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8" dur="1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2" dur="1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6" dur="1" fill="hold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5040"/>
            <a:ext cx="8229960" cy="1143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0" y="1600200"/>
            <a:ext cx="5028840" cy="4526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5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</a:rPr>
              <a:t>Simple Definition…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</a:rPr>
              <a:t>…</a:t>
            </a:r>
            <a:r>
              <a:rPr b="1" lang="en-US" sz="3200" spc="-1" strike="noStrike">
                <a:solidFill>
                  <a:srgbClr val="000000"/>
                </a:solidFill>
                <a:latin typeface="Arial Rounded MT Bold"/>
              </a:rPr>
              <a:t>Practice of Managing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 Rounded MT Bold"/>
              </a:rPr>
              <a:t>  …</a:t>
            </a:r>
            <a:r>
              <a:rPr b="1" lang="en-US" sz="3200" spc="-1" strike="noStrike">
                <a:solidFill>
                  <a:srgbClr val="000000"/>
                </a:solidFill>
                <a:latin typeface="Arial Rounded MT Bold"/>
              </a:rPr>
              <a:t>Another’s Resources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2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 Unicode MS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2000"/>
              </a:lnSpc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743040" indent="-285480">
              <a:lnSpc>
                <a:spcPct val="102000"/>
              </a:lnSpc>
              <a:spcBef>
                <a:spcPts val="60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Picture 1" descr=""/>
          <p:cNvPicPr/>
          <p:nvPr/>
        </p:nvPicPr>
        <p:blipFill>
          <a:blip r:embed="rId1"/>
          <a:stretch/>
        </p:blipFill>
        <p:spPr>
          <a:xfrm>
            <a:off x="5029200" y="0"/>
            <a:ext cx="4114440" cy="6857640"/>
          </a:xfrm>
          <a:prstGeom prst="rect">
            <a:avLst/>
          </a:prstGeom>
          <a:ln w="3240"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83" dur="1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87" dur="1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91" dur="1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962520" y="3600"/>
            <a:ext cx="4686120" cy="864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76320" y="1143000"/>
            <a:ext cx="891504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</a:pP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</a:rPr>
              <a:t>“</a:t>
            </a:r>
            <a:r>
              <a:rPr b="0" i="1" lang="en-US" sz="2800" spc="-1" strike="noStrike">
                <a:solidFill>
                  <a:srgbClr val="000000"/>
                </a:solidFill>
                <a:latin typeface="Arial Rounded MT Bold"/>
              </a:rPr>
              <a:t>The </a:t>
            </a:r>
            <a:r>
              <a:rPr b="0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earth is the LORD’s, / everything in it, the world, / all who live in it.” 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Psa 24:1, I Cor 10:26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 Fact #1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God Owns It All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 Fact #2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We Don’t Own Anything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 Fact #3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We are Called to Manage…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743040" indent="-28548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          …</a:t>
            </a:r>
            <a:r>
              <a:rPr b="0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God’s Possessions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9" name="Picture 1" descr=""/>
          <p:cNvPicPr/>
          <p:nvPr/>
        </p:nvPicPr>
        <p:blipFill>
          <a:blip r:embed="rId1"/>
          <a:stretch/>
        </p:blipFill>
        <p:spPr>
          <a:xfrm>
            <a:off x="5486400" y="2666880"/>
            <a:ext cx="3657240" cy="4190760"/>
          </a:xfrm>
          <a:prstGeom prst="rect">
            <a:avLst/>
          </a:prstGeom>
          <a:ln w="3240">
            <a:noFill/>
          </a:ln>
        </p:spPr>
      </p:pic>
    </p:spTree>
  </p:cSld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98" dur="1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01" dur="1" fill="hold"/>
                                        <p:tgtEl>
                                          <p:spTgt spid="1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06" dur="1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0" dur="1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5" dur="1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17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9" dur="1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4" dur="1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8" dur="1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2" dur="1" fill="hold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275040"/>
            <a:ext cx="4038120" cy="1143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228600" y="1600200"/>
            <a:ext cx="868644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92000"/>
              </a:lnSpc>
              <a:spcBef>
                <a:spcPts val="60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We Are All Stewards of the…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1143000" indent="-285480">
              <a:lnSpc>
                <a:spcPct val="92000"/>
              </a:lnSpc>
              <a:spcBef>
                <a:spcPts val="601"/>
              </a:spcBef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Time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1143000" indent="-285480">
              <a:lnSpc>
                <a:spcPct val="92000"/>
              </a:lnSpc>
              <a:spcBef>
                <a:spcPts val="601"/>
              </a:spcBef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Talent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1143000" indent="-285480">
              <a:lnSpc>
                <a:spcPct val="92000"/>
              </a:lnSpc>
              <a:spcBef>
                <a:spcPts val="601"/>
              </a:spcBef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Treasures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743040" indent="-285480">
              <a:lnSpc>
                <a:spcPct val="92000"/>
              </a:lnSpc>
              <a:spcBef>
                <a:spcPts val="60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      …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the Master Has Entrusted to Us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743040" indent="-285480">
              <a:lnSpc>
                <a:spcPct val="92000"/>
              </a:lnSpc>
              <a:spcBef>
                <a:spcPts val="6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2000"/>
              </a:lnSpc>
              <a:spcBef>
                <a:spcPts val="60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One Day Each One of Us Will Be Called to…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2000"/>
              </a:lnSpc>
              <a:spcBef>
                <a:spcPts val="60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…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Give an Account for How We Have Managed It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2" name="Picture 3" descr=""/>
          <p:cNvPicPr/>
          <p:nvPr/>
        </p:nvPicPr>
        <p:blipFill>
          <a:blip r:embed="rId1"/>
          <a:stretch/>
        </p:blipFill>
        <p:spPr>
          <a:xfrm>
            <a:off x="6400800" y="0"/>
            <a:ext cx="2742840" cy="3161880"/>
          </a:xfrm>
          <a:prstGeom prst="rect">
            <a:avLst/>
          </a:prstGeom>
          <a:ln w="3240">
            <a:noFill/>
          </a:ln>
        </p:spPr>
      </p:pic>
    </p:spTree>
  </p:cSld>
  <p:transition spd="slow">
    <p:blinds dir="vert"/>
  </p:transition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9" dur="1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3" dur="1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7" dur="1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51" dur="1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54" dur="3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58" dur="1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63" dur="1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67" dur="1" fill="hold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952880" y="0"/>
            <a:ext cx="3733920" cy="8377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79797"/>
              </a:gs>
            </a:gsLst>
            <a:path path="circle"/>
          </a:gra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Fear Driven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6320" y="685800"/>
            <a:ext cx="8991360" cy="6171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79797"/>
              </a:gs>
            </a:gsLst>
            <a:path path="circle"/>
          </a:gradFill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1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Fear is..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Feeling of Dread, Alarm, Panic, / Anxiety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Learned Response but…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Aft>
                <a:spcPts val="601"/>
              </a:spcAft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        …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Can Be Unlearned (2 Cor. 10:5).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If Not, It Produces Negative Consequences.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Eventually We Begin to Operate Driven by Fear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spcAft>
                <a:spcPts val="601"/>
              </a:spcAft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Paralyzes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decision making, immobilizes action, hinders prayer, limits faith, restricts relationships, lowers productivity, jeopardizes health/ stifles joy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spcAft>
                <a:spcPts val="601"/>
              </a:spcAft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Effects Every Area of Life (Stewardship)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This Story Deals with the Danger of…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0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            …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Fear Driven Stewardship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4000"/>
              </a:lnSpc>
              <a:spcBef>
                <a:spcPts val="2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5" name="Picture 1" descr=""/>
          <p:cNvPicPr/>
          <p:nvPr/>
        </p:nvPicPr>
        <p:blipFill>
          <a:blip r:embed="rId2"/>
          <a:srcRect l="0" t="10810" r="0" b="0"/>
          <a:stretch/>
        </p:blipFill>
        <p:spPr>
          <a:xfrm>
            <a:off x="1143000" y="4320360"/>
            <a:ext cx="6171840" cy="2514240"/>
          </a:xfrm>
          <a:prstGeom prst="rect">
            <a:avLst/>
          </a:prstGeom>
          <a:ln w="3240">
            <a:noFill/>
          </a:ln>
        </p:spPr>
      </p:pic>
    </p:spTree>
  </p:cSld>
  <p:timing>
    <p:tnLst>
      <p:par>
        <p:cTn id="168" dur="indefinite" restart="never" nodeType="tmRoot">
          <p:childTnLst>
            <p:seq>
              <p:cTn id="169" dur="indefinite" nodeType="mainSeq"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4" dur="1" fill="hold"/>
                                        <p:tgtEl>
                                          <p:spTgt spid="1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7" dur="1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81" dur="1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85" dur="1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89" dur="1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3" dur="1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8" dur="1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02" dur="1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06" dur="1" fill="hold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11" dur="1" fill="hold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15" dur="1" fill="hold"/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6" nodeType="withEffect" fill="hold" presetClass="entr" presetID="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8" dur="1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1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952880" y="0"/>
            <a:ext cx="3733920" cy="8377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79797"/>
              </a:gs>
            </a:gsLst>
            <a:path path="circle"/>
          </a:gra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Fear Driven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76320" y="685800"/>
            <a:ext cx="8991360" cy="6171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79797"/>
              </a:gs>
            </a:gsLst>
            <a:path path="circle"/>
          </a:gradFill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1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Fear is..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Feeling of Dread,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Alarm, Panic, /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Anxiety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Learned Response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but…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Aft>
                <a:spcPts val="601"/>
              </a:spcAft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        …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Can Be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Unlearned (2 Cor.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10:5).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If Not, It Produces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Negative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Consequences.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Eventually We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Begin to Operate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Driven by Fear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spcAft>
                <a:spcPts val="601"/>
              </a:spcAft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Paralyzes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decision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making,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immobilizes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action, hinders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prayer, limits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faith, restricts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relationships,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lowers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productivity,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jeopardizes </a:t>
            </a:r>
            <a:r>
              <a:rPr b="1" i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health/ stifles joy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spcAft>
                <a:spcPts val="601"/>
              </a:spcAft>
              <a:buClr>
                <a:srgbClr val="000000"/>
              </a:buClr>
              <a:buFont typeface="Arial Unicode MS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Effects Every Area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of Life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(Stewardship)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This Story Deals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with the Danger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of…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0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               …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Fear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Driven </a:t>
            </a: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Arial Unicode MS"/>
              </a:rPr>
              <a:t>Stewardship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4000"/>
              </a:lnSpc>
              <a:spcBef>
                <a:spcPts val="2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220" dur="indefinite" restart="never" nodeType="tmRoot">
          <p:childTnLst>
            <p:seq>
              <p:cTn id="221" dur="indefinite" nodeType="mainSeq"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6" dur="1" fill="hold"/>
                                        <p:tgtEl>
                                          <p:spTgt spid="19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7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9" dur="1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"/>
                            </p:stCondLst>
                            <p:childTnLst>
                              <p:par>
                                <p:cTn id="231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33" dur="1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"/>
                            </p:stCondLst>
                            <p:childTnLst>
                              <p:par>
                                <p:cTn id="235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37" dur="1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"/>
                            </p:stCondLst>
                            <p:childTnLst>
                              <p:par>
                                <p:cTn id="239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41" dur="1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"/>
                            </p:stCondLst>
                            <p:childTnLst>
                              <p:par>
                                <p:cTn id="243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45" dur="1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0" dur="1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"/>
                            </p:stCondLst>
                            <p:childTnLst>
                              <p:par>
                                <p:cTn id="252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4" dur="1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"/>
                            </p:stCondLst>
                            <p:childTnLst>
                              <p:par>
                                <p:cTn id="256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8" dur="1" fill="hold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63" dur="1" fill="hold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"/>
                            </p:stCondLst>
                            <p:childTnLst>
                              <p:par>
                                <p:cTn id="265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67" dur="1" fill="hold"/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12070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2014-09-15T01:51:42Z</dcterms:created>
  <dc:creator>David Linton</dc:creator>
  <dc:description/>
  <dc:language>en-CA</dc:language>
  <cp:lastModifiedBy/>
  <cp:lastPrinted>2016-10-01T21:32:52Z</cp:lastPrinted>
  <dcterms:modified xsi:type="dcterms:W3CDTF">2021-03-07T17:45:28Z</dcterms:modified>
  <cp:revision>152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