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302" r:id="rId3"/>
    <p:sldId id="299" r:id="rId4"/>
    <p:sldId id="283" r:id="rId5"/>
    <p:sldId id="267" r:id="rId6"/>
    <p:sldId id="284" r:id="rId7"/>
    <p:sldId id="303" r:id="rId8"/>
    <p:sldId id="273" r:id="rId9"/>
    <p:sldId id="285" r:id="rId10"/>
    <p:sldId id="292" r:id="rId11"/>
    <p:sldId id="274" r:id="rId12"/>
    <p:sldId id="294" r:id="rId13"/>
    <p:sldId id="275" r:id="rId14"/>
    <p:sldId id="295" r:id="rId15"/>
    <p:sldId id="276" r:id="rId16"/>
    <p:sldId id="296" r:id="rId17"/>
    <p:sldId id="277" r:id="rId18"/>
    <p:sldId id="297" r:id="rId19"/>
    <p:sldId id="262" r:id="rId20"/>
    <p:sldId id="300" r:id="rId21"/>
    <p:sldId id="279" r:id="rId22"/>
    <p:sldId id="293" r:id="rId23"/>
    <p:sldId id="270" r:id="rId24"/>
    <p:sldId id="305" r:id="rId25"/>
    <p:sldId id="301" r:id="rId26"/>
    <p:sldId id="269" r:id="rId27"/>
    <p:sldId id="265" r:id="rId28"/>
    <p:sldId id="304" r:id="rId29"/>
    <p:sldId id="281" r:id="rId30"/>
    <p:sldId id="2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7F6C73-F380-400A-8174-03AED20F0EA1}" type="datetimeFigureOut">
              <a:rPr lang="en-US" smtClean="0"/>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845A87-8D2C-4B17-93A1-E3A03EC81BF2}" type="slidenum">
              <a:rPr lang="en-US" smtClean="0"/>
              <a:t>‹#›</a:t>
            </a:fld>
            <a:endParaRPr lang="en-US" dirty="0"/>
          </a:p>
        </p:txBody>
      </p:sp>
    </p:spTree>
    <p:extLst>
      <p:ext uri="{BB962C8B-B14F-4D97-AF65-F5344CB8AC3E}">
        <p14:creationId xmlns:p14="http://schemas.microsoft.com/office/powerpoint/2010/main" val="1743861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7F6C73-F380-400A-8174-03AED20F0EA1}" type="datetimeFigureOut">
              <a:rPr lang="en-US" smtClean="0"/>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845A87-8D2C-4B17-93A1-E3A03EC81BF2}" type="slidenum">
              <a:rPr lang="en-US" smtClean="0"/>
              <a:t>‹#›</a:t>
            </a:fld>
            <a:endParaRPr lang="en-US" dirty="0"/>
          </a:p>
        </p:txBody>
      </p:sp>
    </p:spTree>
    <p:extLst>
      <p:ext uri="{BB962C8B-B14F-4D97-AF65-F5344CB8AC3E}">
        <p14:creationId xmlns:p14="http://schemas.microsoft.com/office/powerpoint/2010/main" val="3533699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7F6C73-F380-400A-8174-03AED20F0EA1}" type="datetimeFigureOut">
              <a:rPr lang="en-US" smtClean="0"/>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845A87-8D2C-4B17-93A1-E3A03EC81BF2}" type="slidenum">
              <a:rPr lang="en-US" smtClean="0"/>
              <a:t>‹#›</a:t>
            </a:fld>
            <a:endParaRPr lang="en-US" dirty="0"/>
          </a:p>
        </p:txBody>
      </p:sp>
    </p:spTree>
    <p:extLst>
      <p:ext uri="{BB962C8B-B14F-4D97-AF65-F5344CB8AC3E}">
        <p14:creationId xmlns:p14="http://schemas.microsoft.com/office/powerpoint/2010/main" val="3684810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7F6C73-F380-400A-8174-03AED20F0EA1}" type="datetimeFigureOut">
              <a:rPr lang="en-US" smtClean="0"/>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845A87-8D2C-4B17-93A1-E3A03EC81BF2}" type="slidenum">
              <a:rPr lang="en-US" smtClean="0"/>
              <a:t>‹#›</a:t>
            </a:fld>
            <a:endParaRPr lang="en-US" dirty="0"/>
          </a:p>
        </p:txBody>
      </p:sp>
    </p:spTree>
    <p:extLst>
      <p:ext uri="{BB962C8B-B14F-4D97-AF65-F5344CB8AC3E}">
        <p14:creationId xmlns:p14="http://schemas.microsoft.com/office/powerpoint/2010/main" val="701112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7F6C73-F380-400A-8174-03AED20F0EA1}" type="datetimeFigureOut">
              <a:rPr lang="en-US" smtClean="0"/>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845A87-8D2C-4B17-93A1-E3A03EC81BF2}" type="slidenum">
              <a:rPr lang="en-US" smtClean="0"/>
              <a:t>‹#›</a:t>
            </a:fld>
            <a:endParaRPr lang="en-US" dirty="0"/>
          </a:p>
        </p:txBody>
      </p:sp>
    </p:spTree>
    <p:extLst>
      <p:ext uri="{BB962C8B-B14F-4D97-AF65-F5344CB8AC3E}">
        <p14:creationId xmlns:p14="http://schemas.microsoft.com/office/powerpoint/2010/main" val="676691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7F6C73-F380-400A-8174-03AED20F0EA1}" type="datetimeFigureOut">
              <a:rPr lang="en-US" smtClean="0"/>
              <a:t>4/4/2021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845A87-8D2C-4B17-93A1-E3A03EC81BF2}" type="slidenum">
              <a:rPr lang="en-US" smtClean="0"/>
              <a:t>‹#›</a:t>
            </a:fld>
            <a:endParaRPr lang="en-US" dirty="0"/>
          </a:p>
        </p:txBody>
      </p:sp>
    </p:spTree>
    <p:extLst>
      <p:ext uri="{BB962C8B-B14F-4D97-AF65-F5344CB8AC3E}">
        <p14:creationId xmlns:p14="http://schemas.microsoft.com/office/powerpoint/2010/main" val="350901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7F6C73-F380-400A-8174-03AED20F0EA1}" type="datetimeFigureOut">
              <a:rPr lang="en-US" smtClean="0"/>
              <a:t>4/4/2021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B845A87-8D2C-4B17-93A1-E3A03EC81BF2}" type="slidenum">
              <a:rPr lang="en-US" smtClean="0"/>
              <a:t>‹#›</a:t>
            </a:fld>
            <a:endParaRPr lang="en-US" dirty="0"/>
          </a:p>
        </p:txBody>
      </p:sp>
    </p:spTree>
    <p:extLst>
      <p:ext uri="{BB962C8B-B14F-4D97-AF65-F5344CB8AC3E}">
        <p14:creationId xmlns:p14="http://schemas.microsoft.com/office/powerpoint/2010/main" val="1981519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7F6C73-F380-400A-8174-03AED20F0EA1}" type="datetimeFigureOut">
              <a:rPr lang="en-US" smtClean="0"/>
              <a:t>4/4/2021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845A87-8D2C-4B17-93A1-E3A03EC81BF2}" type="slidenum">
              <a:rPr lang="en-US" smtClean="0"/>
              <a:t>‹#›</a:t>
            </a:fld>
            <a:endParaRPr lang="en-US" dirty="0"/>
          </a:p>
        </p:txBody>
      </p:sp>
    </p:spTree>
    <p:extLst>
      <p:ext uri="{BB962C8B-B14F-4D97-AF65-F5344CB8AC3E}">
        <p14:creationId xmlns:p14="http://schemas.microsoft.com/office/powerpoint/2010/main" val="220185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7F6C73-F380-400A-8174-03AED20F0EA1}" type="datetimeFigureOut">
              <a:rPr lang="en-US" smtClean="0"/>
              <a:t>4/4/2021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B845A87-8D2C-4B17-93A1-E3A03EC81BF2}" type="slidenum">
              <a:rPr lang="en-US" smtClean="0"/>
              <a:t>‹#›</a:t>
            </a:fld>
            <a:endParaRPr lang="en-US" dirty="0"/>
          </a:p>
        </p:txBody>
      </p:sp>
    </p:spTree>
    <p:extLst>
      <p:ext uri="{BB962C8B-B14F-4D97-AF65-F5344CB8AC3E}">
        <p14:creationId xmlns:p14="http://schemas.microsoft.com/office/powerpoint/2010/main" val="4086100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7F6C73-F380-400A-8174-03AED20F0EA1}" type="datetimeFigureOut">
              <a:rPr lang="en-US" smtClean="0"/>
              <a:t>4/4/2021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845A87-8D2C-4B17-93A1-E3A03EC81BF2}" type="slidenum">
              <a:rPr lang="en-US" smtClean="0"/>
              <a:t>‹#›</a:t>
            </a:fld>
            <a:endParaRPr lang="en-US" dirty="0"/>
          </a:p>
        </p:txBody>
      </p:sp>
    </p:spTree>
    <p:extLst>
      <p:ext uri="{BB962C8B-B14F-4D97-AF65-F5344CB8AC3E}">
        <p14:creationId xmlns:p14="http://schemas.microsoft.com/office/powerpoint/2010/main" val="3197115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7F6C73-F380-400A-8174-03AED20F0EA1}" type="datetimeFigureOut">
              <a:rPr lang="en-US" smtClean="0"/>
              <a:t>4/4/2021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845A87-8D2C-4B17-93A1-E3A03EC81BF2}" type="slidenum">
              <a:rPr lang="en-US" smtClean="0"/>
              <a:t>‹#›</a:t>
            </a:fld>
            <a:endParaRPr lang="en-US" dirty="0"/>
          </a:p>
        </p:txBody>
      </p:sp>
    </p:spTree>
    <p:extLst>
      <p:ext uri="{BB962C8B-B14F-4D97-AF65-F5344CB8AC3E}">
        <p14:creationId xmlns:p14="http://schemas.microsoft.com/office/powerpoint/2010/main" val="3316182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7F6C73-F380-400A-8174-03AED20F0EA1}" type="datetimeFigureOut">
              <a:rPr lang="en-US" smtClean="0"/>
              <a:t>4/4/2021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845A87-8D2C-4B17-93A1-E3A03EC81BF2}" type="slidenum">
              <a:rPr lang="en-US" smtClean="0"/>
              <a:t>‹#›</a:t>
            </a:fld>
            <a:endParaRPr lang="en-US" dirty="0"/>
          </a:p>
        </p:txBody>
      </p:sp>
    </p:spTree>
    <p:extLst>
      <p:ext uri="{BB962C8B-B14F-4D97-AF65-F5344CB8AC3E}">
        <p14:creationId xmlns:p14="http://schemas.microsoft.com/office/powerpoint/2010/main" val="1522171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76" y="365126"/>
            <a:ext cx="11204620" cy="6241736"/>
          </a:xfrm>
          <a:prstGeom prst="rect">
            <a:avLst/>
          </a:prstGeom>
        </p:spPr>
      </p:pic>
      <p:sp>
        <p:nvSpPr>
          <p:cNvPr id="2" name="TextBox 1">
            <a:extLst>
              <a:ext uri="{FF2B5EF4-FFF2-40B4-BE49-F238E27FC236}">
                <a16:creationId xmlns:a16="http://schemas.microsoft.com/office/drawing/2014/main" id="{19EAC862-66C7-42FB-AD7F-26A91B9B71A9}"/>
              </a:ext>
            </a:extLst>
          </p:cNvPr>
          <p:cNvSpPr txBox="1"/>
          <p:nvPr/>
        </p:nvSpPr>
        <p:spPr>
          <a:xfrm>
            <a:off x="8039100" y="3485994"/>
            <a:ext cx="3971925" cy="2554545"/>
          </a:xfrm>
          <a:prstGeom prst="rect">
            <a:avLst/>
          </a:prstGeom>
          <a:noFill/>
        </p:spPr>
        <p:txBody>
          <a:bodyPr wrap="square" rtlCol="0">
            <a:spAutoFit/>
          </a:bodyPr>
          <a:lstStyle/>
          <a:p>
            <a:pPr algn="ctr"/>
            <a:r>
              <a:rPr lang="en-US" sz="4000" b="1" dirty="0">
                <a:solidFill>
                  <a:schemeClr val="accent2"/>
                </a:solidFill>
                <a:effectLst>
                  <a:outerShdw blurRad="38100" dist="38100" dir="2700000" algn="tl">
                    <a:srgbClr val="000000">
                      <a:alpha val="43137"/>
                    </a:srgbClr>
                  </a:outerShdw>
                </a:effectLst>
                <a:latin typeface="Arial Rounded MT Bold" panose="020F0704030504030204" pitchFamily="34" charset="0"/>
              </a:rPr>
              <a:t>Why</a:t>
            </a:r>
            <a:r>
              <a:rPr lang="en-US" sz="4000" b="1" dirty="0">
                <a:solidFill>
                  <a:schemeClr val="bg1"/>
                </a:solidFill>
                <a:effectLst>
                  <a:outerShdw blurRad="38100" dist="38100" dir="2700000" algn="tl">
                    <a:srgbClr val="000000">
                      <a:alpha val="43137"/>
                    </a:srgbClr>
                  </a:outerShdw>
                </a:effectLst>
                <a:latin typeface="Arial Rounded MT Bold" panose="020F0704030504030204" pitchFamily="34" charset="0"/>
              </a:rPr>
              <a:t> </a:t>
            </a:r>
          </a:p>
          <a:p>
            <a:pPr algn="ctr"/>
            <a:r>
              <a:rPr lang="en-US" sz="4000" b="1" dirty="0">
                <a:solidFill>
                  <a:schemeClr val="bg1"/>
                </a:solidFill>
                <a:effectLst>
                  <a:outerShdw blurRad="38100" dist="38100" dir="2700000" algn="tl">
                    <a:srgbClr val="000000">
                      <a:alpha val="43137"/>
                    </a:srgbClr>
                  </a:outerShdw>
                </a:effectLst>
                <a:latin typeface="Arial Rounded MT Bold" panose="020F0704030504030204" pitchFamily="34" charset="0"/>
              </a:rPr>
              <a:t>Back to Basics </a:t>
            </a:r>
          </a:p>
          <a:p>
            <a:pPr algn="ctr"/>
            <a:r>
              <a:rPr lang="en-US" sz="4000" b="1" dirty="0">
                <a:solidFill>
                  <a:schemeClr val="accent2"/>
                </a:solidFill>
                <a:effectLst>
                  <a:outerShdw blurRad="38100" dist="38100" dir="2700000" algn="tl">
                    <a:srgbClr val="000000">
                      <a:alpha val="43137"/>
                    </a:srgbClr>
                  </a:outerShdw>
                </a:effectLst>
                <a:latin typeface="Arial Rounded MT Bold" panose="020F0704030504030204" pitchFamily="34" charset="0"/>
              </a:rPr>
              <a:t>the </a:t>
            </a:r>
          </a:p>
          <a:p>
            <a:pPr algn="ctr"/>
            <a:r>
              <a:rPr lang="en-US" sz="4000" b="1" dirty="0">
                <a:solidFill>
                  <a:schemeClr val="accent2"/>
                </a:solidFill>
                <a:effectLst>
                  <a:outerShdw blurRad="38100" dist="38100" dir="2700000" algn="tl">
                    <a:srgbClr val="000000">
                      <a:alpha val="43137"/>
                    </a:srgbClr>
                  </a:outerShdw>
                </a:effectLst>
                <a:latin typeface="Arial Rounded MT Bold" panose="020F0704030504030204" pitchFamily="34" charset="0"/>
              </a:rPr>
              <a:t>Cross?</a:t>
            </a:r>
            <a:endParaRPr lang="en-US" sz="2000" b="1" dirty="0">
              <a:solidFill>
                <a:schemeClr val="accent2"/>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TextBox 2">
            <a:extLst>
              <a:ext uri="{FF2B5EF4-FFF2-40B4-BE49-F238E27FC236}">
                <a16:creationId xmlns:a16="http://schemas.microsoft.com/office/drawing/2014/main" id="{1ECD6661-4379-46A1-9E25-3AD404EB6C94}"/>
              </a:ext>
            </a:extLst>
          </p:cNvPr>
          <p:cNvSpPr txBox="1"/>
          <p:nvPr/>
        </p:nvSpPr>
        <p:spPr>
          <a:xfrm>
            <a:off x="1467185" y="5107722"/>
            <a:ext cx="4486275"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Rounded MT Bold" panose="020F0704030504030204" pitchFamily="34" charset="0"/>
              </a:rPr>
              <a:t>Easter 2021</a:t>
            </a:r>
          </a:p>
        </p:txBody>
      </p:sp>
    </p:spTree>
    <p:extLst>
      <p:ext uri="{BB962C8B-B14F-4D97-AF65-F5344CB8AC3E}">
        <p14:creationId xmlns:p14="http://schemas.microsoft.com/office/powerpoint/2010/main" val="240815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Final Seven Words of Jesus on The Cross">
            <a:hlinkClick r:id="" action="ppaction://media"/>
          </p:cNvPr>
          <p:cNvPicPr>
            <a:picLocks noGrp="1" noChangeAspect="1"/>
          </p:cNvPicPr>
          <p:nvPr>
            <p:ph idx="1"/>
            <a:videoFile r:link="rId1"/>
            <p:extLst>
              <p:ext uri="{DAA4B4D4-6D71-4841-9C94-3DE7FCFB9230}">
                <p14:media xmlns:p14="http://schemas.microsoft.com/office/powerpoint/2010/main" r:embed="rId2">
                  <p14:trim st="161844" end="256250.3333"/>
                </p14:media>
              </p:ext>
            </p:extLst>
          </p:nvPr>
        </p:nvPicPr>
        <p:blipFill>
          <a:blip r:embed="rId4"/>
          <a:stretch>
            <a:fillRect/>
          </a:stretch>
        </p:blipFill>
        <p:spPr>
          <a:xfrm>
            <a:off x="197476" y="193184"/>
            <a:ext cx="11797048" cy="6426558"/>
          </a:xfrm>
        </p:spPr>
      </p:pic>
    </p:spTree>
    <p:extLst>
      <p:ext uri="{BB962C8B-B14F-4D97-AF65-F5344CB8AC3E}">
        <p14:creationId xmlns:p14="http://schemas.microsoft.com/office/powerpoint/2010/main" val="36797392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a:t>
            </a:r>
            <a:r>
              <a:rPr lang="en-US" sz="7200" b="1" dirty="0">
                <a:latin typeface="AR CARTER" panose="02000000000000000000" pitchFamily="2" charset="0"/>
              </a:rPr>
              <a:t>HOPE</a:t>
            </a:r>
          </a:p>
        </p:txBody>
      </p:sp>
      <p:sp>
        <p:nvSpPr>
          <p:cNvPr id="3" name="Content Placeholder 2"/>
          <p:cNvSpPr>
            <a:spLocks noGrp="1"/>
          </p:cNvSpPr>
          <p:nvPr>
            <p:ph idx="1"/>
          </p:nvPr>
        </p:nvSpPr>
        <p:spPr>
          <a:xfrm>
            <a:off x="141667" y="1690688"/>
            <a:ext cx="8299967" cy="4954811"/>
          </a:xfrm>
        </p:spPr>
        <p:txBody>
          <a:bodyPr>
            <a:normAutofit lnSpcReduction="10000"/>
          </a:bodyPr>
          <a:lstStyle/>
          <a:p>
            <a:pPr marL="0" indent="0">
              <a:lnSpc>
                <a:spcPct val="110000"/>
              </a:lnSpc>
              <a:spcBef>
                <a:spcPts val="0"/>
              </a:spcBef>
              <a:buNone/>
            </a:pPr>
            <a:r>
              <a:rPr lang="en-US"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 tell you the truth today you will be with me in paradise" </a:t>
            </a:r>
            <a:r>
              <a:rPr lang="en-US"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-Luke 23:43</a:t>
            </a:r>
          </a:p>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3 Crosses that Day… </a:t>
            </a:r>
          </a:p>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…Represents 3 Events/ Attitudes</a:t>
            </a:r>
          </a:p>
          <a:p>
            <a:pPr marL="0" indent="0">
              <a:lnSpc>
                <a:spcPct val="11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1- </a:t>
            </a:r>
            <a:r>
              <a:rPr lang="en-US" b="1" u="sng"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Redemption</a:t>
            </a: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2- </a:t>
            </a:r>
            <a:r>
              <a:rPr lang="en-US" b="1" u="sng"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Rejection</a:t>
            </a: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3- </a:t>
            </a:r>
            <a:r>
              <a:rPr lang="en-US" b="1" u="sng"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Repentance</a:t>
            </a:r>
          </a:p>
          <a:p>
            <a:pPr marL="0" indent="0">
              <a:lnSpc>
                <a:spcPct val="11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Both Thieves Mocked Jesus but then Change </a:t>
            </a:r>
          </a:p>
          <a:p>
            <a:pPr lvl="1">
              <a:lnSpc>
                <a:spcPct val="110000"/>
              </a:lnSpc>
              <a:spcBef>
                <a:spcPts val="0"/>
              </a:spcBef>
            </a:pPr>
            <a:r>
              <a:rPr lang="en-US" sz="2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One Only to Escape </a:t>
            </a:r>
            <a:r>
              <a:rPr lang="en-US" sz="2600" b="1" i="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“Temporary Pain” </a:t>
            </a:r>
          </a:p>
          <a:p>
            <a:pPr lvl="1">
              <a:lnSpc>
                <a:spcPct val="110000"/>
              </a:lnSpc>
              <a:spcBef>
                <a:spcPts val="0"/>
              </a:spcBef>
            </a:pPr>
            <a:r>
              <a:rPr lang="en-US" sz="2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The Other to Escape </a:t>
            </a:r>
            <a:r>
              <a:rPr lang="en-US" sz="2600" b="1" i="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“Eternal Pain”</a:t>
            </a:r>
          </a:p>
          <a:p>
            <a:pPr marL="0" indent="0">
              <a:lnSpc>
                <a:spcPct val="11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Words of Hope</a:t>
            </a:r>
          </a:p>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#1- It’s Never Too Bad - Malefactor</a:t>
            </a:r>
          </a:p>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#2- It’s Never Too Late - On Cross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0810" y="1107585"/>
            <a:ext cx="4091189" cy="5692462"/>
          </a:xfrm>
          <a:prstGeom prst="rect">
            <a:avLst/>
          </a:prstGeom>
        </p:spPr>
      </p:pic>
    </p:spTree>
    <p:extLst>
      <p:ext uri="{BB962C8B-B14F-4D97-AF65-F5344CB8AC3E}">
        <p14:creationId xmlns:p14="http://schemas.microsoft.com/office/powerpoint/2010/main" val="184651813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1" end="1"/>
                                            </p:txEl>
                                          </p:spTgt>
                                        </p:tgtEl>
                                      </p:cBhvr>
                                    </p:animEffect>
                                  </p:childTnLst>
                                </p:cTn>
                              </p:par>
                            </p:childTnLst>
                          </p:cTn>
                        </p:par>
                        <p:par>
                          <p:cTn id="21" fill="hold">
                            <p:stCondLst>
                              <p:cond delay="125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26"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35"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1" presetClass="entr" presetSubtype="0" fill="hold" grpId="0" nodeType="clickEffect">
                                  <p:stCondLst>
                                    <p:cond delay="0"/>
                                  </p:stCondLst>
                                  <p:iterate type="lt">
                                    <p:tmPct val="10000"/>
                                  </p:iterate>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44" dur="50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3">
                                            <p:txEl>
                                              <p:pRg st="4" end="4"/>
                                            </p:txEl>
                                          </p:spTgt>
                                        </p:tgtEl>
                                      </p:cBhvr>
                                    </p:animEffect>
                                  </p:childTnLst>
                                </p:cTn>
                              </p:par>
                            </p:childTnLst>
                          </p:cTn>
                        </p:par>
                        <p:par>
                          <p:cTn id="47" fill="hold">
                            <p:stCondLst>
                              <p:cond delay="2200"/>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p:cTn id="50" dur="500" fill="hold"/>
                                        <p:tgtEl>
                                          <p:spTgt spid="3">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3">
                                            <p:txEl>
                                              <p:pRg st="5" end="5"/>
                                            </p:txEl>
                                          </p:spTgt>
                                        </p:tgtEl>
                                        <p:attrNameLst>
                                          <p:attrName>ppt_y</p:attrName>
                                        </p:attrNameLst>
                                      </p:cBhvr>
                                      <p:tavLst>
                                        <p:tav tm="0">
                                          <p:val>
                                            <p:strVal val="#ppt_y"/>
                                          </p:val>
                                        </p:tav>
                                        <p:tav tm="100000">
                                          <p:val>
                                            <p:strVal val="#ppt_y"/>
                                          </p:val>
                                        </p:tav>
                                      </p:tavLst>
                                    </p:anim>
                                    <p:anim calcmode="lin" valueType="num">
                                      <p:cBhvr>
                                        <p:cTn id="52" dur="500" fill="hold"/>
                                        <p:tgtEl>
                                          <p:spTgt spid="3">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3">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3">
                                            <p:txEl>
                                              <p:pRg st="5" end="5"/>
                                            </p:txEl>
                                          </p:spTgt>
                                        </p:tgtEl>
                                      </p:cBhvr>
                                    </p:animEffect>
                                  </p:childTnLst>
                                </p:cTn>
                              </p:par>
                            </p:childTnLst>
                          </p:cTn>
                        </p:par>
                        <p:par>
                          <p:cTn id="55" fill="hold">
                            <p:stCondLst>
                              <p:cond delay="415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3">
                                            <p:txEl>
                                              <p:pRg st="6" end="6"/>
                                            </p:txEl>
                                          </p:spTgt>
                                        </p:tgtEl>
                                        <p:attrNameLst>
                                          <p:attrName>style.visibility</p:attrName>
                                        </p:attrNameLst>
                                      </p:cBhvr>
                                      <p:to>
                                        <p:strVal val="visible"/>
                                      </p:to>
                                    </p:set>
                                    <p:anim calcmode="lin" valueType="num">
                                      <p:cBhvr>
                                        <p:cTn id="58" dur="500" fill="hold"/>
                                        <p:tgtEl>
                                          <p:spTgt spid="3">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3">
                                            <p:txEl>
                                              <p:pRg st="6" end="6"/>
                                            </p:txEl>
                                          </p:spTgt>
                                        </p:tgtEl>
                                        <p:attrNameLst>
                                          <p:attrName>ppt_y</p:attrName>
                                        </p:attrNameLst>
                                      </p:cBhvr>
                                      <p:tavLst>
                                        <p:tav tm="0">
                                          <p:val>
                                            <p:strVal val="#ppt_y"/>
                                          </p:val>
                                        </p:tav>
                                        <p:tav tm="100000">
                                          <p:val>
                                            <p:strVal val="#ppt_y"/>
                                          </p:val>
                                        </p:tav>
                                      </p:tavLst>
                                    </p:anim>
                                    <p:anim calcmode="lin" valueType="num">
                                      <p:cBhvr>
                                        <p:cTn id="60" dur="500" fill="hold"/>
                                        <p:tgtEl>
                                          <p:spTgt spid="3">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3">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3">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1" presetClass="entr" presetSubtype="0" fill="hold" grpId="0" nodeType="clickEffect">
                                  <p:stCondLst>
                                    <p:cond delay="0"/>
                                  </p:stCondLst>
                                  <p:iterate type="lt">
                                    <p:tmPct val="10000"/>
                                  </p:iterate>
                                  <p:childTnLst>
                                    <p:set>
                                      <p:cBhvr>
                                        <p:cTn id="66" dur="1" fill="hold">
                                          <p:stCondLst>
                                            <p:cond delay="0"/>
                                          </p:stCondLst>
                                        </p:cTn>
                                        <p:tgtEl>
                                          <p:spTgt spid="3">
                                            <p:txEl>
                                              <p:pRg st="7" end="7"/>
                                            </p:txEl>
                                          </p:spTgt>
                                        </p:tgtEl>
                                        <p:attrNameLst>
                                          <p:attrName>style.visibility</p:attrName>
                                        </p:attrNameLst>
                                      </p:cBhvr>
                                      <p:to>
                                        <p:strVal val="visible"/>
                                      </p:to>
                                    </p:set>
                                    <p:anim calcmode="lin" valueType="num">
                                      <p:cBhvr>
                                        <p:cTn id="67" dur="500" fill="hold"/>
                                        <p:tgtEl>
                                          <p:spTgt spid="3">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68" dur="500" fill="hold"/>
                                        <p:tgtEl>
                                          <p:spTgt spid="3">
                                            <p:txEl>
                                              <p:pRg st="7" end="7"/>
                                            </p:txEl>
                                          </p:spTgt>
                                        </p:tgtEl>
                                        <p:attrNameLst>
                                          <p:attrName>ppt_y</p:attrName>
                                        </p:attrNameLst>
                                      </p:cBhvr>
                                      <p:tavLst>
                                        <p:tav tm="0">
                                          <p:val>
                                            <p:strVal val="#ppt_y"/>
                                          </p:val>
                                        </p:tav>
                                        <p:tav tm="100000">
                                          <p:val>
                                            <p:strVal val="#ppt_y"/>
                                          </p:val>
                                        </p:tav>
                                      </p:tavLst>
                                    </p:anim>
                                    <p:anim calcmode="lin" valueType="num">
                                      <p:cBhvr>
                                        <p:cTn id="69" dur="500" fill="hold"/>
                                        <p:tgtEl>
                                          <p:spTgt spid="3">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0" dur="500" fill="hold"/>
                                        <p:tgtEl>
                                          <p:spTgt spid="3">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1" dur="500" tmFilter="0,0; .5, 1; 1, 1"/>
                                        <p:tgtEl>
                                          <p:spTgt spid="3">
                                            <p:txEl>
                                              <p:pRg st="7" end="7"/>
                                            </p:txEl>
                                          </p:spTgt>
                                        </p:tgtEl>
                                      </p:cBhvr>
                                    </p:animEffect>
                                  </p:childTnLst>
                                </p:cTn>
                              </p:par>
                            </p:childTnLst>
                          </p:cTn>
                        </p:par>
                        <p:par>
                          <p:cTn id="72" fill="hold">
                            <p:stCondLst>
                              <p:cond delay="1000"/>
                            </p:stCondLst>
                            <p:childTnLst>
                              <p:par>
                                <p:cTn id="73" presetID="41" presetClass="entr" presetSubtype="0" fill="hold" grpId="0" nodeType="afterEffect">
                                  <p:stCondLst>
                                    <p:cond delay="0"/>
                                  </p:stCondLst>
                                  <p:iterate type="lt">
                                    <p:tmPct val="10000"/>
                                  </p:iterate>
                                  <p:childTnLst>
                                    <p:set>
                                      <p:cBhvr>
                                        <p:cTn id="74" dur="1" fill="hold">
                                          <p:stCondLst>
                                            <p:cond delay="0"/>
                                          </p:stCondLst>
                                        </p:cTn>
                                        <p:tgtEl>
                                          <p:spTgt spid="3">
                                            <p:txEl>
                                              <p:pRg st="8" end="8"/>
                                            </p:txEl>
                                          </p:spTgt>
                                        </p:tgtEl>
                                        <p:attrNameLst>
                                          <p:attrName>style.visibility</p:attrName>
                                        </p:attrNameLst>
                                      </p:cBhvr>
                                      <p:to>
                                        <p:strVal val="visible"/>
                                      </p:to>
                                    </p:set>
                                    <p:anim calcmode="lin" valueType="num">
                                      <p:cBhvr>
                                        <p:cTn id="75" dur="500" fill="hold"/>
                                        <p:tgtEl>
                                          <p:spTgt spid="3">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3">
                                            <p:txEl>
                                              <p:pRg st="8" end="8"/>
                                            </p:txEl>
                                          </p:spTgt>
                                        </p:tgtEl>
                                        <p:attrNameLst>
                                          <p:attrName>ppt_y</p:attrName>
                                        </p:attrNameLst>
                                      </p:cBhvr>
                                      <p:tavLst>
                                        <p:tav tm="0">
                                          <p:val>
                                            <p:strVal val="#ppt_y"/>
                                          </p:val>
                                        </p:tav>
                                        <p:tav tm="100000">
                                          <p:val>
                                            <p:strVal val="#ppt_y"/>
                                          </p:val>
                                        </p:tav>
                                      </p:tavLst>
                                    </p:anim>
                                    <p:anim calcmode="lin" valueType="num">
                                      <p:cBhvr>
                                        <p:cTn id="77" dur="500" fill="hold"/>
                                        <p:tgtEl>
                                          <p:spTgt spid="3">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3">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3">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1" presetClass="entr" presetSubtype="0" fill="hold" grpId="0" nodeType="clickEffect">
                                  <p:stCondLst>
                                    <p:cond delay="0"/>
                                  </p:stCondLst>
                                  <p:iterate type="lt">
                                    <p:tmPct val="10000"/>
                                  </p:iterate>
                                  <p:childTnLst>
                                    <p:set>
                                      <p:cBhvr>
                                        <p:cTn id="83" dur="1" fill="hold">
                                          <p:stCondLst>
                                            <p:cond delay="0"/>
                                          </p:stCondLst>
                                        </p:cTn>
                                        <p:tgtEl>
                                          <p:spTgt spid="3">
                                            <p:txEl>
                                              <p:pRg st="9" end="9"/>
                                            </p:txEl>
                                          </p:spTgt>
                                        </p:tgtEl>
                                        <p:attrNameLst>
                                          <p:attrName>style.visibility</p:attrName>
                                        </p:attrNameLst>
                                      </p:cBhvr>
                                      <p:to>
                                        <p:strVal val="visible"/>
                                      </p:to>
                                    </p:set>
                                    <p:anim calcmode="lin" valueType="num">
                                      <p:cBhvr>
                                        <p:cTn id="84" dur="500" fill="hold"/>
                                        <p:tgtEl>
                                          <p:spTgt spid="3">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3">
                                            <p:txEl>
                                              <p:pRg st="9" end="9"/>
                                            </p:txEl>
                                          </p:spTgt>
                                        </p:tgtEl>
                                        <p:attrNameLst>
                                          <p:attrName>ppt_y</p:attrName>
                                        </p:attrNameLst>
                                      </p:cBhvr>
                                      <p:tavLst>
                                        <p:tav tm="0">
                                          <p:val>
                                            <p:strVal val="#ppt_y"/>
                                          </p:val>
                                        </p:tav>
                                        <p:tav tm="100000">
                                          <p:val>
                                            <p:strVal val="#ppt_y"/>
                                          </p:val>
                                        </p:tav>
                                      </p:tavLst>
                                    </p:anim>
                                    <p:anim calcmode="lin" valueType="num">
                                      <p:cBhvr>
                                        <p:cTn id="86" dur="500" fill="hold"/>
                                        <p:tgtEl>
                                          <p:spTgt spid="3">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3">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Final Seven Words of Jesus on The Cross">
            <a:hlinkClick r:id="" action="ppaction://media"/>
          </p:cNvPr>
          <p:cNvPicPr>
            <a:picLocks noGrp="1" noChangeAspect="1"/>
          </p:cNvPicPr>
          <p:nvPr>
            <p:ph idx="1"/>
            <a:videoFile r:link="rId1"/>
            <p:extLst>
              <p:ext uri="{DAA4B4D4-6D71-4841-9C94-3DE7FCFB9230}">
                <p14:media xmlns:p14="http://schemas.microsoft.com/office/powerpoint/2010/main" r:embed="rId2">
                  <p14:trim st="245883" end="174305.3333"/>
                </p14:media>
              </p:ext>
            </p:extLst>
          </p:nvPr>
        </p:nvPicPr>
        <p:blipFill>
          <a:blip r:embed="rId4"/>
          <a:stretch>
            <a:fillRect/>
          </a:stretch>
        </p:blipFill>
        <p:spPr>
          <a:xfrm>
            <a:off x="197476" y="180305"/>
            <a:ext cx="11797048" cy="6426558"/>
          </a:xfrm>
        </p:spPr>
      </p:pic>
    </p:spTree>
    <p:extLst>
      <p:ext uri="{BB962C8B-B14F-4D97-AF65-F5344CB8AC3E}">
        <p14:creationId xmlns:p14="http://schemas.microsoft.com/office/powerpoint/2010/main" val="168380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            </a:t>
            </a:r>
            <a:r>
              <a:rPr lang="en-US" sz="7200" b="1" dirty="0">
                <a:effectLst>
                  <a:outerShdw blurRad="38100" dist="38100" dir="2700000" algn="tl">
                    <a:srgbClr val="000000">
                      <a:alpha val="43137"/>
                    </a:srgbClr>
                  </a:outerShdw>
                </a:effectLst>
                <a:latin typeface="AR CARTER" panose="02000000000000000000" pitchFamily="2" charset="0"/>
              </a:rPr>
              <a:t>CARE</a:t>
            </a:r>
          </a:p>
        </p:txBody>
      </p:sp>
      <p:sp>
        <p:nvSpPr>
          <p:cNvPr id="3" name="Content Placeholder 2"/>
          <p:cNvSpPr>
            <a:spLocks noGrp="1"/>
          </p:cNvSpPr>
          <p:nvPr>
            <p:ph idx="1"/>
          </p:nvPr>
        </p:nvSpPr>
        <p:spPr>
          <a:xfrm>
            <a:off x="124495" y="1584101"/>
            <a:ext cx="8156620" cy="5164430"/>
          </a:xfrm>
        </p:spPr>
        <p:txBody>
          <a:bodyPr>
            <a:noAutofit/>
          </a:bodyPr>
          <a:lstStyle/>
          <a:p>
            <a:pPr marL="0" indent="0">
              <a:buNone/>
            </a:pPr>
            <a:r>
              <a:rPr lang="en-US" sz="24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“He said to His mother, 'Woman, behold your son!' Then He said to the disciple, 'Behold your mother!'”</a:t>
            </a:r>
            <a:r>
              <a:rPr lang="en-US" sz="24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-John 19:26 </a:t>
            </a:r>
          </a:p>
          <a:p>
            <a:r>
              <a:rPr lang="en-US" sz="24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Mary had Four Other Sons - James, Joses, Simon and Judas…        …where were they?</a:t>
            </a:r>
          </a:p>
          <a:p>
            <a:r>
              <a:rPr lang="en-US" sz="24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John 7:5 says that during His ministry Jesus' brothers did not believe in Him.</a:t>
            </a:r>
          </a:p>
          <a:p>
            <a:r>
              <a:rPr lang="en-US" sz="24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instead of being consumed with his own pain and misery, Jesus cared for those around Him</a:t>
            </a:r>
          </a:p>
          <a:p>
            <a:r>
              <a:rPr lang="en-US" sz="24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He cares for You!!!</a:t>
            </a:r>
          </a:p>
          <a:p>
            <a:pPr marL="0" indent="0">
              <a:lnSpc>
                <a:spcPct val="100000"/>
              </a:lnSpc>
              <a:buNone/>
            </a:pPr>
            <a:r>
              <a:rPr lang="en-US" sz="2600" baseline="300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6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600"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 man that hath friends must shew himself friendly: and there is a friend that sticketh closer than a brother.   -</a:t>
            </a:r>
            <a:r>
              <a:rPr lang="en-US" sz="24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Proverbs 18:24 (KJV) </a:t>
            </a:r>
            <a:br>
              <a:rPr lang="en-US" sz="24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br>
            <a:br>
              <a:rPr lang="en-US" sz="2400" i="1" dirty="0"/>
            </a:br>
            <a:endParaRPr lang="en-US" sz="24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8224" r="9370"/>
          <a:stretch/>
        </p:blipFill>
        <p:spPr>
          <a:xfrm>
            <a:off x="8255360" y="940158"/>
            <a:ext cx="3902298" cy="5808373"/>
          </a:xfrm>
          <a:prstGeom prst="rect">
            <a:avLst/>
          </a:prstGeom>
        </p:spPr>
      </p:pic>
    </p:spTree>
    <p:extLst>
      <p:ext uri="{BB962C8B-B14F-4D97-AF65-F5344CB8AC3E}">
        <p14:creationId xmlns:p14="http://schemas.microsoft.com/office/powerpoint/2010/main" val="3577431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Final Seven Words of Jesus on The Cross">
            <a:hlinkClick r:id="" action="ppaction://media"/>
          </p:cNvPr>
          <p:cNvPicPr>
            <a:picLocks noGrp="1" noChangeAspect="1"/>
          </p:cNvPicPr>
          <p:nvPr>
            <p:ph idx="1"/>
            <a:videoFile r:link="rId1"/>
            <p:extLst>
              <p:ext uri="{DAA4B4D4-6D71-4841-9C94-3DE7FCFB9230}">
                <p14:media xmlns:p14="http://schemas.microsoft.com/office/powerpoint/2010/main" r:embed="rId2">
                  <p14:trim st="265844" end="150180.3333"/>
                </p14:media>
              </p:ext>
            </p:extLst>
          </p:nvPr>
        </p:nvPicPr>
        <p:blipFill>
          <a:blip r:embed="rId4"/>
          <a:stretch>
            <a:fillRect/>
          </a:stretch>
        </p:blipFill>
        <p:spPr>
          <a:xfrm>
            <a:off x="197476" y="180305"/>
            <a:ext cx="11797048" cy="6426558"/>
          </a:xfrm>
        </p:spPr>
      </p:pic>
    </p:spTree>
    <p:extLst>
      <p:ext uri="{BB962C8B-B14F-4D97-AF65-F5344CB8AC3E}">
        <p14:creationId xmlns:p14="http://schemas.microsoft.com/office/powerpoint/2010/main" val="35911290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      </a:t>
            </a:r>
            <a:r>
              <a:rPr lang="en-US" sz="7200" b="1" dirty="0">
                <a:effectLst>
                  <a:outerShdw blurRad="38100" dist="38100" dir="2700000" algn="tl">
                    <a:srgbClr val="000000">
                      <a:alpha val="43137"/>
                    </a:srgbClr>
                  </a:outerShdw>
                </a:effectLst>
                <a:latin typeface="AR CARTER" panose="02000000000000000000" pitchFamily="2" charset="0"/>
              </a:rPr>
              <a:t>LONELINESS</a:t>
            </a:r>
          </a:p>
        </p:txBody>
      </p:sp>
      <p:sp>
        <p:nvSpPr>
          <p:cNvPr id="3" name="Content Placeholder 2"/>
          <p:cNvSpPr>
            <a:spLocks noGrp="1"/>
          </p:cNvSpPr>
          <p:nvPr>
            <p:ph idx="1"/>
          </p:nvPr>
        </p:nvSpPr>
        <p:spPr>
          <a:xfrm>
            <a:off x="231819" y="1406525"/>
            <a:ext cx="9195515" cy="5251450"/>
          </a:xfrm>
        </p:spPr>
        <p:txBody>
          <a:bodyPr>
            <a:noAutofit/>
          </a:bodyPr>
          <a:lstStyle/>
          <a:p>
            <a:pPr marL="0" indent="0">
              <a:lnSpc>
                <a:spcPct val="100000"/>
              </a:lnSpc>
              <a:buNone/>
            </a:pPr>
            <a:r>
              <a:rPr lang="en-US" sz="2400"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'Eloi, Eloi, lama sabachthani?' =</a:t>
            </a:r>
            <a:r>
              <a:rPr lang="en-US" sz="24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'My God, my God, why have you forsaken me?"'</a:t>
            </a:r>
            <a:r>
              <a:rPr lang="en-US" sz="24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-Matt 27:46; Mark 15:34</a:t>
            </a:r>
          </a:p>
          <a:p>
            <a:pPr>
              <a:lnSpc>
                <a:spcPct val="100000"/>
              </a:lnSpc>
            </a:pPr>
            <a:r>
              <a:rPr lang="en-US" sz="24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 Cor 5:21: </a:t>
            </a:r>
            <a:r>
              <a:rPr lang="en-US" sz="2400"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“For He made Him who knew no sin to be sin for us, that we might become the righteousness of God in Him.” </a:t>
            </a:r>
          </a:p>
          <a:p>
            <a:pPr>
              <a:lnSpc>
                <a:spcPct val="100000"/>
              </a:lnSpc>
            </a:pPr>
            <a:r>
              <a:rPr lang="en-US" sz="24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this moment the Father placed on Him the sins of humanity to be paid and Break the Chains</a:t>
            </a:r>
          </a:p>
          <a:p>
            <a:pPr>
              <a:lnSpc>
                <a:spcPct val="100000"/>
              </a:lnSpc>
              <a:spcBef>
                <a:spcPts val="600"/>
              </a:spcBef>
            </a:pPr>
            <a:r>
              <a:rPr lang="en-US" sz="24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The Power of Sin </a:t>
            </a:r>
          </a:p>
          <a:p>
            <a:pPr lvl="1">
              <a:lnSpc>
                <a:spcPct val="100000"/>
              </a:lnSpc>
              <a:spcBef>
                <a:spcPts val="0"/>
              </a:spcBef>
            </a:pPr>
            <a:r>
              <a:rPr lang="en-US"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Separates </a:t>
            </a:r>
          </a:p>
          <a:p>
            <a:pPr lvl="1">
              <a:lnSpc>
                <a:spcPct val="100000"/>
              </a:lnSpc>
              <a:spcBef>
                <a:spcPts val="0"/>
              </a:spcBef>
            </a:pPr>
            <a:r>
              <a:rPr lang="en-US"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Invites </a:t>
            </a:r>
          </a:p>
          <a:p>
            <a:pPr marL="0" indent="0">
              <a:lnSpc>
                <a:spcPct val="100000"/>
              </a:lnSpc>
              <a:spcBef>
                <a:spcPts val="0"/>
              </a:spcBef>
              <a:buNone/>
            </a:pPr>
            <a:r>
              <a:rPr lang="en-US" sz="26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Heb 4:15-16 (NLT)</a:t>
            </a:r>
            <a:r>
              <a:rPr lang="en-US" sz="2600" baseline="300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15 </a:t>
            </a:r>
            <a:r>
              <a:rPr lang="en-US" sz="26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600"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This High Priest of ours understands our weaknesses, for he faced all of the same testings we do, yet he did not sin. </a:t>
            </a:r>
            <a:r>
              <a:rPr lang="en-US" sz="2600" i="1" baseline="300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16 </a:t>
            </a:r>
            <a:r>
              <a:rPr lang="en-US" sz="2600"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So let us come boldly to the throne…</a:t>
            </a:r>
            <a:endParaRPr lang="en-US" sz="26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558" r="13714"/>
          <a:stretch/>
        </p:blipFill>
        <p:spPr>
          <a:xfrm>
            <a:off x="9530364" y="1094704"/>
            <a:ext cx="2678806" cy="4871462"/>
          </a:xfrm>
          <a:prstGeom prst="rect">
            <a:avLst/>
          </a:prstGeom>
        </p:spPr>
      </p:pic>
    </p:spTree>
    <p:extLst>
      <p:ext uri="{BB962C8B-B14F-4D97-AF65-F5344CB8AC3E}">
        <p14:creationId xmlns:p14="http://schemas.microsoft.com/office/powerpoint/2010/main" val="19667376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6" dur="500"/>
                                        <p:tgtEl>
                                          <p:spTgt spid="3">
                                            <p:txEl>
                                              <p:pRg st="4" end="4"/>
                                            </p:txEl>
                                          </p:spTgt>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Final Seven Words of Jesus on The Cross">
            <a:hlinkClick r:id="" action="ppaction://media"/>
          </p:cNvPr>
          <p:cNvPicPr>
            <a:picLocks noGrp="1" noChangeAspect="1"/>
          </p:cNvPicPr>
          <p:nvPr>
            <p:ph idx="1"/>
            <a:videoFile r:link="rId1"/>
            <p:extLst>
              <p:ext uri="{DAA4B4D4-6D71-4841-9C94-3DE7FCFB9230}">
                <p14:media xmlns:p14="http://schemas.microsoft.com/office/powerpoint/2010/main" r:embed="rId2">
                  <p14:trim st="290003" end="119687.3333"/>
                </p14:media>
              </p:ext>
            </p:extLst>
          </p:nvPr>
        </p:nvPicPr>
        <p:blipFill>
          <a:blip r:embed="rId4"/>
          <a:stretch>
            <a:fillRect/>
          </a:stretch>
        </p:blipFill>
        <p:spPr>
          <a:xfrm>
            <a:off x="197476" y="180305"/>
            <a:ext cx="11797048" cy="6426558"/>
          </a:xfrm>
        </p:spPr>
      </p:pic>
    </p:spTree>
    <p:extLst>
      <p:ext uri="{BB962C8B-B14F-4D97-AF65-F5344CB8AC3E}">
        <p14:creationId xmlns:p14="http://schemas.microsoft.com/office/powerpoint/2010/main" val="42564703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3093"/>
            <a:ext cx="10515600" cy="1325563"/>
          </a:xfrm>
        </p:spPr>
        <p:txBody>
          <a:bodyPr/>
          <a:lstStyle/>
          <a:p>
            <a:r>
              <a:rPr lang="en-US" b="1" dirty="0">
                <a:effectLst>
                  <a:outerShdw blurRad="38100" dist="38100" dir="2700000" algn="tl">
                    <a:srgbClr val="000000">
                      <a:alpha val="43137"/>
                    </a:srgbClr>
                  </a:outerShdw>
                </a:effectLst>
              </a:rPr>
              <a:t>       </a:t>
            </a:r>
            <a:r>
              <a:rPr lang="en-US" sz="7200" b="1" dirty="0">
                <a:effectLst>
                  <a:outerShdw blurRad="38100" dist="38100" dir="2700000" algn="tl">
                    <a:srgbClr val="000000">
                      <a:alpha val="43137"/>
                    </a:srgbClr>
                  </a:outerShdw>
                </a:effectLst>
                <a:latin typeface="AR CARTER" panose="02000000000000000000" pitchFamily="2" charset="0"/>
              </a:rPr>
              <a:t>SUFFERING</a:t>
            </a:r>
          </a:p>
        </p:txBody>
      </p:sp>
      <p:sp>
        <p:nvSpPr>
          <p:cNvPr id="3" name="Content Placeholder 2"/>
          <p:cNvSpPr>
            <a:spLocks noGrp="1"/>
          </p:cNvSpPr>
          <p:nvPr>
            <p:ph idx="1"/>
          </p:nvPr>
        </p:nvSpPr>
        <p:spPr>
          <a:xfrm>
            <a:off x="231820" y="1571420"/>
            <a:ext cx="8988380" cy="5160684"/>
          </a:xfrm>
        </p:spPr>
        <p:txBody>
          <a:bodyPr>
            <a:noAutofit/>
          </a:bodyPr>
          <a:lstStyle/>
          <a:p>
            <a:pPr marL="0" indent="0">
              <a:buNone/>
            </a:pPr>
            <a:r>
              <a:rPr lang="en-US" sz="2600"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 am thirsty” </a:t>
            </a:r>
            <a:r>
              <a:rPr lang="en-US" sz="26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-John 19:28</a:t>
            </a:r>
            <a:endParaRPr lang="en-US" sz="26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en-US" sz="26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The End was Close. Jesus had Endured/ Overcome the Heat, Pain, Rejection/ Loneliness</a:t>
            </a:r>
          </a:p>
          <a:p>
            <a:pPr>
              <a:buFont typeface="Courier New" panose="02070309020205020404" pitchFamily="49" charset="0"/>
              <a:buChar char="o"/>
            </a:pPr>
            <a:r>
              <a:rPr lang="en-US" sz="26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The Living Water was Now Thirsty</a:t>
            </a:r>
          </a:p>
          <a:p>
            <a:pPr>
              <a:buFont typeface="Courier New" panose="02070309020205020404" pitchFamily="49" charset="0"/>
              <a:buChar char="o"/>
            </a:pPr>
            <a:r>
              <a:rPr lang="en-US" sz="2600"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"Knowing that all was now completed, / so that the Scripture would be fulfilled, Jesus said, 'I am thirsty"' </a:t>
            </a:r>
            <a:r>
              <a:rPr lang="en-US" sz="26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(John 19:28).</a:t>
            </a:r>
          </a:p>
          <a:p>
            <a:pPr>
              <a:buFont typeface="Courier New" panose="02070309020205020404" pitchFamily="49" charset="0"/>
              <a:buChar char="o"/>
            </a:pPr>
            <a:r>
              <a:rPr lang="en-US" sz="26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This Phrase Points to His:</a:t>
            </a:r>
          </a:p>
          <a:p>
            <a:pPr lvl="1"/>
            <a:r>
              <a:rPr lang="en-US" sz="26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Humanity – </a:t>
            </a:r>
            <a:r>
              <a:rPr lang="en-US" sz="2600"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 Thirst”</a:t>
            </a:r>
          </a:p>
          <a:p>
            <a:pPr lvl="1"/>
            <a:r>
              <a:rPr lang="en-US" sz="26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Divinity – </a:t>
            </a:r>
            <a:r>
              <a:rPr lang="en-US" sz="2600"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“Knowing that all was Completed…”</a:t>
            </a:r>
          </a:p>
          <a:p>
            <a:pPr>
              <a:buFont typeface="Courier New" panose="02070309020205020404" pitchFamily="49" charset="0"/>
              <a:buChar char="o"/>
            </a:pPr>
            <a:r>
              <a:rPr lang="en-US" sz="26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600" b="1"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Ps.69:21</a:t>
            </a:r>
            <a:r>
              <a:rPr lang="en-US" sz="26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600"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They gave me also gall for my meat; and in my thirst they gave me vinegar to drink</a:t>
            </a:r>
            <a:br>
              <a:rPr lang="en-US" sz="2400" dirty="0">
                <a:effectLst>
                  <a:outerShdw blurRad="38100" dist="38100" dir="2700000" algn="tl">
                    <a:srgbClr val="000000">
                      <a:alpha val="43137"/>
                    </a:srgbClr>
                  </a:outerShdw>
                </a:effectLst>
              </a:rPr>
            </a:br>
            <a:endParaRPr lang="en-US" sz="24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0200" y="1571421"/>
            <a:ext cx="2971800" cy="5271030"/>
          </a:xfrm>
          <a:prstGeom prst="rect">
            <a:avLst/>
          </a:prstGeom>
        </p:spPr>
      </p:pic>
    </p:spTree>
    <p:extLst>
      <p:ext uri="{BB962C8B-B14F-4D97-AF65-F5344CB8AC3E}">
        <p14:creationId xmlns:p14="http://schemas.microsoft.com/office/powerpoint/2010/main" val="829865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circle(in)">
                                      <p:cBhvr>
                                        <p:cTn id="30" dur="2000"/>
                                        <p:tgtEl>
                                          <p:spTgt spid="3">
                                            <p:txEl>
                                              <p:pRg st="5" end="5"/>
                                            </p:txEl>
                                          </p:spTgt>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circle(in)">
                                      <p:cBhvr>
                                        <p:cTn id="33" dur="20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circle(in)">
                                      <p:cBhvr>
                                        <p:cTn id="38"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Final Seven Words of Jesus on The Cross">
            <a:hlinkClick r:id="" action="ppaction://media"/>
          </p:cNvPr>
          <p:cNvPicPr>
            <a:picLocks noGrp="1" noChangeAspect="1"/>
          </p:cNvPicPr>
          <p:nvPr>
            <p:ph idx="1"/>
            <a:videoFile r:link="rId1"/>
            <p:extLst>
              <p:ext uri="{DAA4B4D4-6D71-4841-9C94-3DE7FCFB9230}">
                <p14:media xmlns:p14="http://schemas.microsoft.com/office/powerpoint/2010/main" r:embed="rId2">
                  <p14:trim st="322581" end="108148.3333"/>
                </p14:media>
              </p:ext>
            </p:extLst>
          </p:nvPr>
        </p:nvPicPr>
        <p:blipFill>
          <a:blip r:embed="rId4"/>
          <a:stretch>
            <a:fillRect/>
          </a:stretch>
        </p:blipFill>
        <p:spPr>
          <a:xfrm>
            <a:off x="197476" y="180305"/>
            <a:ext cx="11797048" cy="6426558"/>
          </a:xfrm>
        </p:spPr>
      </p:pic>
    </p:spTree>
    <p:extLst>
      <p:ext uri="{BB962C8B-B14F-4D97-AF65-F5344CB8AC3E}">
        <p14:creationId xmlns:p14="http://schemas.microsoft.com/office/powerpoint/2010/main" val="3244409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i384.photobucket.com/albums/oo284/dma09/JESUS-10.jpg"/>
          <p:cNvPicPr>
            <a:picLocks noChangeAspect="1" noChangeArrowheads="1"/>
          </p:cNvPicPr>
          <p:nvPr/>
        </p:nvPicPr>
        <p:blipFill>
          <a:blip r:embed="rId2" cstate="print"/>
          <a:srcRect/>
          <a:stretch>
            <a:fillRect/>
          </a:stretch>
        </p:blipFill>
        <p:spPr bwMode="auto">
          <a:xfrm>
            <a:off x="9337183" y="1682862"/>
            <a:ext cx="2846099" cy="5105400"/>
          </a:xfrm>
          <a:prstGeom prst="rect">
            <a:avLst/>
          </a:prstGeom>
          <a:noFill/>
        </p:spPr>
      </p:pic>
      <p:sp>
        <p:nvSpPr>
          <p:cNvPr id="2" name="Title 1"/>
          <p:cNvSpPr>
            <a:spLocks noGrp="1"/>
          </p:cNvSpPr>
          <p:nvPr>
            <p:ph type="title"/>
          </p:nvPr>
        </p:nvSpPr>
        <p:spPr/>
        <p:txBody>
          <a:bodyPr/>
          <a:lstStyle/>
          <a:p>
            <a:r>
              <a:rPr lang="en-US" b="1" dirty="0">
                <a:latin typeface="AR CARTER" panose="02000000000000000000" pitchFamily="2" charset="0"/>
              </a:rPr>
              <a:t>       </a:t>
            </a:r>
            <a:r>
              <a:rPr lang="en-US" sz="7200" b="1" dirty="0">
                <a:latin typeface="AR CARTER" panose="02000000000000000000" pitchFamily="2" charset="0"/>
              </a:rPr>
              <a:t>TRIUMPH </a:t>
            </a:r>
          </a:p>
        </p:txBody>
      </p:sp>
      <p:sp>
        <p:nvSpPr>
          <p:cNvPr id="3" name="Content Placeholder 2"/>
          <p:cNvSpPr>
            <a:spLocks noGrp="1"/>
          </p:cNvSpPr>
          <p:nvPr>
            <p:ph idx="1"/>
          </p:nvPr>
        </p:nvSpPr>
        <p:spPr>
          <a:xfrm>
            <a:off x="231820" y="1825624"/>
            <a:ext cx="9105363" cy="4962637"/>
          </a:xfrm>
          <a:solidFill>
            <a:schemeClr val="bg1">
              <a:alpha val="70000"/>
            </a:schemeClr>
          </a:solidFill>
        </p:spPr>
        <p:txBody>
          <a:bodyPr>
            <a:normAutofit fontScale="77500" lnSpcReduction="20000"/>
          </a:bodyPr>
          <a:lstStyle/>
          <a:p>
            <a:pPr marL="0" indent="0">
              <a:lnSpc>
                <a:spcPct val="110000"/>
              </a:lnSpc>
              <a:buNone/>
            </a:pPr>
            <a:r>
              <a:rPr lang="en-US" sz="31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sz="3600" b="1" i="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It is finished” </a:t>
            </a: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-John 19:30</a:t>
            </a:r>
          </a:p>
          <a:p>
            <a:pPr>
              <a:lnSpc>
                <a:spcPct val="110000"/>
              </a:lnSpc>
            </a:pP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The Word of Christ on the Cross is one of Triumph.</a:t>
            </a:r>
          </a:p>
          <a:p>
            <a:pPr>
              <a:lnSpc>
                <a:spcPct val="110000"/>
              </a:lnSpc>
            </a:pP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He Triumphantly announced, for all to hear, </a:t>
            </a:r>
          </a:p>
          <a:p>
            <a:pPr marL="0" indent="0">
              <a:lnSpc>
                <a:spcPct val="12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r>
              <a:rPr lang="en-US" sz="3600" b="1" i="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"It is finished”</a:t>
            </a:r>
          </a:p>
          <a:p>
            <a:pPr>
              <a:lnSpc>
                <a:spcPct val="110000"/>
              </a:lnSpc>
            </a:pP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Jesus had Completed… </a:t>
            </a:r>
          </a:p>
          <a:p>
            <a:pPr lvl="1">
              <a:lnSpc>
                <a:spcPct val="120000"/>
              </a:lnSpc>
              <a:spcBef>
                <a:spcPts val="0"/>
              </a:spcBef>
              <a:buFont typeface="Courier New" panose="02070309020205020404" pitchFamily="49" charset="0"/>
              <a:buChar char="o"/>
            </a:pP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His Work </a:t>
            </a:r>
          </a:p>
          <a:p>
            <a:pPr lvl="1">
              <a:lnSpc>
                <a:spcPct val="120000"/>
              </a:lnSpc>
              <a:spcBef>
                <a:spcPts val="0"/>
              </a:spcBef>
              <a:buFont typeface="Courier New" panose="02070309020205020404" pitchFamily="49" charset="0"/>
              <a:buChar char="o"/>
            </a:pP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His Mission</a:t>
            </a:r>
          </a:p>
          <a:p>
            <a:pPr lvl="1">
              <a:lnSpc>
                <a:spcPct val="120000"/>
              </a:lnSpc>
              <a:spcBef>
                <a:spcPts val="0"/>
              </a:spcBef>
              <a:buFont typeface="Courier New" panose="02070309020205020404" pitchFamily="49" charset="0"/>
              <a:buChar char="o"/>
            </a:pP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His Task </a:t>
            </a:r>
          </a:p>
          <a:p>
            <a:pPr>
              <a:lnSpc>
                <a:spcPct val="110000"/>
              </a:lnSpc>
            </a:pP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He was Not Crying the Cry of a Defeated Martyr…</a:t>
            </a:r>
          </a:p>
          <a:p>
            <a:pPr marL="0" indent="0">
              <a:lnSpc>
                <a:spcPct val="12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…But of a Victorious Conqueror</a:t>
            </a:r>
            <a:r>
              <a:rPr lang="en-US" sz="3600" dirty="0">
                <a:effectLst>
                  <a:outerShdw blurRad="38100" dist="38100" dir="2700000" algn="tl">
                    <a:srgbClr val="000000">
                      <a:alpha val="43137"/>
                    </a:srgbClr>
                  </a:outerShdw>
                </a:effectLst>
                <a:latin typeface="Arial Rounded MT Bold" panose="020F0704030504030204" pitchFamily="34" charset="0"/>
              </a:rPr>
              <a:t>.</a:t>
            </a:r>
            <a:endParaRPr lang="en-US"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67484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Horizontal)">
                                      <p:cBhvr>
                                        <p:cTn id="7" dur="2000"/>
                                        <p:tgtEl>
                                          <p:spTgt spid="3">
                                            <p:bg/>
                                          </p:spTgt>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Horizontal)">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Horizontal)">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Horizontal)">
                                      <p:cBhvr>
                                        <p:cTn id="20" dur="2000"/>
                                        <p:tgtEl>
                                          <p:spTgt spid="3">
                                            <p:txEl>
                                              <p:pRg st="2" end="2"/>
                                            </p:txEl>
                                          </p:spTgt>
                                        </p:tgtEl>
                                      </p:cBhvr>
                                    </p:animEffect>
                                  </p:childTnLst>
                                </p:cTn>
                              </p:par>
                            </p:childTnLst>
                          </p:cTn>
                        </p:par>
                        <p:par>
                          <p:cTn id="21" fill="hold">
                            <p:stCondLst>
                              <p:cond delay="2000"/>
                            </p:stCondLst>
                            <p:childTnLst>
                              <p:par>
                                <p:cTn id="22" presetID="16" presetClass="entr" presetSubtype="26"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Horizontal)">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Horizontal)">
                                      <p:cBhvr>
                                        <p:cTn id="29" dur="2000"/>
                                        <p:tgtEl>
                                          <p:spTgt spid="3">
                                            <p:txEl>
                                              <p:pRg st="4" end="4"/>
                                            </p:txEl>
                                          </p:spTgt>
                                        </p:tgtEl>
                                      </p:cBhvr>
                                    </p:animEffect>
                                  </p:childTnLst>
                                </p:cTn>
                              </p:par>
                            </p:childTnLst>
                          </p:cTn>
                        </p:par>
                        <p:par>
                          <p:cTn id="30" fill="hold">
                            <p:stCondLst>
                              <p:cond delay="2000"/>
                            </p:stCondLst>
                            <p:childTnLst>
                              <p:par>
                                <p:cTn id="31" presetID="16" presetClass="entr" presetSubtype="26"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Horizontal)">
                                      <p:cBhvr>
                                        <p:cTn id="33" dur="2000"/>
                                        <p:tgtEl>
                                          <p:spTgt spid="3">
                                            <p:txEl>
                                              <p:pRg st="5" end="5"/>
                                            </p:txEl>
                                          </p:spTgt>
                                        </p:tgtEl>
                                      </p:cBhvr>
                                    </p:animEffect>
                                  </p:childTnLst>
                                </p:cTn>
                              </p:par>
                            </p:childTnLst>
                          </p:cTn>
                        </p:par>
                        <p:par>
                          <p:cTn id="34" fill="hold">
                            <p:stCondLst>
                              <p:cond delay="4000"/>
                            </p:stCondLst>
                            <p:childTnLst>
                              <p:par>
                                <p:cTn id="35" presetID="16" presetClass="entr" presetSubtype="26"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Horizontal)">
                                      <p:cBhvr>
                                        <p:cTn id="37" dur="2000"/>
                                        <p:tgtEl>
                                          <p:spTgt spid="3">
                                            <p:txEl>
                                              <p:pRg st="6" end="6"/>
                                            </p:txEl>
                                          </p:spTgt>
                                        </p:tgtEl>
                                      </p:cBhvr>
                                    </p:animEffect>
                                  </p:childTnLst>
                                </p:cTn>
                              </p:par>
                            </p:childTnLst>
                          </p:cTn>
                        </p:par>
                        <p:par>
                          <p:cTn id="38" fill="hold">
                            <p:stCondLst>
                              <p:cond delay="6000"/>
                            </p:stCondLst>
                            <p:childTnLst>
                              <p:par>
                                <p:cTn id="39" presetID="16" presetClass="entr" presetSubtype="26" fill="hold" grpId="0"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barn(inHorizontal)">
                                      <p:cBhvr>
                                        <p:cTn id="41" dur="20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barn(inHorizontal)">
                                      <p:cBhvr>
                                        <p:cTn id="46" dur="2000"/>
                                        <p:tgtEl>
                                          <p:spTgt spid="3">
                                            <p:txEl>
                                              <p:pRg st="8" end="8"/>
                                            </p:txEl>
                                          </p:spTgt>
                                        </p:tgtEl>
                                      </p:cBhvr>
                                    </p:animEffect>
                                  </p:childTnLst>
                                </p:cTn>
                              </p:par>
                            </p:childTnLst>
                          </p:cTn>
                        </p:par>
                        <p:par>
                          <p:cTn id="47" fill="hold">
                            <p:stCondLst>
                              <p:cond delay="2000"/>
                            </p:stCondLst>
                            <p:childTnLst>
                              <p:par>
                                <p:cTn id="48" presetID="16" presetClass="entr" presetSubtype="26" fill="hold" grpId="0"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barn(inHorizontal)">
                                      <p:cBhvr>
                                        <p:cTn id="50"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i384.photobucket.com/albums/oo284/dma09/JESUS-10.jpg"/>
          <p:cNvPicPr>
            <a:picLocks noChangeAspect="1" noChangeArrowheads="1"/>
          </p:cNvPicPr>
          <p:nvPr/>
        </p:nvPicPr>
        <p:blipFill>
          <a:blip r:embed="rId2" cstate="print"/>
          <a:srcRect/>
          <a:stretch>
            <a:fillRect/>
          </a:stretch>
        </p:blipFill>
        <p:spPr bwMode="auto">
          <a:xfrm>
            <a:off x="8895009" y="1690688"/>
            <a:ext cx="3133725" cy="5105400"/>
          </a:xfrm>
          <a:prstGeom prst="rect">
            <a:avLst/>
          </a:prstGeom>
          <a:noFill/>
        </p:spPr>
      </p:pic>
      <p:sp>
        <p:nvSpPr>
          <p:cNvPr id="2" name="Title 1"/>
          <p:cNvSpPr>
            <a:spLocks noGrp="1"/>
          </p:cNvSpPr>
          <p:nvPr>
            <p:ph type="title"/>
          </p:nvPr>
        </p:nvSpPr>
        <p:spPr>
          <a:xfrm>
            <a:off x="3178628" y="223611"/>
            <a:ext cx="4844143" cy="1325563"/>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Why the Cross?</a:t>
            </a:r>
          </a:p>
        </p:txBody>
      </p:sp>
      <p:sp>
        <p:nvSpPr>
          <p:cNvPr id="3" name="Content Placeholder 2"/>
          <p:cNvSpPr>
            <a:spLocks noGrp="1"/>
          </p:cNvSpPr>
          <p:nvPr>
            <p:ph idx="1"/>
          </p:nvPr>
        </p:nvSpPr>
        <p:spPr>
          <a:xfrm>
            <a:off x="163266" y="1847396"/>
            <a:ext cx="8469086" cy="4351338"/>
          </a:xfrm>
          <a:solidFill>
            <a:schemeClr val="bg1">
              <a:alpha val="70000"/>
            </a:schemeClr>
          </a:solidFill>
        </p:spPr>
        <p:txBody>
          <a:bodyPr>
            <a:normAutofit fontScale="92500" lnSpcReduction="20000"/>
          </a:bodyPr>
          <a:lstStyle/>
          <a:p>
            <a:pPr>
              <a:lnSpc>
                <a:spcPct val="110000"/>
              </a:lnSpc>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This Moment in Time… </a:t>
            </a:r>
          </a:p>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…Forever Changed Humanity. </a:t>
            </a:r>
          </a:p>
          <a:p>
            <a:pPr>
              <a:lnSpc>
                <a:spcPct val="120000"/>
              </a:lnSpc>
              <a:spcBef>
                <a:spcPts val="1200"/>
              </a:spcBef>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Until this Moment…</a:t>
            </a:r>
          </a:p>
          <a:p>
            <a:pPr marL="0" indent="0">
              <a:lnSpc>
                <a:spcPct val="12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Man’s Sin Alienated Him From God</a:t>
            </a:r>
          </a:p>
          <a:p>
            <a:pPr>
              <a:lnSpc>
                <a:spcPct val="120000"/>
              </a:lnSpc>
              <a:spcBef>
                <a:spcPts val="1200"/>
              </a:spcBef>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It was there that the Sin of Mankind…</a:t>
            </a:r>
          </a:p>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…Met Redemption</a:t>
            </a:r>
          </a:p>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Psalm 85:10 (KJV) </a:t>
            </a:r>
            <a:br>
              <a:rPr lang="en-US"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br>
            <a:r>
              <a:rPr lang="en-US" baseline="300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10 </a:t>
            </a:r>
            <a:r>
              <a:rPr lang="en-US"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r>
              <a:rPr lang="en-US" i="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Mercy and truth are met together; righteousness and peace have kissed each other</a:t>
            </a:r>
            <a:r>
              <a:rPr lang="en-US"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br>
              <a:rPr lang="en-US"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br>
            <a:endParaRPr lang="en-US"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16417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circle(in)">
                                      <p:cBhvr>
                                        <p:cTn id="28" dur="2000"/>
                                        <p:tgtEl>
                                          <p:spTgt spid="3">
                                            <p:txEl>
                                              <p:pRg st="4" end="4"/>
                                            </p:txEl>
                                          </p:spTgt>
                                        </p:tgtEl>
                                      </p:cBhvr>
                                    </p:animEffect>
                                  </p:childTnLst>
                                </p:cTn>
                              </p:par>
                            </p:childTnLst>
                          </p:cTn>
                        </p:par>
                        <p:par>
                          <p:cTn id="29" fill="hold">
                            <p:stCondLst>
                              <p:cond delay="2000"/>
                            </p:stCondLst>
                            <p:childTnLst>
                              <p:par>
                                <p:cTn id="30" presetID="6" presetClass="entr" presetSubtype="16"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par>
                          <p:cTn id="33" fill="hold">
                            <p:stCondLst>
                              <p:cond delay="4000"/>
                            </p:stCondLst>
                            <p:childTnLst>
                              <p:par>
                                <p:cTn id="34" presetID="6" presetClass="entr" presetSubtype="16"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circle(in)">
                                      <p:cBhvr>
                                        <p:cTn id="3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Final Seven Words of Jesus on The Cross">
            <a:hlinkClick r:id="" action="ppaction://media"/>
          </p:cNvPr>
          <p:cNvPicPr>
            <a:picLocks noGrp="1" noChangeAspect="1"/>
          </p:cNvPicPr>
          <p:nvPr>
            <p:ph idx="1"/>
            <a:videoFile r:link="rId1"/>
            <p:extLst>
              <p:ext uri="{DAA4B4D4-6D71-4841-9C94-3DE7FCFB9230}">
                <p14:media xmlns:p14="http://schemas.microsoft.com/office/powerpoint/2010/main" r:embed="rId2">
                  <p14:trim st="333064" end="89232.3333"/>
                </p14:media>
              </p:ext>
            </p:extLst>
          </p:nvPr>
        </p:nvPicPr>
        <p:blipFill>
          <a:blip r:embed="rId4"/>
          <a:stretch>
            <a:fillRect/>
          </a:stretch>
        </p:blipFill>
        <p:spPr>
          <a:xfrm>
            <a:off x="197476" y="180305"/>
            <a:ext cx="11797048" cy="6426558"/>
          </a:xfrm>
        </p:spPr>
      </p:pic>
    </p:spTree>
    <p:extLst>
      <p:ext uri="{BB962C8B-B14F-4D97-AF65-F5344CB8AC3E}">
        <p14:creationId xmlns:p14="http://schemas.microsoft.com/office/powerpoint/2010/main" val="1704996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a:t>
            </a:r>
            <a:r>
              <a:rPr lang="en-US" sz="7200" b="1" dirty="0">
                <a:effectLst>
                  <a:outerShdw blurRad="38100" dist="38100" dir="2700000" algn="tl">
                    <a:srgbClr val="000000">
                      <a:alpha val="43137"/>
                    </a:srgbClr>
                  </a:outerShdw>
                </a:effectLst>
                <a:latin typeface="AR CARTER" panose="02000000000000000000" pitchFamily="2" charset="0"/>
              </a:rPr>
              <a:t>REUNION</a:t>
            </a:r>
          </a:p>
        </p:txBody>
      </p:sp>
      <p:sp>
        <p:nvSpPr>
          <p:cNvPr id="3" name="Content Placeholder 2"/>
          <p:cNvSpPr>
            <a:spLocks noGrp="1"/>
          </p:cNvSpPr>
          <p:nvPr>
            <p:ph idx="1"/>
          </p:nvPr>
        </p:nvSpPr>
        <p:spPr>
          <a:xfrm>
            <a:off x="0" y="1758156"/>
            <a:ext cx="9048750" cy="4819874"/>
          </a:xfrm>
        </p:spPr>
        <p:txBody>
          <a:bodyPr>
            <a:normAutofit fontScale="47500" lnSpcReduction="20000"/>
          </a:bodyPr>
          <a:lstStyle/>
          <a:p>
            <a:pPr marL="0" indent="0">
              <a:lnSpc>
                <a:spcPct val="120000"/>
              </a:lnSpc>
              <a:buNone/>
            </a:pPr>
            <a:r>
              <a:rPr lang="en-US" sz="5500"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“Father, into your hands I commit my spirit” </a:t>
            </a:r>
            <a:r>
              <a:rPr lang="en-US" sz="55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-Luke 23:46</a:t>
            </a:r>
          </a:p>
          <a:p>
            <a:pPr marL="0" indent="0">
              <a:lnSpc>
                <a:spcPct val="120000"/>
              </a:lnSpc>
              <a:buNone/>
            </a:pPr>
            <a:r>
              <a:rPr lang="en-US" sz="55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“Jesus called out with a loud voice, </a:t>
            </a:r>
          </a:p>
          <a:p>
            <a:pPr marL="0" indent="0">
              <a:lnSpc>
                <a:spcPct val="120000"/>
              </a:lnSpc>
              <a:spcBef>
                <a:spcPts val="0"/>
              </a:spcBef>
              <a:buNone/>
            </a:pPr>
            <a:r>
              <a:rPr lang="en-US" sz="55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'Father, into your hands I commit my spirit.'                                           </a:t>
            </a:r>
          </a:p>
          <a:p>
            <a:pPr marL="0" indent="0">
              <a:lnSpc>
                <a:spcPct val="120000"/>
              </a:lnSpc>
              <a:spcBef>
                <a:spcPts val="0"/>
              </a:spcBef>
              <a:buNone/>
            </a:pPr>
            <a:r>
              <a:rPr lang="en-US" sz="55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When he had said this, He breathed his last". </a:t>
            </a:r>
          </a:p>
          <a:p>
            <a:pPr>
              <a:lnSpc>
                <a:spcPct val="120000"/>
              </a:lnSpc>
            </a:pPr>
            <a:r>
              <a:rPr lang="en-US" sz="55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He looked forward to being fully reunited w- His Father</a:t>
            </a:r>
          </a:p>
          <a:p>
            <a:pPr>
              <a:lnSpc>
                <a:spcPct val="120000"/>
              </a:lnSpc>
            </a:pPr>
            <a:r>
              <a:rPr lang="en-US" sz="55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that moment Jesus died for you and me…</a:t>
            </a:r>
          </a:p>
          <a:p>
            <a:pPr>
              <a:lnSpc>
                <a:spcPct val="120000"/>
              </a:lnSpc>
            </a:pPr>
            <a:r>
              <a:rPr lang="en-US" sz="55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He became the True Passover Sacrifice every one</a:t>
            </a:r>
            <a:endParaRPr lang="en-US" sz="3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5425" y="1378635"/>
            <a:ext cx="2926519" cy="5266864"/>
          </a:xfrm>
          <a:prstGeom prst="rect">
            <a:avLst/>
          </a:prstGeom>
        </p:spPr>
      </p:pic>
    </p:spTree>
    <p:extLst>
      <p:ext uri="{BB962C8B-B14F-4D97-AF65-F5344CB8AC3E}">
        <p14:creationId xmlns:p14="http://schemas.microsoft.com/office/powerpoint/2010/main" val="308227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par>
                          <p:cTn id="13" fill="hold">
                            <p:stCondLst>
                              <p:cond delay="2000"/>
                            </p:stCondLst>
                            <p:childTnLst>
                              <p:par>
                                <p:cTn id="14" presetID="6" presetClass="entr" presetSubtype="16"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ircle(in)">
                                      <p:cBhvr>
                                        <p:cTn id="16" dur="2000"/>
                                        <p:tgtEl>
                                          <p:spTgt spid="3">
                                            <p:txEl>
                                              <p:pRg st="2" end="2"/>
                                            </p:txEl>
                                          </p:spTgt>
                                        </p:tgtEl>
                                      </p:cBhvr>
                                    </p:animEffect>
                                  </p:childTnLst>
                                </p:cTn>
                              </p:par>
                            </p:childTnLst>
                          </p:cTn>
                        </p:par>
                        <p:par>
                          <p:cTn id="17" fill="hold">
                            <p:stCondLst>
                              <p:cond delay="4000"/>
                            </p:stCondLst>
                            <p:childTnLst>
                              <p:par>
                                <p:cTn id="18" presetID="6" presetClass="entr" presetSubtype="16"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ircle(in)">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ircle(in)">
                                      <p:cBhvr>
                                        <p:cTn id="25" dur="20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circle(in)">
                                      <p:cBhvr>
                                        <p:cTn id="30" dur="20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ircle(in)">
                                      <p:cBhvr>
                                        <p:cTn id="3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Final Seven Words of Jesus on The Cross">
            <a:hlinkClick r:id="" action="ppaction://media"/>
          </p:cNvPr>
          <p:cNvPicPr>
            <a:picLocks noGrp="1" noChangeAspect="1"/>
          </p:cNvPicPr>
          <p:nvPr>
            <p:ph idx="1"/>
            <a:videoFile r:link="rId1"/>
            <p:extLst>
              <p:ext uri="{DAA4B4D4-6D71-4841-9C94-3DE7FCFB9230}">
                <p14:media xmlns:p14="http://schemas.microsoft.com/office/powerpoint/2010/main" r:embed="rId2">
                  <p14:trim st="350940" end="8388.3333"/>
                </p14:media>
              </p:ext>
            </p:extLst>
          </p:nvPr>
        </p:nvPicPr>
        <p:blipFill>
          <a:blip r:embed="rId4"/>
          <a:stretch>
            <a:fillRect/>
          </a:stretch>
        </p:blipFill>
        <p:spPr>
          <a:xfrm>
            <a:off x="197476" y="180305"/>
            <a:ext cx="11797048" cy="6426558"/>
          </a:xfrm>
        </p:spPr>
      </p:pic>
    </p:spTree>
    <p:extLst>
      <p:ext uri="{BB962C8B-B14F-4D97-AF65-F5344CB8AC3E}">
        <p14:creationId xmlns:p14="http://schemas.microsoft.com/office/powerpoint/2010/main" val="14355411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title"/>
          </p:nvPr>
        </p:nvSpPr>
        <p:spPr>
          <a:xfrm>
            <a:off x="838200" y="210377"/>
            <a:ext cx="10515600" cy="1325563"/>
          </a:xfrm>
          <a:solidFill>
            <a:schemeClr val="bg1">
              <a:alpha val="80000"/>
            </a:schemeClr>
          </a:solidFill>
        </p:spPr>
        <p:txBody>
          <a:bodyPr/>
          <a:lstStyle/>
          <a:p>
            <a:pPr algn="ctr"/>
            <a:r>
              <a:rPr lang="en-US" b="1" dirty="0">
                <a:effectLst>
                  <a:outerShdw blurRad="38100" dist="38100" dir="2700000" algn="tl">
                    <a:srgbClr val="000000">
                      <a:alpha val="43137"/>
                    </a:srgbClr>
                  </a:outerShdw>
                </a:effectLst>
                <a:latin typeface="Arial Rounded MT Bold" panose="020F0704030504030204" pitchFamily="34" charset="0"/>
              </a:rPr>
              <a:t>The Cross was Not the End!</a:t>
            </a:r>
          </a:p>
        </p:txBody>
      </p:sp>
      <p:sp>
        <p:nvSpPr>
          <p:cNvPr id="3" name="Content Placeholder 2"/>
          <p:cNvSpPr>
            <a:spLocks noGrp="1"/>
          </p:cNvSpPr>
          <p:nvPr>
            <p:ph idx="1"/>
          </p:nvPr>
        </p:nvSpPr>
        <p:spPr>
          <a:xfrm>
            <a:off x="838200" y="1690688"/>
            <a:ext cx="10515600" cy="4903295"/>
          </a:xfrm>
          <a:solidFill>
            <a:schemeClr val="bg1">
              <a:alpha val="80000"/>
            </a:schemeClr>
          </a:solidFill>
        </p:spPr>
        <p:txBody>
          <a:bodyPr>
            <a:normAutofit/>
          </a:bodyPr>
          <a:lstStyle/>
          <a:p>
            <a:pPr>
              <a:lnSpc>
                <a:spcPct val="100000"/>
              </a:lnSpc>
            </a:pPr>
            <a:r>
              <a:rPr lang="en-US"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Jesus Died! A Most Horrible Death! –he wanted to feel death in its worst horror so he could say…</a:t>
            </a:r>
          </a:p>
          <a:p>
            <a:pPr>
              <a:lnSpc>
                <a:spcPct val="100000"/>
              </a:lnSpc>
            </a:pPr>
            <a:r>
              <a:rPr lang="en-US"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 have been Tempted as you are and Overcame!!!! </a:t>
            </a:r>
          </a:p>
          <a:p>
            <a:pPr>
              <a:lnSpc>
                <a:spcPct val="100000"/>
              </a:lnSpc>
            </a:pPr>
            <a:r>
              <a:rPr lang="en-US"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They Buried him in a Borrowed Grave</a:t>
            </a:r>
          </a:p>
          <a:p>
            <a:pPr>
              <a:lnSpc>
                <a:spcPct val="100000"/>
              </a:lnSpc>
            </a:pPr>
            <a:r>
              <a:rPr lang="en-US"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They Sealed the Tomb / Set a Watch</a:t>
            </a:r>
          </a:p>
          <a:p>
            <a:pPr>
              <a:lnSpc>
                <a:spcPct val="100000"/>
              </a:lnSpc>
            </a:pPr>
            <a:r>
              <a:rPr lang="en-US"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All that was to Keep His Disciples Out!</a:t>
            </a:r>
          </a:p>
          <a:p>
            <a:pPr>
              <a:lnSpc>
                <a:spcPct val="100000"/>
              </a:lnSpc>
            </a:pPr>
            <a:r>
              <a:rPr lang="en-US"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Nothing Could Keep Him In!!!!</a:t>
            </a:r>
          </a:p>
          <a:p>
            <a:pPr>
              <a:lnSpc>
                <a:spcPct val="100000"/>
              </a:lnSpc>
            </a:pPr>
            <a:r>
              <a:rPr lang="en-US"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He Overcame Death – Hell and the Grave</a:t>
            </a:r>
          </a:p>
          <a:p>
            <a:pPr>
              <a:lnSpc>
                <a:spcPct val="100000"/>
              </a:lnSpc>
            </a:pPr>
            <a:r>
              <a:rPr lang="en-US"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He can Help You Overcome Any Problem, Addiction, </a:t>
            </a:r>
          </a:p>
          <a:p>
            <a:pPr>
              <a:lnSpc>
                <a:spcPct val="100000"/>
              </a:lnSpc>
            </a:pPr>
            <a:endParaRPr lang="en-US" dirty="0"/>
          </a:p>
        </p:txBody>
      </p:sp>
    </p:spTree>
    <p:extLst>
      <p:ext uri="{BB962C8B-B14F-4D97-AF65-F5344CB8AC3E}">
        <p14:creationId xmlns:p14="http://schemas.microsoft.com/office/powerpoint/2010/main" val="7305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ircle(in)">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ircle(in)">
                                      <p:cBhvr>
                                        <p:cTn id="30" dur="2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circle(in)">
                                      <p:cBhvr>
                                        <p:cTn id="35" dur="20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circle(in)">
                                      <p:cBhvr>
                                        <p:cTn id="40" dur="20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circle(in)">
                                      <p:cBhvr>
                                        <p:cTn id="4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1aaaaaa-Set Free Skit (HQ)">
            <a:hlinkClick r:id="" action="ppaction://media"/>
          </p:cNvPr>
          <p:cNvPicPr>
            <a:picLocks noGrp="1" noChangeAspect="1"/>
          </p:cNvPicPr>
          <p:nvPr>
            <p:ph idx="1"/>
            <a:videoFile r:link="rId1"/>
            <p:extLst>
              <p:ext uri="{DAA4B4D4-6D71-4841-9C94-3DE7FCFB9230}">
                <p14:media xmlns:p14="http://schemas.microsoft.com/office/powerpoint/2010/main" r:embed="rId2">
                  <p14:trim st="27087" end="22654.6666"/>
                </p14:media>
              </p:ext>
            </p:extLst>
          </p:nvPr>
        </p:nvPicPr>
        <p:blipFill>
          <a:blip r:embed="rId4"/>
          <a:stretch>
            <a:fillRect/>
          </a:stretch>
        </p:blipFill>
        <p:spPr>
          <a:xfrm>
            <a:off x="357808" y="238538"/>
            <a:ext cx="11529391" cy="6321287"/>
          </a:xfrm>
        </p:spPr>
      </p:pic>
    </p:spTree>
    <p:extLst>
      <p:ext uri="{BB962C8B-B14F-4D97-AF65-F5344CB8AC3E}">
        <p14:creationId xmlns:p14="http://schemas.microsoft.com/office/powerpoint/2010/main" val="310644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317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Marina and teens and young adults</a:t>
            </a:r>
          </a:p>
          <a:p>
            <a:pPr marL="0" indent="0">
              <a:buNone/>
            </a:pPr>
            <a:r>
              <a:rPr lang="en-US" dirty="0"/>
              <a:t>   </a:t>
            </a:r>
            <a:r>
              <a:rPr lang="en-US" i="1" dirty="0">
                <a:effectLst>
                  <a:outerShdw blurRad="38100" dist="38100" dir="2700000" algn="tl">
                    <a:srgbClr val="000000">
                      <a:alpha val="43137"/>
                    </a:srgbClr>
                  </a:outerShdw>
                </a:effectLst>
              </a:rPr>
              <a:t>“set me free”</a:t>
            </a:r>
          </a:p>
          <a:p>
            <a:endParaRPr lang="en-US"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4029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6182"/>
            <a:ext cx="10515600" cy="1325563"/>
          </a:xfrm>
        </p:spPr>
        <p:txBody>
          <a:bodyPr/>
          <a:lstStyle/>
          <a:p>
            <a:pPr algn="ctr"/>
            <a:r>
              <a:rPr lang="en-US" b="1" dirty="0">
                <a:effectLst>
                  <a:outerShdw blurRad="38100" dist="38100" dir="2700000" algn="tl">
                    <a:srgbClr val="000000">
                      <a:alpha val="43137"/>
                    </a:srgbClr>
                  </a:outerShdw>
                </a:effectLst>
              </a:rPr>
              <a:t>12 Benefits of the Blood of Jesus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41667" y="1584101"/>
            <a:ext cx="11874321" cy="5074276"/>
          </a:xfrm>
        </p:spPr>
        <p:txBody>
          <a:bodyPr>
            <a:normAutofit fontScale="32500" lnSpcReduction="20000"/>
          </a:bodyPr>
          <a:lstStyle/>
          <a:p>
            <a:pPr lvl="0"/>
            <a:r>
              <a:rPr lang="en-US" b="1" dirty="0"/>
              <a:t>The Blood of Jesus inaugurates the New &amp; Everlasting Covenant.</a:t>
            </a:r>
            <a:br>
              <a:rPr lang="en-US" dirty="0"/>
            </a:br>
            <a:r>
              <a:rPr lang="en-US" dirty="0"/>
              <a:t>NKJ </a:t>
            </a:r>
            <a:r>
              <a:rPr lang="en-US" i="1" dirty="0"/>
              <a:t>Luke 22:19-20</a:t>
            </a:r>
            <a:r>
              <a:rPr lang="en-US" dirty="0"/>
              <a:t> And He took bread, gave thanks and broke it, and gave it to them, saying, “This is My body which is given for you; do this in remembrance of Me.” 20 Likewise He also took the cup after supper, saying, “This cup is the new covenant in My blood, which is shed for you. (Matt 26:26-28 / Mark 14:22-24)</a:t>
            </a:r>
            <a:br>
              <a:rPr lang="en-US" dirty="0"/>
            </a:br>
            <a:r>
              <a:rPr lang="en-US" dirty="0"/>
              <a:t>NKJ </a:t>
            </a:r>
            <a:r>
              <a:rPr lang="en-US" i="1" dirty="0"/>
              <a:t>Hebrews 13:20-21</a:t>
            </a:r>
            <a:r>
              <a:rPr lang="en-US" dirty="0"/>
              <a:t> Now may the God of peace who brought up our Lord Jesus from the dead, that great Shepherd of the sheep, through the blood of the everlasting covenant, 21 make you complete in every good work to do His will, working in you what is well pleasing in His sight, through Jesus Christ, to whom be glory forever and ever. Amen.</a:t>
            </a:r>
          </a:p>
          <a:p>
            <a:pPr lvl="0"/>
            <a:r>
              <a:rPr lang="en-US" b="1" dirty="0"/>
              <a:t>The blood of Jesus purchases me.</a:t>
            </a:r>
            <a:br>
              <a:rPr lang="en-US" dirty="0"/>
            </a:br>
            <a:r>
              <a:rPr lang="en-US" dirty="0"/>
              <a:t>NKJ </a:t>
            </a:r>
            <a:r>
              <a:rPr lang="en-US" i="1" dirty="0"/>
              <a:t>Acts 20:28</a:t>
            </a:r>
            <a:r>
              <a:rPr lang="en-US" dirty="0"/>
              <a:t> Therefore take heed to yourselves and to all the flock, among which the Holy Spirit has made you overseers, to shepherd the church of God which He purchased with His own blood.</a:t>
            </a:r>
          </a:p>
          <a:p>
            <a:pPr lvl="0"/>
            <a:r>
              <a:rPr lang="en-US" b="1" dirty="0"/>
              <a:t>The blood of Jesus atones for me.</a:t>
            </a:r>
            <a:br>
              <a:rPr lang="en-US" dirty="0"/>
            </a:br>
            <a:r>
              <a:rPr lang="en-US" dirty="0"/>
              <a:t>NKJ </a:t>
            </a:r>
            <a:r>
              <a:rPr lang="en-US" i="1" dirty="0"/>
              <a:t>Romans 3:24-25</a:t>
            </a:r>
            <a:r>
              <a:rPr lang="en-US" dirty="0"/>
              <a:t> Being justified freely by His grace through the redemption that is in Christ Jesus, 25 whom God set forth as a propitiation by His blood, through faith…</a:t>
            </a:r>
          </a:p>
          <a:p>
            <a:pPr lvl="0"/>
            <a:r>
              <a:rPr lang="en-US" b="1" dirty="0"/>
              <a:t>The blood of Jesus justifies me.</a:t>
            </a:r>
            <a:br>
              <a:rPr lang="en-US" dirty="0"/>
            </a:br>
            <a:r>
              <a:rPr lang="en-US" dirty="0"/>
              <a:t>NKJ </a:t>
            </a:r>
            <a:r>
              <a:rPr lang="en-US" i="1" dirty="0"/>
              <a:t>Romans 5:8-9</a:t>
            </a:r>
            <a:r>
              <a:rPr lang="en-US" dirty="0"/>
              <a:t> God demonstrates His own love toward us, in that while we were still sinners, Christ died for us. 9 Much more then, having now been justified by His blood, we shall be saved from wrath through Him.</a:t>
            </a:r>
          </a:p>
          <a:p>
            <a:pPr lvl="0"/>
            <a:r>
              <a:rPr lang="en-US" b="1" dirty="0"/>
              <a:t>The blood of Jesus redeems &amp; forgives me.</a:t>
            </a:r>
            <a:br>
              <a:rPr lang="en-US" dirty="0"/>
            </a:br>
            <a:r>
              <a:rPr lang="en-US" dirty="0"/>
              <a:t>NKJ </a:t>
            </a:r>
            <a:r>
              <a:rPr lang="en-US" i="1" dirty="0"/>
              <a:t>Ephesians 1:7 </a:t>
            </a:r>
            <a:r>
              <a:rPr lang="en-US" dirty="0"/>
              <a:t>In Him we have redemption through His blood, the forgiveness of sins, according to the riches of His grace</a:t>
            </a:r>
            <a:br>
              <a:rPr lang="en-US" dirty="0"/>
            </a:br>
            <a:r>
              <a:rPr lang="en-US" dirty="0"/>
              <a:t>NKJ </a:t>
            </a:r>
            <a:r>
              <a:rPr lang="en-US" i="1" dirty="0"/>
              <a:t>Colossians 1:13-14</a:t>
            </a:r>
            <a:r>
              <a:rPr lang="en-US" dirty="0"/>
              <a:t> He has delivered us from the power of darkness and conveyed us into the kingdom of the Son of His love, 14 in whom we have redemption through His blood, the forgiveness of sins.</a:t>
            </a:r>
            <a:br>
              <a:rPr lang="en-US" dirty="0"/>
            </a:br>
            <a:r>
              <a:rPr lang="en-US" dirty="0"/>
              <a:t>NKJ </a:t>
            </a:r>
            <a:r>
              <a:rPr lang="en-US" i="1" dirty="0"/>
              <a:t>1 Peter 1:18-19</a:t>
            </a:r>
            <a:r>
              <a:rPr lang="en-US" dirty="0"/>
              <a:t> knowing that you were not redeemed with corruptible things, like silver or gold, from your aimless conduct received by tradition from your fathers, 19 but with the precious blood of Christ, as of a lamb without blemish and without spot.</a:t>
            </a:r>
            <a:br>
              <a:rPr lang="en-US" dirty="0"/>
            </a:br>
            <a:r>
              <a:rPr lang="en-US" dirty="0"/>
              <a:t>NKJ </a:t>
            </a:r>
            <a:r>
              <a:rPr lang="en-US" i="1" dirty="0"/>
              <a:t>Revelation 5:9-10</a:t>
            </a:r>
            <a:r>
              <a:rPr lang="en-US" dirty="0"/>
              <a:t> And they sang a new song, saying: “You are worthy to take the scroll, And to open its seals; For You were slain, And have redeemed us to God by Your blood Out of every tribe and tongue and people and nation, 10 And have made us kings and priests to our God; And we shall reign on the earth.”</a:t>
            </a:r>
          </a:p>
          <a:p>
            <a:pPr lvl="0"/>
            <a:r>
              <a:rPr lang="en-US" b="1" dirty="0"/>
              <a:t>The blood of Jesus brings me closer.</a:t>
            </a:r>
            <a:br>
              <a:rPr lang="en-US" dirty="0"/>
            </a:br>
            <a:r>
              <a:rPr lang="en-US" dirty="0"/>
              <a:t>NKJ </a:t>
            </a:r>
            <a:r>
              <a:rPr lang="en-US" i="1" dirty="0"/>
              <a:t>Ephesians 2:13</a:t>
            </a:r>
            <a:r>
              <a:rPr lang="en-US" dirty="0"/>
              <a:t> But now in Christ Jesus you who once were far off have been brought near by the blood of Christ.</a:t>
            </a:r>
          </a:p>
          <a:p>
            <a:pPr lvl="0"/>
            <a:r>
              <a:rPr lang="en-US" b="1" dirty="0"/>
              <a:t>The blood of Jesus brings peace.</a:t>
            </a:r>
            <a:br>
              <a:rPr lang="en-US" dirty="0"/>
            </a:br>
            <a:r>
              <a:rPr lang="en-US" dirty="0"/>
              <a:t>NKJ </a:t>
            </a:r>
            <a:r>
              <a:rPr lang="en-US" i="1" dirty="0"/>
              <a:t>Colossians 1:19-20</a:t>
            </a:r>
            <a:r>
              <a:rPr lang="en-US" dirty="0"/>
              <a:t> For it pleased the Father that in Him all the fullness should dwell, 20 and by Him to reconcile all things to Himself, by Him, whether things on earth or things in heaven, having made peace through the blood of His cross.</a:t>
            </a:r>
          </a:p>
          <a:p>
            <a:pPr lvl="0"/>
            <a:r>
              <a:rPr lang="en-US" b="1" dirty="0"/>
              <a:t>The blood of Jesus cleanses my conscience.</a:t>
            </a:r>
            <a:br>
              <a:rPr lang="en-US" dirty="0"/>
            </a:br>
            <a:r>
              <a:rPr lang="en-US" dirty="0"/>
              <a:t>NKJ </a:t>
            </a:r>
            <a:r>
              <a:rPr lang="en-US" i="1" dirty="0"/>
              <a:t>Hebrews 9:13-14 </a:t>
            </a:r>
            <a:r>
              <a:rPr lang="en-US" dirty="0"/>
              <a:t>For if the blood of bulls and goats and the ashes of a heifer, sprinkling the unclean, sanctifies for the purifying of the flesh, 14 how much more shall the blood of Christ, who through the eternal Spirit offered Himself without spot to God, cleanse your conscience from dead works to serve the living God?</a:t>
            </a:r>
          </a:p>
          <a:p>
            <a:pPr lvl="0"/>
            <a:r>
              <a:rPr lang="en-US" b="1" dirty="0"/>
              <a:t>The blood of Jesus grants me confidence.</a:t>
            </a:r>
            <a:br>
              <a:rPr lang="en-US" dirty="0"/>
            </a:br>
            <a:r>
              <a:rPr lang="en-US" dirty="0"/>
              <a:t>NKJ </a:t>
            </a:r>
            <a:r>
              <a:rPr lang="en-US" i="1" dirty="0"/>
              <a:t>Hebrews 10:19</a:t>
            </a:r>
            <a:r>
              <a:rPr lang="en-US" dirty="0"/>
              <a:t> Therefore, brethren, having boldness to enter the Holiest by the blood of Jesus,</a:t>
            </a:r>
          </a:p>
          <a:p>
            <a:pPr lvl="0"/>
            <a:r>
              <a:rPr lang="en-US" b="1" dirty="0"/>
              <a:t>The blood of Jesus sanctifies me.</a:t>
            </a:r>
            <a:br>
              <a:rPr lang="en-US" dirty="0"/>
            </a:br>
            <a:r>
              <a:rPr lang="en-US" dirty="0"/>
              <a:t>NKJ </a:t>
            </a:r>
            <a:r>
              <a:rPr lang="en-US" i="1" dirty="0"/>
              <a:t>Hebrews 13:12</a:t>
            </a:r>
            <a:r>
              <a:rPr lang="en-US" dirty="0"/>
              <a:t> Therefore Jesus also, that He might sanctify the people with His own blood, suffered outside the gate.</a:t>
            </a:r>
          </a:p>
          <a:p>
            <a:pPr lvl="0"/>
            <a:r>
              <a:rPr lang="en-US" b="1" dirty="0"/>
              <a:t>The blood of Jesus cleanses &amp; washes me.</a:t>
            </a:r>
            <a:br>
              <a:rPr lang="en-US" dirty="0"/>
            </a:br>
            <a:r>
              <a:rPr lang="en-US" dirty="0"/>
              <a:t>NKJ </a:t>
            </a:r>
            <a:r>
              <a:rPr lang="en-US" i="1" dirty="0"/>
              <a:t>1 John 1:7</a:t>
            </a:r>
            <a:r>
              <a:rPr lang="en-US" dirty="0"/>
              <a:t> But if we walk in the light as He is in the light, we have fellowship with one another, and the blood of Jesus Christ His Son cleanses us from all sin.</a:t>
            </a:r>
            <a:br>
              <a:rPr lang="en-US" dirty="0"/>
            </a:br>
            <a:r>
              <a:rPr lang="en-US" dirty="0"/>
              <a:t>NKJ </a:t>
            </a:r>
            <a:r>
              <a:rPr lang="en-US" i="1" dirty="0"/>
              <a:t>Revelation 1:5-6</a:t>
            </a:r>
            <a:r>
              <a:rPr lang="en-US" dirty="0"/>
              <a:t> …To Him who loved us and washed us from our sins in His own blood, 6 and has made us kings and priests to His God and Father, to Him be glory and dominion forever and ever. Amen.</a:t>
            </a:r>
          </a:p>
          <a:p>
            <a:pPr lvl="0"/>
            <a:r>
              <a:rPr lang="en-US" b="1" dirty="0"/>
              <a:t>The blood of Jesus overcomes Satan, the accuser.</a:t>
            </a:r>
            <a:br>
              <a:rPr lang="en-US" dirty="0"/>
            </a:br>
            <a:r>
              <a:rPr lang="en-US" dirty="0"/>
              <a:t>NKJ </a:t>
            </a:r>
            <a:r>
              <a:rPr lang="en-US" i="1" dirty="0"/>
              <a:t>Revelation 12:10-11</a:t>
            </a:r>
            <a:r>
              <a:rPr lang="en-US" dirty="0"/>
              <a:t> Then I heard a loud voice saying in heaven, “Now salvation, and strength, and the kingdom of our God, and the power of His Christ have come, for the accuser of our brethren, who accused them before our God day and night, has been cast down. 11 “And they overcame him by the blood of the Lamb and by the word of their testimony, and they did not love their lives to the death.</a:t>
            </a:r>
          </a:p>
          <a:p>
            <a:pPr marL="0" indent="0">
              <a:buNone/>
            </a:pPr>
            <a:endParaRPr lang="en-US" dirty="0"/>
          </a:p>
        </p:txBody>
      </p:sp>
    </p:spTree>
    <p:extLst>
      <p:ext uri="{BB962C8B-B14F-4D97-AF65-F5344CB8AC3E}">
        <p14:creationId xmlns:p14="http://schemas.microsoft.com/office/powerpoint/2010/main" val="2452223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Final Seven Words of Jesus on The Cross">
            <a:hlinkClick r:id="" action="ppaction://media"/>
          </p:cNvPr>
          <p:cNvPicPr>
            <a:picLocks noGrp="1" noChangeAspect="1"/>
          </p:cNvPicPr>
          <p:nvPr>
            <p:ph idx="1"/>
            <a:videoFile r:link="rId1"/>
            <p:extLst>
              <p:ext uri="{DAA4B4D4-6D71-4841-9C94-3DE7FCFB9230}">
                <p14:media xmlns:p14="http://schemas.microsoft.com/office/powerpoint/2010/main" r:embed="rId2">
                  <p14:trim st="350940" end="8388.3333"/>
                </p14:media>
              </p:ext>
            </p:extLst>
          </p:nvPr>
        </p:nvPicPr>
        <p:blipFill>
          <a:blip r:embed="rId4"/>
          <a:stretch>
            <a:fillRect/>
          </a:stretch>
        </p:blipFill>
        <p:spPr>
          <a:xfrm>
            <a:off x="197476" y="180305"/>
            <a:ext cx="11797048" cy="6426558"/>
          </a:xfrm>
        </p:spPr>
      </p:pic>
    </p:spTree>
    <p:extLst>
      <p:ext uri="{BB962C8B-B14F-4D97-AF65-F5344CB8AC3E}">
        <p14:creationId xmlns:p14="http://schemas.microsoft.com/office/powerpoint/2010/main" val="10735826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easter-Seven_Last_Sayings_of_Jesus_Chris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365125"/>
            <a:ext cx="10515600" cy="5811838"/>
          </a:xfrm>
        </p:spPr>
      </p:pic>
    </p:spTree>
    <p:extLst>
      <p:ext uri="{BB962C8B-B14F-4D97-AF65-F5344CB8AC3E}">
        <p14:creationId xmlns:p14="http://schemas.microsoft.com/office/powerpoint/2010/main" val="2521179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Final Seven Words of Jesus on The Cross">
            <a:hlinkClick r:id="" action="ppaction://media"/>
          </p:cNvPr>
          <p:cNvPicPr>
            <a:picLocks noGrp="1" noChangeAspect="1"/>
          </p:cNvPicPr>
          <p:nvPr>
            <p:ph idx="1"/>
            <a:videoFile r:link="rId1"/>
            <p:extLst>
              <p:ext uri="{DAA4B4D4-6D71-4841-9C94-3DE7FCFB9230}">
                <p14:media xmlns:p14="http://schemas.microsoft.com/office/powerpoint/2010/main" r:embed="rId2">
                  <p14:trim st="87" end="280425.3333"/>
                </p14:media>
              </p:ext>
            </p:extLst>
          </p:nvPr>
        </p:nvPicPr>
        <p:blipFill>
          <a:blip r:embed="rId4"/>
          <a:stretch>
            <a:fillRect/>
          </a:stretch>
        </p:blipFill>
        <p:spPr>
          <a:xfrm>
            <a:off x="223234" y="180305"/>
            <a:ext cx="11797048" cy="6544052"/>
          </a:xfrm>
        </p:spPr>
      </p:pic>
    </p:spTree>
    <p:extLst>
      <p:ext uri="{BB962C8B-B14F-4D97-AF65-F5344CB8AC3E}">
        <p14:creationId xmlns:p14="http://schemas.microsoft.com/office/powerpoint/2010/main" val="2508346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49" y="182882"/>
            <a:ext cx="11760591" cy="6503890"/>
          </a:xfrm>
          <a:prstGeom prst="rect">
            <a:avLst/>
          </a:prstGeom>
        </p:spPr>
      </p:pic>
    </p:spTree>
    <p:extLst>
      <p:ext uri="{BB962C8B-B14F-4D97-AF65-F5344CB8AC3E}">
        <p14:creationId xmlns:p14="http://schemas.microsoft.com/office/powerpoint/2010/main" val="3982758132"/>
      </p:ext>
    </p:extLst>
  </p:cSld>
  <p:clrMapOvr>
    <a:masterClrMapping/>
  </p:clrMapOvr>
  <mc:AlternateContent xmlns:mc="http://schemas.openxmlformats.org/markup-compatibility/2006" xmlns:p14="http://schemas.microsoft.com/office/powerpoint/2010/main">
    <mc:Choice Requires="p14">
      <p:transition spd="slow" p14:dur="30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26" y="365125"/>
            <a:ext cx="11913704" cy="1325563"/>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Jesus the Most Controversial Person in History</a:t>
            </a:r>
          </a:p>
        </p:txBody>
      </p:sp>
      <p:sp>
        <p:nvSpPr>
          <p:cNvPr id="3" name="Content Placeholder 2"/>
          <p:cNvSpPr>
            <a:spLocks noGrp="1"/>
          </p:cNvSpPr>
          <p:nvPr>
            <p:ph idx="1"/>
          </p:nvPr>
        </p:nvSpPr>
        <p:spPr/>
        <p:txBody>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He was a Man of Extremes…</a:t>
            </a:r>
          </a:p>
          <a:p>
            <a:pPr lvl="1"/>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The Son of God and Son of Man </a:t>
            </a:r>
          </a:p>
          <a:p>
            <a:pPr lvl="1"/>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Lamb and Lion</a:t>
            </a:r>
          </a:p>
          <a:p>
            <a:pPr lvl="1"/>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Alpha and Omega</a:t>
            </a:r>
          </a:p>
          <a:p>
            <a:pPr marL="0" indent="0">
              <a:buNone/>
            </a:pPr>
            <a:endPar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It was Hard for the Earthly Minded, Religious Minded, </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…Politically Minded To Comprehend</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…They Saw Him as the Carpenters Son</a:t>
            </a:r>
          </a:p>
        </p:txBody>
      </p:sp>
    </p:spTree>
    <p:extLst>
      <p:ext uri="{BB962C8B-B14F-4D97-AF65-F5344CB8AC3E}">
        <p14:creationId xmlns:p14="http://schemas.microsoft.com/office/powerpoint/2010/main" val="2013624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p:cTn id="2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1" dur="500"/>
                                        <p:tgtEl>
                                          <p:spTgt spid="3">
                                            <p:txEl>
                                              <p:pRg st="5" end="5"/>
                                            </p:txEl>
                                          </p:spTgt>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par>
                          <p:cTn id="38" fill="hold">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p:cTn id="4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joeyrodgers.com/wp-content/uploads/2011/12/manger-cross.jpg"/>
          <p:cNvPicPr>
            <a:picLocks noChangeAspect="1" noChangeArrowheads="1"/>
          </p:cNvPicPr>
          <p:nvPr/>
        </p:nvPicPr>
        <p:blipFill>
          <a:blip r:embed="rId2" cstate="print"/>
          <a:srcRect/>
          <a:stretch>
            <a:fillRect/>
          </a:stretch>
        </p:blipFill>
        <p:spPr bwMode="auto">
          <a:xfrm>
            <a:off x="196948" y="365126"/>
            <a:ext cx="11760600" cy="6331096"/>
          </a:xfrm>
          <a:prstGeom prst="rect">
            <a:avLst/>
          </a:prstGeom>
          <a:noFill/>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211286" y="106018"/>
            <a:ext cx="6085113" cy="1152940"/>
          </a:xfrm>
          <a:solidFill>
            <a:schemeClr val="bg1">
              <a:alpha val="70000"/>
            </a:schemeClr>
          </a:solidFill>
        </p:spPr>
        <p:txBody>
          <a:bodyPr>
            <a:normAutofit/>
          </a:bodyPr>
          <a:lstStyle/>
          <a:p>
            <a:pPr marL="0" indent="0" algn="ctr">
              <a:buNone/>
            </a:pPr>
            <a:r>
              <a:rPr lang="en-US" dirty="0"/>
              <a:t> </a:t>
            </a:r>
          </a:p>
          <a:p>
            <a:pPr marL="0" indent="0" algn="ctr">
              <a:buNone/>
            </a:pPr>
            <a:r>
              <a:rPr lang="en-US" sz="3600" b="1" i="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“Mary Did You Know”</a:t>
            </a:r>
          </a:p>
        </p:txBody>
      </p:sp>
    </p:spTree>
    <p:extLst>
      <p:ext uri="{BB962C8B-B14F-4D97-AF65-F5344CB8AC3E}">
        <p14:creationId xmlns:p14="http://schemas.microsoft.com/office/powerpoint/2010/main" val="4159117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p:cTn id="13" dur="1000" fill="hold"/>
                                        <p:tgtEl>
                                          <p:spTgt spid="3">
                                            <p:bg/>
                                          </p:spTgt>
                                        </p:tgtEl>
                                        <p:attrNameLst>
                                          <p:attrName>ppt_w</p:attrName>
                                        </p:attrNameLst>
                                      </p:cBhvr>
                                      <p:tavLst>
                                        <p:tav tm="0">
                                          <p:val>
                                            <p:fltVal val="0"/>
                                          </p:val>
                                        </p:tav>
                                        <p:tav tm="100000">
                                          <p:val>
                                            <p:strVal val="#ppt_w"/>
                                          </p:val>
                                        </p:tav>
                                      </p:tavLst>
                                    </p:anim>
                                    <p:anim calcmode="lin" valueType="num">
                                      <p:cBhvr>
                                        <p:cTn id="14" dur="1000" fill="hold"/>
                                        <p:tgtEl>
                                          <p:spTgt spid="3">
                                            <p:bg/>
                                          </p:spTgt>
                                        </p:tgtEl>
                                        <p:attrNameLst>
                                          <p:attrName>ppt_h</p:attrName>
                                        </p:attrNameLst>
                                      </p:cBhvr>
                                      <p:tavLst>
                                        <p:tav tm="0">
                                          <p:val>
                                            <p:fltVal val="0"/>
                                          </p:val>
                                        </p:tav>
                                        <p:tav tm="100000">
                                          <p:val>
                                            <p:strVal val="#ppt_h"/>
                                          </p:val>
                                        </p:tav>
                                      </p:tavLst>
                                    </p:anim>
                                    <p:anim calcmode="lin" valueType="num">
                                      <p:cBhvr>
                                        <p:cTn id="15" dur="1000" fill="hold"/>
                                        <p:tgtEl>
                                          <p:spTgt spid="3">
                                            <p:bg/>
                                          </p:spTgt>
                                        </p:tgtEl>
                                        <p:attrNameLst>
                                          <p:attrName>style.rotation</p:attrName>
                                        </p:attrNameLst>
                                      </p:cBhvr>
                                      <p:tavLst>
                                        <p:tav tm="0">
                                          <p:val>
                                            <p:fltVal val="90"/>
                                          </p:val>
                                        </p:tav>
                                        <p:tav tm="100000">
                                          <p:val>
                                            <p:fltVal val="0"/>
                                          </p:val>
                                        </p:tav>
                                      </p:tavLst>
                                    </p:anim>
                                    <p:animEffect transition="in" filter="fade">
                                      <p:cBhvr>
                                        <p:cTn id="16" dur="1000"/>
                                        <p:tgtEl>
                                          <p:spTgt spid="3">
                                            <p:bg/>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The Cross </a:t>
            </a:r>
          </a:p>
        </p:txBody>
      </p:sp>
      <p:sp>
        <p:nvSpPr>
          <p:cNvPr id="3" name="Content Placeholder 2"/>
          <p:cNvSpPr>
            <a:spLocks noGrp="1"/>
          </p:cNvSpPr>
          <p:nvPr>
            <p:ph idx="1"/>
          </p:nvPr>
        </p:nvSpPr>
        <p:spPr/>
        <p:txBody>
          <a:bodyPr>
            <a:normAutofit fontScale="92500"/>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It seemed that Death Upon the Cross would be the End of Him</a:t>
            </a:r>
          </a:p>
          <a:p>
            <a:pPr lvl="1">
              <a:lnSpc>
                <a:spcPct val="100000"/>
              </a:lnSpc>
              <a:spcBef>
                <a:spcPts val="300"/>
              </a:spcBef>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it would Finally Still His Voice and End His Message </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But they had No Idea that they were Only Making Him Stronger</a:t>
            </a:r>
          </a:p>
          <a:p>
            <a:pPr lvl="1">
              <a:lnSpc>
                <a:spcPct val="100000"/>
              </a:lnSpc>
              <a:spcBef>
                <a:spcPts val="300"/>
              </a:spcBef>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The Cross didn’t Silence Him</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Even in Dark Hours that He was Dying…</a:t>
            </a:r>
          </a:p>
          <a:p>
            <a:pPr marL="0" indent="0">
              <a:lnSpc>
                <a:spcPct val="100000"/>
              </a:lnSpc>
              <a:spcBef>
                <a:spcPts val="3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…Seven Sayings</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Seven Words that Rang thru the Ages…</a:t>
            </a:r>
          </a:p>
          <a:p>
            <a:pPr marL="0" indent="0">
              <a:lnSpc>
                <a:spcPct val="100000"/>
              </a:lnSpc>
              <a:spcBef>
                <a:spcPts val="3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…Even Now!</a:t>
            </a:r>
          </a:p>
          <a:p>
            <a:pPr marL="0" indent="0">
              <a:lnSpc>
                <a:spcPct val="100000"/>
              </a:lnSpc>
              <a:spcBef>
                <a:spcPts val="3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…the Basics of the Cross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4104" y="3403599"/>
            <a:ext cx="4467896" cy="3203261"/>
          </a:xfrm>
          <a:prstGeom prst="rect">
            <a:avLst/>
          </a:prstGeom>
        </p:spPr>
      </p:pic>
    </p:spTree>
    <p:extLst>
      <p:ext uri="{BB962C8B-B14F-4D97-AF65-F5344CB8AC3E}">
        <p14:creationId xmlns:p14="http://schemas.microsoft.com/office/powerpoint/2010/main" val="16480040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barn(inVertical)">
                                      <p:cBhvr>
                                        <p:cTn id="34" dur="500"/>
                                        <p:tgtEl>
                                          <p:spTgt spid="3">
                                            <p:txEl>
                                              <p:pRg st="6" end="6"/>
                                            </p:txEl>
                                          </p:spTgt>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barn(inVertical)">
                                      <p:cBhvr>
                                        <p:cTn id="38" dur="500"/>
                                        <p:tgtEl>
                                          <p:spTgt spid="3">
                                            <p:txEl>
                                              <p:pRg st="7" end="7"/>
                                            </p:txEl>
                                          </p:spTgt>
                                        </p:tgtEl>
                                      </p:cBhvr>
                                    </p:animEffect>
                                  </p:childTnLst>
                                </p:cTn>
                              </p:par>
                            </p:childTnLst>
                          </p:cTn>
                        </p:par>
                        <p:par>
                          <p:cTn id="39" fill="hold">
                            <p:stCondLst>
                              <p:cond delay="1000"/>
                            </p:stCondLst>
                            <p:childTnLst>
                              <p:par>
                                <p:cTn id="40" presetID="16" presetClass="entr" presetSubtype="21" fill="hold" grpId="0" nodeType="after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arn(inVertical)">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Final Seven Words of Jesus on The Cross">
            <a:hlinkClick r:id="" action="ppaction://media"/>
          </p:cNvPr>
          <p:cNvPicPr>
            <a:picLocks noGrp="1" noChangeAspect="1"/>
          </p:cNvPicPr>
          <p:nvPr>
            <p:ph idx="1"/>
            <a:videoFile r:link="rId1"/>
            <p:extLst>
              <p:ext uri="{DAA4B4D4-6D71-4841-9C94-3DE7FCFB9230}">
                <p14:media xmlns:p14="http://schemas.microsoft.com/office/powerpoint/2010/main" r:embed="rId2">
                  <p14:trim st="187134" end="195276.3333"/>
                </p14:media>
              </p:ext>
            </p:extLst>
          </p:nvPr>
        </p:nvPicPr>
        <p:blipFill>
          <a:blip r:embed="rId4"/>
          <a:stretch>
            <a:fillRect/>
          </a:stretch>
        </p:blipFill>
        <p:spPr>
          <a:xfrm>
            <a:off x="223234" y="180305"/>
            <a:ext cx="11797048" cy="6544052"/>
          </a:xfrm>
        </p:spPr>
      </p:pic>
    </p:spTree>
    <p:extLst>
      <p:ext uri="{BB962C8B-B14F-4D97-AF65-F5344CB8AC3E}">
        <p14:creationId xmlns:p14="http://schemas.microsoft.com/office/powerpoint/2010/main" val="3240016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17"/>
            <a:ext cx="10515600" cy="1325563"/>
          </a:xfrm>
        </p:spPr>
        <p:txBody>
          <a:bodyPr/>
          <a:lstStyle/>
          <a:p>
            <a:r>
              <a:rPr lang="en-US" b="1" dirty="0">
                <a:effectLst>
                  <a:outerShdw blurRad="38100" dist="38100" dir="2700000" algn="tl">
                    <a:srgbClr val="000000">
                      <a:alpha val="43137"/>
                    </a:srgbClr>
                  </a:outerShdw>
                </a:effectLst>
              </a:rPr>
              <a:t>          </a:t>
            </a:r>
            <a:r>
              <a:rPr lang="en-US" sz="7200" b="1" dirty="0">
                <a:effectLst>
                  <a:outerShdw blurRad="38100" dist="38100" dir="2700000" algn="tl">
                    <a:srgbClr val="000000">
                      <a:alpha val="43137"/>
                    </a:srgbClr>
                  </a:outerShdw>
                </a:effectLst>
                <a:latin typeface="AR CARTER" panose="02000000000000000000" pitchFamily="2" charset="0"/>
              </a:rPr>
              <a:t>Forgiveness</a:t>
            </a:r>
          </a:p>
        </p:txBody>
      </p:sp>
      <p:sp>
        <p:nvSpPr>
          <p:cNvPr id="3" name="Content Placeholder 2"/>
          <p:cNvSpPr>
            <a:spLocks noGrp="1"/>
          </p:cNvSpPr>
          <p:nvPr>
            <p:ph idx="1"/>
          </p:nvPr>
        </p:nvSpPr>
        <p:spPr>
          <a:xfrm>
            <a:off x="45897" y="1262063"/>
            <a:ext cx="8222340" cy="5491162"/>
          </a:xfrm>
        </p:spPr>
        <p:txBody>
          <a:bodyPr>
            <a:normAutofit fontScale="92500" lnSpcReduction="20000"/>
          </a:bodyPr>
          <a:lstStyle/>
          <a:p>
            <a:pPr marL="0" indent="0">
              <a:lnSpc>
                <a:spcPct val="120000"/>
              </a:lnSpc>
              <a:buNone/>
            </a:pPr>
            <a:r>
              <a:rPr lang="en-US" i="1" dirty="0">
                <a:effectLst>
                  <a:outerShdw blurRad="38100" dist="38100" dir="2700000" algn="tl">
                    <a:srgbClr val="000000">
                      <a:alpha val="43137"/>
                    </a:srgbClr>
                  </a:outerShdw>
                </a:effectLst>
              </a:rPr>
              <a:t>“Father, forgive them, for they do not know what they are doing" -</a:t>
            </a:r>
            <a:r>
              <a:rPr lang="en-US" b="1" dirty="0">
                <a:effectLst>
                  <a:outerShdw blurRad="38100" dist="38100" dir="2700000" algn="tl">
                    <a:srgbClr val="000000">
                      <a:alpha val="43137"/>
                    </a:srgbClr>
                  </a:outerShdw>
                </a:effectLst>
              </a:rPr>
              <a:t> Luke 23:34</a:t>
            </a:r>
            <a:endParaRPr lang="en-US" i="1" dirty="0">
              <a:effectLst>
                <a:outerShdw blurRad="38100" dist="38100" dir="2700000" algn="tl">
                  <a:srgbClr val="000000">
                    <a:alpha val="43137"/>
                  </a:srgbClr>
                </a:outerShdw>
              </a:effectLst>
            </a:endParaRPr>
          </a:p>
          <a:p>
            <a:pPr marL="0" indent="0">
              <a:lnSpc>
                <a:spcPct val="120000"/>
              </a:lnSpc>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Words of Sovereignty</a:t>
            </a:r>
            <a:endParaRPr lang="en-US"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lvl="1">
              <a:lnSpc>
                <a:spcPct val="120000"/>
              </a:lnSpc>
              <a:spcBef>
                <a:spcPts val="0"/>
              </a:spcBef>
            </a:pPr>
            <a:r>
              <a:rPr lang="en-US" sz="2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Unnatural Request</a:t>
            </a:r>
            <a:endParaRPr lang="en-US" sz="26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lvl="1">
              <a:lnSpc>
                <a:spcPct val="120000"/>
              </a:lnSpc>
              <a:spcBef>
                <a:spcPts val="0"/>
              </a:spcBef>
            </a:pPr>
            <a:r>
              <a:rPr lang="en-US" sz="2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Unselfish Request</a:t>
            </a:r>
            <a:endParaRPr lang="en-US" sz="26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lvl="1">
              <a:lnSpc>
                <a:spcPct val="120000"/>
              </a:lnSpc>
              <a:spcBef>
                <a:spcPts val="0"/>
              </a:spcBef>
            </a:pPr>
            <a:r>
              <a:rPr lang="en-US" sz="2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Unhindered Request</a:t>
            </a:r>
          </a:p>
          <a:p>
            <a:pPr marL="0" indent="0">
              <a:lnSpc>
                <a:spcPct val="120000"/>
              </a:lnSpc>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Words of Sincerity</a:t>
            </a:r>
            <a:endParaRPr lang="en-US"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lvl="1">
              <a:lnSpc>
                <a:spcPct val="120000"/>
              </a:lnSpc>
              <a:spcBef>
                <a:spcPts val="0"/>
              </a:spcBef>
            </a:pPr>
            <a:r>
              <a:rPr lang="en-US" sz="2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Man's Ignorance</a:t>
            </a:r>
            <a:endParaRPr lang="en-US" sz="26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lvl="1">
              <a:lnSpc>
                <a:spcPct val="120000"/>
              </a:lnSpc>
              <a:spcBef>
                <a:spcPts val="0"/>
              </a:spcBef>
            </a:pPr>
            <a:r>
              <a:rPr lang="en-US" sz="2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Man's Indifference</a:t>
            </a:r>
            <a:endParaRPr lang="en-US" sz="26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lvl="1">
              <a:lnSpc>
                <a:spcPct val="120000"/>
              </a:lnSpc>
              <a:spcBef>
                <a:spcPts val="0"/>
              </a:spcBef>
            </a:pPr>
            <a:r>
              <a:rPr lang="en-US" sz="26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Man's Inadequacy</a:t>
            </a:r>
          </a:p>
          <a:p>
            <a:pPr marL="0" indent="0">
              <a:lnSpc>
                <a:spcPct val="11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Psalm 85:10 (KJV) </a:t>
            </a:r>
            <a:br>
              <a:rPr lang="en-US"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br>
            <a:r>
              <a:rPr lang="en-US" baseline="300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10 </a:t>
            </a:r>
            <a:r>
              <a:rPr lang="en-US"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r>
              <a:rPr lang="en-US" i="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Mercy and truth are met together; righteousness and peace have kissed each other</a:t>
            </a:r>
            <a:r>
              <a:rPr lang="en-US"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0811" y="1690688"/>
            <a:ext cx="4045292" cy="5167311"/>
          </a:xfrm>
          <a:prstGeom prst="rect">
            <a:avLst/>
          </a:prstGeom>
        </p:spPr>
      </p:pic>
    </p:spTree>
    <p:extLst>
      <p:ext uri="{BB962C8B-B14F-4D97-AF65-F5344CB8AC3E}">
        <p14:creationId xmlns:p14="http://schemas.microsoft.com/office/powerpoint/2010/main" val="98402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500"/>
                                        <p:tgtEl>
                                          <p:spTgt spid="3">
                                            <p:txEl>
                                              <p:pRg st="5" end="5"/>
                                            </p:txEl>
                                          </p:spTgt>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arn(inVertical)">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arn(inVertical)">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barn(inVertical)">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barn(inVertical)">
                                      <p:cBhvr>
                                        <p:cTn id="5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666"/>
            <a:ext cx="10515600" cy="1325563"/>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Our Greatest Need </a:t>
            </a:r>
          </a:p>
        </p:txBody>
      </p:sp>
      <p:sp>
        <p:nvSpPr>
          <p:cNvPr id="3" name="Content Placeholder 2"/>
          <p:cNvSpPr>
            <a:spLocks noGrp="1"/>
          </p:cNvSpPr>
          <p:nvPr>
            <p:ph idx="1"/>
          </p:nvPr>
        </p:nvSpPr>
        <p:spPr>
          <a:xfrm>
            <a:off x="838200" y="1210613"/>
            <a:ext cx="10515600" cy="5505718"/>
          </a:xfrm>
        </p:spPr>
        <p:txBody>
          <a:bodyPr>
            <a:noAutofit/>
          </a:bodyPr>
          <a:lstStyle/>
          <a:p>
            <a:pPr>
              <a:lnSpc>
                <a:spcPct val="100000"/>
              </a:lnSpc>
            </a:pPr>
            <a: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If our greatest need had been </a:t>
            </a:r>
            <a:r>
              <a:rPr lang="en-US" sz="32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Information</a:t>
            </a:r>
            <a: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b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God would have sent us an </a:t>
            </a:r>
            <a:r>
              <a:rPr lang="en-US" sz="32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Educator</a:t>
            </a:r>
          </a:p>
          <a:p>
            <a:pPr>
              <a:lnSpc>
                <a:spcPct val="100000"/>
              </a:lnSpc>
            </a:pPr>
            <a: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If our greatest need had been </a:t>
            </a:r>
            <a:r>
              <a:rPr lang="en-US" sz="32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Technology</a:t>
            </a:r>
            <a: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b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God would have sent us a </a:t>
            </a:r>
            <a:r>
              <a:rPr lang="en-US" sz="32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Scientist</a:t>
            </a:r>
          </a:p>
          <a:p>
            <a:pPr>
              <a:lnSpc>
                <a:spcPct val="100000"/>
              </a:lnSpc>
            </a:pPr>
            <a: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If our greatest need had been </a:t>
            </a:r>
            <a:r>
              <a:rPr lang="en-US" sz="32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Money</a:t>
            </a:r>
            <a: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b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God would have sent us an </a:t>
            </a:r>
            <a:r>
              <a:rPr lang="en-US" sz="32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Banker </a:t>
            </a:r>
          </a:p>
          <a:p>
            <a:pPr>
              <a:lnSpc>
                <a:spcPct val="100000"/>
              </a:lnSpc>
            </a:pPr>
            <a: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If our greatest need had been </a:t>
            </a:r>
            <a:r>
              <a:rPr lang="en-US" sz="32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Pleasure</a:t>
            </a:r>
            <a: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b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God would have sent us an </a:t>
            </a:r>
            <a:r>
              <a:rPr lang="en-US" sz="32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Entertainer</a:t>
            </a:r>
          </a:p>
          <a:p>
            <a:pPr>
              <a:lnSpc>
                <a:spcPct val="100000"/>
              </a:lnSpc>
            </a:pPr>
            <a: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But our greatest need was </a:t>
            </a:r>
            <a:r>
              <a:rPr lang="en-US" sz="32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Forgiveness</a:t>
            </a:r>
            <a: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b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So God sent us a </a:t>
            </a:r>
            <a:r>
              <a:rPr lang="en-US" sz="32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Savior</a:t>
            </a:r>
            <a:br>
              <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br>
            <a:endParaRPr lang="en-US" sz="3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584868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2000"/>
                                        <p:tgtEl>
                                          <p:spTgt spid="3">
                                            <p:txEl>
                                              <p:pRg st="1" end="1"/>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2000"/>
                                        <p:tgtEl>
                                          <p:spTgt spid="3">
                                            <p:txEl>
                                              <p:pRg st="3" end="3"/>
                                            </p:txEl>
                                          </p:spTgt>
                                        </p:tgtEl>
                                      </p:cBhvr>
                                    </p:animEffect>
                                  </p:child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7072</TotalTime>
  <Words>1956</Words>
  <Application>Microsoft Office PowerPoint</Application>
  <PresentationFormat>Widescreen</PresentationFormat>
  <Paragraphs>129</Paragraphs>
  <Slides>30</Slides>
  <Notes>0</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 CARTER</vt:lpstr>
      <vt:lpstr>Arial</vt:lpstr>
      <vt:lpstr>Arial Rounded MT Bold</vt:lpstr>
      <vt:lpstr>Arial Unicode MS</vt:lpstr>
      <vt:lpstr>Calibri</vt:lpstr>
      <vt:lpstr>Calibri Light</vt:lpstr>
      <vt:lpstr>Courier New</vt:lpstr>
      <vt:lpstr>Office Theme</vt:lpstr>
      <vt:lpstr>PowerPoint Presentation</vt:lpstr>
      <vt:lpstr>Why the Cross?</vt:lpstr>
      <vt:lpstr>PowerPoint Presentation</vt:lpstr>
      <vt:lpstr>Jesus the Most Controversial Person in History</vt:lpstr>
      <vt:lpstr>PowerPoint Presentation</vt:lpstr>
      <vt:lpstr>The Cross </vt:lpstr>
      <vt:lpstr>PowerPoint Presentation</vt:lpstr>
      <vt:lpstr>          Forgiveness</vt:lpstr>
      <vt:lpstr>Our Greatest Need </vt:lpstr>
      <vt:lpstr>PowerPoint Presentation</vt:lpstr>
      <vt:lpstr>              HOPE</vt:lpstr>
      <vt:lpstr>PowerPoint Presentation</vt:lpstr>
      <vt:lpstr>            CARE</vt:lpstr>
      <vt:lpstr>PowerPoint Presentation</vt:lpstr>
      <vt:lpstr>      LONELINESS</vt:lpstr>
      <vt:lpstr>PowerPoint Presentation</vt:lpstr>
      <vt:lpstr>       SUFFERING</vt:lpstr>
      <vt:lpstr>PowerPoint Presentation</vt:lpstr>
      <vt:lpstr>       TRIUMPH </vt:lpstr>
      <vt:lpstr>PowerPoint Presentation</vt:lpstr>
      <vt:lpstr>        REUNION</vt:lpstr>
      <vt:lpstr>PowerPoint Presentation</vt:lpstr>
      <vt:lpstr>The Cross was Not the End!</vt:lpstr>
      <vt:lpstr>PowerPoint Presentation</vt:lpstr>
      <vt:lpstr>PowerPoint Presentation</vt:lpstr>
      <vt:lpstr>PowerPoint Presentation</vt:lpstr>
      <vt:lpstr>12 Benefits of the Blood of Jesus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David Linton</cp:lastModifiedBy>
  <cp:revision>200</cp:revision>
  <dcterms:created xsi:type="dcterms:W3CDTF">2015-03-18T17:42:13Z</dcterms:created>
  <dcterms:modified xsi:type="dcterms:W3CDTF">2021-04-04T16:39:13Z</dcterms:modified>
</cp:coreProperties>
</file>