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71" r:id="rId2"/>
    <p:sldId id="314" r:id="rId3"/>
    <p:sldId id="415" r:id="rId4"/>
    <p:sldId id="417" r:id="rId5"/>
    <p:sldId id="274" r:id="rId6"/>
    <p:sldId id="277" r:id="rId7"/>
    <p:sldId id="279" r:id="rId8"/>
    <p:sldId id="262" r:id="rId9"/>
    <p:sldId id="261" r:id="rId10"/>
    <p:sldId id="258" r:id="rId11"/>
    <p:sldId id="269" r:id="rId12"/>
    <p:sldId id="263" r:id="rId13"/>
    <p:sldId id="259" r:id="rId14"/>
    <p:sldId id="281" r:id="rId15"/>
    <p:sldId id="283" r:id="rId16"/>
    <p:sldId id="282" r:id="rId17"/>
    <p:sldId id="280" r:id="rId18"/>
    <p:sldId id="260" r:id="rId19"/>
    <p:sldId id="267" r:id="rId20"/>
    <p:sldId id="270" r:id="rId21"/>
    <p:sldId id="273" r:id="rId22"/>
    <p:sldId id="268" r:id="rId23"/>
    <p:sldId id="264" r:id="rId24"/>
    <p:sldId id="265" r:id="rId25"/>
    <p:sldId id="272" r:id="rId26"/>
    <p:sldId id="256" r:id="rId27"/>
    <p:sldId id="278" r:id="rId28"/>
    <p:sldId id="257" r:id="rId29"/>
    <p:sldId id="275" r:id="rId30"/>
    <p:sldId id="276" r:id="rId31"/>
    <p:sldId id="266"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63" d="100"/>
          <a:sy n="63" d="100"/>
        </p:scale>
        <p:origin x="5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E45ED89-9648-41CE-A181-F4E33961579A}" type="datetimeFigureOut">
              <a:rPr lang="en-US" smtClean="0"/>
              <a:t>5/2/2021</a:t>
            </a:fld>
            <a:endParaRPr lang="en-US" dirty="0"/>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4C3744-313D-46A1-90F9-4F2E43410FCA}" type="slidenum">
              <a:rPr lang="en-US" smtClean="0"/>
              <a:t>‹#›</a:t>
            </a:fld>
            <a:endParaRPr lang="en-US" dirty="0"/>
          </a:p>
        </p:txBody>
      </p:sp>
    </p:spTree>
    <p:extLst>
      <p:ext uri="{BB962C8B-B14F-4D97-AF65-F5344CB8AC3E}">
        <p14:creationId xmlns:p14="http://schemas.microsoft.com/office/powerpoint/2010/main" val="7301235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22317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63505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65212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268636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102170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11027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362182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148862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188621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159740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17F84-B703-486E-B981-FBCF1B51D74B}" type="datetimeFigureOut">
              <a:rPr lang="en-US" smtClean="0"/>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8E955-340F-477F-8A11-10CAFC241FA0}" type="slidenum">
              <a:rPr lang="en-US" smtClean="0"/>
              <a:t>‹#›</a:t>
            </a:fld>
            <a:endParaRPr lang="en-US" dirty="0"/>
          </a:p>
        </p:txBody>
      </p:sp>
    </p:spTree>
    <p:extLst>
      <p:ext uri="{BB962C8B-B14F-4D97-AF65-F5344CB8AC3E}">
        <p14:creationId xmlns:p14="http://schemas.microsoft.com/office/powerpoint/2010/main" val="223503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17F84-B703-486E-B981-FBCF1B51D74B}" type="datetimeFigureOut">
              <a:rPr lang="en-US" smtClean="0"/>
              <a:t>5/2/2021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E955-340F-477F-8A11-10CAFC241FA0}" type="slidenum">
              <a:rPr lang="en-US" smtClean="0"/>
              <a:t>‹#›</a:t>
            </a:fld>
            <a:endParaRPr lang="en-US" dirty="0"/>
          </a:p>
        </p:txBody>
      </p:sp>
    </p:spTree>
    <p:extLst>
      <p:ext uri="{BB962C8B-B14F-4D97-AF65-F5344CB8AC3E}">
        <p14:creationId xmlns:p14="http://schemas.microsoft.com/office/powerpoint/2010/main" val="3697715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5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6857" y="5157154"/>
            <a:ext cx="2172286" cy="854075"/>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Timing</a:t>
            </a:r>
          </a:p>
        </p:txBody>
      </p:sp>
      <p:sp>
        <p:nvSpPr>
          <p:cNvPr id="3" name="Content Placeholder 2"/>
          <p:cNvSpPr>
            <a:spLocks noGrp="1"/>
          </p:cNvSpPr>
          <p:nvPr>
            <p:ph idx="1"/>
          </p:nvPr>
        </p:nvSpPr>
        <p:spPr>
          <a:xfrm>
            <a:off x="251791" y="2541564"/>
            <a:ext cx="11102009" cy="1420836"/>
          </a:xfrm>
        </p:spPr>
        <p:txBody>
          <a:bodyPr>
            <a:normAutofit/>
          </a:bodyPr>
          <a:lstStyle/>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This is the Last Message Before the 400 Silent Years </a:t>
            </a:r>
          </a:p>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…Between the Old Test. and the New Test.</a:t>
            </a:r>
          </a:p>
        </p:txBody>
      </p:sp>
    </p:spTree>
    <p:extLst>
      <p:ext uri="{BB962C8B-B14F-4D97-AF65-F5344CB8AC3E}">
        <p14:creationId xmlns:p14="http://schemas.microsoft.com/office/powerpoint/2010/main" val="9521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618" y="1879600"/>
            <a:ext cx="3761935" cy="854075"/>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Trouble (6-9)</a:t>
            </a:r>
          </a:p>
        </p:txBody>
      </p:sp>
      <p:sp>
        <p:nvSpPr>
          <p:cNvPr id="3" name="Content Placeholder 2"/>
          <p:cNvSpPr>
            <a:spLocks noGrp="1"/>
          </p:cNvSpPr>
          <p:nvPr>
            <p:ph idx="1"/>
          </p:nvPr>
        </p:nvSpPr>
        <p:spPr>
          <a:xfrm>
            <a:off x="3095096" y="3357488"/>
            <a:ext cx="8749901" cy="3029243"/>
          </a:xfrm>
        </p:spPr>
        <p:txBody>
          <a:bodyPr>
            <a:normAutofit/>
          </a:bodyPr>
          <a:lstStyle/>
          <a:p>
            <a:pPr>
              <a:lnSpc>
                <a:spcPct val="100000"/>
              </a:lnSpc>
              <a:spcBef>
                <a:spcPts val="600"/>
              </a:spcBef>
              <a:spcAft>
                <a:spcPts val="1200"/>
              </a:spcAft>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Get Your Self in Spiritual Shape </a:t>
            </a: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(6-7) </a:t>
            </a:r>
          </a:p>
          <a:p>
            <a:pPr>
              <a:lnSpc>
                <a:spcPct val="100000"/>
              </a:lnSpc>
              <a:spcBef>
                <a:spcPts val="600"/>
              </a:spcBef>
              <a:spcAft>
                <a:spcPts val="1200"/>
              </a:spcAft>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Put Me Back in 1</a:t>
            </a:r>
            <a:r>
              <a:rPr lang="en-US" sz="3200" b="1" baseline="30000" dirty="0">
                <a:solidFill>
                  <a:schemeClr val="bg1"/>
                </a:solidFill>
                <a:effectLst>
                  <a:outerShdw blurRad="38100" dist="38100" dir="2700000" algn="tl">
                    <a:srgbClr val="000000">
                      <a:alpha val="43137"/>
                    </a:srgbClr>
                  </a:outerShdw>
                </a:effectLst>
                <a:latin typeface="Arial Rounded MT Bold" panose="020F0704030504030204" pitchFamily="34" charset="0"/>
              </a:rPr>
              <a:t>st</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Place </a:t>
            </a: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(8-9)</a:t>
            </a:r>
          </a:p>
          <a:p>
            <a:pPr>
              <a:lnSpc>
                <a:spcPct val="100000"/>
              </a:lnSpc>
              <a:spcBef>
                <a:spcPts val="600"/>
              </a:spcBef>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There’s a Promise Coming… </a:t>
            </a:r>
          </a:p>
          <a:p>
            <a:pPr marL="0" indent="0">
              <a:lnSpc>
                <a:spcPct val="100000"/>
              </a:lnSpc>
              <a:spcBef>
                <a:spcPts val="0"/>
              </a:spcBef>
              <a:spcAft>
                <a:spcPts val="1200"/>
              </a:spcAft>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…When the Silence Breaks </a:t>
            </a: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(4:5)</a:t>
            </a:r>
          </a:p>
          <a:p>
            <a:endParaRPr lang="en-US" dirty="0"/>
          </a:p>
        </p:txBody>
      </p:sp>
    </p:spTree>
    <p:extLst>
      <p:ext uri="{BB962C8B-B14F-4D97-AF65-F5344CB8AC3E}">
        <p14:creationId xmlns:p14="http://schemas.microsoft.com/office/powerpoint/2010/main" val="1478883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3">
                                            <p:txEl>
                                              <p:pRg st="2" end="2"/>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056" y="242030"/>
            <a:ext cx="3297702" cy="854075"/>
          </a:xfrm>
          <a:solidFill>
            <a:schemeClr val="bg1"/>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Tithe (10a)</a:t>
            </a:r>
          </a:p>
        </p:txBody>
      </p:sp>
      <p:sp>
        <p:nvSpPr>
          <p:cNvPr id="3" name="Content Placeholder 2"/>
          <p:cNvSpPr>
            <a:spLocks noGrp="1"/>
          </p:cNvSpPr>
          <p:nvPr>
            <p:ph idx="1"/>
          </p:nvPr>
        </p:nvSpPr>
        <p:spPr>
          <a:xfrm>
            <a:off x="7351662" y="5429207"/>
            <a:ext cx="4840338" cy="1265507"/>
          </a:xfrm>
          <a:solidFill>
            <a:schemeClr val="bg1"/>
          </a:solidFill>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Tithe = </a:t>
            </a:r>
            <a:r>
              <a:rPr lang="en-US" sz="3200" dirty="0">
                <a:effectLst>
                  <a:outerShdw blurRad="38100" dist="38100" dir="2700000" algn="tl">
                    <a:srgbClr val="000000">
                      <a:alpha val="43137"/>
                    </a:srgbClr>
                  </a:outerShdw>
                </a:effectLst>
                <a:latin typeface="Arial Rounded MT Bold" panose="020F0704030504030204" pitchFamily="34" charset="0"/>
              </a:rPr>
              <a:t>Tenth Part</a:t>
            </a:r>
          </a:p>
          <a:p>
            <a:r>
              <a:rPr lang="en-US" sz="3200" b="1" dirty="0">
                <a:effectLst>
                  <a:outerShdw blurRad="38100" dist="38100" dir="2700000" algn="tl">
                    <a:srgbClr val="000000">
                      <a:alpha val="43137"/>
                    </a:srgbClr>
                  </a:outerShdw>
                </a:effectLst>
                <a:latin typeface="Arial Rounded MT Bold" panose="020F0704030504030204" pitchFamily="34" charset="0"/>
              </a:rPr>
              <a:t> All = </a:t>
            </a:r>
            <a:r>
              <a:rPr lang="en-US" sz="3200" dirty="0">
                <a:effectLst>
                  <a:outerShdw blurRad="38100" dist="38100" dir="2700000" algn="tl">
                    <a:srgbClr val="000000">
                      <a:alpha val="43137"/>
                    </a:srgbClr>
                  </a:outerShdw>
                </a:effectLst>
                <a:latin typeface="Arial Rounded MT Bold" panose="020F0704030504030204" pitchFamily="34" charset="0"/>
              </a:rPr>
              <a:t>the Whole Tenth</a:t>
            </a:r>
          </a:p>
        </p:txBody>
      </p:sp>
    </p:spTree>
    <p:extLst>
      <p:ext uri="{BB962C8B-B14F-4D97-AF65-F5344CB8AC3E}">
        <p14:creationId xmlns:p14="http://schemas.microsoft.com/office/powerpoint/2010/main" val="34077624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9486" y="534800"/>
            <a:ext cx="3766457" cy="854075"/>
          </a:xfrm>
          <a:solidFill>
            <a:schemeClr val="tx1">
              <a:alpha val="70000"/>
            </a:schemeClr>
          </a:solidFill>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Target (10b)</a:t>
            </a:r>
          </a:p>
        </p:txBody>
      </p:sp>
      <p:sp>
        <p:nvSpPr>
          <p:cNvPr id="3" name="Content Placeholder 2"/>
          <p:cNvSpPr>
            <a:spLocks noGrp="1"/>
          </p:cNvSpPr>
          <p:nvPr>
            <p:ph idx="1"/>
          </p:nvPr>
        </p:nvSpPr>
        <p:spPr>
          <a:xfrm>
            <a:off x="257944" y="1774373"/>
            <a:ext cx="11688417" cy="4152900"/>
          </a:xfrm>
          <a:solidFill>
            <a:schemeClr val="tx1">
              <a:alpha val="70000"/>
            </a:schemeClr>
          </a:solidFill>
        </p:spPr>
        <p:txBody>
          <a:bodyPr>
            <a:normAutofit/>
          </a:bodyPr>
          <a:lstStyle/>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It was </a:t>
            </a:r>
          </a:p>
          <a:p>
            <a:pPr>
              <a:lnSpc>
                <a:spcPct val="10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Specific -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…bring..all the Tithes</a:t>
            </a:r>
          </a:p>
          <a:p>
            <a:pPr>
              <a:lnSpc>
                <a:spcPct val="10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Specified -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…into the Storehouse</a:t>
            </a:r>
          </a:p>
          <a:p>
            <a:pPr>
              <a:lnSpc>
                <a:spcPct val="10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Special -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…there may be meat in My House</a:t>
            </a:r>
          </a:p>
          <a:p>
            <a:pPr marL="0" indent="0">
              <a:lnSpc>
                <a:spcPct val="100000"/>
              </a:lnSpc>
              <a:buNone/>
            </a:pPr>
            <a:r>
              <a:rPr lang="en-US" sz="3200" b="1" i="1" dirty="0">
                <a:solidFill>
                  <a:schemeClr val="bg1"/>
                </a:solidFill>
                <a:effectLst>
                  <a:outerShdw blurRad="38100" dist="38100" dir="2700000" algn="tl">
                    <a:srgbClr val="000000">
                      <a:alpha val="43137"/>
                    </a:srgbClr>
                  </a:outerShdw>
                </a:effectLst>
                <a:latin typeface="Arial Rounded MT Bold" panose="020F0704030504030204" pitchFamily="34" charset="0"/>
              </a:rPr>
              <a:t>“Bring ye all the tithes into the storehouse, that there may be meat in mine house, and prove me now herewith, saith the </a:t>
            </a:r>
            <a:r>
              <a:rPr lang="en-US" sz="3200" b="1" i="1" cap="small" dirty="0">
                <a:solidFill>
                  <a:schemeClr val="bg1"/>
                </a:solidFill>
                <a:effectLst>
                  <a:outerShdw blurRad="38100" dist="38100" dir="2700000" algn="tl">
                    <a:srgbClr val="000000">
                      <a:alpha val="43137"/>
                    </a:srgbClr>
                  </a:outerShdw>
                </a:effectLst>
                <a:latin typeface="Arial Rounded MT Bold" panose="020F0704030504030204" pitchFamily="34" charset="0"/>
              </a:rPr>
              <a:t>LORD</a:t>
            </a:r>
            <a:r>
              <a:rPr lang="en-US" sz="3200" b="1" i="1" dirty="0">
                <a:solidFill>
                  <a:schemeClr val="bg1"/>
                </a:solidFill>
                <a:effectLst>
                  <a:outerShdw blurRad="38100" dist="38100" dir="2700000" algn="tl">
                    <a:srgbClr val="000000">
                      <a:alpha val="43137"/>
                    </a:srgbClr>
                  </a:outerShdw>
                </a:effectLst>
                <a:latin typeface="Arial Rounded MT Bold" panose="020F0704030504030204" pitchFamily="34" charset="0"/>
              </a:rPr>
              <a:t> of hosts”</a:t>
            </a:r>
            <a:endParaRPr lang="en-US" sz="3200" b="1" i="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571191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3" end="3"/>
                                            </p:txEl>
                                          </p:spTgt>
                                        </p:tgtEl>
                                      </p:cBhvr>
                                    </p:animEffect>
                                  </p:childTnLst>
                                </p:cTn>
                              </p:par>
                            </p:childTnLst>
                          </p:cTn>
                        </p:par>
                        <p:par>
                          <p:cTn id="47" fill="hold">
                            <p:stCondLst>
                              <p:cond delay="2000"/>
                            </p:stCondLst>
                            <p:childTnLst>
                              <p:par>
                                <p:cTn id="48" presetID="31" presetClass="entr" presetSubtype="0"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DEE43-AE20-42F1-8ED9-5326618C78F6}"/>
              </a:ext>
            </a:extLst>
          </p:cNvPr>
          <p:cNvSpPr>
            <a:spLocks noGrp="1"/>
          </p:cNvSpPr>
          <p:nvPr>
            <p:ph idx="1"/>
          </p:nvPr>
        </p:nvSpPr>
        <p:spPr>
          <a:xfrm>
            <a:off x="838200" y="1218565"/>
            <a:ext cx="10515600" cy="5639435"/>
          </a:xfrm>
          <a:solidFill>
            <a:schemeClr val="tx1">
              <a:alpha val="90000"/>
            </a:schemeClr>
          </a:solidFill>
        </p:spPr>
        <p:txBody>
          <a:bodyPr>
            <a:norm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Prove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(10a) </a:t>
            </a:r>
            <a:r>
              <a:rPr lang="en-US" b="1"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prove</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 me now herewith, saith..</a:t>
            </a:r>
            <a:r>
              <a:rPr lang="en-US" i="1" cap="small"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LORD</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 of hosts</a:t>
            </a:r>
          </a:p>
          <a:p>
            <a:pPr lvl="1">
              <a:buFont typeface="Courier New" panose="02070309020205020404" pitchFamily="49" charset="0"/>
              <a:buChar char="o"/>
            </a:pPr>
            <a:r>
              <a:rPr lang="en-US" sz="2800" b="1" i="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Challenge was not God Punishing them but…</a:t>
            </a:r>
          </a:p>
          <a:p>
            <a:pPr marL="457200" lvl="1" indent="0">
              <a:buNone/>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…God Challenged them to Prove Him!!!</a:t>
            </a:r>
          </a:p>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Promise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(10b)</a:t>
            </a:r>
            <a:r>
              <a:rPr lang="en-US" sz="1800" dirty="0">
                <a:solidFill>
                  <a:schemeClr val="bg1"/>
                </a:solidFill>
                <a:effectLst/>
                <a:latin typeface="Times New Roman" panose="02020603050405020304" pitchFamily="18" charset="0"/>
                <a:ea typeface="Times New Roman" panose="02020603050405020304" pitchFamily="18" charset="0"/>
              </a:rPr>
              <a:t>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I will not open you the windows of heaven, and pour you out a blessing, that there shall not be room enough to receive it. </a:t>
            </a:r>
          </a:p>
          <a:p>
            <a:pPr lvl="1">
              <a:buFont typeface="Courier New" panose="02070309020205020404" pitchFamily="49" charset="0"/>
              <a:buChar char="o"/>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Change for the Good…</a:t>
            </a:r>
          </a:p>
          <a:p>
            <a:pPr marL="457200" lvl="1" indent="0">
              <a:buNone/>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…if the Good would Change</a:t>
            </a:r>
          </a:p>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Power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(11)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I will rebuke the devourer for your sakes, and he shall not destroy…</a:t>
            </a:r>
          </a:p>
          <a:p>
            <a:pPr lvl="1">
              <a:buFont typeface="Courier New" panose="02070309020205020404" pitchFamily="49" charset="0"/>
              <a:buChar char="o"/>
            </a:pPr>
            <a:r>
              <a:rPr lang="en-US" sz="2800" b="1" i="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Call Off the Destruction…</a:t>
            </a:r>
          </a:p>
          <a:p>
            <a:pPr marL="457200" lvl="1" indent="0">
              <a:buNone/>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…they had Called On Themselves</a:t>
            </a:r>
          </a:p>
        </p:txBody>
      </p:sp>
    </p:spTree>
    <p:extLst>
      <p:ext uri="{BB962C8B-B14F-4D97-AF65-F5344CB8AC3E}">
        <p14:creationId xmlns:p14="http://schemas.microsoft.com/office/powerpoint/2010/main" val="4063813077"/>
      </p:ext>
    </p:extLst>
  </p:cSld>
  <p:clrMapOvr>
    <a:masterClrMapping/>
  </p:clrMapOvr>
  <mc:AlternateContent xmlns:mc="http://schemas.openxmlformats.org/markup-compatibility/2006" xmlns:p14="http://schemas.microsoft.com/office/powerpoint/2010/main">
    <mc:Choice Requires="p14">
      <p:transition spd="slow" p14:dur="3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3">
                                            <p:txEl>
                                              <p:pRg st="1" end="1"/>
                                            </p:txEl>
                                          </p:spTgt>
                                        </p:tgtEl>
                                      </p:cBhvr>
                                    </p:animEffect>
                                  </p:childTnLst>
                                </p:cTn>
                              </p:par>
                            </p:childTnLst>
                          </p:cTn>
                        </p:par>
                        <p:par>
                          <p:cTn id="23" fill="hold">
                            <p:stCondLst>
                              <p:cond delay="4000"/>
                            </p:stCondLst>
                            <p:childTnLst>
                              <p:par>
                                <p:cTn id="24" presetID="53" presetClass="entr" presetSubtype="52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0"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9" dur="2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53" dur="2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anim calcmode="lin" valueType="num">
                                      <p:cBhvr>
                                        <p:cTn id="61" dur="20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62" dur="20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8" dur="2000"/>
                                        <p:tgtEl>
                                          <p:spTgt spid="3">
                                            <p:txEl>
                                              <p:pRg st="7" end="7"/>
                                            </p:txEl>
                                          </p:spTgt>
                                        </p:tgtEl>
                                      </p:cBhvr>
                                    </p:animEffect>
                                  </p:childTnLst>
                                </p:cTn>
                              </p:par>
                            </p:childTnLst>
                          </p:cTn>
                        </p:par>
                        <p:par>
                          <p:cTn id="69" fill="hold">
                            <p:stCondLst>
                              <p:cond delay="4000"/>
                            </p:stCondLst>
                            <p:childTnLst>
                              <p:par>
                                <p:cTn id="70" presetID="53" presetClass="entr" presetSubtype="528" fill="hold" grpId="0" nodeType="after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3"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4" dur="2000"/>
                                        <p:tgtEl>
                                          <p:spTgt spid="3">
                                            <p:txEl>
                                              <p:pRg st="8" end="8"/>
                                            </p:txEl>
                                          </p:spTgt>
                                        </p:tgtEl>
                                      </p:cBhvr>
                                    </p:animEffect>
                                    <p:anim calcmode="lin" valueType="num">
                                      <p:cBhvr>
                                        <p:cTn id="75" dur="2000" fill="hold"/>
                                        <p:tgtEl>
                                          <p:spTgt spid="3">
                                            <p:txEl>
                                              <p:pRg st="8" end="8"/>
                                            </p:txEl>
                                          </p:spTgt>
                                        </p:tgtEl>
                                        <p:attrNameLst>
                                          <p:attrName>ppt_x</p:attrName>
                                        </p:attrNameLst>
                                      </p:cBhvr>
                                      <p:tavLst>
                                        <p:tav tm="0">
                                          <p:val>
                                            <p:fltVal val="0.5"/>
                                          </p:val>
                                        </p:tav>
                                        <p:tav tm="100000">
                                          <p:val>
                                            <p:strVal val="#ppt_x"/>
                                          </p:val>
                                        </p:tav>
                                      </p:tavLst>
                                    </p:anim>
                                    <p:anim calcmode="lin" valueType="num">
                                      <p:cBhvr>
                                        <p:cTn id="76" dur="2000" fill="hold"/>
                                        <p:tgtEl>
                                          <p:spTgt spid="3">
                                            <p:txEl>
                                              <p:pRg st="8" end="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F2F7D-5AF3-4C59-B672-1CF7EF37694F}"/>
              </a:ext>
            </a:extLst>
          </p:cNvPr>
          <p:cNvSpPr txBox="1">
            <a:spLocks noGrp="1"/>
          </p:cNvSpPr>
          <p:nvPr>
            <p:ph type="title"/>
          </p:nvPr>
        </p:nvSpPr>
        <p:spPr>
          <a:xfrm>
            <a:off x="5445760" y="41077"/>
            <a:ext cx="6746240" cy="1754326"/>
          </a:xfrm>
          <a:prstGeom prst="rect">
            <a:avLst/>
          </a:prstGeom>
          <a:solidFill>
            <a:schemeClr val="tx1"/>
          </a:solidFill>
        </p:spPr>
        <p:txBody>
          <a:bodyPr wrap="square" rtlCol="0">
            <a:spAutoFit/>
          </a:bodyPr>
          <a:lstStyle/>
          <a:p>
            <a:pPr>
              <a:lnSpc>
                <a:spcPct val="100000"/>
              </a:lnSpc>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Tithe Doesn’t Guarantee </a:t>
            </a:r>
          </a:p>
          <a:p>
            <a:pPr marL="457200" indent="-457200">
              <a:lnSpc>
                <a:spcPct val="100000"/>
              </a:lnSpc>
              <a:buFont typeface="Arial" panose="020B0604020202020204" pitchFamily="34" charset="0"/>
              <a:buChar char="•"/>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Problem Free Life</a:t>
            </a:r>
          </a:p>
          <a:p>
            <a:pPr marL="457200" indent="-457200">
              <a:lnSpc>
                <a:spcPct val="100000"/>
              </a:lnSpc>
              <a:buFont typeface="Arial" panose="020B0604020202020204" pitchFamily="34" charset="0"/>
              <a:buChar char="•"/>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But a Powerful Life</a:t>
            </a:r>
            <a:endParaRPr lang="en-US" dirty="0">
              <a:solidFill>
                <a:schemeClr val="bg1"/>
              </a:solidFill>
            </a:endParaRPr>
          </a:p>
        </p:txBody>
      </p:sp>
      <p:sp>
        <p:nvSpPr>
          <p:cNvPr id="5" name="Content Placeholder 4">
            <a:extLst>
              <a:ext uri="{FF2B5EF4-FFF2-40B4-BE49-F238E27FC236}">
                <a16:creationId xmlns:a16="http://schemas.microsoft.com/office/drawing/2014/main" id="{1D90F44D-8BCD-4C63-B969-67DBBADA1D4A}"/>
              </a:ext>
            </a:extLst>
          </p:cNvPr>
          <p:cNvSpPr txBox="1">
            <a:spLocks noGrp="1"/>
          </p:cNvSpPr>
          <p:nvPr>
            <p:ph idx="1"/>
          </p:nvPr>
        </p:nvSpPr>
        <p:spPr>
          <a:xfrm>
            <a:off x="157480" y="2165642"/>
            <a:ext cx="9331960" cy="2010807"/>
          </a:xfrm>
          <a:prstGeom prst="rect">
            <a:avLst/>
          </a:prstGeom>
          <a:solidFill>
            <a:schemeClr val="tx1"/>
          </a:solidFill>
        </p:spPr>
        <p:txBody>
          <a:bodyPr wrap="square" rtlCol="0">
            <a:spAutoFit/>
          </a:bodyPr>
          <a:lstStyle/>
          <a:p>
            <a:pPr marL="0" indent="0" algn="ctr">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Remember</a:t>
            </a: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If You Take Care of God’s Business…</a:t>
            </a: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…God Will Take Care of Yours </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a:extLst>
              <a:ext uri="{FF2B5EF4-FFF2-40B4-BE49-F238E27FC236}">
                <a16:creationId xmlns:a16="http://schemas.microsoft.com/office/drawing/2014/main" id="{9F722132-9144-434B-B74F-69271368C48C}"/>
              </a:ext>
            </a:extLst>
          </p:cNvPr>
          <p:cNvSpPr txBox="1"/>
          <p:nvPr/>
        </p:nvSpPr>
        <p:spPr>
          <a:xfrm>
            <a:off x="3111205" y="4546688"/>
            <a:ext cx="8814390" cy="1938992"/>
          </a:xfrm>
          <a:prstGeom prst="rect">
            <a:avLst/>
          </a:prstGeom>
          <a:solidFill>
            <a:schemeClr val="tx1"/>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Remember</a:t>
            </a:r>
          </a:p>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If You Do What You Can Do…</a:t>
            </a:r>
          </a:p>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…God Will DO What You Can’t Do</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4880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anim calcmode="lin" valueType="num">
                                      <p:cBhvr>
                                        <p:cTn id="10" dur="1500" fill="hold"/>
                                        <p:tgtEl>
                                          <p:spTgt spid="4"/>
                                        </p:tgtEl>
                                        <p:attrNameLst>
                                          <p:attrName>ppt_x</p:attrName>
                                        </p:attrNameLst>
                                      </p:cBhvr>
                                      <p:tavLst>
                                        <p:tav tm="0">
                                          <p:val>
                                            <p:fltVal val="0.5"/>
                                          </p:val>
                                        </p:tav>
                                        <p:tav tm="100000">
                                          <p:val>
                                            <p:strVal val="#ppt_x"/>
                                          </p:val>
                                        </p:tav>
                                      </p:tavLst>
                                    </p:anim>
                                    <p:anim calcmode="lin" valueType="num">
                                      <p:cBhvr>
                                        <p:cTn id="11" dur="1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1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708A-463A-4252-A7F7-252A007208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C46005-257D-414F-8F5A-1CFA3FE3EFF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8163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1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7786" y="365125"/>
            <a:ext cx="5725886" cy="854075"/>
          </a:xfrm>
          <a:solidFill>
            <a:schemeClr val="bg1">
              <a:alpha val="7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(10c)</a:t>
            </a:r>
          </a:p>
        </p:txBody>
      </p:sp>
      <p:sp>
        <p:nvSpPr>
          <p:cNvPr id="3" name="Content Placeholder 2"/>
          <p:cNvSpPr>
            <a:spLocks noGrp="1"/>
          </p:cNvSpPr>
          <p:nvPr>
            <p:ph idx="1"/>
          </p:nvPr>
        </p:nvSpPr>
        <p:spPr>
          <a:xfrm>
            <a:off x="225287" y="1219201"/>
            <a:ext cx="11428233" cy="4998720"/>
          </a:xfrm>
          <a:solidFill>
            <a:schemeClr val="bg1">
              <a:alpha val="7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Notice He Called His House a Storehouse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Principle…</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…If You Don’t Put Anything in It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#1- It Can’t Sustain Itself (Ministry Internal)</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#2- It Can’t Sustain Others (Ministry External)</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#3- Not Because God Doesn’t Have it –But He wants Us…</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In Our Bringing in the Tithe and Offering…</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…We Become a Conduit</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…We Are Blessed to BE a Blessing</a:t>
            </a:r>
          </a:p>
        </p:txBody>
      </p:sp>
    </p:spTree>
    <p:extLst>
      <p:ext uri="{BB962C8B-B14F-4D97-AF65-F5344CB8AC3E}">
        <p14:creationId xmlns:p14="http://schemas.microsoft.com/office/powerpoint/2010/main" val="592461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42"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2000"/>
                                        <p:tgtEl>
                                          <p:spTgt spid="3">
                                            <p:txEl>
                                              <p:pRg st="6" end="6"/>
                                            </p:txEl>
                                          </p:spTgt>
                                        </p:tgtEl>
                                      </p:cBhvr>
                                    </p:animEffect>
                                    <p:anim calcmode="lin" valueType="num">
                                      <p:cBhvr>
                                        <p:cTn id="4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14000"/>
                            </p:stCondLst>
                            <p:childTnLst>
                              <p:par>
                                <p:cTn id="52" presetID="42" presetClass="entr" presetSubtype="0"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2000"/>
                                        <p:tgtEl>
                                          <p:spTgt spid="3">
                                            <p:txEl>
                                              <p:pRg st="7" end="7"/>
                                            </p:txEl>
                                          </p:spTgt>
                                        </p:tgtEl>
                                      </p:cBhvr>
                                    </p:animEffect>
                                    <p:anim calcmode="lin" valueType="num">
                                      <p:cBhvr>
                                        <p:cTn id="5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16000"/>
                            </p:stCondLst>
                            <p:childTnLst>
                              <p:par>
                                <p:cTn id="58" presetID="42" presetClass="entr" presetSubtype="0"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2000"/>
                                        <p:tgtEl>
                                          <p:spTgt spid="3">
                                            <p:txEl>
                                              <p:pRg st="8" end="8"/>
                                            </p:txEl>
                                          </p:spTgt>
                                        </p:tgtEl>
                                      </p:cBhvr>
                                    </p:animEffect>
                                    <p:anim calcmode="lin" valueType="num">
                                      <p:cBhvr>
                                        <p:cTn id="6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3586" y="283482"/>
            <a:ext cx="5399314" cy="854075"/>
          </a:xfrm>
          <a:solidFill>
            <a:schemeClr val="bg1">
              <a:alpha val="70000"/>
            </a:schemeClr>
          </a:solidFill>
          <a:effectLst>
            <a:softEdge rad="381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(10c)</a:t>
            </a:r>
          </a:p>
        </p:txBody>
      </p:sp>
      <p:sp>
        <p:nvSpPr>
          <p:cNvPr id="3" name="Content Placeholder 2"/>
          <p:cNvSpPr>
            <a:spLocks noGrp="1"/>
          </p:cNvSpPr>
          <p:nvPr>
            <p:ph idx="1"/>
          </p:nvPr>
        </p:nvSpPr>
        <p:spPr>
          <a:xfrm>
            <a:off x="225288" y="1219200"/>
            <a:ext cx="10878142" cy="5433391"/>
          </a:xfrm>
          <a:solidFill>
            <a:schemeClr val="bg1">
              <a:alpha val="70000"/>
            </a:schemeClr>
          </a:solidFill>
          <a:effectLst>
            <a:softEdge rad="38100"/>
          </a:effectLst>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Act of… </a:t>
            </a:r>
          </a:p>
          <a:p>
            <a:pPr>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Faith –Do I Really Trust Him / His Word?</a:t>
            </a:r>
          </a:p>
          <a:p>
            <a:pPr>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Love –What is My Motivation? </a:t>
            </a:r>
          </a:p>
          <a:p>
            <a:pPr lvl="2"/>
            <a:r>
              <a:rPr lang="en-US" sz="3200" b="1" dirty="0">
                <a:effectLst>
                  <a:outerShdw blurRad="38100" dist="38100" dir="2700000" algn="tl">
                    <a:srgbClr val="000000">
                      <a:alpha val="43137"/>
                    </a:srgbClr>
                  </a:outerShdw>
                </a:effectLst>
                <a:latin typeface="Arial Rounded MT Bold" panose="020F0704030504030204" pitchFamily="34" charset="0"/>
              </a:rPr>
              <a:t>Religion or Relationship?</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Promise (10)</a:t>
            </a:r>
          </a:p>
          <a:p>
            <a:pPr lvl="2"/>
            <a:r>
              <a:rPr lang="en-US" sz="3200" b="1" dirty="0">
                <a:effectLst>
                  <a:outerShdw blurRad="38100" dist="38100" dir="2700000" algn="tl">
                    <a:srgbClr val="000000">
                      <a:alpha val="43137"/>
                    </a:srgbClr>
                  </a:outerShdw>
                </a:effectLst>
                <a:latin typeface="Arial Rounded MT Bold" panose="020F0704030504030204" pitchFamily="34" charset="0"/>
              </a:rPr>
              <a:t>Pour Out a Blessing…</a:t>
            </a:r>
          </a:p>
          <a:p>
            <a:pPr marL="457200" lvl="1"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…Beyond Capacity to Receive (</a:t>
            </a:r>
            <a:r>
              <a:rPr lang="en-US" sz="3200" i="1" dirty="0">
                <a:effectLst>
                  <a:outerShdw blurRad="38100" dist="38100" dir="2700000" algn="tl">
                    <a:srgbClr val="000000">
                      <a:alpha val="43137"/>
                    </a:srgbClr>
                  </a:outerShdw>
                </a:effectLst>
                <a:latin typeface="Arial Rounded MT Bold" panose="020F0704030504030204" pitchFamily="34" charset="0"/>
              </a:rPr>
              <a:t>sowing/ reaping</a:t>
            </a:r>
            <a:r>
              <a:rPr lang="en-US" sz="32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Protection (11)</a:t>
            </a:r>
          </a:p>
          <a:p>
            <a:pPr lvl="2"/>
            <a:r>
              <a:rPr lang="en-US" sz="3200" b="1" dirty="0">
                <a:effectLst>
                  <a:outerShdw blurRad="38100" dist="38100" dir="2700000" algn="tl">
                    <a:srgbClr val="000000">
                      <a:alpha val="43137"/>
                    </a:srgbClr>
                  </a:outerShdw>
                </a:effectLst>
                <a:latin typeface="Arial Rounded MT Bold" panose="020F0704030504030204" pitchFamily="34" charset="0"/>
              </a:rPr>
              <a:t>Rebuke the Devour</a:t>
            </a:r>
          </a:p>
          <a:p>
            <a:pPr marL="457200" lvl="1"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…For Your Sake (</a:t>
            </a:r>
            <a:r>
              <a:rPr lang="en-US" sz="3200" i="1" dirty="0">
                <a:effectLst>
                  <a:outerShdw blurRad="38100" dist="38100" dir="2700000" algn="tl">
                    <a:srgbClr val="000000">
                      <a:alpha val="43137"/>
                    </a:srgbClr>
                  </a:outerShdw>
                </a:effectLst>
                <a:latin typeface="Arial Rounded MT Bold" panose="020F0704030504030204" pitchFamily="34" charset="0"/>
              </a:rPr>
              <a:t>Protects the Blessing</a:t>
            </a:r>
            <a:r>
              <a:rPr lang="en-US" sz="3200" b="1" dirty="0">
                <a:effectLst>
                  <a:outerShdw blurRad="38100" dist="38100" dir="2700000" algn="tl">
                    <a:srgbClr val="000000">
                      <a:alpha val="43137"/>
                    </a:srgbClr>
                  </a:outerShdw>
                </a:effectLst>
                <a:latin typeface="Arial Rounded MT Bold" panose="020F0704030504030204" pitchFamily="34" charset="0"/>
              </a:rPr>
              <a:t>)</a:t>
            </a:r>
          </a:p>
        </p:txBody>
      </p:sp>
    </p:spTree>
    <p:extLst>
      <p:ext uri="{BB962C8B-B14F-4D97-AF65-F5344CB8AC3E}">
        <p14:creationId xmlns:p14="http://schemas.microsoft.com/office/powerpoint/2010/main" val="26074035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2000" fill="hold"/>
                                        <p:tgtEl>
                                          <p:spTgt spid="3">
                                            <p:bg/>
                                          </p:spTgt>
                                        </p:tgtEl>
                                        <p:attrNameLst>
                                          <p:attrName>ppt_w</p:attrName>
                                        </p:attrNameLst>
                                      </p:cBhvr>
                                      <p:tavLst>
                                        <p:tav tm="0">
                                          <p:val>
                                            <p:fltVal val="0"/>
                                          </p:val>
                                        </p:tav>
                                        <p:tav tm="100000">
                                          <p:val>
                                            <p:strVal val="#ppt_w"/>
                                          </p:val>
                                        </p:tav>
                                      </p:tavLst>
                                    </p:anim>
                                    <p:anim calcmode="lin" valueType="num">
                                      <p:cBhvr>
                                        <p:cTn id="12" dur="2000" fill="hold"/>
                                        <p:tgtEl>
                                          <p:spTgt spid="3">
                                            <p:bg/>
                                          </p:spTgt>
                                        </p:tgtEl>
                                        <p:attrNameLst>
                                          <p:attrName>ppt_h</p:attrName>
                                        </p:attrNameLst>
                                      </p:cBhvr>
                                      <p:tavLst>
                                        <p:tav tm="0">
                                          <p:val>
                                            <p:fltVal val="0"/>
                                          </p:val>
                                        </p:tav>
                                        <p:tav tm="100000">
                                          <p:val>
                                            <p:strVal val="#ppt_h"/>
                                          </p:val>
                                        </p:tav>
                                      </p:tavLst>
                                    </p:anim>
                                    <p:anim calcmode="lin" valueType="num">
                                      <p:cBhvr>
                                        <p:cTn id="13" dur="2000" fill="hold"/>
                                        <p:tgtEl>
                                          <p:spTgt spid="3">
                                            <p:bg/>
                                          </p:spTgt>
                                        </p:tgtEl>
                                        <p:attrNameLst>
                                          <p:attrName>style.rotation</p:attrName>
                                        </p:attrNameLst>
                                      </p:cBhvr>
                                      <p:tavLst>
                                        <p:tav tm="0">
                                          <p:val>
                                            <p:fltVal val="90"/>
                                          </p:val>
                                        </p:tav>
                                        <p:tav tm="100000">
                                          <p:val>
                                            <p:fltVal val="0"/>
                                          </p:val>
                                        </p:tav>
                                      </p:tavLst>
                                    </p:anim>
                                    <p:animEffect transition="in" filter="fade">
                                      <p:cBhvr>
                                        <p:cTn id="14" dur="2000"/>
                                        <p:tgtEl>
                                          <p:spTgt spid="3">
                                            <p:bg/>
                                          </p:spTgt>
                                        </p:tgtEl>
                                      </p:cBhvr>
                                    </p:animEffect>
                                  </p:childTnLst>
                                </p:cTn>
                              </p:par>
                            </p:childTnLst>
                          </p:cTn>
                        </p:par>
                        <p:par>
                          <p:cTn id="15" fill="hold">
                            <p:stCondLst>
                              <p:cond delay="4000"/>
                            </p:stCondLst>
                            <p:childTnLst>
                              <p:par>
                                <p:cTn id="16" presetID="31"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0" end="0"/>
                                            </p:txEl>
                                          </p:spTgt>
                                        </p:tgtEl>
                                      </p:cBhvr>
                                    </p:animEffect>
                                  </p:childTnLst>
                                </p:cTn>
                              </p:par>
                            </p:childTnLst>
                          </p:cTn>
                        </p:par>
                        <p:par>
                          <p:cTn id="22" fill="hold">
                            <p:stCondLst>
                              <p:cond delay="6000"/>
                            </p:stCondLst>
                            <p:childTnLst>
                              <p:par>
                                <p:cTn id="23" presetID="31"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2000"/>
                                        <p:tgtEl>
                                          <p:spTgt spid="3">
                                            <p:txEl>
                                              <p:pRg st="1" end="1"/>
                                            </p:txEl>
                                          </p:spTgt>
                                        </p:tgtEl>
                                      </p:cBhvr>
                                    </p:animEffect>
                                  </p:childTnLst>
                                </p:cTn>
                              </p:par>
                            </p:childTnLst>
                          </p:cTn>
                        </p:par>
                        <p:par>
                          <p:cTn id="29" fill="hold">
                            <p:stCondLst>
                              <p:cond delay="8000"/>
                            </p:stCondLst>
                            <p:childTnLst>
                              <p:par>
                                <p:cTn id="30" presetID="31"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2000"/>
                                        <p:tgtEl>
                                          <p:spTgt spid="3">
                                            <p:txEl>
                                              <p:pRg st="2" end="2"/>
                                            </p:txEl>
                                          </p:spTgt>
                                        </p:tgtEl>
                                      </p:cBhvr>
                                    </p:animEffect>
                                  </p:childTnLst>
                                </p:cTn>
                              </p:par>
                            </p:childTnLst>
                          </p:cTn>
                        </p:par>
                        <p:par>
                          <p:cTn id="36" fill="hold">
                            <p:stCondLst>
                              <p:cond delay="10000"/>
                            </p:stCondLst>
                            <p:childTnLst>
                              <p:par>
                                <p:cTn id="37" presetID="31" presetClass="entr" presetSubtype="0"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2000"/>
                                        <p:tgtEl>
                                          <p:spTgt spid="3">
                                            <p:txEl>
                                              <p:pRg st="4" end="4"/>
                                            </p:txEl>
                                          </p:spTgt>
                                        </p:tgtEl>
                                      </p:cBhvr>
                                    </p:animEffect>
                                  </p:childTnLst>
                                </p:cTn>
                              </p:par>
                            </p:childTnLst>
                          </p:cTn>
                        </p:par>
                        <p:par>
                          <p:cTn id="51" fill="hold">
                            <p:stCondLst>
                              <p:cond delay="2000"/>
                            </p:stCondLst>
                            <p:childTnLst>
                              <p:par>
                                <p:cTn id="52" presetID="31" presetClass="entr" presetSubtype="0" fill="hold" grpId="0"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2000"/>
                                        <p:tgtEl>
                                          <p:spTgt spid="3">
                                            <p:txEl>
                                              <p:pRg st="5" end="5"/>
                                            </p:txEl>
                                          </p:spTgt>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1"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2" dur="2000"/>
                                        <p:tgtEl>
                                          <p:spTgt spid="3">
                                            <p:txEl>
                                              <p:pRg st="7" end="7"/>
                                            </p:txEl>
                                          </p:spTgt>
                                        </p:tgtEl>
                                      </p:cBhvr>
                                    </p:animEffect>
                                  </p:childTnLst>
                                </p:cTn>
                              </p:par>
                            </p:childTnLst>
                          </p:cTn>
                        </p:par>
                        <p:par>
                          <p:cTn id="73" fill="hold">
                            <p:stCondLst>
                              <p:cond delay="2000"/>
                            </p:stCondLst>
                            <p:childTnLst>
                              <p:par>
                                <p:cTn id="74" presetID="31" presetClass="entr" presetSubtype="0" fill="hold" grpId="0" nodeType="after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8"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9" dur="2000"/>
                                        <p:tgtEl>
                                          <p:spTgt spid="3">
                                            <p:txEl>
                                              <p:pRg st="8" end="8"/>
                                            </p:txEl>
                                          </p:spTgt>
                                        </p:tgtEl>
                                      </p:cBhvr>
                                    </p:animEffect>
                                  </p:childTnLst>
                                </p:cTn>
                              </p:par>
                            </p:childTnLst>
                          </p:cTn>
                        </p:par>
                        <p:par>
                          <p:cTn id="80" fill="hold">
                            <p:stCondLst>
                              <p:cond delay="4000"/>
                            </p:stCondLst>
                            <p:childTnLst>
                              <p:par>
                                <p:cTn id="81" presetID="31" presetClass="entr" presetSubtype="0" fill="hold" grpId="0" nodeType="after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4"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5"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C1E98EEF-45D5-4E84-A3BB-EFBCAA724967}"/>
              </a:ext>
            </a:extLst>
          </p:cNvPr>
          <p:cNvSpPr>
            <a:spLocks noGrp="1" noChangeArrowheads="1"/>
          </p:cNvSpPr>
          <p:nvPr>
            <p:ph idx="1"/>
          </p:nvPr>
        </p:nvSpPr>
        <p:spPr>
          <a:xfrm>
            <a:off x="800100" y="992266"/>
            <a:ext cx="10801349" cy="4821626"/>
          </a:xfrm>
          <a:solidFill>
            <a:schemeClr val="tx1"/>
          </a:solidFill>
        </p:spPr>
        <p:txBody>
          <a:bodyPr>
            <a:normAutofit fontScale="92500"/>
          </a:bodyPr>
          <a:lstStyle/>
          <a:p>
            <a:pPr marL="0" indent="0" algn="ctr">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Repeat</a:t>
            </a:r>
          </a:p>
          <a:p>
            <a:pPr marL="0" indent="0" algn="ctr">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These are the 2 Most Important Hours of My Week </a:t>
            </a:r>
          </a:p>
          <a:p>
            <a:pPr marL="0" indent="0" algn="ctr">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 Help Me to Cherish Them </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Accept My Worship Oh Lord!</a:t>
            </a:r>
          </a:p>
          <a:p>
            <a:pPr eaLnBrk="1">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301" y="60321"/>
            <a:ext cx="5970563" cy="1233904"/>
          </a:xfrm>
        </p:spPr>
        <p:txBody>
          <a:bodyPr>
            <a:no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(10-12)</a:t>
            </a:r>
          </a:p>
        </p:txBody>
      </p:sp>
      <p:sp>
        <p:nvSpPr>
          <p:cNvPr id="3" name="Content Placeholder 2"/>
          <p:cNvSpPr>
            <a:spLocks noGrp="1"/>
          </p:cNvSpPr>
          <p:nvPr>
            <p:ph idx="1"/>
          </p:nvPr>
        </p:nvSpPr>
        <p:spPr>
          <a:xfrm>
            <a:off x="1028318" y="1219201"/>
            <a:ext cx="10325482" cy="4450080"/>
          </a:xfrm>
        </p:spPr>
        <p:txBody>
          <a:bodyPr>
            <a:normAutofit/>
          </a:bodyPr>
          <a:lstStyle/>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Open                                                                   Shut</a:t>
            </a: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Shut                                                                     Open</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effectLst>
                <a:outerShdw blurRad="38100" dist="38100" dir="2700000" algn="tl">
                  <a:srgbClr val="000000">
                    <a:alpha val="43137"/>
                  </a:srgbClr>
                </a:outerShdw>
              </a:effectLst>
              <a:latin typeface="Arial Rounded MT Bold" panose="020F0704030504030204" pitchFamily="34" charset="0"/>
            </a:endParaRPr>
          </a:p>
        </p:txBody>
      </p:sp>
      <p:cxnSp>
        <p:nvCxnSpPr>
          <p:cNvPr id="5" name="Straight Connector 4"/>
          <p:cNvCxnSpPr/>
          <p:nvPr/>
        </p:nvCxnSpPr>
        <p:spPr>
          <a:xfrm>
            <a:off x="2546252" y="1702191"/>
            <a:ext cx="7287065" cy="3390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250831" y="1631852"/>
            <a:ext cx="7484012" cy="3432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2061" y="1884123"/>
            <a:ext cx="234211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00B0F0"/>
                </a:solidFill>
              </a:rPr>
              <a:t>Heaven</a:t>
            </a:r>
          </a:p>
        </p:txBody>
      </p:sp>
      <p:sp>
        <p:nvSpPr>
          <p:cNvPr id="9" name="Rectangle 8"/>
          <p:cNvSpPr/>
          <p:nvPr/>
        </p:nvSpPr>
        <p:spPr>
          <a:xfrm>
            <a:off x="9840097" y="1884123"/>
            <a:ext cx="130997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Hell</a:t>
            </a:r>
          </a:p>
        </p:txBody>
      </p:sp>
      <p:sp>
        <p:nvSpPr>
          <p:cNvPr id="10" name="Rectangle 9"/>
          <p:cNvSpPr/>
          <p:nvPr/>
        </p:nvSpPr>
        <p:spPr>
          <a:xfrm>
            <a:off x="489515" y="5575495"/>
            <a:ext cx="234211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00B0F0"/>
                </a:solidFill>
              </a:rPr>
              <a:t>Heaven</a:t>
            </a:r>
          </a:p>
        </p:txBody>
      </p:sp>
      <p:sp>
        <p:nvSpPr>
          <p:cNvPr id="11" name="Rectangle 10"/>
          <p:cNvSpPr/>
          <p:nvPr/>
        </p:nvSpPr>
        <p:spPr>
          <a:xfrm>
            <a:off x="10068368" y="5605975"/>
            <a:ext cx="130997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Hell</a:t>
            </a:r>
          </a:p>
        </p:txBody>
      </p:sp>
      <p:sp>
        <p:nvSpPr>
          <p:cNvPr id="12" name="TextBox 11"/>
          <p:cNvSpPr txBox="1"/>
          <p:nvPr/>
        </p:nvSpPr>
        <p:spPr>
          <a:xfrm>
            <a:off x="4792111" y="1406427"/>
            <a:ext cx="2359219"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God’s Way</a:t>
            </a:r>
            <a:endParaRPr lang="en-US" sz="3200" b="1" dirty="0">
              <a:effectLst>
                <a:outerShdw blurRad="38100" dist="38100" dir="2700000" algn="tl">
                  <a:srgbClr val="000000">
                    <a:alpha val="43137"/>
                  </a:srgbClr>
                </a:outerShdw>
              </a:effectLst>
            </a:endParaRPr>
          </a:p>
        </p:txBody>
      </p:sp>
      <p:sp>
        <p:nvSpPr>
          <p:cNvPr id="14" name="TextBox 13"/>
          <p:cNvSpPr txBox="1"/>
          <p:nvPr/>
        </p:nvSpPr>
        <p:spPr>
          <a:xfrm>
            <a:off x="5478488" y="4769339"/>
            <a:ext cx="1159329"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Or…</a:t>
            </a:r>
          </a:p>
        </p:txBody>
      </p:sp>
      <p:sp>
        <p:nvSpPr>
          <p:cNvPr id="4" name="TextBox 3"/>
          <p:cNvSpPr txBox="1"/>
          <p:nvPr/>
        </p:nvSpPr>
        <p:spPr>
          <a:xfrm>
            <a:off x="4792111" y="5975605"/>
            <a:ext cx="3087757"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Haggai 1:2… </a:t>
            </a:r>
          </a:p>
        </p:txBody>
      </p:sp>
    </p:spTree>
    <p:extLst>
      <p:ext uri="{BB962C8B-B14F-4D97-AF65-F5344CB8AC3E}">
        <p14:creationId xmlns:p14="http://schemas.microsoft.com/office/powerpoint/2010/main" val="21132705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1500"/>
                            </p:stCondLst>
                            <p:childTnLst>
                              <p:par>
                                <p:cTn id="41" presetID="37"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P spid="11" grpId="0"/>
      <p:bldP spid="12" grpId="0"/>
      <p:bldP spid="14"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03" y="1"/>
            <a:ext cx="5231296" cy="728870"/>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Haggai 1:2-11 NLT</a:t>
            </a:r>
          </a:p>
        </p:txBody>
      </p:sp>
      <p:sp>
        <p:nvSpPr>
          <p:cNvPr id="3" name="Content Placeholder 2"/>
          <p:cNvSpPr>
            <a:spLocks noGrp="1"/>
          </p:cNvSpPr>
          <p:nvPr>
            <p:ph idx="1"/>
          </p:nvPr>
        </p:nvSpPr>
        <p:spPr>
          <a:xfrm>
            <a:off x="0" y="728871"/>
            <a:ext cx="12191999" cy="6129129"/>
          </a:xfrm>
        </p:spPr>
        <p:txBody>
          <a:bodyPr>
            <a:noAutofit/>
          </a:bodyPr>
          <a:lstStyle/>
          <a:p>
            <a:pPr marL="0" indent="0">
              <a:lnSpc>
                <a:spcPct val="100000"/>
              </a:lnSpc>
              <a:buNone/>
            </a:pPr>
            <a:r>
              <a:rPr lang="en-US" sz="2300" baseline="30000" dirty="0">
                <a:effectLst>
                  <a:outerShdw blurRad="38100" dist="38100" dir="2700000" algn="tl">
                    <a:srgbClr val="000000">
                      <a:alpha val="43137"/>
                    </a:srgbClr>
                  </a:outerShdw>
                </a:effectLst>
                <a:latin typeface="Arial Rounded MT Bold" panose="020F0704030504030204" pitchFamily="34" charset="0"/>
              </a:rPr>
              <a:t>2 </a:t>
            </a:r>
            <a:r>
              <a:rPr lang="en-US" sz="2300" dirty="0">
                <a:effectLst>
                  <a:outerShdw blurRad="38100" dist="38100" dir="2700000" algn="tl">
                    <a:srgbClr val="000000">
                      <a:alpha val="43137"/>
                    </a:srgbClr>
                  </a:outerShdw>
                </a:effectLst>
                <a:latin typeface="Arial Rounded MT Bold" panose="020F0704030504030204" pitchFamily="34" charset="0"/>
              </a:rPr>
              <a:t> “This is what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says: The people are saying, ‘The time has not yet come to rebuild the house of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a:t>
            </a:r>
            <a:r>
              <a:rPr lang="en-US" sz="2300" baseline="30000" dirty="0">
                <a:effectLst>
                  <a:outerShdw blurRad="38100" dist="38100" dir="2700000" algn="tl">
                    <a:srgbClr val="000000">
                      <a:alpha val="43137"/>
                    </a:srgbClr>
                  </a:outerShdw>
                </a:effectLst>
                <a:latin typeface="Arial Rounded MT Bold" panose="020F0704030504030204" pitchFamily="34" charset="0"/>
              </a:rPr>
              <a:t>3 </a:t>
            </a:r>
            <a:r>
              <a:rPr lang="en-US" sz="2300" dirty="0">
                <a:effectLst>
                  <a:outerShdw blurRad="38100" dist="38100" dir="2700000" algn="tl">
                    <a:srgbClr val="000000">
                      <a:alpha val="43137"/>
                    </a:srgbClr>
                  </a:outerShdw>
                </a:effectLst>
                <a:latin typeface="Arial Rounded MT Bold" panose="020F0704030504030204" pitchFamily="34" charset="0"/>
              </a:rPr>
              <a:t> Then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sent this message through the prophet Haggai: </a:t>
            </a:r>
            <a:r>
              <a:rPr lang="en-US" sz="2300" baseline="30000" dirty="0">
                <a:effectLst>
                  <a:outerShdw blurRad="38100" dist="38100" dir="2700000" algn="tl">
                    <a:srgbClr val="000000">
                      <a:alpha val="43137"/>
                    </a:srgbClr>
                  </a:outerShdw>
                </a:effectLst>
                <a:latin typeface="Arial Rounded MT Bold" panose="020F0704030504030204" pitchFamily="34" charset="0"/>
              </a:rPr>
              <a:t>4 </a:t>
            </a:r>
            <a:r>
              <a:rPr lang="en-US" sz="2300" dirty="0">
                <a:effectLst>
                  <a:outerShdw blurRad="38100" dist="38100" dir="2700000" algn="tl">
                    <a:srgbClr val="000000">
                      <a:alpha val="43137"/>
                    </a:srgbClr>
                  </a:outerShdw>
                </a:effectLst>
                <a:latin typeface="Arial Rounded MT Bold" panose="020F0704030504030204" pitchFamily="34" charset="0"/>
              </a:rPr>
              <a:t> “Why are you living in luxurious houses while my house lies in ruins? </a:t>
            </a:r>
            <a:r>
              <a:rPr lang="en-US" sz="2300" baseline="30000" dirty="0">
                <a:effectLst>
                  <a:outerShdw blurRad="38100" dist="38100" dir="2700000" algn="tl">
                    <a:srgbClr val="000000">
                      <a:alpha val="43137"/>
                    </a:srgbClr>
                  </a:outerShdw>
                </a:effectLst>
                <a:latin typeface="Arial Rounded MT Bold" panose="020F0704030504030204" pitchFamily="34" charset="0"/>
              </a:rPr>
              <a:t>5 </a:t>
            </a:r>
            <a:r>
              <a:rPr lang="en-US" sz="2300" dirty="0">
                <a:effectLst>
                  <a:outerShdw blurRad="38100" dist="38100" dir="2700000" algn="tl">
                    <a:srgbClr val="000000">
                      <a:alpha val="43137"/>
                    </a:srgbClr>
                  </a:outerShdw>
                </a:effectLst>
                <a:latin typeface="Arial Rounded MT Bold" panose="020F0704030504030204" pitchFamily="34" charset="0"/>
              </a:rPr>
              <a:t> This is what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says: Look at what’s happening to you! </a:t>
            </a:r>
            <a:r>
              <a:rPr lang="en-US" sz="2300" baseline="30000" dirty="0">
                <a:effectLst>
                  <a:outerShdw blurRad="38100" dist="38100" dir="2700000" algn="tl">
                    <a:srgbClr val="000000">
                      <a:alpha val="43137"/>
                    </a:srgbClr>
                  </a:outerShdw>
                </a:effectLst>
                <a:latin typeface="Arial Rounded MT Bold" panose="020F0704030504030204" pitchFamily="34" charset="0"/>
              </a:rPr>
              <a:t>6 </a:t>
            </a:r>
            <a:r>
              <a:rPr lang="en-US" sz="2300" dirty="0">
                <a:effectLst>
                  <a:outerShdw blurRad="38100" dist="38100" dir="2700000" algn="tl">
                    <a:srgbClr val="000000">
                      <a:alpha val="43137"/>
                    </a:srgbClr>
                  </a:outerShdw>
                </a:effectLst>
                <a:latin typeface="Arial Rounded MT Bold" panose="020F0704030504030204" pitchFamily="34" charset="0"/>
              </a:rPr>
              <a:t> You have planted much but harvest little. You eat but are not satisfied. You drink but are still thirsty. You put on clothes but cannot keep warm. Your wages disappear as though you were putting them in pockets filled with holes! </a:t>
            </a:r>
            <a:r>
              <a:rPr lang="en-US" sz="2300" baseline="30000" dirty="0">
                <a:effectLst>
                  <a:outerShdw blurRad="38100" dist="38100" dir="2700000" algn="tl">
                    <a:srgbClr val="000000">
                      <a:alpha val="43137"/>
                    </a:srgbClr>
                  </a:outerShdw>
                </a:effectLst>
                <a:latin typeface="Arial Rounded MT Bold" panose="020F0704030504030204" pitchFamily="34" charset="0"/>
              </a:rPr>
              <a:t>7 </a:t>
            </a:r>
            <a:r>
              <a:rPr lang="en-US" sz="2300" dirty="0">
                <a:effectLst>
                  <a:outerShdw blurRad="38100" dist="38100" dir="2700000" algn="tl">
                    <a:srgbClr val="000000">
                      <a:alpha val="43137"/>
                    </a:srgbClr>
                  </a:outerShdw>
                </a:effectLst>
                <a:latin typeface="Arial Rounded MT Bold" panose="020F0704030504030204" pitchFamily="34" charset="0"/>
              </a:rPr>
              <a:t> “This is what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says: Look at what’s happening to you! </a:t>
            </a:r>
            <a:r>
              <a:rPr lang="en-US" sz="2300" baseline="30000" dirty="0">
                <a:effectLst>
                  <a:outerShdw blurRad="38100" dist="38100" dir="2700000" algn="tl">
                    <a:srgbClr val="000000">
                      <a:alpha val="43137"/>
                    </a:srgbClr>
                  </a:outerShdw>
                </a:effectLst>
                <a:latin typeface="Arial Rounded MT Bold" panose="020F0704030504030204" pitchFamily="34" charset="0"/>
              </a:rPr>
              <a:t>8 </a:t>
            </a:r>
            <a:r>
              <a:rPr lang="en-US" sz="2300" dirty="0">
                <a:effectLst>
                  <a:outerShdw blurRad="38100" dist="38100" dir="2700000" algn="tl">
                    <a:srgbClr val="000000">
                      <a:alpha val="43137"/>
                    </a:srgbClr>
                  </a:outerShdw>
                </a:effectLst>
                <a:latin typeface="Arial Rounded MT Bold" panose="020F0704030504030204" pitchFamily="34" charset="0"/>
              </a:rPr>
              <a:t> Now go up into the hills, bring down timber, and rebuild my house. Then I will take pleasure in it and be honored, says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a:t>
            </a:r>
            <a:r>
              <a:rPr lang="en-US" sz="2300" baseline="30000" dirty="0">
                <a:effectLst>
                  <a:outerShdw blurRad="38100" dist="38100" dir="2700000" algn="tl">
                    <a:srgbClr val="000000">
                      <a:alpha val="43137"/>
                    </a:srgbClr>
                  </a:outerShdw>
                </a:effectLst>
                <a:latin typeface="Arial Rounded MT Bold" panose="020F0704030504030204" pitchFamily="34" charset="0"/>
              </a:rPr>
              <a:t>9 </a:t>
            </a:r>
            <a:r>
              <a:rPr lang="en-US" sz="2300" dirty="0">
                <a:effectLst>
                  <a:outerShdw blurRad="38100" dist="38100" dir="2700000" algn="tl">
                    <a:srgbClr val="000000">
                      <a:alpha val="43137"/>
                    </a:srgbClr>
                  </a:outerShdw>
                </a:effectLst>
                <a:latin typeface="Arial Rounded MT Bold" panose="020F0704030504030204" pitchFamily="34" charset="0"/>
              </a:rPr>
              <a:t> You hoped for rich harvests, but they were poor. And when you brought your harvest home, I blew it away. Why? Because my house lies in ruins, says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while all of you are busy building your own fine houses. </a:t>
            </a:r>
            <a:r>
              <a:rPr lang="en-US" sz="2300" baseline="30000" dirty="0">
                <a:effectLst>
                  <a:outerShdw blurRad="38100" dist="38100" dir="2700000" algn="tl">
                    <a:srgbClr val="000000">
                      <a:alpha val="43137"/>
                    </a:srgbClr>
                  </a:outerShdw>
                </a:effectLst>
                <a:latin typeface="Arial Rounded MT Bold" panose="020F0704030504030204" pitchFamily="34" charset="0"/>
              </a:rPr>
              <a:t>10 </a:t>
            </a:r>
            <a:r>
              <a:rPr lang="en-US" sz="2300" dirty="0">
                <a:effectLst>
                  <a:outerShdw blurRad="38100" dist="38100" dir="2700000" algn="tl">
                    <a:srgbClr val="000000">
                      <a:alpha val="43137"/>
                    </a:srgbClr>
                  </a:outerShdw>
                </a:effectLst>
                <a:latin typeface="Arial Rounded MT Bold" panose="020F0704030504030204" pitchFamily="34" charset="0"/>
              </a:rPr>
              <a:t> It’s because of you that the heavens withhold the dew and the earth produces no crops. </a:t>
            </a:r>
            <a:r>
              <a:rPr lang="en-US" sz="2300" baseline="30000" dirty="0">
                <a:effectLst>
                  <a:outerShdw blurRad="38100" dist="38100" dir="2700000" algn="tl">
                    <a:srgbClr val="000000">
                      <a:alpha val="43137"/>
                    </a:srgbClr>
                  </a:outerShdw>
                </a:effectLst>
                <a:latin typeface="Arial Rounded MT Bold" panose="020F0704030504030204" pitchFamily="34" charset="0"/>
              </a:rPr>
              <a:t>11 </a:t>
            </a:r>
            <a:r>
              <a:rPr lang="en-US" sz="2300" dirty="0">
                <a:effectLst>
                  <a:outerShdw blurRad="38100" dist="38100" dir="2700000" algn="tl">
                    <a:srgbClr val="000000">
                      <a:alpha val="43137"/>
                    </a:srgbClr>
                  </a:outerShdw>
                </a:effectLst>
                <a:latin typeface="Arial Rounded MT Bold" panose="020F0704030504030204" pitchFamily="34" charset="0"/>
              </a:rPr>
              <a:t> I have called for a drought on your fields and hills—a drought to wither the grain and grapes and olive trees and all your other crops, a drought to starve you and your livestock and to ruin everything you have worked so hard to get.”</a:t>
            </a:r>
          </a:p>
        </p:txBody>
      </p:sp>
    </p:spTree>
    <p:extLst>
      <p:ext uri="{BB962C8B-B14F-4D97-AF65-F5344CB8AC3E}">
        <p14:creationId xmlns:p14="http://schemas.microsoft.com/office/powerpoint/2010/main" val="120533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6395357" cy="854075"/>
          </a:xfrm>
          <a:solidFill>
            <a:schemeClr val="bg1">
              <a:alpha val="70000"/>
            </a:schemeClr>
          </a:solidFill>
          <a:effectLst>
            <a:softEdge rad="381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(10c-12)</a:t>
            </a:r>
          </a:p>
        </p:txBody>
      </p:sp>
      <p:sp>
        <p:nvSpPr>
          <p:cNvPr id="3" name="Content Placeholder 2"/>
          <p:cNvSpPr>
            <a:spLocks noGrp="1"/>
          </p:cNvSpPr>
          <p:nvPr>
            <p:ph idx="1"/>
          </p:nvPr>
        </p:nvSpPr>
        <p:spPr>
          <a:xfrm>
            <a:off x="2217373" y="2574471"/>
            <a:ext cx="8982213" cy="4042117"/>
          </a:xfrm>
          <a:solidFill>
            <a:schemeClr val="bg1">
              <a:alpha val="70000"/>
            </a:schemeClr>
          </a:solidFill>
          <a:effectLst>
            <a:softEdge rad="38100"/>
          </a:effectLst>
        </p:spPr>
        <p:txBody>
          <a:bodyPr/>
          <a:lstStyle/>
          <a:p>
            <a:r>
              <a:rPr lang="en-US" sz="3200" b="1" dirty="0">
                <a:effectLst>
                  <a:outerShdw blurRad="38100" dist="38100" dir="2700000" algn="tl">
                    <a:srgbClr val="000000">
                      <a:alpha val="43137"/>
                    </a:srgbClr>
                  </a:outerShdw>
                </a:effectLst>
                <a:latin typeface="Arial Rounded MT Bold" panose="020F0704030504030204" pitchFamily="34" charset="0"/>
              </a:rPr>
              <a:t>My House Full (Principle)</a:t>
            </a:r>
          </a:p>
          <a:p>
            <a:r>
              <a:rPr lang="en-US" sz="3200" b="1" dirty="0">
                <a:effectLst>
                  <a:outerShdw blurRad="38100" dist="38100" dir="2700000" algn="tl">
                    <a:srgbClr val="000000">
                      <a:alpha val="43137"/>
                    </a:srgbClr>
                  </a:outerShdw>
                </a:effectLst>
                <a:latin typeface="Arial Rounded MT Bold" panose="020F0704030504030204" pitchFamily="34" charset="0"/>
              </a:rPr>
              <a:t>Your House Full (Promise)</a:t>
            </a:r>
          </a:p>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         …Blessing Cannot Receive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Are You…</a:t>
            </a:r>
          </a:p>
          <a:p>
            <a:pPr lvl="1"/>
            <a:r>
              <a:rPr lang="en-US" sz="3200" b="1" i="1" dirty="0">
                <a:effectLst>
                  <a:outerShdw blurRad="38100" dist="38100" dir="2700000" algn="tl">
                    <a:srgbClr val="000000">
                      <a:alpha val="43137"/>
                    </a:srgbClr>
                  </a:outerShdw>
                </a:effectLst>
                <a:latin typeface="Arial Rounded MT Bold" panose="020F0704030504030204" pitchFamily="34" charset="0"/>
              </a:rPr>
              <a:t>Just Getting By…?</a:t>
            </a:r>
          </a:p>
          <a:p>
            <a:pPr lvl="1"/>
            <a:r>
              <a:rPr lang="en-US" sz="3200" b="1" i="1" dirty="0">
                <a:effectLst>
                  <a:outerShdw blurRad="38100" dist="38100" dir="2700000" algn="tl">
                    <a:srgbClr val="000000">
                      <a:alpha val="43137"/>
                    </a:srgbClr>
                  </a:outerShdw>
                </a:effectLst>
                <a:latin typeface="Arial Rounded MT Bold" panose="020F0704030504030204" pitchFamily="34" charset="0"/>
              </a:rPr>
              <a:t>Depending On Yourself …?</a:t>
            </a:r>
          </a:p>
          <a:p>
            <a:pPr lvl="1"/>
            <a:r>
              <a:rPr lang="en-US" sz="3200" b="1" i="1" dirty="0">
                <a:effectLst>
                  <a:outerShdw blurRad="38100" dist="38100" dir="2700000" algn="tl">
                    <a:srgbClr val="000000">
                      <a:alpha val="43137"/>
                    </a:srgbClr>
                  </a:outerShdw>
                </a:effectLst>
                <a:latin typeface="Arial Rounded MT Bold" panose="020F0704030504030204" pitchFamily="34" charset="0"/>
              </a:rPr>
              <a:t>Living in the Blessings of the Overflow?  </a:t>
            </a:r>
            <a:endParaRPr lang="en-US" sz="2800" b="1"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51158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20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2000"/>
                                        <p:tgtEl>
                                          <p:spTgt spid="3">
                                            <p:txEl>
                                              <p:pRg st="3" end="3"/>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2000"/>
                                        <p:tgtEl>
                                          <p:spTgt spid="3">
                                            <p:txEl>
                                              <p:pRg st="4" end="4"/>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2000"/>
                                        <p:tgtEl>
                                          <p:spTgt spid="3">
                                            <p:txEl>
                                              <p:pRg st="5" end="5"/>
                                            </p:tx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right)">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8854" y="1392067"/>
            <a:ext cx="5970563" cy="854075"/>
          </a:xfrm>
          <a:solidFill>
            <a:schemeClr val="bg1">
              <a:alpha val="7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(10c-12)</a:t>
            </a:r>
          </a:p>
        </p:txBody>
      </p:sp>
      <p:sp>
        <p:nvSpPr>
          <p:cNvPr id="3" name="Content Placeholder 2"/>
          <p:cNvSpPr>
            <a:spLocks noGrp="1"/>
          </p:cNvSpPr>
          <p:nvPr>
            <p:ph idx="1"/>
          </p:nvPr>
        </p:nvSpPr>
        <p:spPr>
          <a:xfrm>
            <a:off x="2181869" y="2246142"/>
            <a:ext cx="9171931" cy="3943643"/>
          </a:xfrm>
          <a:solidFill>
            <a:schemeClr val="bg1">
              <a:alpha val="70000"/>
            </a:schemeClr>
          </a:solidFill>
          <a:effectLst>
            <a:softEdge rad="381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Elijah was…</a:t>
            </a:r>
          </a:p>
          <a:p>
            <a:r>
              <a:rPr lang="en-US" sz="3200" b="1" dirty="0">
                <a:effectLst>
                  <a:outerShdw blurRad="38100" dist="38100" dir="2700000" algn="tl">
                    <a:srgbClr val="000000">
                      <a:alpha val="43137"/>
                    </a:srgbClr>
                  </a:outerShdw>
                </a:effectLst>
                <a:latin typeface="Arial Rounded MT Bold" panose="020F0704030504030204" pitchFamily="34" charset="0"/>
              </a:rPr>
              <a:t>In Famine… </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Famine was Around Him</a:t>
            </a:r>
          </a:p>
          <a:p>
            <a:pPr lvl="1">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Famine Did Not Effect Him </a:t>
            </a:r>
          </a:p>
          <a:p>
            <a:r>
              <a:rPr lang="en-US" sz="3200" b="1" dirty="0">
                <a:effectLst>
                  <a:outerShdw blurRad="38100" dist="38100" dir="2700000" algn="tl">
                    <a:srgbClr val="000000">
                      <a:alpha val="43137"/>
                    </a:srgbClr>
                  </a:outerShdw>
                </a:effectLst>
                <a:latin typeface="Arial Rounded MT Bold" panose="020F0704030504030204" pitchFamily="34" charset="0"/>
              </a:rPr>
              <a:t>Full in Famine …</a:t>
            </a:r>
          </a:p>
          <a:p>
            <a:r>
              <a:rPr lang="en-US" sz="3200" b="1" dirty="0">
                <a:effectLst>
                  <a:outerShdw blurRad="38100" dist="38100" dir="2700000" algn="tl">
                    <a:srgbClr val="000000">
                      <a:alpha val="43137"/>
                    </a:srgbClr>
                  </a:outerShdw>
                </a:effectLst>
                <a:latin typeface="Arial Rounded MT Bold" panose="020F0704030504030204" pitchFamily="34" charset="0"/>
              </a:rPr>
              <a:t>Every time Elijah Reached into the Barrel…</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…God Worked another Miracle</a:t>
            </a:r>
          </a:p>
        </p:txBody>
      </p:sp>
    </p:spTree>
    <p:extLst>
      <p:ext uri="{BB962C8B-B14F-4D97-AF65-F5344CB8AC3E}">
        <p14:creationId xmlns:p14="http://schemas.microsoft.com/office/powerpoint/2010/main" val="722516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3514" y="431386"/>
            <a:ext cx="6464300" cy="854075"/>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(10c-12)</a:t>
            </a:r>
          </a:p>
        </p:txBody>
      </p:sp>
      <p:sp>
        <p:nvSpPr>
          <p:cNvPr id="3" name="Content Placeholder 2"/>
          <p:cNvSpPr>
            <a:spLocks noGrp="1"/>
          </p:cNvSpPr>
          <p:nvPr>
            <p:ph idx="1"/>
          </p:nvPr>
        </p:nvSpPr>
        <p:spPr>
          <a:xfrm>
            <a:off x="3391216" y="3020787"/>
            <a:ext cx="8080513" cy="3568700"/>
          </a:xfrm>
          <a:solidFill>
            <a:schemeClr val="bg1">
              <a:alpha val="90000"/>
            </a:schemeClr>
          </a:solidFill>
        </p:spPr>
        <p:txBody>
          <a:bodyPr>
            <a:no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Our God…</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…Is Able</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…To Turn Any Necessity</a:t>
            </a: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…Into An Opportunity</a:t>
            </a:r>
          </a:p>
          <a:p>
            <a:pPr marL="0" indent="0">
              <a:buNone/>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Prove Him and See!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244555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37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136" y="5091762"/>
            <a:ext cx="7834193" cy="1264588"/>
          </a:xfrm>
        </p:spPr>
        <p:txBody>
          <a:bodyPr anchor="ctr">
            <a:normAutofit fontScale="90000"/>
          </a:bodyPr>
          <a:lstStyle/>
          <a:p>
            <a:pPr algn="r">
              <a:lnSpc>
                <a:spcPct val="100000"/>
              </a:lnSpc>
            </a:pPr>
            <a:r>
              <a:rPr lang="en-US" sz="4700" dirty="0">
                <a:solidFill>
                  <a:schemeClr val="bg1"/>
                </a:solidFill>
                <a:effectLst>
                  <a:outerShdw blurRad="38100" dist="38100" dir="2700000" algn="tl">
                    <a:srgbClr val="000000">
                      <a:alpha val="43137"/>
                    </a:srgbClr>
                  </a:outerShdw>
                </a:effectLst>
                <a:latin typeface="Arial Rounded MT Bold" panose="020F0704030504030204" pitchFamily="34" charset="0"/>
              </a:rPr>
              <a:t>…The Proof is in the Pudding</a:t>
            </a:r>
          </a:p>
        </p:txBody>
      </p:sp>
      <p:sp>
        <p:nvSpPr>
          <p:cNvPr id="3" name="Subtitle 2"/>
          <p:cNvSpPr>
            <a:spLocks noGrp="1"/>
          </p:cNvSpPr>
          <p:nvPr>
            <p:ph type="subTitle" idx="1"/>
          </p:nvPr>
        </p:nvSpPr>
        <p:spPr>
          <a:xfrm>
            <a:off x="9405256" y="5091763"/>
            <a:ext cx="2068057" cy="1264587"/>
          </a:xfrm>
        </p:spPr>
        <p:txBody>
          <a:bodyPr anchor="ctr">
            <a:normAutofit/>
          </a:bodyPr>
          <a:lstStyle/>
          <a:p>
            <a:pPr algn="l"/>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Malachi 3</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58" t="36514" r="1630" b="37160"/>
          <a:stretch/>
        </p:blipFill>
        <p:spPr>
          <a:xfrm>
            <a:off x="433136" y="237927"/>
            <a:ext cx="11209135" cy="3354359"/>
          </a:xfrm>
          <a:prstGeom prst="rect">
            <a:avLst/>
          </a:prstGeom>
        </p:spPr>
      </p:pic>
    </p:spTree>
    <p:extLst>
      <p:ext uri="{BB962C8B-B14F-4D97-AF65-F5344CB8AC3E}">
        <p14:creationId xmlns:p14="http://schemas.microsoft.com/office/powerpoint/2010/main" val="29361966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2000"/>
                                        <p:tgtEl>
                                          <p:spTgt spid="3">
                                            <p:txEl>
                                              <p:pRg st="0" end="0"/>
                                            </p:txEl>
                                          </p:spTgt>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 calcmode="lin" valueType="num">
                                      <p:cBhvr>
                                        <p:cTn id="19" dur="2000" fill="hold"/>
                                        <p:tgtEl>
                                          <p:spTgt spid="2"/>
                                        </p:tgtEl>
                                        <p:attrNameLst>
                                          <p:attrName>style.rotation</p:attrName>
                                        </p:attrNameLst>
                                      </p:cBhvr>
                                      <p:tavLst>
                                        <p:tav tm="0">
                                          <p:val>
                                            <p:fltVal val="90"/>
                                          </p:val>
                                        </p:tav>
                                        <p:tav tm="100000">
                                          <p:val>
                                            <p:fltVal val="0"/>
                                          </p:val>
                                        </p:tav>
                                      </p:tavLst>
                                    </p:anim>
                                    <p:animEffect transition="in" filter="fade">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ithe">
            <a:extLst>
              <a:ext uri="{FF2B5EF4-FFF2-40B4-BE49-F238E27FC236}">
                <a16:creationId xmlns:a16="http://schemas.microsoft.com/office/drawing/2014/main" id="{162A2F81-E4DC-4117-8926-7A3A43FC3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63" y="414327"/>
            <a:ext cx="2995625" cy="2157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513B3332-2583-4B8C-B0B8-1B4392B57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359" y="114271"/>
            <a:ext cx="4205278"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ithe">
            <a:extLst>
              <a:ext uri="{FF2B5EF4-FFF2-40B4-BE49-F238E27FC236}">
                <a16:creationId xmlns:a16="http://schemas.microsoft.com/office/drawing/2014/main" id="{A5FC3EAA-0664-471D-817A-5AEB1673F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6" y="207163"/>
            <a:ext cx="36861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5175A2D3-E6C9-43BD-B2CF-6C3F98F0D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56" y="3443298"/>
            <a:ext cx="3348037"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287" y="1219200"/>
            <a:ext cx="11688417" cy="5433391"/>
          </a:xfrm>
        </p:spPr>
        <p:txBody>
          <a:bodyPr>
            <a:normAutofit/>
          </a:bodyPr>
          <a:lstStyle/>
          <a:p>
            <a:pPr marL="0" indent="0">
              <a:buNone/>
            </a:pPr>
            <a:r>
              <a:rPr lang="en-US" sz="4000" dirty="0">
                <a:effectLst>
                  <a:outerShdw blurRad="38100" dist="38100" dir="2700000" algn="tl">
                    <a:srgbClr val="000000">
                      <a:alpha val="43137"/>
                    </a:srgbClr>
                  </a:outerShdw>
                </a:effectLst>
                <a:latin typeface="Arial Rounded MT Bold" panose="020F0704030504030204" pitchFamily="34" charset="0"/>
              </a:rPr>
              <a:t>This is the Only Principle where God Says …</a:t>
            </a:r>
          </a:p>
          <a:p>
            <a:pPr marL="0" indent="0">
              <a:buNone/>
            </a:pPr>
            <a:r>
              <a:rPr lang="en-US" sz="4000" dirty="0">
                <a:effectLst>
                  <a:outerShdw blurRad="38100" dist="38100" dir="2700000" algn="tl">
                    <a:srgbClr val="000000">
                      <a:alpha val="43137"/>
                    </a:srgbClr>
                  </a:outerShdw>
                </a:effectLst>
                <a:latin typeface="Arial Rounded MT Bold" panose="020F0704030504030204" pitchFamily="34" charset="0"/>
              </a:rPr>
              <a:t>                  </a:t>
            </a:r>
          </a:p>
          <a:p>
            <a:pPr marL="0" indent="0">
              <a:buNone/>
            </a:pPr>
            <a:r>
              <a:rPr lang="en-US" sz="4000" dirty="0">
                <a:effectLst>
                  <a:outerShdw blurRad="38100" dist="38100" dir="2700000" algn="tl">
                    <a:srgbClr val="000000">
                      <a:alpha val="43137"/>
                    </a:srgbClr>
                  </a:outerShdw>
                </a:effectLst>
                <a:latin typeface="Arial Rounded MT Bold" panose="020F0704030504030204" pitchFamily="34" charset="0"/>
              </a:rPr>
              <a:t>                         </a:t>
            </a:r>
            <a:r>
              <a:rPr lang="en-US" sz="4800" dirty="0">
                <a:effectLst>
                  <a:outerShdw blurRad="38100" dist="38100" dir="2700000" algn="tl">
                    <a:srgbClr val="000000">
                      <a:alpha val="43137"/>
                    </a:srgbClr>
                  </a:outerShdw>
                </a:effectLst>
                <a:latin typeface="Arial Rounded MT Bold" panose="020F0704030504030204" pitchFamily="34" charset="0"/>
              </a:rPr>
              <a:t>“Prove ME!”</a:t>
            </a:r>
          </a:p>
          <a:p>
            <a:pPr marL="0" indent="0">
              <a:buNone/>
            </a:pPr>
            <a:endParaRPr lang="en-US" sz="40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dirty="0">
                <a:effectLst>
                  <a:outerShdw blurRad="38100" dist="38100" dir="2700000" algn="tl">
                    <a:srgbClr val="000000">
                      <a:alpha val="43137"/>
                    </a:srgbClr>
                  </a:outerShdw>
                </a:effectLst>
                <a:latin typeface="Arial Rounded MT Bold" panose="020F0704030504030204" pitchFamily="34" charset="0"/>
              </a:rPr>
              <a:t>      i.e. – You Take Care of His Business…</a:t>
            </a:r>
          </a:p>
          <a:p>
            <a:pPr marL="0" indent="0">
              <a:buNone/>
            </a:pPr>
            <a:r>
              <a:rPr lang="en-US" sz="4000" dirty="0">
                <a:effectLst>
                  <a:outerShdw blurRad="38100" dist="38100" dir="2700000" algn="tl">
                    <a:srgbClr val="000000">
                      <a:alpha val="43137"/>
                    </a:srgbClr>
                  </a:outerShdw>
                </a:effectLst>
                <a:latin typeface="Arial Rounded MT Bold" panose="020F0704030504030204" pitchFamily="34" charset="0"/>
              </a:rPr>
              <a:t>                  …He Will Take Care of Yours!</a:t>
            </a:r>
          </a:p>
        </p:txBody>
      </p:sp>
    </p:spTree>
    <p:extLst>
      <p:ext uri="{BB962C8B-B14F-4D97-AF65-F5344CB8AC3E}">
        <p14:creationId xmlns:p14="http://schemas.microsoft.com/office/powerpoint/2010/main" val="21255812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93CC-461C-4F9B-9D6F-86AFDAD6EA14}"/>
              </a:ext>
            </a:extLst>
          </p:cNvPr>
          <p:cNvSpPr>
            <a:spLocks noGrp="1"/>
          </p:cNvSpPr>
          <p:nvPr>
            <p:ph type="ctrTitle"/>
          </p:nvPr>
        </p:nvSpPr>
        <p:spPr/>
        <p:txBody>
          <a:bodyPr/>
          <a:lstStyle/>
          <a:p>
            <a:r>
              <a:rPr lang="en-US" dirty="0"/>
              <a:t>Stewardship</a:t>
            </a:r>
          </a:p>
        </p:txBody>
      </p:sp>
      <p:sp>
        <p:nvSpPr>
          <p:cNvPr id="3" name="Subtitle 2">
            <a:extLst>
              <a:ext uri="{FF2B5EF4-FFF2-40B4-BE49-F238E27FC236}">
                <a16:creationId xmlns:a16="http://schemas.microsoft.com/office/drawing/2014/main" id="{9CCA6323-6B40-48B2-B180-90109A5FE3A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072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8F24-775B-4D21-AE95-E80FC9969A7E}"/>
              </a:ext>
            </a:extLst>
          </p:cNvPr>
          <p:cNvSpPr>
            <a:spLocks noGrp="1"/>
          </p:cNvSpPr>
          <p:nvPr>
            <p:ph type="ctrTitle"/>
          </p:nvPr>
        </p:nvSpPr>
        <p:spPr/>
        <p:txBody>
          <a:bodyPr>
            <a:normAutofit/>
          </a:bodyPr>
          <a:lstStyle/>
          <a:p>
            <a:r>
              <a:rPr lang="en-US" sz="8800" b="1" dirty="0">
                <a:effectLst>
                  <a:outerShdw blurRad="38100" dist="38100" dir="2700000" algn="tl">
                    <a:srgbClr val="000000">
                      <a:alpha val="43137"/>
                    </a:srgbClr>
                  </a:outerShdw>
                </a:effectLst>
              </a:rPr>
              <a:t>Praise Time!!</a:t>
            </a:r>
          </a:p>
        </p:txBody>
      </p:sp>
      <p:sp>
        <p:nvSpPr>
          <p:cNvPr id="3" name="Subtitle 2">
            <a:extLst>
              <a:ext uri="{FF2B5EF4-FFF2-40B4-BE49-F238E27FC236}">
                <a16:creationId xmlns:a16="http://schemas.microsoft.com/office/drawing/2014/main" id="{3A436A32-88E1-4C7F-9CEE-24157DC8BA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19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B00-32EA-4223-A871-6035A9B7A641}"/>
              </a:ext>
            </a:extLst>
          </p:cNvPr>
          <p:cNvSpPr>
            <a:spLocks noGrp="1"/>
          </p:cNvSpPr>
          <p:nvPr>
            <p:ph type="title"/>
          </p:nvPr>
        </p:nvSpPr>
        <p:spPr>
          <a:xfrm>
            <a:off x="2863948" y="168788"/>
            <a:ext cx="5745480" cy="801067"/>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Revolution (Att) #4</a:t>
            </a:r>
          </a:p>
        </p:txBody>
      </p:sp>
      <p:sp>
        <p:nvSpPr>
          <p:cNvPr id="3" name="Content Placeholder 2">
            <a:extLst>
              <a:ext uri="{FF2B5EF4-FFF2-40B4-BE49-F238E27FC236}">
                <a16:creationId xmlns:a16="http://schemas.microsoft.com/office/drawing/2014/main" id="{9220C61B-D9CB-4C78-89D0-7B860124A11E}"/>
              </a:ext>
            </a:extLst>
          </p:cNvPr>
          <p:cNvSpPr>
            <a:spLocks noGrp="1"/>
          </p:cNvSpPr>
          <p:nvPr>
            <p:ph idx="1"/>
          </p:nvPr>
        </p:nvSpPr>
        <p:spPr>
          <a:xfrm>
            <a:off x="145774" y="1073425"/>
            <a:ext cx="11887200" cy="5919045"/>
          </a:xfrm>
        </p:spPr>
        <p:txBody>
          <a:bodyPr>
            <a:normAutofit fontScale="77500" lnSpcReduction="20000"/>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I am a tither and a giver, the windows of heaven are open to me and God rebukes the devourer for my sake. I am blessed ﬁnancially and receive a blessing that I cannot contain. (Mal 3:10, Luke 6:38)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 do not worry about lack, knowing God supplies all my needs richly and abundantly; therefore I am able to sow freely and liberally.(Phi 4:19)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I choose to sow cheerfully, generously and bountifully, knowing I will reap bountifully. I have in abundance every favour and earthly blessing; All my needs are met and I abound in every good work (2 Cor 9:6-8, Pro 11:24-25).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I obey Him, the Lord blesses everything I put my hand to. He grants me abundant prosperity. He makes me the head and not the tail, above and not beneath. The blessings of God are chasing me and overtaking me! (Deu 28:1-14).   </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Because God loves to see me prosper, I am believing Him for: jobs and better jobs, advancements, raises and bonuses, sales and commissions, God-ideas and strategies, debts paid off, expenses decrease, blessings and increases, ﬁnancial freedom and breakthroughs.(Phi 4:19, Psa 35:27, Deu 8:18, Psa 112:3, 2 Cor 8:9) DECLARATIONS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444128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4923" b="34786"/>
          <a:stretch/>
        </p:blipFill>
        <p:spPr>
          <a:xfrm>
            <a:off x="272498" y="434468"/>
            <a:ext cx="3086100" cy="89075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8" t="36514" r="1630" b="37160"/>
          <a:stretch/>
        </p:blipFill>
        <p:spPr>
          <a:xfrm>
            <a:off x="4492487" y="237927"/>
            <a:ext cx="4731026" cy="1283831"/>
          </a:xfrm>
          <a:prstGeom prst="rect">
            <a:avLst/>
          </a:prstGeom>
        </p:spPr>
      </p:pic>
      <p:pic>
        <p:nvPicPr>
          <p:cNvPr id="1026" name="Picture 2" descr="Image result for tithe if you love Jesus"/>
          <p:cNvPicPr>
            <a:picLocks noChangeAspect="1" noChangeArrowheads="1"/>
          </p:cNvPicPr>
          <p:nvPr/>
        </p:nvPicPr>
        <p:blipFill rotWithShape="1">
          <a:blip r:embed="rId4">
            <a:extLst>
              <a:ext uri="{28A0092B-C50C-407E-A947-70E740481C1C}">
                <a14:useLocalDpi xmlns:a14="http://schemas.microsoft.com/office/drawing/2010/main" val="0"/>
              </a:ext>
            </a:extLst>
          </a:blip>
          <a:srcRect l="2211" t="11711" r="1607" b="9313"/>
          <a:stretch/>
        </p:blipFill>
        <p:spPr bwMode="auto">
          <a:xfrm>
            <a:off x="278296" y="1842052"/>
            <a:ext cx="4214191" cy="283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8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7D6B0474-9AE0-4BA4-88BF-AB49679D4D9D}"/>
              </a:ext>
            </a:extLst>
          </p:cNvPr>
          <p:cNvSpPr>
            <a:spLocks noGrp="1" noChangeArrowheads="1"/>
          </p:cNvSpPr>
          <p:nvPr>
            <p:ph idx="1"/>
          </p:nvPr>
        </p:nvSpPr>
        <p:spPr>
          <a:xfrm>
            <a:off x="1381125" y="180975"/>
            <a:ext cx="9248775" cy="6591300"/>
          </a:xfrm>
          <a:solidFill>
            <a:schemeClr val="tx1"/>
          </a:solidFill>
        </p:spPr>
        <p:txBody>
          <a:bodyPr>
            <a:normAutofit/>
          </a:bodyPr>
          <a:lstStyle/>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Repeat</a:t>
            </a:r>
          </a:p>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I Lift My Offering to You</a:t>
            </a:r>
          </a:p>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Let It Please You Oh Lord</a:t>
            </a:r>
          </a:p>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This is My Seed</a:t>
            </a:r>
          </a:p>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Although It Leaves My Hand </a:t>
            </a:r>
          </a:p>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It will Never Leave My Life</a:t>
            </a:r>
          </a:p>
          <a:p>
            <a:pPr marL="0" indent="0" algn="ctr">
              <a:lnSpc>
                <a:spcPct val="110000"/>
              </a:lnSpc>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7"/>
              </a:spcBef>
              <a:buNone/>
              <a:defRPr/>
            </a:pP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817"/>
              </a:spcBef>
              <a:buNone/>
              <a:defRPr/>
            </a:pP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Accept My Seed Oh Lord!</a:t>
            </a:r>
          </a:p>
          <a:p>
            <a:pPr eaLnBrk="1">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0"/>
            <a:ext cx="11900452" cy="6857999"/>
          </a:xfrm>
        </p:spPr>
        <p:txBody>
          <a:bodyPr>
            <a:normAutofit fontScale="92500"/>
          </a:bodyPr>
          <a:lstStyle/>
          <a:p>
            <a:pPr marL="0" indent="0">
              <a:buNone/>
            </a:pPr>
            <a:r>
              <a:rPr lang="en-US" b="1" dirty="0">
                <a:solidFill>
                  <a:schemeClr val="bg1"/>
                </a:solidFill>
                <a:effectLst>
                  <a:outerShdw blurRad="38100" dist="38100" dir="2700000" algn="tl">
                    <a:srgbClr val="000000">
                      <a:alpha val="43137"/>
                    </a:srgbClr>
                  </a:outerShdw>
                </a:effectLst>
              </a:rPr>
              <a:t>TOP TEN SIGNS YOU MAY NOT BE READING YOUR BIBLE ENOUGH</a:t>
            </a:r>
          </a:p>
          <a:p>
            <a:pPr marL="0" indent="0">
              <a:buNone/>
            </a:pPr>
            <a:r>
              <a:rPr lang="en-US" b="1" dirty="0">
                <a:solidFill>
                  <a:schemeClr val="bg1"/>
                </a:solidFill>
                <a:effectLst>
                  <a:outerShdw blurRad="38100" dist="38100" dir="2700000" algn="tl">
                    <a:srgbClr val="000000">
                      <a:alpha val="43137"/>
                    </a:srgbClr>
                  </a:outerShdw>
                </a:effectLst>
              </a:rPr>
              <a:t>10- The preacher announces the sermon is from Genesis . . .  and you check the table of contents.  </a:t>
            </a:r>
          </a:p>
          <a:p>
            <a:pPr marL="0" indent="0">
              <a:buNone/>
            </a:pPr>
            <a:r>
              <a:rPr lang="en-US" b="1" dirty="0">
                <a:solidFill>
                  <a:schemeClr val="bg1"/>
                </a:solidFill>
                <a:effectLst>
                  <a:outerShdw blurRad="38100" dist="38100" dir="2700000" algn="tl">
                    <a:srgbClr val="000000">
                      <a:alpha val="43137"/>
                    </a:srgbClr>
                  </a:outerShdw>
                </a:effectLst>
              </a:rPr>
              <a:t>9- You think Abraham, Isaac, and Jacob may have had a few hit songs during the 60s.  </a:t>
            </a:r>
          </a:p>
          <a:p>
            <a:pPr marL="0" indent="0">
              <a:buNone/>
            </a:pPr>
            <a:r>
              <a:rPr lang="en-US" b="1" dirty="0">
                <a:solidFill>
                  <a:schemeClr val="bg1"/>
                </a:solidFill>
                <a:effectLst>
                  <a:outerShdw blurRad="38100" dist="38100" dir="2700000" algn="tl">
                    <a:srgbClr val="000000">
                      <a:alpha val="43137"/>
                    </a:srgbClr>
                  </a:outerShdw>
                </a:effectLst>
              </a:rPr>
              <a:t>8- You open to the Gospel of Luke and a WWII Savings Bond falls out.  </a:t>
            </a:r>
          </a:p>
          <a:p>
            <a:pPr marL="0" indent="0">
              <a:buNone/>
            </a:pPr>
            <a:r>
              <a:rPr lang="en-US" b="1" dirty="0">
                <a:solidFill>
                  <a:schemeClr val="bg1"/>
                </a:solidFill>
                <a:effectLst>
                  <a:outerShdw blurRad="38100" dist="38100" dir="2700000" algn="tl">
                    <a:srgbClr val="000000">
                      <a:alpha val="43137"/>
                    </a:srgbClr>
                  </a:outerShdw>
                </a:effectLst>
              </a:rPr>
              <a:t>7- Your favorite Old Testament patriarch is Hercules. </a:t>
            </a:r>
          </a:p>
          <a:p>
            <a:pPr marL="0" indent="0">
              <a:buNone/>
            </a:pPr>
            <a:r>
              <a:rPr lang="en-US" b="1" dirty="0">
                <a:solidFill>
                  <a:schemeClr val="bg1"/>
                </a:solidFill>
                <a:effectLst>
                  <a:outerShdw blurRad="38100" dist="38100" dir="2700000" algn="tl">
                    <a:srgbClr val="000000">
                      <a:alpha val="43137"/>
                    </a:srgbClr>
                  </a:outerShdw>
                </a:effectLst>
              </a:rPr>
              <a:t>6- A small family of woodchucks has taken up residence in the Psalms of your Bible. </a:t>
            </a:r>
          </a:p>
          <a:p>
            <a:pPr marL="0" indent="0">
              <a:buNone/>
            </a:pPr>
            <a:r>
              <a:rPr lang="en-US" b="1" dirty="0">
                <a:solidFill>
                  <a:schemeClr val="bg1"/>
                </a:solidFill>
                <a:effectLst>
                  <a:outerShdw blurRad="38100" dist="38100" dir="2700000" algn="tl">
                    <a:srgbClr val="000000">
                      <a:alpha val="43137"/>
                    </a:srgbClr>
                  </a:outerShdw>
                </a:effectLst>
              </a:rPr>
              <a:t>5- You become frustrated because Charlton Heston isn't listed in either the Concordance or the Table of Contents. </a:t>
            </a:r>
          </a:p>
          <a:p>
            <a:pPr marL="0" indent="0">
              <a:buNone/>
            </a:pPr>
            <a:r>
              <a:rPr lang="en-US" b="1" dirty="0">
                <a:solidFill>
                  <a:schemeClr val="bg1"/>
                </a:solidFill>
                <a:effectLst>
                  <a:outerShdw blurRad="38100" dist="38100" dir="2700000" algn="tl">
                    <a:srgbClr val="000000">
                      <a:alpha val="43137"/>
                    </a:srgbClr>
                  </a:outerShdw>
                </a:effectLst>
              </a:rPr>
              <a:t>4- You believe the Epistles are the wives of the apostles.</a:t>
            </a:r>
          </a:p>
          <a:p>
            <a:pPr marL="0" indent="0">
              <a:buNone/>
            </a:pPr>
            <a:r>
              <a:rPr lang="en-US" b="1" dirty="0">
                <a:solidFill>
                  <a:schemeClr val="bg1"/>
                </a:solidFill>
                <a:effectLst>
                  <a:outerShdw blurRad="38100" dist="38100" dir="2700000" algn="tl">
                    <a:srgbClr val="000000">
                      <a:alpha val="43137"/>
                    </a:srgbClr>
                  </a:outerShdw>
                </a:effectLst>
              </a:rPr>
              <a:t>3- You think the minor prophets worked in the quarries. </a:t>
            </a:r>
          </a:p>
          <a:p>
            <a:pPr marL="0" indent="0">
              <a:buNone/>
            </a:pPr>
            <a:r>
              <a:rPr lang="en-US" b="1" dirty="0">
                <a:solidFill>
                  <a:schemeClr val="bg1"/>
                </a:solidFill>
                <a:effectLst>
                  <a:outerShdw blurRad="38100" dist="38100" dir="2700000" algn="tl">
                    <a:srgbClr val="000000">
                      <a:alpha val="43137"/>
                    </a:srgbClr>
                  </a:outerShdw>
                </a:effectLst>
              </a:rPr>
              <a:t>2- You keep falling for it every time when the pastor tells you to turn to First Condominiums.</a:t>
            </a:r>
          </a:p>
          <a:p>
            <a:pPr marL="0" indent="0">
              <a:buNone/>
            </a:pPr>
            <a:r>
              <a:rPr lang="en-US" b="1" dirty="0">
                <a:solidFill>
                  <a:schemeClr val="bg1"/>
                </a:solidFill>
                <a:effectLst>
                  <a:outerShdw blurRad="38100" dist="38100" dir="2700000" algn="tl">
                    <a:srgbClr val="000000">
                      <a:alpha val="43137"/>
                    </a:srgbClr>
                  </a:outerShdw>
                </a:effectLst>
              </a:rPr>
              <a:t>1- The kids keep asking too many questions about your usual bedtime story: “Jonah, the Shepherd Boy, and His Ark of Many Colors.”  </a:t>
            </a:r>
          </a:p>
        </p:txBody>
      </p:sp>
    </p:spTree>
    <p:extLst>
      <p:ext uri="{BB962C8B-B14F-4D97-AF65-F5344CB8AC3E}">
        <p14:creationId xmlns:p14="http://schemas.microsoft.com/office/powerpoint/2010/main" val="268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B4B3E-DF8B-4D3C-8B4F-86121B6AA671}"/>
              </a:ext>
            </a:extLst>
          </p:cNvPr>
          <p:cNvSpPr>
            <a:spLocks noGrp="1"/>
          </p:cNvSpPr>
          <p:nvPr>
            <p:ph idx="1"/>
          </p:nvPr>
        </p:nvSpPr>
        <p:spPr>
          <a:xfrm>
            <a:off x="4094480" y="3837305"/>
            <a:ext cx="8097520" cy="1760855"/>
          </a:xfrm>
          <a:solidFill>
            <a:schemeClr val="tx1"/>
          </a:solidFill>
          <a:effectLst>
            <a:softEdge rad="38100"/>
          </a:effectLst>
        </p:spPr>
        <p:txBody>
          <a:bodyPr>
            <a:normAutofit/>
          </a:bodyPr>
          <a:lstStyle/>
          <a:p>
            <a:pPr marL="0" indent="0" algn="ctr">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Back to Basics</a:t>
            </a:r>
          </a:p>
          <a:p>
            <a:pPr marL="0"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What is the Deal About Tithing Anyway?</a:t>
            </a:r>
          </a:p>
          <a:p>
            <a:pPr marL="0" indent="0" algn="ctr">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Part #1</a:t>
            </a:r>
          </a:p>
        </p:txBody>
      </p:sp>
      <p:sp>
        <p:nvSpPr>
          <p:cNvPr id="6" name="TextBox 5">
            <a:extLst>
              <a:ext uri="{FF2B5EF4-FFF2-40B4-BE49-F238E27FC236}">
                <a16:creationId xmlns:a16="http://schemas.microsoft.com/office/drawing/2014/main" id="{8C79317F-F2BC-4F72-B225-348B17A76883}"/>
              </a:ext>
            </a:extLst>
          </p:cNvPr>
          <p:cNvSpPr txBox="1"/>
          <p:nvPr/>
        </p:nvSpPr>
        <p:spPr>
          <a:xfrm>
            <a:off x="8763000" y="152400"/>
            <a:ext cx="223012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 </a:t>
            </a:r>
          </a:p>
        </p:txBody>
      </p:sp>
      <p:sp>
        <p:nvSpPr>
          <p:cNvPr id="7" name="TextBox 6">
            <a:extLst>
              <a:ext uri="{FF2B5EF4-FFF2-40B4-BE49-F238E27FC236}">
                <a16:creationId xmlns:a16="http://schemas.microsoft.com/office/drawing/2014/main" id="{7B457D26-94F8-4513-B77E-EC89C2AEDB43}"/>
              </a:ext>
            </a:extLst>
          </p:cNvPr>
          <p:cNvSpPr txBox="1"/>
          <p:nvPr/>
        </p:nvSpPr>
        <p:spPr>
          <a:xfrm>
            <a:off x="756919" y="6146800"/>
            <a:ext cx="1703251"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May-2-2021</a:t>
            </a:r>
          </a:p>
        </p:txBody>
      </p:sp>
    </p:spTree>
    <p:extLst>
      <p:ext uri="{BB962C8B-B14F-4D97-AF65-F5344CB8AC3E}">
        <p14:creationId xmlns:p14="http://schemas.microsoft.com/office/powerpoint/2010/main" val="411607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edge">
                                      <p:cBhvr>
                                        <p:cTn id="17" dur="2000"/>
                                        <p:tgtEl>
                                          <p:spTgt spid="3">
                                            <p:bg/>
                                          </p:spTgt>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par>
                          <p:cTn id="21" fill="hold">
                            <p:stCondLst>
                              <p:cond delay="3000"/>
                            </p:stCondLst>
                            <p:childTnLst>
                              <p:par>
                                <p:cTn id="22" presetID="2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edge">
                                      <p:cBhvr>
                                        <p:cTn id="24" dur="2000"/>
                                        <p:tgtEl>
                                          <p:spTgt spid="3">
                                            <p:txEl>
                                              <p:pRg st="1" end="1"/>
                                            </p:txEl>
                                          </p:spTgt>
                                        </p:tgtEl>
                                      </p:cBhvr>
                                    </p:animEffect>
                                  </p:childTnLst>
                                </p:cTn>
                              </p:par>
                            </p:childTnLst>
                          </p:cTn>
                        </p:par>
                        <p:par>
                          <p:cTn id="25" fill="hold">
                            <p:stCondLst>
                              <p:cond delay="5000"/>
                            </p:stCondLst>
                            <p:childTnLst>
                              <p:par>
                                <p:cTn id="26" presetID="2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edge">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ithe">
            <a:extLst>
              <a:ext uri="{FF2B5EF4-FFF2-40B4-BE49-F238E27FC236}">
                <a16:creationId xmlns:a16="http://schemas.microsoft.com/office/drawing/2014/main" id="{162A2F81-E4DC-4117-8926-7A3A43FC36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93" r="-3" b="16748"/>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Image result for tithe">
            <a:extLst>
              <a:ext uri="{FF2B5EF4-FFF2-40B4-BE49-F238E27FC236}">
                <a16:creationId xmlns:a16="http://schemas.microsoft.com/office/drawing/2014/main" id="{A5FC3EAA-0664-471D-817A-5AEB1673FA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70" r="-1" b="-1"/>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513B3332-2583-4B8C-B0B8-1B4392B570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1" r="2609" b="-1"/>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5175A2D3-E6C9-43BD-B2CF-6C3F98F0D2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133" r="1" b="22452"/>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147AA7D-EBBA-4599-B223-785E58C27BB4}"/>
              </a:ext>
            </a:extLst>
          </p:cNvPr>
          <p:cNvSpPr txBox="1">
            <a:spLocks/>
          </p:cNvSpPr>
          <p:nvPr/>
        </p:nvSpPr>
        <p:spPr>
          <a:xfrm>
            <a:off x="1397707" y="2889729"/>
            <a:ext cx="10794273" cy="3950453"/>
          </a:xfrm>
          <a:prstGeom prst="rect">
            <a:avLst/>
          </a:prstGeom>
          <a:solidFill>
            <a:schemeClr val="tx1">
              <a:alpha val="90000"/>
            </a:schemeClr>
          </a:solidFill>
          <a:effectLst>
            <a:softEdge rad="38100"/>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This is the Only Principle Where God Gives Us…</a:t>
            </a:r>
          </a:p>
          <a:p>
            <a:pPr marL="0" indent="0">
              <a:lnSpc>
                <a:spcPct val="100000"/>
              </a:lnSpc>
              <a:spcBef>
                <a:spcPts val="0"/>
              </a:spcBef>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…the Opportunity to Challenge Him</a:t>
            </a:r>
          </a:p>
          <a:p>
            <a:pPr marL="0" indent="0">
              <a:lnSpc>
                <a:spcPct val="110000"/>
              </a:lnSpc>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He Boldly Says …</a:t>
            </a:r>
          </a:p>
          <a:p>
            <a:pPr marL="0" indent="0">
              <a:lnSpc>
                <a:spcPct val="110000"/>
              </a:lnSpc>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“Prove ME!”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Prove</a:t>
            </a: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to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rPr>
              <a:t>test</a:t>
            </a: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(especially metals);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rPr>
              <a:t>investigate</a:t>
            </a: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examine,(trial)</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Font typeface="Arial" panose="020B0604020202020204" pitchFamily="34" charse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You Take Care of His Business…</a:t>
            </a:r>
          </a:p>
          <a:p>
            <a:pPr marL="0" indent="0">
              <a:lnSpc>
                <a:spcPct val="100000"/>
              </a:lnSpc>
              <a:spcBef>
                <a:spcPts val="0"/>
              </a:spcBef>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…He Will Take Care of Yours!</a:t>
            </a:r>
          </a:p>
        </p:txBody>
      </p:sp>
      <p:sp>
        <p:nvSpPr>
          <p:cNvPr id="8" name="Content Placeholder 2">
            <a:extLst>
              <a:ext uri="{FF2B5EF4-FFF2-40B4-BE49-F238E27FC236}">
                <a16:creationId xmlns:a16="http://schemas.microsoft.com/office/drawing/2014/main" id="{60D38E83-94E6-4BB8-85D0-A77F1D257FBA}"/>
              </a:ext>
            </a:extLst>
          </p:cNvPr>
          <p:cNvSpPr txBox="1">
            <a:spLocks/>
          </p:cNvSpPr>
          <p:nvPr/>
        </p:nvSpPr>
        <p:spPr>
          <a:xfrm>
            <a:off x="1" y="17817"/>
            <a:ext cx="10210800" cy="2475011"/>
          </a:xfrm>
          <a:prstGeom prst="rect">
            <a:avLst/>
          </a:prstGeom>
          <a:solidFill>
            <a:schemeClr val="tx1">
              <a:alpha val="90000"/>
            </a:schemeClr>
          </a:solidFill>
          <a:effectLst>
            <a:softEdge rad="38100"/>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God Operates Through Principles-</a:t>
            </a:r>
          </a:p>
          <a:p>
            <a:pPr marL="0" indent="0" algn="ctr">
              <a:lnSpc>
                <a:spcPct val="110000"/>
              </a:lnSpc>
              <a:spcBef>
                <a:spcPts val="600"/>
              </a:spcBef>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His Principles Challenge Us…</a:t>
            </a:r>
          </a:p>
          <a:p>
            <a:pPr marL="0" indent="0">
              <a:lnSpc>
                <a:spcPct val="110000"/>
              </a:lnSpc>
              <a:spcBef>
                <a:spcPts val="600"/>
              </a:spcBef>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…Our Faith Determines Our Attitude and Actions</a:t>
            </a:r>
          </a:p>
          <a:p>
            <a:pPr marL="0" indent="0">
              <a:lnSpc>
                <a:spcPct val="110000"/>
              </a:lnSpc>
              <a:spcBef>
                <a:spcPts val="600"/>
              </a:spcBef>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…Toward His Challenge</a:t>
            </a:r>
          </a:p>
          <a:p>
            <a:pPr marL="0" indent="0">
              <a:lnSpc>
                <a:spcPct val="120000"/>
              </a:lnSpc>
              <a:buFont typeface="Arial" panose="020B0604020202020204" pitchFamily="34" charset="0"/>
              <a:buNone/>
            </a:pP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260858799"/>
      </p:ext>
    </p:extLst>
  </p:cSld>
  <p:clrMapOvr>
    <a:masterClrMapping/>
  </p:clrMapOvr>
  <mc:AlternateContent xmlns:mc="http://schemas.openxmlformats.org/markup-compatibility/2006" xmlns:p14="http://schemas.microsoft.com/office/powerpoint/2010/main">
    <mc:Choice Requires="p14">
      <p:transition spd="slow" p14:dur="2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8">
                                            <p:txEl>
                                              <p:pRg st="0" end="0"/>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8">
                                            <p:txEl>
                                              <p:pRg st="1" end="1"/>
                                            </p:txEl>
                                          </p:spTgt>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8">
                                            <p:txEl>
                                              <p:pRg st="2" end="2"/>
                                            </p:txEl>
                                          </p:spTgt>
                                        </p:tgtEl>
                                      </p:cBhvr>
                                    </p:animEffect>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p:cTn id="34"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0" fill="hold"/>
                                        <p:tgtEl>
                                          <p:spTgt spid="7"/>
                                        </p:tgtEl>
                                        <p:attrNameLst>
                                          <p:attrName>ppt_x</p:attrName>
                                        </p:attrNameLst>
                                      </p:cBhvr>
                                      <p:tavLst>
                                        <p:tav tm="0">
                                          <p:val>
                                            <p:strVal val="0-#ppt_w/2"/>
                                          </p:val>
                                        </p:tav>
                                        <p:tav tm="100000">
                                          <p:val>
                                            <p:strVal val="#ppt_x"/>
                                          </p:val>
                                        </p:tav>
                                      </p:tavLst>
                                    </p:anim>
                                    <p:anim calcmode="lin" valueType="num">
                                      <p:cBhvr additive="base">
                                        <p:cTn id="43" dur="2000" fill="hold"/>
                                        <p:tgtEl>
                                          <p:spTgt spid="7"/>
                                        </p:tgtEl>
                                        <p:attrNameLst>
                                          <p:attrName>ppt_y</p:attrName>
                                        </p:attrNameLst>
                                      </p:cBhvr>
                                      <p:tavLst>
                                        <p:tav tm="0">
                                          <p:val>
                                            <p:strVal val="0-#ppt_h/2"/>
                                          </p:val>
                                        </p:tav>
                                        <p:tav tm="100000">
                                          <p:val>
                                            <p:strVal val="#ppt_y"/>
                                          </p:val>
                                        </p:tav>
                                      </p:tavLst>
                                    </p:anim>
                                  </p:childTnLst>
                                </p:cTn>
                              </p:par>
                              <p:par>
                                <p:cTn id="44" presetID="2" presetClass="entr" presetSubtype="9" fill="hold"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additive="base">
                                        <p:cTn id="46"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7" dur="2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 presetClass="entr" presetSubtype="9" fill="hold" nodeType="after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2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 calcmode="lin" valueType="num">
                                      <p:cBhvr additive="base">
                                        <p:cTn id="57" dur="2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8" dur="20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par>
                          <p:cTn id="59" fill="hold">
                            <p:stCondLst>
                              <p:cond delay="2000"/>
                            </p:stCondLst>
                            <p:childTnLst>
                              <p:par>
                                <p:cTn id="60" presetID="2" presetClass="entr" presetSubtype="9" fill="hold" nodeType="after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additive="base">
                                        <p:cTn id="62" dur="2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3" dur="20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9" dur="20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9" fill="hold" nodeType="clickEffect">
                                  <p:stCondLst>
                                    <p:cond delay="0"/>
                                  </p:stCondLst>
                                  <p:childTnLst>
                                    <p:set>
                                      <p:cBhvr>
                                        <p:cTn id="73" dur="1" fill="hold">
                                          <p:stCondLst>
                                            <p:cond delay="0"/>
                                          </p:stCondLst>
                                        </p:cTn>
                                        <p:tgtEl>
                                          <p:spTgt spid="7">
                                            <p:txEl>
                                              <p:pRg st="5" end="5"/>
                                            </p:txEl>
                                          </p:spTgt>
                                        </p:tgtEl>
                                        <p:attrNameLst>
                                          <p:attrName>style.visibility</p:attrName>
                                        </p:attrNameLst>
                                      </p:cBhvr>
                                      <p:to>
                                        <p:strVal val="visible"/>
                                      </p:to>
                                    </p:set>
                                    <p:anim calcmode="lin" valueType="num">
                                      <p:cBhvr additive="base">
                                        <p:cTn id="74" dur="2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75" dur="20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par>
                          <p:cTn id="76" fill="hold">
                            <p:stCondLst>
                              <p:cond delay="2000"/>
                            </p:stCondLst>
                            <p:childTnLst>
                              <p:par>
                                <p:cTn id="77" presetID="2" presetClass="entr" presetSubtype="9" fill="hold" nodeType="after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additive="base">
                                        <p:cTn id="79" dur="2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80" dur="20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4" y="1"/>
            <a:ext cx="11957538" cy="6857999"/>
          </a:xfrm>
        </p:spPr>
        <p:txBody>
          <a:bodyPr>
            <a:noAutofit/>
          </a:bodyPr>
          <a:lstStyle/>
          <a:p>
            <a:pPr marL="0" indent="0">
              <a:lnSpc>
                <a:spcPct val="100000"/>
              </a:lnSpc>
              <a:spcBef>
                <a:spcPts val="0"/>
              </a:spcBef>
              <a:buNone/>
            </a:pPr>
            <a:r>
              <a:rPr lang="en-US" sz="2900" b="1" dirty="0">
                <a:solidFill>
                  <a:schemeClr val="bg1"/>
                </a:solidFill>
                <a:effectLst>
                  <a:outerShdw blurRad="38100" dist="38100" dir="2700000" algn="tl">
                    <a:srgbClr val="000000">
                      <a:alpha val="43137"/>
                    </a:srgbClr>
                  </a:outerShdw>
                </a:effectLst>
              </a:rPr>
              <a:t>Malachi 3:6-12 (KJV) </a:t>
            </a:r>
            <a:br>
              <a:rPr lang="en-US" sz="2900" dirty="0">
                <a:solidFill>
                  <a:schemeClr val="bg1"/>
                </a:solidFill>
                <a:effectLst>
                  <a:outerShdw blurRad="38100" dist="38100" dir="2700000" algn="tl">
                    <a:srgbClr val="000000">
                      <a:alpha val="43137"/>
                    </a:srgbClr>
                  </a:outerShdw>
                </a:effectLst>
              </a:rPr>
            </a:br>
            <a:r>
              <a:rPr lang="en-US" sz="2900" baseline="30000" dirty="0">
                <a:solidFill>
                  <a:schemeClr val="bg1"/>
                </a:solidFill>
                <a:effectLst>
                  <a:outerShdw blurRad="38100" dist="38100" dir="2700000" algn="tl">
                    <a:srgbClr val="000000">
                      <a:alpha val="43137"/>
                    </a:srgbClr>
                  </a:outerShdw>
                </a:effectLst>
              </a:rPr>
              <a:t>6 </a:t>
            </a:r>
            <a:r>
              <a:rPr lang="en-US" sz="2900" dirty="0">
                <a:solidFill>
                  <a:schemeClr val="bg1"/>
                </a:solidFill>
                <a:effectLst>
                  <a:outerShdw blurRad="38100" dist="38100" dir="2700000" algn="tl">
                    <a:srgbClr val="000000">
                      <a:alpha val="43137"/>
                    </a:srgbClr>
                  </a:outerShdw>
                </a:effectLst>
              </a:rPr>
              <a:t>For I am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I change not; therefore ye sons of Jacob are not consumed.</a:t>
            </a:r>
          </a:p>
          <a:p>
            <a:pPr marL="0" indent="0">
              <a:lnSpc>
                <a:spcPct val="100000"/>
              </a:lnSpc>
              <a:spcBef>
                <a:spcPts val="0"/>
              </a:spcBef>
              <a:buNone/>
            </a:pPr>
            <a:r>
              <a:rPr lang="en-US" sz="2900" baseline="30000" dirty="0">
                <a:solidFill>
                  <a:schemeClr val="bg1"/>
                </a:solidFill>
                <a:effectLst>
                  <a:outerShdw blurRad="38100" dist="38100" dir="2700000" algn="tl">
                    <a:srgbClr val="000000">
                      <a:alpha val="43137"/>
                    </a:srgbClr>
                  </a:outerShdw>
                </a:effectLst>
              </a:rPr>
              <a:t>7 </a:t>
            </a:r>
            <a:r>
              <a:rPr lang="en-US" sz="2900" dirty="0">
                <a:solidFill>
                  <a:schemeClr val="bg1"/>
                </a:solidFill>
                <a:effectLst>
                  <a:outerShdw blurRad="38100" dist="38100" dir="2700000" algn="tl">
                    <a:srgbClr val="000000">
                      <a:alpha val="43137"/>
                    </a:srgbClr>
                  </a:outerShdw>
                </a:effectLst>
              </a:rPr>
              <a:t>Even from the days of your fathers ye are gone away from mine ordinances, and have not kept them. Return unto me, and I will return unto you,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 But ye said, Wherein shall we return? </a:t>
            </a:r>
            <a:r>
              <a:rPr lang="en-US" sz="2900" baseline="30000" dirty="0">
                <a:solidFill>
                  <a:schemeClr val="bg1"/>
                </a:solidFill>
                <a:effectLst>
                  <a:outerShdw blurRad="38100" dist="38100" dir="2700000" algn="tl">
                    <a:srgbClr val="000000">
                      <a:alpha val="43137"/>
                    </a:srgbClr>
                  </a:outerShdw>
                </a:effectLst>
              </a:rPr>
              <a:t>8 </a:t>
            </a:r>
            <a:r>
              <a:rPr lang="en-US" sz="2900" dirty="0">
                <a:solidFill>
                  <a:schemeClr val="bg1"/>
                </a:solidFill>
                <a:effectLst>
                  <a:outerShdw blurRad="38100" dist="38100" dir="2700000" algn="tl">
                    <a:srgbClr val="000000">
                      <a:alpha val="43137"/>
                    </a:srgbClr>
                  </a:outerShdw>
                </a:effectLst>
              </a:rPr>
              <a:t>Will a man rob God? Yet ye have robbed me. But ye say, Wherein have we robbed thee? In tithes and offerings. </a:t>
            </a:r>
            <a:r>
              <a:rPr lang="en-US" sz="2900" baseline="30000" dirty="0">
                <a:solidFill>
                  <a:schemeClr val="bg1"/>
                </a:solidFill>
                <a:effectLst>
                  <a:outerShdw blurRad="38100" dist="38100" dir="2700000" algn="tl">
                    <a:srgbClr val="000000">
                      <a:alpha val="43137"/>
                    </a:srgbClr>
                  </a:outerShdw>
                </a:effectLst>
              </a:rPr>
              <a:t>9 </a:t>
            </a:r>
            <a:r>
              <a:rPr lang="en-US" sz="2900" dirty="0">
                <a:solidFill>
                  <a:schemeClr val="bg1"/>
                </a:solidFill>
                <a:effectLst>
                  <a:outerShdw blurRad="38100" dist="38100" dir="2700000" algn="tl">
                    <a:srgbClr val="000000">
                      <a:alpha val="43137"/>
                    </a:srgbClr>
                  </a:outerShdw>
                </a:effectLst>
              </a:rPr>
              <a:t>Ye are cursed with a curse: for ye have robbed me, even this whole nation. </a:t>
            </a:r>
            <a:r>
              <a:rPr lang="en-US" sz="2900" baseline="30000" dirty="0">
                <a:solidFill>
                  <a:schemeClr val="bg1"/>
                </a:solidFill>
                <a:effectLst>
                  <a:outerShdw blurRad="38100" dist="38100" dir="2700000" algn="tl">
                    <a:srgbClr val="000000">
                      <a:alpha val="43137"/>
                    </a:srgbClr>
                  </a:outerShdw>
                </a:effectLst>
              </a:rPr>
              <a:t>10 </a:t>
            </a:r>
            <a:r>
              <a:rPr lang="en-US" sz="2900" dirty="0">
                <a:solidFill>
                  <a:schemeClr val="bg1"/>
                </a:solidFill>
                <a:effectLst>
                  <a:outerShdw blurRad="38100" dist="38100" dir="2700000" algn="tl">
                    <a:srgbClr val="000000">
                      <a:alpha val="43137"/>
                    </a:srgbClr>
                  </a:outerShdw>
                </a:effectLst>
              </a:rPr>
              <a:t>Bring ye all the tithes into the storehouse, that there may be meat in mine house, and prove me now herewith,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 if I will not open you the windows of heaven, and pour you out a blessing, that there shall not be room enough to receive it. </a:t>
            </a:r>
            <a:r>
              <a:rPr lang="en-US" sz="2900" baseline="30000" dirty="0">
                <a:solidFill>
                  <a:schemeClr val="bg1"/>
                </a:solidFill>
                <a:effectLst>
                  <a:outerShdw blurRad="38100" dist="38100" dir="2700000" algn="tl">
                    <a:srgbClr val="000000">
                      <a:alpha val="43137"/>
                    </a:srgbClr>
                  </a:outerShdw>
                </a:effectLst>
              </a:rPr>
              <a:t>11 </a:t>
            </a:r>
            <a:r>
              <a:rPr lang="en-US" sz="2900" dirty="0">
                <a:solidFill>
                  <a:schemeClr val="bg1"/>
                </a:solidFill>
                <a:effectLst>
                  <a:outerShdw blurRad="38100" dist="38100" dir="2700000" algn="tl">
                    <a:srgbClr val="000000">
                      <a:alpha val="43137"/>
                    </a:srgbClr>
                  </a:outerShdw>
                </a:effectLst>
              </a:rPr>
              <a:t>And I will rebuke the devourer for your sakes, and he shall not destroy the fruits of your ground; neither shall your vine cast her fruit before the time in the field,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 </a:t>
            </a:r>
            <a:r>
              <a:rPr lang="en-US" sz="2900" baseline="30000" dirty="0">
                <a:solidFill>
                  <a:schemeClr val="bg1"/>
                </a:solidFill>
                <a:effectLst>
                  <a:outerShdw blurRad="38100" dist="38100" dir="2700000" algn="tl">
                    <a:srgbClr val="000000">
                      <a:alpha val="43137"/>
                    </a:srgbClr>
                  </a:outerShdw>
                </a:effectLst>
              </a:rPr>
              <a:t>12 </a:t>
            </a:r>
            <a:r>
              <a:rPr lang="en-US" sz="2900" dirty="0">
                <a:solidFill>
                  <a:schemeClr val="bg1"/>
                </a:solidFill>
                <a:effectLst>
                  <a:outerShdw blurRad="38100" dist="38100" dir="2700000" algn="tl">
                    <a:srgbClr val="000000">
                      <a:alpha val="43137"/>
                    </a:srgbClr>
                  </a:outerShdw>
                </a:effectLst>
              </a:rPr>
              <a:t>And all nations shall call you blessed: for ye shall be a delightsome land,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a:t>
            </a:r>
          </a:p>
        </p:txBody>
      </p:sp>
    </p:spTree>
    <p:extLst>
      <p:ext uri="{BB962C8B-B14F-4D97-AF65-F5344CB8AC3E}">
        <p14:creationId xmlns:p14="http://schemas.microsoft.com/office/powerpoint/2010/main" val="2090883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45" y="182880"/>
            <a:ext cx="11873132" cy="6522720"/>
          </a:xfrm>
          <a:solidFill>
            <a:schemeClr val="tx1"/>
          </a:solidFill>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rPr>
              <a:t>Malachi 3:6-12 (MSG) </a:t>
            </a:r>
            <a:br>
              <a:rPr lang="en-US" dirty="0">
                <a:solidFill>
                  <a:schemeClr val="bg1"/>
                </a:solidFill>
                <a:effectLst>
                  <a:outerShdw blurRad="38100" dist="38100" dir="2700000" algn="tl">
                    <a:srgbClr val="000000">
                      <a:alpha val="43137"/>
                    </a:srgbClr>
                  </a:outerShdw>
                </a:effectLst>
              </a:rPr>
            </a:br>
            <a:r>
              <a:rPr lang="en-US" sz="2900" baseline="30000" dirty="0">
                <a:solidFill>
                  <a:schemeClr val="bg1"/>
                </a:solidFill>
                <a:effectLst>
                  <a:outerShdw blurRad="38100" dist="38100" dir="2700000" algn="tl">
                    <a:srgbClr val="000000">
                      <a:alpha val="43137"/>
                    </a:srgbClr>
                  </a:outerShdw>
                </a:effectLst>
              </a:rPr>
              <a:t>6-7 </a:t>
            </a:r>
            <a:r>
              <a:rPr lang="en-US" sz="2900" dirty="0">
                <a:solidFill>
                  <a:schemeClr val="bg1"/>
                </a:solidFill>
                <a:effectLst>
                  <a:outerShdw blurRad="38100" dist="38100" dir="2700000" algn="tl">
                    <a:srgbClr val="000000">
                      <a:alpha val="43137"/>
                    </a:srgbClr>
                  </a:outerShdw>
                </a:effectLst>
              </a:rPr>
              <a:t>“I am </a:t>
            </a:r>
            <a:r>
              <a:rPr lang="en-US" sz="2900" cap="small" dirty="0">
                <a:solidFill>
                  <a:schemeClr val="bg1"/>
                </a:solidFill>
                <a:effectLst>
                  <a:outerShdw blurRad="38100" dist="38100" dir="2700000" algn="tl">
                    <a:srgbClr val="000000">
                      <a:alpha val="43137"/>
                    </a:srgbClr>
                  </a:outerShdw>
                </a:effectLst>
              </a:rPr>
              <a:t>God</a:t>
            </a:r>
            <a:r>
              <a:rPr lang="en-US" sz="2900" dirty="0">
                <a:solidFill>
                  <a:schemeClr val="bg1"/>
                </a:solidFill>
                <a:effectLst>
                  <a:outerShdw blurRad="38100" dist="38100" dir="2700000" algn="tl">
                    <a:srgbClr val="000000">
                      <a:alpha val="43137"/>
                    </a:srgbClr>
                  </a:outerShdw>
                </a:effectLst>
              </a:rPr>
              <a:t>—yes, I </a:t>
            </a:r>
            <a:r>
              <a:rPr lang="en-US" sz="2900" cap="small" dirty="0">
                <a:solidFill>
                  <a:schemeClr val="bg1"/>
                </a:solidFill>
                <a:effectLst>
                  <a:outerShdw blurRad="38100" dist="38100" dir="2700000" algn="tl">
                    <a:srgbClr val="000000">
                      <a:alpha val="43137"/>
                    </a:srgbClr>
                  </a:outerShdw>
                </a:effectLst>
              </a:rPr>
              <a:t>Am</a:t>
            </a:r>
            <a:r>
              <a:rPr lang="en-US" sz="2900" dirty="0">
                <a:solidFill>
                  <a:schemeClr val="bg1"/>
                </a:solidFill>
                <a:effectLst>
                  <a:outerShdw blurRad="38100" dist="38100" dir="2700000" algn="tl">
                    <a:srgbClr val="000000">
                      <a:alpha val="43137"/>
                    </a:srgbClr>
                  </a:outerShdw>
                </a:effectLst>
              </a:rPr>
              <a:t>. I haven’t changed. And because I haven’t changed, you, the descendants of Jacob, haven’t been destroyed. You have a long history of ignoring my commands. You haven’t done a thing I’ve told you. Return to me so I can return to you,” says </a:t>
            </a:r>
            <a:r>
              <a:rPr lang="en-US" sz="2900" cap="small" dirty="0">
                <a:solidFill>
                  <a:schemeClr val="bg1"/>
                </a:solidFill>
                <a:effectLst>
                  <a:outerShdw blurRad="38100" dist="38100" dir="2700000" algn="tl">
                    <a:srgbClr val="000000">
                      <a:alpha val="43137"/>
                    </a:srgbClr>
                  </a:outerShdw>
                </a:effectLst>
              </a:rPr>
              <a:t>God</a:t>
            </a:r>
            <a:r>
              <a:rPr lang="en-US" sz="2900" dirty="0">
                <a:solidFill>
                  <a:schemeClr val="bg1"/>
                </a:solidFill>
                <a:effectLst>
                  <a:outerShdw blurRad="38100" dist="38100" dir="2700000" algn="tl">
                    <a:srgbClr val="000000">
                      <a:alpha val="43137"/>
                    </a:srgbClr>
                  </a:outerShdw>
                </a:effectLst>
              </a:rPr>
              <a:t>-of-the-Angel-Armies.“ You ask, ‘But how do we return?’ </a:t>
            </a:r>
            <a:r>
              <a:rPr lang="en-US" sz="2900" baseline="30000" dirty="0">
                <a:solidFill>
                  <a:schemeClr val="bg1"/>
                </a:solidFill>
                <a:effectLst>
                  <a:outerShdw blurRad="38100" dist="38100" dir="2700000" algn="tl">
                    <a:srgbClr val="000000">
                      <a:alpha val="43137"/>
                    </a:srgbClr>
                  </a:outerShdw>
                </a:effectLst>
              </a:rPr>
              <a:t>8-11 </a:t>
            </a:r>
            <a:r>
              <a:rPr lang="en-US" sz="2900" dirty="0">
                <a:solidFill>
                  <a:schemeClr val="bg1"/>
                </a:solidFill>
                <a:effectLst>
                  <a:outerShdw blurRad="38100" dist="38100" dir="2700000" algn="tl">
                    <a:srgbClr val="000000">
                      <a:alpha val="43137"/>
                    </a:srgbClr>
                  </a:outerShdw>
                </a:effectLst>
              </a:rPr>
              <a:t>“Begin by being honest. Do honest people rob God? But you rob me day after day. “You ask, ‘How have we robbed you?’ “The tithe and the offering—that’s how! And now you’re under a curse—the whole lot of you—because you’re robbing me. Bring your full tithe to the Temple treasury so there will be ample provisions in my Temple. Test me in this and see if I don’t open up heaven itself to you and pour out blessings beyond your wildest dreams. For my part, I will defend you against marauders, protect your wheat fields and vegetable gardens against plunderers.” The Message of </a:t>
            </a:r>
            <a:r>
              <a:rPr lang="en-US" sz="2900" cap="small" dirty="0">
                <a:solidFill>
                  <a:schemeClr val="bg1"/>
                </a:solidFill>
                <a:effectLst>
                  <a:outerShdw blurRad="38100" dist="38100" dir="2700000" algn="tl">
                    <a:srgbClr val="000000">
                      <a:alpha val="43137"/>
                    </a:srgbClr>
                  </a:outerShdw>
                </a:effectLst>
              </a:rPr>
              <a:t>God</a:t>
            </a:r>
            <a:r>
              <a:rPr lang="en-US" sz="2900" dirty="0">
                <a:solidFill>
                  <a:schemeClr val="bg1"/>
                </a:solidFill>
                <a:effectLst>
                  <a:outerShdw blurRad="38100" dist="38100" dir="2700000" algn="tl">
                    <a:srgbClr val="000000">
                      <a:alpha val="43137"/>
                    </a:srgbClr>
                  </a:outerShdw>
                </a:effectLst>
              </a:rPr>
              <a:t>-of-the-Angel-Armies. </a:t>
            </a:r>
            <a:r>
              <a:rPr lang="en-US" sz="2900" baseline="30000" dirty="0">
                <a:solidFill>
                  <a:schemeClr val="bg1"/>
                </a:solidFill>
                <a:effectLst>
                  <a:outerShdw blurRad="38100" dist="38100" dir="2700000" algn="tl">
                    <a:srgbClr val="000000">
                      <a:alpha val="43137"/>
                    </a:srgbClr>
                  </a:outerShdw>
                </a:effectLst>
              </a:rPr>
              <a:t>12 </a:t>
            </a:r>
            <a:r>
              <a:rPr lang="en-US" sz="2900" dirty="0">
                <a:solidFill>
                  <a:schemeClr val="bg1"/>
                </a:solidFill>
                <a:effectLst>
                  <a:outerShdw blurRad="38100" dist="38100" dir="2700000" algn="tl">
                    <a:srgbClr val="000000">
                      <a:alpha val="43137"/>
                    </a:srgbClr>
                  </a:outerShdw>
                </a:effectLst>
              </a:rPr>
              <a:t>“You’ll be voted ‘Happiest Nation.’ You’ll experience what it’s like to be a country of grace.” </a:t>
            </a:r>
            <a:r>
              <a:rPr lang="en-US" sz="2900" cap="small" dirty="0">
                <a:solidFill>
                  <a:schemeClr val="bg1"/>
                </a:solidFill>
                <a:effectLst>
                  <a:outerShdw blurRad="38100" dist="38100" dir="2700000" algn="tl">
                    <a:srgbClr val="000000">
                      <a:alpha val="43137"/>
                    </a:srgbClr>
                  </a:outerShdw>
                </a:effectLst>
              </a:rPr>
              <a:t>God</a:t>
            </a:r>
            <a:r>
              <a:rPr lang="en-US" sz="2900" dirty="0">
                <a:solidFill>
                  <a:schemeClr val="bg1"/>
                </a:solidFill>
                <a:effectLst>
                  <a:outerShdw blurRad="38100" dist="38100" dir="2700000" algn="tl">
                    <a:srgbClr val="000000">
                      <a:alpha val="43137"/>
                    </a:srgbClr>
                  </a:outerShdw>
                </a:effectLst>
              </a:rPr>
              <a:t>-of-the-Angel-Armies says so.</a:t>
            </a:r>
          </a:p>
          <a:p>
            <a:pPr marL="0" indent="0">
              <a:lnSpc>
                <a:spcPct val="100000"/>
              </a:lnSpc>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553798"/>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7409</TotalTime>
  <Words>2000</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Rounded MT Bold</vt:lpstr>
      <vt:lpstr>Calibri</vt:lpstr>
      <vt:lpstr>Calibri Light</vt:lpstr>
      <vt:lpstr>Courier New</vt:lpstr>
      <vt:lpstr>Times New Roman</vt:lpstr>
      <vt:lpstr>Office Theme</vt:lpstr>
      <vt:lpstr>PowerPoint Presentation</vt:lpstr>
      <vt:lpstr>PowerPoint Presentation</vt:lpstr>
      <vt:lpstr>Praise Time!!</vt:lpstr>
      <vt:lpstr>PowerPoint Presentation</vt:lpstr>
      <vt:lpstr>PowerPoint Presentation</vt:lpstr>
      <vt:lpstr>PowerPoint Presentation</vt:lpstr>
      <vt:lpstr>PowerPoint Presentation</vt:lpstr>
      <vt:lpstr>PowerPoint Presentation</vt:lpstr>
      <vt:lpstr>PowerPoint Presentation</vt:lpstr>
      <vt:lpstr>Timing</vt:lpstr>
      <vt:lpstr>Trouble (6-9)</vt:lpstr>
      <vt:lpstr>Tithe (10a)</vt:lpstr>
      <vt:lpstr>Target (10b)</vt:lpstr>
      <vt:lpstr>PowerPoint Presentation</vt:lpstr>
      <vt:lpstr>The Tithe Doesn’t Guarantee  Problem Free Life But a Powerful Life</vt:lpstr>
      <vt:lpstr>PowerPoint Presentation</vt:lpstr>
      <vt:lpstr>PowerPoint Presentation</vt:lpstr>
      <vt:lpstr>Tipping Point (10c)</vt:lpstr>
      <vt:lpstr>Tipping Point (10c)</vt:lpstr>
      <vt:lpstr>Tipping Point (10-12)</vt:lpstr>
      <vt:lpstr>Haggai 1:2-11 NLT</vt:lpstr>
      <vt:lpstr>Tipping Point (10c-12)</vt:lpstr>
      <vt:lpstr>Tipping Point (10c-12)</vt:lpstr>
      <vt:lpstr>Tipping Point (10c-12)</vt:lpstr>
      <vt:lpstr>PowerPoint Presentation</vt:lpstr>
      <vt:lpstr>…The Proof is in the Pudding</vt:lpstr>
      <vt:lpstr>PowerPoint Presentation</vt:lpstr>
      <vt:lpstr>PowerPoint Presentation</vt:lpstr>
      <vt:lpstr>Stewardship</vt:lpstr>
      <vt:lpstr>Revolution (Att)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Tithe If You Love Jesus… Anyone Can Honk!</dc:title>
  <dc:creator>David Linton</dc:creator>
  <cp:lastModifiedBy>David Linton</cp:lastModifiedBy>
  <cp:revision>160</cp:revision>
  <cp:lastPrinted>2016-11-02T13:55:14Z</cp:lastPrinted>
  <dcterms:created xsi:type="dcterms:W3CDTF">2016-11-02T12:19:57Z</dcterms:created>
  <dcterms:modified xsi:type="dcterms:W3CDTF">2021-05-02T16:47:25Z</dcterms:modified>
</cp:coreProperties>
</file>