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80" r:id="rId2"/>
    <p:sldId id="278" r:id="rId3"/>
    <p:sldId id="256" r:id="rId4"/>
    <p:sldId id="281" r:id="rId5"/>
    <p:sldId id="257" r:id="rId6"/>
    <p:sldId id="267" r:id="rId7"/>
    <p:sldId id="275" r:id="rId8"/>
    <p:sldId id="271" r:id="rId9"/>
    <p:sldId id="259" r:id="rId10"/>
    <p:sldId id="262" r:id="rId11"/>
    <p:sldId id="263" r:id="rId12"/>
    <p:sldId id="260" r:id="rId13"/>
    <p:sldId id="270" r:id="rId14"/>
    <p:sldId id="264" r:id="rId15"/>
    <p:sldId id="266" r:id="rId16"/>
    <p:sldId id="279" r:id="rId17"/>
    <p:sldId id="261" r:id="rId18"/>
    <p:sldId id="272" r:id="rId19"/>
    <p:sldId id="258" r:id="rId20"/>
    <p:sldId id="277" r:id="rId21"/>
    <p:sldId id="265" r:id="rId22"/>
    <p:sldId id="276" r:id="rId23"/>
    <p:sldId id="268" r:id="rId24"/>
    <p:sldId id="274" r:id="rId25"/>
    <p:sldId id="269" r:id="rId26"/>
    <p:sldId id="273"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58" d="100"/>
          <a:sy n="58" d="100"/>
        </p:scale>
        <p:origin x="52" y="2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C570396F-7102-4490-B25C-D078EADB8CCA}" type="datetimeFigureOut">
              <a:rPr lang="en-US" smtClean="0"/>
              <a:t>6/6/2021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5112FD26-78C1-4F9E-B0A4-3ABF77938FA8}" type="slidenum">
              <a:rPr lang="en-US" smtClean="0"/>
              <a:t>‹#›</a:t>
            </a:fld>
            <a:endParaRPr lang="en-US" dirty="0"/>
          </a:p>
        </p:txBody>
      </p:sp>
    </p:spTree>
    <p:extLst>
      <p:ext uri="{BB962C8B-B14F-4D97-AF65-F5344CB8AC3E}">
        <p14:creationId xmlns:p14="http://schemas.microsoft.com/office/powerpoint/2010/main" val="16417654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355541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125239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202720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299437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177297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2433600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92085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190662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4037224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17316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E8FC2B-FC4B-4652-8231-B7C09A9BD4BF}"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5EC84C-89CF-4D07-A95F-38AFCF84DA12}" type="slidenum">
              <a:rPr lang="en-US" smtClean="0"/>
              <a:t>‹#›</a:t>
            </a:fld>
            <a:endParaRPr lang="en-US" dirty="0"/>
          </a:p>
        </p:txBody>
      </p:sp>
    </p:spTree>
    <p:extLst>
      <p:ext uri="{BB962C8B-B14F-4D97-AF65-F5344CB8AC3E}">
        <p14:creationId xmlns:p14="http://schemas.microsoft.com/office/powerpoint/2010/main" val="28580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8FC2B-FC4B-4652-8231-B7C09A9BD4BF}" type="datetimeFigureOut">
              <a:rPr lang="en-US" smtClean="0"/>
              <a:t>6/6/2021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EC84C-89CF-4D07-A95F-38AFCF84DA12}" type="slidenum">
              <a:rPr lang="en-US" smtClean="0"/>
              <a:t>‹#›</a:t>
            </a:fld>
            <a:endParaRPr lang="en-US" dirty="0"/>
          </a:p>
        </p:txBody>
      </p:sp>
    </p:spTree>
    <p:extLst>
      <p:ext uri="{BB962C8B-B14F-4D97-AF65-F5344CB8AC3E}">
        <p14:creationId xmlns:p14="http://schemas.microsoft.com/office/powerpoint/2010/main" val="4075648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rossbooks.com/verse.asp?ref=Mt+6:34" TargetMode="External"/><Relationship Id="rId2" Type="http://schemas.openxmlformats.org/officeDocument/2006/relationships/hyperlink" Target="http://www.crossbooks.com/verse.asp?ref=Lk+12:26" TargetMode="External"/><Relationship Id="rId1" Type="http://schemas.openxmlformats.org/officeDocument/2006/relationships/slideLayout" Target="../slideLayouts/slideLayout2.xml"/><Relationship Id="rId6" Type="http://schemas.openxmlformats.org/officeDocument/2006/relationships/hyperlink" Target="http://www.crossbooks.com/verse.asp?ref=Php+4:6" TargetMode="External"/><Relationship Id="rId5" Type="http://schemas.openxmlformats.org/officeDocument/2006/relationships/hyperlink" Target="http://www.crossbooks.com/verse.asp?ref=Ps+37:25" TargetMode="External"/><Relationship Id="rId4" Type="http://schemas.openxmlformats.org/officeDocument/2006/relationships/hyperlink" Target="http://www.crossbooks.com/verse.asp?ref=Mt+6:32"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628F60-452F-4648-A5C2-147A731A4A10}"/>
              </a:ext>
            </a:extLst>
          </p:cNvPr>
          <p:cNvSpPr>
            <a:spLocks noGrp="1"/>
          </p:cNvSpPr>
          <p:nvPr>
            <p:ph idx="1"/>
          </p:nvPr>
        </p:nvSpPr>
        <p:spPr>
          <a:xfrm>
            <a:off x="276225" y="185058"/>
            <a:ext cx="11572875" cy="6406242"/>
          </a:xfrm>
        </p:spPr>
        <p:txBody>
          <a:bodyPr/>
          <a:lstStyle/>
          <a:p>
            <a:pPr>
              <a:lnSpc>
                <a:spcPct val="150000"/>
              </a:lnSpc>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For several years a woman had been having trouble getting to sleep at night because she worried that burglars might break into her home. One night her husband heard a noise in the house, so he went downstairs to investigate. When he got there, he did find a burglar. "Good evening," said the man of the house. "I am pleased to see you. Come upstairs and meet my wife. She has been waiting 10 years to meet you.“</a:t>
            </a:r>
          </a:p>
          <a:p>
            <a:pPr>
              <a:lnSpc>
                <a:spcPct val="150000"/>
              </a:lnSpc>
            </a:pPr>
            <a:r>
              <a:rPr lang="en-US"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one man worried so much the hair fell out of his toupee!</a:t>
            </a:r>
            <a:endParaRPr lang="en-US" sz="5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85781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1313645"/>
            <a:ext cx="8884787" cy="5396248"/>
          </a:xfrm>
        </p:spPr>
        <p:txBody>
          <a:bodyPr>
            <a:normAutofit/>
          </a:bodyPr>
          <a:lstStyle/>
          <a:p>
            <a:pPr>
              <a:lnSpc>
                <a:spcPct val="100000"/>
              </a:lnSpc>
              <a:buSzPct val="175000"/>
              <a:buBlip>
                <a:blip r:embed="rId2"/>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Unhelpful </a:t>
            </a:r>
          </a:p>
          <a:p>
            <a:pPr>
              <a:lnSpc>
                <a:spcPct val="100000"/>
              </a:lnSpc>
              <a:spcBef>
                <a:spcPts val="0"/>
              </a:spcBef>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It’s Unreasonable: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Magnifies the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Makes Mountains Out of Molehills.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Makes Problems Seem Bigger Then They Are</a:t>
            </a:r>
          </a:p>
          <a:p>
            <a:pPr marL="0" lvl="0" indent="0">
              <a:lnSpc>
                <a:spcPct val="100000"/>
              </a:lnSpc>
              <a:buNone/>
            </a:pP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Proverbs 12:25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(NLT) </a:t>
            </a:r>
            <a:r>
              <a:rPr lang="en-US"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25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weighs a person down; </a:t>
            </a:r>
          </a:p>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…an encouraging word cheers a person up. </a:t>
            </a:r>
            <a:b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br>
            <a:endPar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lvl="0" indent="0">
              <a:buNone/>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sp>
        <p:nvSpPr>
          <p:cNvPr id="5" name="Title 1"/>
          <p:cNvSpPr>
            <a:spLocks noGrp="1"/>
          </p:cNvSpPr>
          <p:nvPr>
            <p:ph type="title"/>
          </p:nvPr>
        </p:nvSpPr>
        <p:spPr>
          <a:xfrm>
            <a:off x="838200" y="17392"/>
            <a:ext cx="10515600" cy="1115949"/>
          </a:xfrm>
        </p:spPr>
        <p:txBody>
          <a:bodyPr/>
          <a:lstStyle/>
          <a:p>
            <a:pPr marL="571500" indent="-571500" algn="ctr">
              <a:buSzPct val="175000"/>
              <a:buBlip>
                <a:blip r:embed="rId2"/>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Three Problems with Worry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486" y="1313646"/>
            <a:ext cx="3062514" cy="5396248"/>
          </a:xfrm>
          <a:prstGeom prst="rect">
            <a:avLst/>
          </a:prstGeom>
          <a:effectLst>
            <a:softEdge rad="38100"/>
          </a:effectLst>
        </p:spPr>
      </p:pic>
    </p:spTree>
    <p:extLst>
      <p:ext uri="{BB962C8B-B14F-4D97-AF65-F5344CB8AC3E}">
        <p14:creationId xmlns:p14="http://schemas.microsoft.com/office/powerpoint/2010/main" val="2271551777"/>
      </p:ext>
    </p:extLst>
  </p:cSld>
  <p:clrMapOvr>
    <a:masterClrMapping/>
  </p:clrMapOvr>
  <mc:AlternateContent xmlns:mc="http://schemas.openxmlformats.org/markup-compatibility/2006" xmlns:p14="http://schemas.microsoft.com/office/powerpoint/2010/main">
    <mc:Choice Requires="p14">
      <p:transition spd="slow" p14:dur="35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2000"/>
                                        <p:tgtEl>
                                          <p:spTgt spid="3">
                                            <p:txEl>
                                              <p:pRg st="2" end="2"/>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2000"/>
                                        <p:tgtEl>
                                          <p:spTgt spid="3">
                                            <p:txEl>
                                              <p:pRg st="3" end="3"/>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par>
                          <p:cTn id="20" fill="hold">
                            <p:stCondLst>
                              <p:cond delay="8000"/>
                            </p:stCondLst>
                            <p:childTnLst>
                              <p:par>
                                <p:cTn id="21" presetID="22" presetClass="entr" presetSubtype="8" fill="hold" grpId="0"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2000"/>
                                        <p:tgtEl>
                                          <p:spTgt spid="3">
                                            <p:txEl>
                                              <p:pRg st="6" end="6"/>
                                            </p:txEl>
                                          </p:spTgt>
                                        </p:tgtEl>
                                      </p:cBhvr>
                                    </p:animEffect>
                                  </p:childTnLst>
                                </p:cTn>
                              </p:par>
                            </p:childTnLst>
                          </p:cTn>
                        </p:par>
                        <p:par>
                          <p:cTn id="24" fill="hold">
                            <p:stCondLst>
                              <p:cond delay="11000"/>
                            </p:stCondLst>
                            <p:childTnLst>
                              <p:par>
                                <p:cTn id="25" presetID="22" presetClass="entr" presetSubtype="8"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marL="571500" indent="-571500" algn="ctr">
              <a:buSzPct val="175000"/>
              <a:buBlip>
                <a:blip r:embed="rId2"/>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Three Problems with Worry</a:t>
            </a:r>
          </a:p>
        </p:txBody>
      </p:sp>
      <p:sp>
        <p:nvSpPr>
          <p:cNvPr id="3" name="Content Placeholder 2"/>
          <p:cNvSpPr>
            <a:spLocks noGrp="1"/>
          </p:cNvSpPr>
          <p:nvPr>
            <p:ph idx="1"/>
          </p:nvPr>
        </p:nvSpPr>
        <p:spPr>
          <a:xfrm>
            <a:off x="104774" y="972457"/>
            <a:ext cx="11899943" cy="5737436"/>
          </a:xfrm>
        </p:spPr>
        <p:txBody>
          <a:bodyPr>
            <a:normAutofit fontScale="55000" lnSpcReduction="20000"/>
          </a:bodyPr>
          <a:lstStyle/>
          <a:p>
            <a:pPr>
              <a:lnSpc>
                <a:spcPct val="120000"/>
              </a:lnSpc>
              <a:spcBef>
                <a:spcPts val="0"/>
              </a:spcBef>
              <a:buSzPct val="175000"/>
              <a:buBlip>
                <a:blip r:embed="rId2"/>
              </a:buBlip>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51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Unhelpful </a:t>
            </a:r>
          </a:p>
          <a:p>
            <a:pPr>
              <a:lnSpc>
                <a:spcPct val="120000"/>
              </a:lnSpc>
              <a:spcBef>
                <a:spcPts val="0"/>
              </a:spcBef>
              <a:buSzPct val="175000"/>
              <a:buBlip>
                <a:blip r:embed="rId2"/>
              </a:buBlip>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51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Unreasonable </a:t>
            </a:r>
          </a:p>
          <a:p>
            <a:pPr>
              <a:lnSpc>
                <a:spcPct val="120000"/>
              </a:lnSpc>
              <a:spcBef>
                <a:spcPts val="0"/>
              </a:spcBef>
              <a:buSzPct val="175000"/>
              <a:buBlip>
                <a:blip r:embed="rId2"/>
              </a:buBlip>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It’s Unhealthy: </a:t>
            </a:r>
          </a:p>
          <a:p>
            <a:pPr marL="0" lvl="0" indent="0">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Body is Not Made For Worry</a:t>
            </a:r>
          </a:p>
          <a:p>
            <a:pPr lvl="1">
              <a:lnSpc>
                <a:spcPct val="120000"/>
              </a:lnSpc>
              <a:buFont typeface="Courier New" panose="02070309020205020404" pitchFamily="49" charset="0"/>
              <a:buChar char="o"/>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can Cause Ulcers, Headaches, Insomnia. </a:t>
            </a:r>
          </a:p>
          <a:p>
            <a:pPr marL="0" lvl="0" indent="0">
              <a:lnSpc>
                <a:spcPct val="120000"/>
              </a:lnSpc>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Unnatural- Plants and Animals Don’t Worry…</a:t>
            </a:r>
          </a:p>
          <a:p>
            <a:pPr marL="0" lvl="0" indent="0">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…The Only Thing in Creation that Worries is People</a:t>
            </a:r>
            <a:endParaRPr lang="en-US" sz="45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lvl="0" indent="0">
              <a:lnSpc>
                <a:spcPct val="120000"/>
              </a:lnSpc>
              <a:spcBef>
                <a:spcPts val="1200"/>
              </a:spcBef>
              <a:buNone/>
            </a:pPr>
            <a:r>
              <a:rPr lang="en-US" sz="4500" b="1" dirty="0">
                <a:effectLst>
                  <a:outerShdw blurRad="38100" dist="38100" dir="2700000" algn="tl">
                    <a:srgbClr val="000000">
                      <a:alpha val="43137"/>
                    </a:srgbClr>
                  </a:outerShdw>
                </a:effectLst>
                <a:latin typeface="Arial Rounded MT Bold" panose="020F0704030504030204" pitchFamily="34" charset="0"/>
              </a:rPr>
              <a:t>Phil 4:6-7 (NLT) </a:t>
            </a:r>
            <a:r>
              <a:rPr lang="en-US" sz="4500" i="1" dirty="0">
                <a:effectLst>
                  <a:outerShdw blurRad="38100" dist="38100" dir="2700000" algn="tl">
                    <a:srgbClr val="000000">
                      <a:alpha val="43137"/>
                    </a:srgbClr>
                  </a:outerShdw>
                </a:effectLst>
                <a:latin typeface="Arial Rounded MT Bold" panose="020F0704030504030204" pitchFamily="34" charset="0"/>
              </a:rPr>
              <a:t>Don’t worry about anything; instead, pray about everything. Tell God what you need, /thank him for all he has done. </a:t>
            </a:r>
            <a:r>
              <a:rPr lang="en-US" sz="4500" i="1" baseline="30000" dirty="0">
                <a:effectLst>
                  <a:outerShdw blurRad="38100" dist="38100" dir="2700000" algn="tl">
                    <a:srgbClr val="000000">
                      <a:alpha val="43137"/>
                    </a:srgbClr>
                  </a:outerShdw>
                </a:effectLst>
                <a:latin typeface="Arial Rounded MT Bold" panose="020F0704030504030204" pitchFamily="34" charset="0"/>
              </a:rPr>
              <a:t>7 </a:t>
            </a:r>
            <a:r>
              <a:rPr lang="en-US" sz="4500" i="1" dirty="0">
                <a:effectLst>
                  <a:outerShdw blurRad="38100" dist="38100" dir="2700000" algn="tl">
                    <a:srgbClr val="000000">
                      <a:alpha val="43137"/>
                    </a:srgbClr>
                  </a:outerShdw>
                </a:effectLst>
                <a:latin typeface="Arial Rounded MT Bold" panose="020F0704030504030204" pitchFamily="34" charset="0"/>
              </a:rPr>
              <a:t> Then you will experience God’s peace, which exceeds anything we can understand. His peace will guard your hearts /minds as you live in Christ Jesus. </a:t>
            </a:r>
            <a:endParaRPr lang="en-US" sz="45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lvl="0" indent="0">
              <a:buNone/>
            </a:pPr>
            <a:endParaRPr lang="en-US" sz="45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1136" y="972457"/>
            <a:ext cx="3223582" cy="4136566"/>
          </a:xfrm>
          <a:prstGeom prst="rect">
            <a:avLst/>
          </a:prstGeom>
          <a:effectLst>
            <a:softEdge rad="50800"/>
          </a:effectLst>
        </p:spPr>
      </p:pic>
    </p:spTree>
    <p:extLst>
      <p:ext uri="{BB962C8B-B14F-4D97-AF65-F5344CB8AC3E}">
        <p14:creationId xmlns:p14="http://schemas.microsoft.com/office/powerpoint/2010/main" val="305278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2000"/>
                                        <p:tgtEl>
                                          <p:spTgt spid="3">
                                            <p:txEl>
                                              <p:pRg st="2" end="2"/>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barn(inVertical)">
                                      <p:cBhvr>
                                        <p:cTn id="11" dur="2000"/>
                                        <p:tgtEl>
                                          <p:spTgt spid="3">
                                            <p:txEl>
                                              <p:pRg st="3" end="3"/>
                                            </p:txEl>
                                          </p:spTgt>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2000"/>
                                        <p:tgtEl>
                                          <p:spTgt spid="3">
                                            <p:txEl>
                                              <p:pRg st="5" end="5"/>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20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2000"/>
                                        <p:tgtEl>
                                          <p:spTgt spid="3">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God’s Antidote For Worry?</a:t>
            </a:r>
          </a:p>
        </p:txBody>
      </p:sp>
      <p:sp>
        <p:nvSpPr>
          <p:cNvPr id="3" name="Content Placeholder 2"/>
          <p:cNvSpPr>
            <a:spLocks noGrp="1"/>
          </p:cNvSpPr>
          <p:nvPr>
            <p:ph idx="1"/>
          </p:nvPr>
        </p:nvSpPr>
        <p:spPr>
          <a:xfrm>
            <a:off x="0" y="1313645"/>
            <a:ext cx="12091916" cy="5396248"/>
          </a:xfrm>
        </p:spPr>
        <p:txBody>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Believe God will Take Care of Me…</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…and My Situation</a:t>
            </a: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Two Scriptures…</a:t>
            </a:r>
          </a:p>
          <a:p>
            <a:pPr lvl="0"/>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Psalm 23:1 (AMP)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LORD is my Shepherd </a:t>
            </a:r>
          </a:p>
          <a:p>
            <a:pPr marL="0" lv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[to feed, guide, and shield me], I shall not lack.</a:t>
            </a:r>
          </a:p>
          <a:p>
            <a:pPr lvl="1">
              <a:lnSpc>
                <a:spcPct val="10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We Have a Faithful Shepherd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Psalm 91:1-2 (NKJV) </a:t>
            </a:r>
            <a:r>
              <a:rPr lang="en-US"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who dwells in the secret place of the Most High Shall abide under the shadow of the Almighty. </a:t>
            </a:r>
            <a:r>
              <a:rPr lang="en-US" i="1"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I will say of the </a:t>
            </a:r>
            <a:r>
              <a:rPr lang="en-US" i="1" cap="small"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LORD</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"He is my refuge and my fortress; My God, in Him I will trust." </a:t>
            </a:r>
          </a:p>
          <a:p>
            <a:pPr lvl="1">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We have a Powerful Refuge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4316" y="907141"/>
            <a:ext cx="3657600" cy="3331029"/>
          </a:xfrm>
          <a:prstGeom prst="rect">
            <a:avLst/>
          </a:prstGeom>
          <a:effectLst>
            <a:softEdge rad="38100"/>
          </a:effectLst>
        </p:spPr>
      </p:pic>
    </p:spTree>
    <p:extLst>
      <p:ext uri="{BB962C8B-B14F-4D97-AF65-F5344CB8AC3E}">
        <p14:creationId xmlns:p14="http://schemas.microsoft.com/office/powerpoint/2010/main" val="1059310391"/>
      </p:ext>
    </p:extLst>
  </p:cSld>
  <p:clrMapOvr>
    <a:masterClrMapping/>
  </p:clrMapOvr>
  <mc:AlternateContent xmlns:mc="http://schemas.openxmlformats.org/markup-compatibility/2006" xmlns:p14="http://schemas.microsoft.com/office/powerpoint/2010/main">
    <mc:Choice Requires="p14">
      <p:transition spd="slow" p14:dur="2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2000"/>
                                        <p:tgtEl>
                                          <p:spTgt spid="3">
                                            <p:txEl>
                                              <p:pRg st="1" end="1"/>
                                            </p:txEl>
                                          </p:spTgt>
                                        </p:tgtEl>
                                      </p:cBhvr>
                                    </p:animEffect>
                                  </p:childTnLst>
                                </p:cTn>
                              </p:par>
                              <p:par>
                                <p:cTn id="12" presetID="2" presetClass="entr" presetSubtype="3"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2000"/>
                                        <p:tgtEl>
                                          <p:spTgt spid="3">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2000"/>
                                        <p:tgtEl>
                                          <p:spTgt spid="3">
                                            <p:txEl>
                                              <p:pRg st="3" end="3"/>
                                            </p:txEl>
                                          </p:spTgt>
                                        </p:tgtEl>
                                      </p:cBhvr>
                                    </p:animEffect>
                                  </p:childTnLst>
                                </p:cTn>
                              </p:par>
                            </p:childTnLst>
                          </p:cTn>
                        </p:par>
                        <p:par>
                          <p:cTn id="25" fill="hold">
                            <p:stCondLst>
                              <p:cond delay="40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par>
                          <p:cTn id="29" fill="hold">
                            <p:stCondLst>
                              <p:cond delay="6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2000"/>
                                        <p:tgtEl>
                                          <p:spTgt spid="3">
                                            <p:txEl>
                                              <p:pRg st="6" end="6"/>
                                            </p:txEl>
                                          </p:spTgt>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2" y="1133340"/>
            <a:ext cx="11955439" cy="5724659"/>
          </a:xfrm>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Psalm 91:1-2 (NKJV)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“He who dwells in the secret place of the Most High Shall abide under the shadow of the Almighty. </a:t>
            </a:r>
            <a:r>
              <a:rPr lang="en-US" i="1" baseline="300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I will say of the </a:t>
            </a:r>
            <a:r>
              <a:rPr lang="en-US" i="1" cap="small"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LORD</a:t>
            </a:r>
            <a:r>
              <a:rPr lang="en-US"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"He is my refuge and my fortress; My God, in Him I will trust."</a:t>
            </a:r>
          </a:p>
          <a:p>
            <a:pPr>
              <a:lnSpc>
                <a:spcPct val="100000"/>
              </a:lnSpc>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Most High</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-“El-yon”=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Possession</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00000"/>
              </a:lnSpc>
              <a:spcBef>
                <a:spcPts val="0"/>
              </a:spcBef>
              <a:buFont typeface="Wingdings" panose="05000000000000000000" pitchFamily="2" charset="2"/>
              <a:buChar char="§"/>
            </a:pP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is the Owner of Everything! He Created it All. </a:t>
            </a:r>
          </a:p>
          <a:p>
            <a:pPr>
              <a:lnSpc>
                <a:spcPct val="100000"/>
              </a:lnSpc>
              <a:spcBef>
                <a:spcPts val="18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Almighty</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-“Shaddai”=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Provision</a:t>
            </a:r>
          </a:p>
          <a:p>
            <a:pPr lvl="1">
              <a:lnSpc>
                <a:spcPct val="100000"/>
              </a:lnSpc>
              <a:spcBef>
                <a:spcPts val="0"/>
              </a:spcBef>
              <a:buFont typeface="Wingdings" panose="05000000000000000000" pitchFamily="2" charset="2"/>
              <a:buChar char="§"/>
            </a:pP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 is the Provider of All, the One That Supplies All Our Needs. </a:t>
            </a:r>
          </a:p>
          <a:p>
            <a:pPr>
              <a:lnSpc>
                <a:spcPct val="100000"/>
              </a:lnSpc>
              <a:spcBef>
                <a:spcPts val="18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The Lord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-“Jehovah”=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Promise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00000"/>
              </a:lnSpc>
              <a:spcBef>
                <a:spcPts val="0"/>
              </a:spcBef>
              <a:buFont typeface="Wingdings" panose="05000000000000000000" pitchFamily="2" charset="2"/>
              <a:buChar char="§"/>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The Eternal, Immutable Unchanging One! - The Great “I AM” </a:t>
            </a:r>
          </a:p>
          <a:p>
            <a:pPr>
              <a:lnSpc>
                <a:spcPct val="100000"/>
              </a:lnSpc>
              <a:spcBef>
                <a:spcPts val="1800"/>
              </a:spcBef>
              <a:buFont typeface="Courier New" panose="02070309020205020404" pitchFamily="49" charset="0"/>
              <a:buChar char="o"/>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My God</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-“Elohim”=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Power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lvl="1">
              <a:lnSpc>
                <a:spcPct val="100000"/>
              </a:lnSpc>
              <a:spcBef>
                <a:spcPts val="0"/>
              </a:spcBef>
              <a:buFont typeface="Wingdings" panose="05000000000000000000" pitchFamily="2" charset="2"/>
              <a:buChar char="§"/>
            </a:pP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Name associated with Creation- appears some 2700 x’s  </a:t>
            </a:r>
          </a:p>
        </p:txBody>
      </p:sp>
      <p:sp>
        <p:nvSpPr>
          <p:cNvPr id="5" name="Title 1"/>
          <p:cNvSpPr>
            <a:spLocks noGrp="1"/>
          </p:cNvSpPr>
          <p:nvPr>
            <p:ph type="title"/>
          </p:nvPr>
        </p:nvSpPr>
        <p:spPr>
          <a:xfrm>
            <a:off x="838200" y="17392"/>
            <a:ext cx="10515600" cy="1115949"/>
          </a:xfrm>
        </p:spPr>
        <p:txBody>
          <a:bodyPr/>
          <a:lstStyle/>
          <a:p>
            <a:pPr algn="ctr">
              <a:lnSpc>
                <a:spcPct val="100000"/>
              </a:lnSpc>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Powerful Refuge</a:t>
            </a:r>
          </a:p>
        </p:txBody>
      </p:sp>
    </p:spTree>
    <p:extLst>
      <p:ext uri="{BB962C8B-B14F-4D97-AF65-F5344CB8AC3E}">
        <p14:creationId xmlns:p14="http://schemas.microsoft.com/office/powerpoint/2010/main" val="3807138108"/>
      </p:ext>
    </p:extLst>
  </p:cSld>
  <p:clrMapOvr>
    <a:masterClrMapping/>
  </p:clrMapOvr>
  <mc:AlternateContent xmlns:mc="http://schemas.openxmlformats.org/markup-compatibility/2006" xmlns:p14="http://schemas.microsoft.com/office/powerpoint/2010/main">
    <mc:Choice Requires="p14">
      <p:transition spd="slow" p14:dur="3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par>
                          <p:cTn id="31" fill="hold">
                            <p:stCondLst>
                              <p:cond delay="2000"/>
                            </p:stCondLst>
                            <p:childTnLst>
                              <p:par>
                                <p:cTn id="32" presetID="6" presetClass="entr" presetSubtype="16"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2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par>
                          <p:cTn id="40" fill="hold">
                            <p:stCondLst>
                              <p:cond delay="2000"/>
                            </p:stCondLst>
                            <p:childTnLst>
                              <p:par>
                                <p:cTn id="41" presetID="6" presetClass="entr" presetSubtype="1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1313645"/>
            <a:ext cx="11694016" cy="5396248"/>
          </a:xfrm>
        </p:spPr>
        <p:txBody>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is Unnecessary- if Jesus is your Shepherd/ Refuge</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Any Time You Let Worry Consume You…</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…Your Actions are Saying: God is Not Enough!</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 Am Not Sure…</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Can</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He’s Big Enough</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 Is Even There</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Antidote for Worry is… </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…Run to Your Shepherd/ Refuge!</a:t>
            </a:r>
          </a:p>
          <a:p>
            <a:endParaRPr lang="en-US" dirty="0"/>
          </a:p>
        </p:txBody>
      </p:sp>
      <p:sp>
        <p:nvSpPr>
          <p:cNvPr id="5" name="Title 1"/>
          <p:cNvSpPr>
            <a:spLocks noGrp="1"/>
          </p:cNvSpPr>
          <p:nvPr>
            <p:ph type="title"/>
          </p:nvPr>
        </p:nvSpPr>
        <p:spPr>
          <a:xfrm>
            <a:off x="838200" y="17392"/>
            <a:ext cx="10515600" cy="1115949"/>
          </a:xfrm>
        </p:spPr>
        <p:txBody>
          <a:bodyPr/>
          <a:lstStyle/>
          <a:p>
            <a:pPr marL="571500" indent="-571500" algn="ctr">
              <a:buSzPct val="175000"/>
              <a:buBlip>
                <a:blip r:embed="rId2"/>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Fourth Problem with Worry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542" y="3207224"/>
            <a:ext cx="5036457" cy="3433549"/>
          </a:xfrm>
          <a:prstGeom prst="rect">
            <a:avLst/>
          </a:prstGeom>
          <a:effectLst>
            <a:softEdge rad="50800"/>
          </a:effectLst>
        </p:spPr>
      </p:pic>
    </p:spTree>
    <p:extLst>
      <p:ext uri="{BB962C8B-B14F-4D97-AF65-F5344CB8AC3E}">
        <p14:creationId xmlns:p14="http://schemas.microsoft.com/office/powerpoint/2010/main" val="3687555372"/>
      </p:ext>
    </p:extLst>
  </p:cSld>
  <p:clrMapOvr>
    <a:masterClrMapping/>
  </p:clrMapOvr>
  <mc:AlternateContent xmlns:mc="http://schemas.openxmlformats.org/markup-compatibility/2006" xmlns:p14="http://schemas.microsoft.com/office/powerpoint/2010/main">
    <mc:Choice Requires="p14">
      <p:transition spd="slow" p14:dur="50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right)">
                                      <p:cBhvr>
                                        <p:cTn id="17" dur="2000"/>
                                        <p:tgtEl>
                                          <p:spTgt spid="3">
                                            <p:txEl>
                                              <p:pRg st="1" end="1"/>
                                            </p:tx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right)">
                                      <p:cBhvr>
                                        <p:cTn id="26" dur="2000"/>
                                        <p:tgtEl>
                                          <p:spTgt spid="3">
                                            <p:txEl>
                                              <p:pRg st="3" end="3"/>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2000"/>
                                        <p:tgtEl>
                                          <p:spTgt spid="3">
                                            <p:txEl>
                                              <p:pRg st="4" end="4"/>
                                            </p:txEl>
                                          </p:spTgt>
                                        </p:tgtEl>
                                      </p:cBhvr>
                                    </p:animEffect>
                                  </p:childTnLst>
                                </p:cTn>
                              </p:par>
                            </p:childTnLst>
                          </p:cTn>
                        </p:par>
                        <p:par>
                          <p:cTn id="31" fill="hold">
                            <p:stCondLst>
                              <p:cond delay="4000"/>
                            </p:stCondLst>
                            <p:childTnLst>
                              <p:par>
                                <p:cTn id="32" presetID="22" presetClass="entr" presetSubtype="2"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right)">
                                      <p:cBhvr>
                                        <p:cTn id="34" dur="2000"/>
                                        <p:tgtEl>
                                          <p:spTgt spid="3">
                                            <p:txEl>
                                              <p:pRg st="5" end="5"/>
                                            </p:txEl>
                                          </p:spTgt>
                                        </p:tgtEl>
                                      </p:cBhvr>
                                    </p:animEffect>
                                  </p:childTnLst>
                                </p:cTn>
                              </p:par>
                            </p:childTnLst>
                          </p:cTn>
                        </p:par>
                        <p:par>
                          <p:cTn id="35" fill="hold">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right)">
                                      <p:cBhvr>
                                        <p:cTn id="43" dur="2000"/>
                                        <p:tgtEl>
                                          <p:spTgt spid="3">
                                            <p:txEl>
                                              <p:pRg st="7" end="7"/>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44699" y="1313645"/>
            <a:ext cx="11694016" cy="5396248"/>
          </a:xfrm>
        </p:spPr>
        <p:txBody>
          <a:bodyPr>
            <a:normAutofit/>
          </a:bodyPr>
          <a:lstStyle/>
          <a:p>
            <a:pPr marL="0" indent="0">
              <a:buNone/>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Part 2 next week – 7 reasons not to worry</a:t>
            </a:r>
          </a:p>
        </p:txBody>
      </p:sp>
    </p:spTree>
    <p:extLst>
      <p:ext uri="{BB962C8B-B14F-4D97-AF65-F5344CB8AC3E}">
        <p14:creationId xmlns:p14="http://schemas.microsoft.com/office/powerpoint/2010/main" val="282548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44699" y="1313645"/>
            <a:ext cx="11694016" cy="5396248"/>
          </a:xfrm>
        </p:spPr>
        <p:txBody>
          <a:bodyPr>
            <a:normAutofit/>
          </a:bodyPr>
          <a:lstStyle/>
          <a:p>
            <a:pPr marL="0" indent="0">
              <a:buNone/>
            </a:pP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4260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Our Powerful Refuge</a:t>
            </a:r>
          </a:p>
        </p:txBody>
      </p:sp>
      <p:sp>
        <p:nvSpPr>
          <p:cNvPr id="3" name="Content Placeholder 2"/>
          <p:cNvSpPr>
            <a:spLocks noGrp="1"/>
          </p:cNvSpPr>
          <p:nvPr>
            <p:ph idx="1"/>
          </p:nvPr>
        </p:nvSpPr>
        <p:spPr>
          <a:xfrm>
            <a:off x="244699" y="1133340"/>
            <a:ext cx="7897815" cy="5724659"/>
          </a:xfrm>
        </p:spPr>
        <p:txBody>
          <a:bodyPr>
            <a:normAutofit lnSpcReduction="10000"/>
          </a:bodyPr>
          <a:lstStyle/>
          <a:p>
            <a:pPr>
              <a:lnSpc>
                <a:spcPct val="110000"/>
              </a:lnSpc>
              <a:buSzPct val="175000"/>
              <a:buBlip>
                <a:blip r:embed="rId2"/>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REST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in God’s Shadow (1)</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REFUGE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in God’s Fortress (2, 4)</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REDEMPTION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from Temptation (3)</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RELIANCE</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upon His Promises (5-6)</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RETRIBUTION</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upon the Enemy (7-8)</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RESORT</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from Wrath (9-10)</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REINFORCEMENT</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from Angels (11-12)</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RESCUE</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from Danger (13-14)</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REQUESTS</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Answered (15)</a:t>
            </a:r>
          </a:p>
          <a:p>
            <a:pPr>
              <a:lnSpc>
                <a:spcPct val="110000"/>
              </a:lnSpc>
              <a:buSzPct val="175000"/>
              <a:buBlip>
                <a:blip r:embed="rId2"/>
              </a:buBlip>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RESILIENCE</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Promised (16)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316" y="1269991"/>
            <a:ext cx="3757684" cy="5588008"/>
          </a:xfrm>
          <a:prstGeom prst="rect">
            <a:avLst/>
          </a:prstGeom>
        </p:spPr>
      </p:pic>
    </p:spTree>
    <p:extLst>
      <p:ext uri="{BB962C8B-B14F-4D97-AF65-F5344CB8AC3E}">
        <p14:creationId xmlns:p14="http://schemas.microsoft.com/office/powerpoint/2010/main" val="420499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out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out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out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barn(outVertical)">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81" y="126763"/>
            <a:ext cx="4869602" cy="258914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7" y="228600"/>
            <a:ext cx="3657600"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152" y="3207224"/>
            <a:ext cx="5581935" cy="343354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494" y="2802198"/>
            <a:ext cx="3838575" cy="3838575"/>
          </a:xfrm>
          <a:prstGeom prst="rect">
            <a:avLst/>
          </a:prstGeom>
        </p:spPr>
      </p:pic>
    </p:spTree>
    <p:extLst>
      <p:ext uri="{BB962C8B-B14F-4D97-AF65-F5344CB8AC3E}">
        <p14:creationId xmlns:p14="http://schemas.microsoft.com/office/powerpoint/2010/main" val="22582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9981" y="0"/>
            <a:ext cx="3208635"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57" y="581025"/>
            <a:ext cx="7620213" cy="5695950"/>
          </a:xfrm>
          <a:prstGeom prst="rect">
            <a:avLst/>
          </a:prstGeom>
        </p:spPr>
      </p:pic>
    </p:spTree>
    <p:extLst>
      <p:ext uri="{BB962C8B-B14F-4D97-AF65-F5344CB8AC3E}">
        <p14:creationId xmlns:p14="http://schemas.microsoft.com/office/powerpoint/2010/main" val="402852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37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44699" y="1313645"/>
            <a:ext cx="11694016" cy="5396248"/>
          </a:xfrm>
        </p:spPr>
        <p:txBody>
          <a:bodyPr>
            <a:normAutofit/>
          </a:bodyPr>
          <a:lstStyle/>
          <a:p>
            <a:pPr marL="0" indent="0">
              <a:buNone/>
            </a:pPr>
            <a:r>
              <a:rPr lang="en-US" dirty="0"/>
              <a:t>He promises refuge in vs. 2-4</a:t>
            </a:r>
            <a:br>
              <a:rPr lang="en-US" dirty="0"/>
            </a:br>
            <a:r>
              <a:rPr lang="en-US" dirty="0"/>
              <a:t>He promises protection from fear in vs. 5-10</a:t>
            </a:r>
            <a:br>
              <a:rPr lang="en-US" dirty="0"/>
            </a:br>
            <a:r>
              <a:rPr lang="en-US" dirty="0"/>
              <a:t>He promises strength in vs. 7</a:t>
            </a:r>
            <a:br>
              <a:rPr lang="en-US" dirty="0"/>
            </a:br>
            <a:r>
              <a:rPr lang="en-US" dirty="0"/>
              <a:t>He promises to give the help of angels in vs.11-12</a:t>
            </a:r>
            <a:br>
              <a:rPr lang="en-US" dirty="0"/>
            </a:br>
            <a:endParaRPr lang="en-US" dirty="0"/>
          </a:p>
          <a:p>
            <a:r>
              <a:rPr lang="en-US" b="1" dirty="0"/>
              <a:t>A Shepherd… </a:t>
            </a:r>
            <a:endParaRPr lang="en-US" dirty="0"/>
          </a:p>
          <a:p>
            <a:pPr lvl="0"/>
            <a:r>
              <a:rPr lang="en-US" u="sng" dirty="0"/>
              <a:t>Provides</a:t>
            </a:r>
            <a:r>
              <a:rPr lang="en-US" dirty="0"/>
              <a:t>-</a:t>
            </a:r>
            <a:r>
              <a:rPr lang="en-US" b="1" dirty="0"/>
              <a:t> Food, shelter, the basic </a:t>
            </a:r>
            <a:r>
              <a:rPr lang="en-US" u="sng" dirty="0"/>
              <a:t>Necessities</a:t>
            </a:r>
            <a:r>
              <a:rPr lang="en-US" dirty="0"/>
              <a:t> </a:t>
            </a:r>
            <a:r>
              <a:rPr lang="en-US" b="1" dirty="0"/>
              <a:t>(Psa 23:2-3)(Isa 40:11a)</a:t>
            </a:r>
            <a:endParaRPr lang="en-US" dirty="0"/>
          </a:p>
          <a:p>
            <a:pPr lvl="0"/>
            <a:r>
              <a:rPr lang="en-US" u="sng" dirty="0"/>
              <a:t>Guides</a:t>
            </a:r>
            <a:r>
              <a:rPr lang="en-US" b="1" dirty="0"/>
              <a:t>- Leads when you don’t know the </a:t>
            </a:r>
            <a:r>
              <a:rPr lang="en-US" u="sng" dirty="0"/>
              <a:t>Path</a:t>
            </a:r>
            <a:r>
              <a:rPr lang="en-US" b="1" dirty="0"/>
              <a:t> (3-4a)</a:t>
            </a:r>
            <a:endParaRPr lang="en-US" dirty="0"/>
          </a:p>
          <a:p>
            <a:pPr lvl="0"/>
            <a:r>
              <a:rPr lang="en-US" u="sng" dirty="0"/>
              <a:t>Protects</a:t>
            </a:r>
            <a:r>
              <a:rPr lang="en-US" b="1" dirty="0"/>
              <a:t>- Against enemy </a:t>
            </a:r>
            <a:r>
              <a:rPr lang="en-US" u="sng" dirty="0"/>
              <a:t>Attacks</a:t>
            </a:r>
            <a:r>
              <a:rPr lang="en-US" b="1" dirty="0"/>
              <a:t> (4b)</a:t>
            </a:r>
            <a:endParaRPr lang="en-US" dirty="0"/>
          </a:p>
          <a:p>
            <a:pPr lvl="0"/>
            <a:r>
              <a:rPr lang="en-US" u="sng" dirty="0"/>
              <a:t>Gathers</a:t>
            </a:r>
            <a:r>
              <a:rPr lang="en-US" b="1" dirty="0"/>
              <a:t>- When we go in the wrong </a:t>
            </a:r>
            <a:r>
              <a:rPr lang="en-US" u="sng" dirty="0"/>
              <a:t>Direction</a:t>
            </a:r>
            <a:r>
              <a:rPr lang="en-US" b="1" dirty="0"/>
              <a:t> (Isa 40:11)</a:t>
            </a:r>
            <a:endParaRPr lang="en-US" dirty="0"/>
          </a:p>
          <a:p>
            <a:pPr marL="0" indent="0">
              <a:buNone/>
            </a:pPr>
            <a:endPar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81772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Our Powerful Refuge</a:t>
            </a:r>
          </a:p>
        </p:txBody>
      </p:sp>
      <p:sp>
        <p:nvSpPr>
          <p:cNvPr id="3" name="Content Placeholder 2"/>
          <p:cNvSpPr>
            <a:spLocks noGrp="1"/>
          </p:cNvSpPr>
          <p:nvPr>
            <p:ph idx="1"/>
          </p:nvPr>
        </p:nvSpPr>
        <p:spPr>
          <a:xfrm>
            <a:off x="244699" y="1313645"/>
            <a:ext cx="11694016" cy="5396248"/>
          </a:xfrm>
        </p:spPr>
        <p:txBody>
          <a:bodyPr>
            <a:normAutofit/>
          </a:bodyPr>
          <a:lstStyle/>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God’s… </a:t>
            </a: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Presence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(1, 2)</a:t>
            </a: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Protection</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(3, 4) As you take initiative and risks, God keeps you safe</a:t>
            </a: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Peace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(5, 6) You don’t have to feel insecure in unknown territory.</a:t>
            </a: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Perspective</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(7–10) God gives an eternal view of life that keeps you steady. </a:t>
            </a: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Provision</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(11–13) Regardless of your needs, God meets them. </a:t>
            </a:r>
          </a:p>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Power</a:t>
            </a:r>
            <a:r>
              <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(14–16) In adversity, God delivers and helps you </a:t>
            </a:r>
          </a:p>
          <a:p>
            <a:endParaRPr lang="en-US" dirty="0"/>
          </a:p>
        </p:txBody>
      </p:sp>
    </p:spTree>
    <p:extLst>
      <p:ext uri="{BB962C8B-B14F-4D97-AF65-F5344CB8AC3E}">
        <p14:creationId xmlns:p14="http://schemas.microsoft.com/office/powerpoint/2010/main" val="256390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Seven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Will’s" </a:t>
            </a: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of Psalm 91</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44699" y="1313645"/>
            <a:ext cx="11694016" cy="5396248"/>
          </a:xfrm>
        </p:spPr>
        <p:txBody>
          <a:bodyPr>
            <a:normAutofit/>
          </a:bodyPr>
          <a:lstStyle/>
          <a:p>
            <a:pPr marL="0" indent="0">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I Will… </a:t>
            </a:r>
          </a:p>
          <a:p>
            <a:pPr lvl="1">
              <a:lnSpc>
                <a:spcPct val="100000"/>
              </a:lnSpc>
              <a:spcBef>
                <a:spcPts val="0"/>
              </a:spcBef>
              <a:spcAft>
                <a:spcPts val="1200"/>
              </a:spcAft>
              <a:buSzPct val="160000"/>
              <a:buBlip>
                <a:blip r:embed="rId2"/>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Deliver Him -14</a:t>
            </a:r>
          </a:p>
          <a:p>
            <a:pPr lvl="1">
              <a:lnSpc>
                <a:spcPct val="100000"/>
              </a:lnSpc>
              <a:spcBef>
                <a:spcPts val="0"/>
              </a:spcBef>
              <a:spcAft>
                <a:spcPts val="1200"/>
              </a:spcAft>
              <a:buSzPct val="160000"/>
              <a:buBlip>
                <a:blip r:embed="rId2"/>
              </a:buBlip>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Set Him On High -14</a:t>
            </a:r>
          </a:p>
          <a:p>
            <a:pPr lvl="1">
              <a:lnSpc>
                <a:spcPct val="100000"/>
              </a:lnSpc>
              <a:spcBef>
                <a:spcPts val="0"/>
              </a:spcBef>
              <a:spcAft>
                <a:spcPts val="1200"/>
              </a:spcAft>
              <a:buSzPct val="160000"/>
              <a:buBlip>
                <a:blip r:embed="rId2"/>
              </a:buBlip>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Answer Him -15</a:t>
            </a:r>
          </a:p>
          <a:p>
            <a:pPr lvl="1">
              <a:lnSpc>
                <a:spcPct val="100000"/>
              </a:lnSpc>
              <a:spcBef>
                <a:spcPts val="0"/>
              </a:spcBef>
              <a:spcAft>
                <a:spcPts val="1200"/>
              </a:spcAft>
              <a:buSzPct val="160000"/>
              <a:buBlip>
                <a:blip r:embed="rId2"/>
              </a:buBlip>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Be With Him In Trouble -15</a:t>
            </a:r>
          </a:p>
          <a:p>
            <a:pPr lvl="1">
              <a:lnSpc>
                <a:spcPct val="100000"/>
              </a:lnSpc>
              <a:spcBef>
                <a:spcPts val="0"/>
              </a:spcBef>
              <a:spcAft>
                <a:spcPts val="1200"/>
              </a:spcAft>
              <a:buSzPct val="160000"/>
              <a:buBlip>
                <a:blip r:embed="rId2"/>
              </a:buBlip>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Deliver Him and Honor Him -15</a:t>
            </a:r>
          </a:p>
          <a:p>
            <a:pPr lvl="1">
              <a:lnSpc>
                <a:spcPct val="100000"/>
              </a:lnSpc>
              <a:spcBef>
                <a:spcPts val="0"/>
              </a:spcBef>
              <a:spcAft>
                <a:spcPts val="1200"/>
              </a:spcAft>
              <a:buSzPct val="160000"/>
              <a:buBlip>
                <a:blip r:embed="rId2"/>
              </a:buBlip>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Will I Satisfy Him with Long Life -16</a:t>
            </a:r>
          </a:p>
          <a:p>
            <a:pPr lvl="1">
              <a:lnSpc>
                <a:spcPct val="100000"/>
              </a:lnSpc>
              <a:spcBef>
                <a:spcPts val="0"/>
              </a:spcBef>
              <a:spcAft>
                <a:spcPts val="1200"/>
              </a:spcAft>
              <a:buSzPct val="160000"/>
              <a:buBlip>
                <a:blip r:embed="rId2"/>
              </a:buBlip>
            </a:pPr>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Show Him My Salvation -16</a:t>
            </a:r>
          </a:p>
        </p:txBody>
      </p:sp>
    </p:spTree>
    <p:extLst>
      <p:ext uri="{BB962C8B-B14F-4D97-AF65-F5344CB8AC3E}">
        <p14:creationId xmlns:p14="http://schemas.microsoft.com/office/powerpoint/2010/main" val="690264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1313645"/>
            <a:ext cx="11694016" cy="5396248"/>
          </a:xfrm>
        </p:spPr>
        <p:txBody>
          <a:bodyPr/>
          <a:lstStyle/>
          <a:p>
            <a:pPr marL="0" indent="0">
              <a:lnSpc>
                <a:spcPct val="100000"/>
              </a:lnSpc>
              <a:buNone/>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Black Bart was a professional thief whose very name struck fear as he terrorized the Wells Fargo stage line. From San Francisco to new York, his name became synonymous with the danger of the frontier. Between 1875 and 1883 he robbed 29 different stagecoach. Amazingly, Bart did it all without firing a shot. Because a hood hid his face, no victim ever saw his face. He never took a hostage and was never trailed by a sheriff. Instead, Black Bart used fear to paralyze his victims. His sinister presence was enough to overwhelm the toughest stagecoach guard. </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itle 1"/>
          <p:cNvSpPr>
            <a:spLocks noGrp="1"/>
          </p:cNvSpPr>
          <p:nvPr>
            <p:ph type="title"/>
          </p:nvPr>
        </p:nvSpPr>
        <p:spPr>
          <a:xfrm>
            <a:off x="838200" y="17392"/>
            <a:ext cx="10515600" cy="1115949"/>
          </a:xfrm>
        </p:spPr>
        <p:txBody>
          <a:bodyPr/>
          <a:lstStyle/>
          <a:p>
            <a:pPr algn="ct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8234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956"/>
            <a:ext cx="8230235" cy="1143635"/>
          </a:xfrm>
        </p:spPr>
        <p:txBody>
          <a:bodyPr>
            <a:normAutofit fontScale="90000"/>
          </a:bodyPr>
          <a:lstStyle/>
          <a:p>
            <a:br>
              <a:rPr lang="en-US" b="1" dirty="0"/>
            </a:b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Step #1- Worry About NOTHING</a:t>
            </a:r>
            <a:b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752600" y="1447800"/>
            <a:ext cx="8686800" cy="4191000"/>
          </a:xfrm>
          <a:solidFill>
            <a:schemeClr val="bg1">
              <a:alpha val="90000"/>
            </a:schemeClr>
          </a:solidFill>
        </p:spPr>
        <p:txBody>
          <a:bodyPr vert="horz" wrap="square" lIns="91440" tIns="45720" rIns="91440" bIns="45720" rtlCol="0" anchor="t">
            <a:noAutofit/>
          </a:bodyPr>
          <a:lstStyle/>
          <a:p>
            <a:pPr marL="342900" indent="-342900">
              <a:spcBef>
                <a:spcPts val="0"/>
              </a:spcBef>
              <a:buNone/>
            </a:pPr>
            <a:r>
              <a:rPr lang="en-US" altLang="ko-KR" sz="2400" i="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“Be anxious for nothing”  -</a:t>
            </a:r>
            <a:r>
              <a:rPr lang="en-US" altLang="ko-KR" sz="2400"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Philippians 4:6 (NKJV) </a:t>
            </a:r>
            <a:endParaRPr lang="ko-KR" alt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342900" indent="-342900">
              <a:spcBef>
                <a:spcPts val="300"/>
              </a:spcBef>
              <a:buNone/>
            </a:pPr>
            <a:r>
              <a:rPr lang="en-US" altLang="ko-KR" sz="2400" i="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“Don’t worry about anything” </a:t>
            </a:r>
            <a:r>
              <a:rPr lang="en-US" altLang="ko-KR" sz="2400"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–(6 HCSB)</a:t>
            </a:r>
            <a:endParaRPr lang="ko-KR" altLang="en-US" sz="2400"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342900" indent="-342900">
              <a:spcBef>
                <a:spcPts val="600"/>
              </a:spcBef>
              <a:buNone/>
            </a:pP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Paul is saying that </a:t>
            </a:r>
            <a:r>
              <a:rPr lang="en-US" altLang="ko-KR" sz="2400" b="1" u="sng"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Worry Should Not Be </a:t>
            </a: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 Part of Our Lives </a:t>
            </a:r>
          </a:p>
          <a:p>
            <a:pPr marL="342900" indent="-342900">
              <a:spcBef>
                <a:spcPts val="600"/>
              </a:spcBef>
              <a:buNone/>
            </a:pP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Worry Kills Joy and is a Major Source of Stress in Our Lives</a:t>
            </a:r>
          </a:p>
          <a:p>
            <a:pPr marL="342900" indent="-342900">
              <a:spcBef>
                <a:spcPts val="600"/>
              </a:spcBef>
              <a:buNone/>
            </a:pP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40% of our worries never happen</a:t>
            </a:r>
          </a:p>
          <a:p>
            <a:pPr marL="342900" indent="-342900">
              <a:spcBef>
                <a:spcPts val="600"/>
              </a:spcBef>
              <a:buNone/>
            </a:pP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30% of our worries concern the past</a:t>
            </a:r>
          </a:p>
          <a:p>
            <a:pPr marL="342900" indent="-342900">
              <a:spcBef>
                <a:spcPts val="600"/>
              </a:spcBef>
              <a:buNone/>
            </a:pP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12% of our worries are needless worries about your health</a:t>
            </a:r>
          </a:p>
          <a:p>
            <a:pPr marL="342900" indent="-342900">
              <a:spcBef>
                <a:spcPts val="600"/>
              </a:spcBef>
              <a:buNone/>
            </a:pP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10% of our worries are insignificant or petty concerns</a:t>
            </a:r>
          </a:p>
          <a:p>
            <a:pPr marL="342900" indent="-342900">
              <a:spcBef>
                <a:spcPts val="600"/>
              </a:spcBef>
              <a:buNone/>
            </a:pPr>
            <a:r>
              <a:rPr lang="en-US" altLang="ko-KR" sz="2400" b="1" dirty="0">
                <a:solidFill>
                  <a:srgbClr val="0000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8% of our worries are really legitimate concerns</a:t>
            </a:r>
            <a:endParaRPr lang="ko-KR" altLang="en-US" sz="2400"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7279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to="" calcmode="lin" valueType="num">
                                      <p:cBhvr>
                                        <p:cTn id="10" dur="1" fill="hold"/>
                                        <p:tgtEl>
                                          <p:spTgt spid="3">
                                            <p:txEl>
                                              <p:pRg st="0" end="0"/>
                                            </p:txEl>
                                          </p:spTgt>
                                        </p:tgtEl>
                                        <p:attrNameLst>
                                          <p:attrName/>
                                        </p:attrNameLst>
                                      </p:cBhvr>
                                    </p:anim>
                                  </p:childTnLst>
                                </p:cTn>
                              </p:par>
                            </p:childTnLst>
                          </p:cTn>
                        </p:par>
                        <p:par>
                          <p:cTn id="11" fill="hold">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to="" calcmode="lin" valueType="num">
                                      <p:cBhvr>
                                        <p:cTn id="14" dur="1" fill="hold"/>
                                        <p:tgtEl>
                                          <p:spTgt spid="3">
                                            <p:txEl>
                                              <p:pRg st="1" end="1"/>
                                            </p:txEl>
                                          </p:spTgt>
                                        </p:tgtEl>
                                        <p:attrNameLst>
                                          <p:attrName/>
                                        </p:attrNameLst>
                                      </p:cBhvr>
                                    </p:anim>
                                  </p:childTnLst>
                                </p:cTn>
                              </p:par>
                            </p:childTnLst>
                          </p:cTn>
                        </p:par>
                        <p:par>
                          <p:cTn id="15" fill="hold">
                            <p:stCondLst>
                              <p:cond delay="0"/>
                            </p:stCondLst>
                            <p:childTnLst>
                              <p:par>
                                <p:cTn id="16" presetID="24"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to="" calcmode="lin" valueType="num">
                                      <p:cBhvr>
                                        <p:cTn id="23" dur="1" fill="hold"/>
                                        <p:tgtEl>
                                          <p:spTgt spid="3">
                                            <p:txEl>
                                              <p:pRg st="3" end="3"/>
                                            </p:txEl>
                                          </p:spTgt>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to="" calcmode="lin" valueType="num">
                                      <p:cBhvr>
                                        <p:cTn id="35" dur="1" fill="hold"/>
                                        <p:tgtEl>
                                          <p:spTgt spid="3">
                                            <p:txEl>
                                              <p:pRg st="6" end="6"/>
                                            </p:txEl>
                                          </p:spTgt>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to="" calcmode="lin" valueType="num">
                                      <p:cBhvr>
                                        <p:cTn id="39" dur="1" fill="hold"/>
                                        <p:tgtEl>
                                          <p:spTgt spid="3">
                                            <p:txEl>
                                              <p:pRg st="7" end="7"/>
                                            </p:txEl>
                                          </p:spTgt>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to="" calcmode="lin" valueType="num">
                                      <p:cBhvr>
                                        <p:cTn id="43"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699" y="1313645"/>
            <a:ext cx="11694016" cy="5396248"/>
          </a:xfrm>
        </p:spPr>
        <p:txBody>
          <a:bodyPr>
            <a:normAutofit fontScale="47500" lnSpcReduction="20000"/>
          </a:bodyPr>
          <a:lstStyle/>
          <a:p>
            <a:pPr marL="0" indent="0">
              <a:buNone/>
            </a:pPr>
            <a:r>
              <a:rPr lang="en-US" b="1" dirty="0"/>
              <a:t>A. Worry is Worthless</a:t>
            </a:r>
          </a:p>
          <a:p>
            <a:r>
              <a:rPr lang="en-US" dirty="0"/>
              <a:t>Jesus said that worry is worthless: </a:t>
            </a:r>
            <a:r>
              <a:rPr lang="en-US" i="1" dirty="0"/>
              <a:t>"Which of you by taking thought can add one cubit unto his stature"</a:t>
            </a:r>
            <a:r>
              <a:rPr lang="en-US" dirty="0"/>
              <a:t> (</a:t>
            </a:r>
            <a:r>
              <a:rPr lang="en-US" dirty="0">
                <a:hlinkClick r:id="rId2"/>
              </a:rPr>
              <a:t>Luke 12:26</a:t>
            </a:r>
            <a:r>
              <a:rPr lang="en-US" dirty="0"/>
              <a:t>). The best thing you can say about worry is, "It doesn't do any good." That's the </a:t>
            </a:r>
            <a:r>
              <a:rPr lang="en-US" i="1" dirty="0"/>
              <a:t>best</a:t>
            </a:r>
            <a:r>
              <a:rPr lang="en-US" dirty="0"/>
              <a:t> thing you can say about it. But, you see, not only does it not do any good; it is absolutely harmful and deleterious to our faith and to our strength.</a:t>
            </a:r>
          </a:p>
          <a:p>
            <a:pPr marL="0" indent="0">
              <a:buNone/>
            </a:pPr>
            <a:r>
              <a:rPr lang="en-US" b="1" dirty="0"/>
              <a:t>B. Worry is Wasteful</a:t>
            </a:r>
          </a:p>
          <a:p>
            <a:r>
              <a:rPr lang="en-US" dirty="0"/>
              <a:t>But, not only is worry worthless; worry is wasteful. Jesus said, "Take no thought for tomorrow; tomorrow shall take thought for the things of itself. Sufficient unto the day is the evil thereof" (</a:t>
            </a:r>
            <a:r>
              <a:rPr lang="en-US" dirty="0">
                <a:hlinkClick r:id="rId3"/>
              </a:rPr>
              <a:t>Matthew 6:34</a:t>
            </a:r>
            <a:r>
              <a:rPr lang="en-US" dirty="0"/>
              <a:t>). That is, there is a divine ecology. God has engineered it that you will have some trouble; God wants you to have trouble. As I said before, He's not here to keep you out of trouble; He's here to get in trouble with you. He wants you to have trouble. The trouble is there to keep you dependent upon Him. So, every day, God gives you some trouble: </a:t>
            </a:r>
            <a:r>
              <a:rPr lang="en-US" i="1" dirty="0"/>
              <a:t>"Sufficient unto the day is the evil thereof"</a:t>
            </a:r>
            <a:r>
              <a:rPr lang="en-US" dirty="0"/>
              <a:t> (</a:t>
            </a:r>
            <a:r>
              <a:rPr lang="en-US" dirty="0">
                <a:hlinkClick r:id="rId3"/>
              </a:rPr>
              <a:t>Matthew 6:34</a:t>
            </a:r>
            <a:r>
              <a:rPr lang="en-US" dirty="0"/>
              <a:t>). God gives you your sufficient amount of problems, He knows how much you need today; and then, along with those problems, God gives you a sufficient amount of strength. And, there is divine ecology.</a:t>
            </a:r>
          </a:p>
          <a:p>
            <a:r>
              <a:rPr lang="en-US" dirty="0"/>
              <a:t>Now, when you reach out into tomorrow, and you take tomorrow's strength and try to use it today, that's what worry is. Worry is borrowing tomorrow's strength to solve today's problem. And, when you do that, when you meet tomorrow, then you're out of breath, because you've already expended tomorrow's strength on today's problems. Worry is wasteful. It doesn't take the trouble out of tomorrow; it just takes the strength out of today.</a:t>
            </a:r>
          </a:p>
          <a:p>
            <a:r>
              <a:rPr lang="en-US" b="1" dirty="0"/>
              <a:t>C. Worry is Wicked</a:t>
            </a:r>
          </a:p>
          <a:p>
            <a:r>
              <a:rPr lang="en-US" dirty="0"/>
              <a:t>But, not only is worry worthless and worry wasteful; it's wicked. Jesus said, </a:t>
            </a:r>
            <a:r>
              <a:rPr lang="en-US" i="1" dirty="0"/>
              <a:t>"After all these things do the Gentiles seek"</a:t>
            </a:r>
            <a:r>
              <a:rPr lang="en-US" dirty="0"/>
              <a:t> (</a:t>
            </a:r>
            <a:r>
              <a:rPr lang="en-US" dirty="0">
                <a:hlinkClick r:id="rId4"/>
              </a:rPr>
              <a:t>Matthew 6:32</a:t>
            </a:r>
            <a:r>
              <a:rPr lang="en-US" dirty="0"/>
              <a:t>). When a person worries, they're acting as though God is dead. Worry is an insult to God.</a:t>
            </a:r>
          </a:p>
          <a:p>
            <a:r>
              <a:rPr lang="en-US" dirty="0"/>
              <a:t>If, when I had little children in my home, I would come home and find my children nervous, and crying, and biting their fingernails, and frustrated, and sitting in a corner, trembling, I'd say, "What's wrong, darlings?" And, they would say, "Daddy, we're just all concerned." "Why?" "Well, we may not have a place to sleep tonight. We may not have food to eat tonight. We may not have clothes to wear to school tomorrow. Daddy, we're just afraid." "Well," I'd say, "children, Daddy's going to take care of you." "Well, Daddy, we're just—we're just afraid that you're not going to be able to do it." How do you think that would make me feel as a father? Oh, how it would grieve my heart to see my children believe that their dad couldn't take care of them! Now, I'm only human; and perhaps, sometimes, under some circumstances, I might not have been able to take care of them. I believe, as long as I trusted the Lord, I could.</a:t>
            </a:r>
          </a:p>
          <a:p>
            <a:r>
              <a:rPr lang="en-US" dirty="0"/>
              <a:t>Because, David said, once, </a:t>
            </a:r>
            <a:r>
              <a:rPr lang="en-US" i="1" dirty="0"/>
              <a:t>"I have been young, and now am old; yet have I not seen the righteous forsaken, nor his seed begging bread."</a:t>
            </a:r>
            <a:r>
              <a:rPr lang="en-US" dirty="0"/>
              <a:t> (</a:t>
            </a:r>
            <a:r>
              <a:rPr lang="en-US" dirty="0">
                <a:hlinkClick r:id="rId5"/>
              </a:rPr>
              <a:t>Psalm 37:25</a:t>
            </a:r>
            <a:r>
              <a:rPr lang="en-US" dirty="0"/>
              <a:t>) But, how it must grieve the heart of God, when we act as though God cannot take care of us! Worry is an insult to God. Worry, dear friend, is worthless; worry is wasteful; worry is wicked. Absolutely refuse to worry; refuse to worry about anything. </a:t>
            </a:r>
            <a:r>
              <a:rPr lang="en-US" dirty="0">
                <a:hlinkClick r:id="rId6"/>
              </a:rPr>
              <a:t>Verse 6</a:t>
            </a:r>
            <a:r>
              <a:rPr lang="en-US" dirty="0"/>
              <a:t> says, </a:t>
            </a:r>
            <a:r>
              <a:rPr lang="en-US" i="1" dirty="0"/>
              <a:t>"Be careful for nothing"</a:t>
            </a:r>
            <a:r>
              <a:rPr lang="en-US" dirty="0"/>
              <a:t> (</a:t>
            </a:r>
            <a:r>
              <a:rPr lang="en-US" dirty="0">
                <a:hlinkClick r:id="rId6"/>
              </a:rPr>
              <a:t>Philippians 4:6</a:t>
            </a:r>
            <a:r>
              <a:rPr lang="en-US" dirty="0"/>
              <a:t>).</a:t>
            </a:r>
          </a:p>
          <a:p>
            <a:br>
              <a:rPr lang="en-US" dirty="0"/>
            </a:br>
            <a:r>
              <a:rPr lang="en-US" dirty="0"/>
              <a:t>The Adrian Rogers Legacy Collection - The Adrian Rogers Legacy Collection – Sermons.</a:t>
            </a: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itle 1"/>
          <p:cNvSpPr>
            <a:spLocks noGrp="1"/>
          </p:cNvSpPr>
          <p:nvPr>
            <p:ph type="title"/>
          </p:nvPr>
        </p:nvSpPr>
        <p:spPr>
          <a:xfrm>
            <a:off x="838200" y="17392"/>
            <a:ext cx="10515600" cy="1115949"/>
          </a:xfrm>
        </p:spPr>
        <p:txBody>
          <a:bodyPr/>
          <a:lstStyle/>
          <a:p>
            <a:pPr algn="ct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95796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286000" y="1600200"/>
            <a:ext cx="7620000" cy="4419600"/>
          </a:xfrm>
          <a:solidFill>
            <a:schemeClr val="accent1">
              <a:alpha val="79000"/>
            </a:schemeClr>
          </a:solidFill>
        </p:spPr>
        <p:txBody>
          <a:bodyPr/>
          <a:lstStyle/>
          <a:p>
            <a:pPr>
              <a:buClr>
                <a:schemeClr val="tx1"/>
              </a:buClr>
              <a:buSzPct val="99000"/>
            </a:pPr>
            <a:r>
              <a:rPr lang="en-US" b="1" dirty="0">
                <a:solidFill>
                  <a:schemeClr val="bg1"/>
                </a:solidFill>
                <a:effectLst>
                  <a:outerShdw blurRad="38100" dist="38100" dir="2700000" algn="tl">
                    <a:srgbClr val="000000">
                      <a:alpha val="43137"/>
                    </a:srgbClr>
                  </a:outerShdw>
                </a:effectLst>
              </a:rPr>
              <a:t>The Invitation Is to Those Who Are</a:t>
            </a:r>
          </a:p>
          <a:p>
            <a:pPr>
              <a:buClr>
                <a:schemeClr val="tx1"/>
              </a:buClr>
              <a:buSzPct val="99000"/>
              <a:buNone/>
            </a:pPr>
            <a:r>
              <a:rPr lang="en-US" b="1" i="1" dirty="0">
                <a:solidFill>
                  <a:schemeClr val="bg1"/>
                </a:solidFill>
                <a:effectLst>
                  <a:outerShdw blurRad="38100" dist="38100" dir="2700000" algn="tl">
                    <a:srgbClr val="000000">
                      <a:alpha val="43137"/>
                    </a:srgbClr>
                  </a:outerShdw>
                </a:effectLst>
              </a:rPr>
              <a:t>                     “Heavy Laden”</a:t>
            </a:r>
            <a:endParaRPr lang="en-US" b="1" dirty="0">
              <a:solidFill>
                <a:schemeClr val="bg1"/>
              </a:solidFill>
              <a:effectLst>
                <a:outerShdw blurRad="38100" dist="38100" dir="2700000" algn="tl">
                  <a:srgbClr val="000000">
                    <a:alpha val="43137"/>
                  </a:srgbClr>
                </a:outerShdw>
              </a:effectLst>
            </a:endParaRPr>
          </a:p>
          <a:p>
            <a:pPr>
              <a:spcAft>
                <a:spcPts val="1200"/>
              </a:spcAft>
              <a:buClr>
                <a:schemeClr val="tx1"/>
              </a:buClr>
              <a:buSzPct val="99000"/>
            </a:pPr>
            <a:r>
              <a:rPr lang="en-US" b="1" dirty="0">
                <a:solidFill>
                  <a:schemeClr val="bg1"/>
                </a:solidFill>
                <a:effectLst>
                  <a:outerShdw blurRad="38100" dist="38100" dir="2700000" algn="tl">
                    <a:srgbClr val="000000">
                      <a:alpha val="43137"/>
                    </a:srgbClr>
                  </a:outerShdw>
                </a:effectLst>
              </a:rPr>
              <a:t>Emotional Burdens Drain Our Strength</a:t>
            </a:r>
          </a:p>
          <a:p>
            <a:pPr lvl="1">
              <a:spcBef>
                <a:spcPts val="600"/>
              </a:spcBef>
              <a:spcAft>
                <a:spcPts val="1200"/>
              </a:spcAft>
              <a:buClr>
                <a:schemeClr val="tx1"/>
              </a:buClr>
              <a:buSzPct val="99000"/>
            </a:pPr>
            <a:r>
              <a:rPr lang="en-US" sz="2800" b="1" dirty="0">
                <a:solidFill>
                  <a:schemeClr val="bg1"/>
                </a:solidFill>
                <a:effectLst>
                  <a:outerShdw blurRad="38100" dist="38100" dir="2700000" algn="tl">
                    <a:srgbClr val="000000">
                      <a:alpha val="43137"/>
                    </a:srgbClr>
                  </a:outerShdw>
                </a:effectLst>
              </a:rPr>
              <a:t>Worry Makes Us Tired</a:t>
            </a:r>
          </a:p>
          <a:p>
            <a:pPr lvl="1">
              <a:buClr>
                <a:schemeClr val="tx1"/>
              </a:buClr>
              <a:buSzPct val="99000"/>
            </a:pPr>
            <a:r>
              <a:rPr lang="en-US" sz="2800" b="1" dirty="0">
                <a:solidFill>
                  <a:schemeClr val="bg1"/>
                </a:solidFill>
                <a:effectLst>
                  <a:outerShdw blurRad="38100" dist="38100" dir="2700000" algn="tl">
                    <a:srgbClr val="000000">
                      <a:alpha val="43137"/>
                    </a:srgbClr>
                  </a:outerShdw>
                </a:effectLst>
              </a:rPr>
              <a:t>Cares Rob Us of Energy</a:t>
            </a:r>
          </a:p>
        </p:txBody>
      </p:sp>
      <p:sp>
        <p:nvSpPr>
          <p:cNvPr id="44034" name="Rectangle 2"/>
          <p:cNvSpPr>
            <a:spLocks noGrp="1" noChangeArrowheads="1"/>
          </p:cNvSpPr>
          <p:nvPr>
            <p:ph type="title"/>
          </p:nvPr>
        </p:nvSpPr>
        <p:spPr>
          <a:solidFill>
            <a:schemeClr val="accent1">
              <a:alpha val="79000"/>
            </a:schemeClr>
          </a:solidFill>
        </p:spPr>
        <p:txBody>
          <a:bodyPr>
            <a:normAutofit/>
          </a:bodyPr>
          <a:lstStyle/>
          <a:p>
            <a:r>
              <a:rPr lang="en-US" sz="4000" b="1" dirty="0">
                <a:solidFill>
                  <a:schemeClr val="bg1"/>
                </a:solidFill>
                <a:effectLst>
                  <a:outerShdw blurRad="38100" dist="38100" dir="2700000" algn="tl">
                    <a:srgbClr val="000000">
                      <a:alpha val="43137"/>
                    </a:srgbClr>
                  </a:outerShdw>
                </a:effectLst>
              </a:rPr>
              <a:t>Hook You to Emotional Rest</a:t>
            </a:r>
          </a:p>
        </p:txBody>
      </p:sp>
    </p:spTree>
    <p:extLst>
      <p:ext uri="{BB962C8B-B14F-4D97-AF65-F5344CB8AC3E}">
        <p14:creationId xmlns:p14="http://schemas.microsoft.com/office/powerpoint/2010/main" val="153424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500"/>
                                        <p:tgtEl>
                                          <p:spTgt spid="44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bg/>
                                          </p:spTgt>
                                        </p:tgtEl>
                                        <p:attrNameLst>
                                          <p:attrName>style.visibility</p:attrName>
                                        </p:attrNameLst>
                                      </p:cBhvr>
                                      <p:to>
                                        <p:strVal val="visible"/>
                                      </p:to>
                                    </p:set>
                                    <p:animEffect transition="in" filter="fade">
                                      <p:cBhvr>
                                        <p:cTn id="10" dur="500"/>
                                        <p:tgtEl>
                                          <p:spTgt spid="4403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Effect transition="in" filter="fade">
                                      <p:cBhvr>
                                        <p:cTn id="13" dur="500"/>
                                        <p:tgtEl>
                                          <p:spTgt spid="44035">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fade">
                                      <p:cBhvr>
                                        <p:cTn id="17" dur="5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035">
                                            <p:txEl>
                                              <p:pRg st="2" end="2"/>
                                            </p:txEl>
                                          </p:spTgt>
                                        </p:tgtEl>
                                        <p:attrNameLst>
                                          <p:attrName>style.visibility</p:attrName>
                                        </p:attrNameLst>
                                      </p:cBhvr>
                                      <p:to>
                                        <p:strVal val="visible"/>
                                      </p:to>
                                    </p:set>
                                    <p:animEffect transition="in" filter="fade">
                                      <p:cBhvr>
                                        <p:cTn id="22" dur="500"/>
                                        <p:tgtEl>
                                          <p:spTgt spid="44035">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Effect transition="in" filter="fade">
                                      <p:cBhvr>
                                        <p:cTn id="25" dur="500"/>
                                        <p:tgtEl>
                                          <p:spTgt spid="44035">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035">
                                            <p:txEl>
                                              <p:pRg st="4" end="4"/>
                                            </p:txEl>
                                          </p:spTgt>
                                        </p:tgtEl>
                                        <p:attrNameLst>
                                          <p:attrName>style.visibility</p:attrName>
                                        </p:attrNameLst>
                                      </p:cBhvr>
                                      <p:to>
                                        <p:strVal val="visible"/>
                                      </p:to>
                                    </p:set>
                                    <p:animEffect transition="in" filter="fade">
                                      <p:cBhvr>
                                        <p:cTn id="28"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nimBg="1"/>
      <p:bldP spid="440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087950" cy="5695950"/>
          </a:xfrm>
          <a:prstGeom prst="rect">
            <a:avLst/>
          </a:prstGeom>
          <a:effectLst>
            <a:softEdge rad="50800"/>
          </a:effectLst>
        </p:spPr>
      </p:pic>
      <p:sp>
        <p:nvSpPr>
          <p:cNvPr id="2" name="Title 1"/>
          <p:cNvSpPr>
            <a:spLocks noGrp="1"/>
          </p:cNvSpPr>
          <p:nvPr>
            <p:ph type="ctrTitle"/>
          </p:nvPr>
        </p:nvSpPr>
        <p:spPr>
          <a:xfrm>
            <a:off x="7219666" y="2456597"/>
            <a:ext cx="4844966" cy="1053366"/>
          </a:xfrm>
          <a:solidFill>
            <a:schemeClr val="bg1">
              <a:alpha val="75000"/>
            </a:schemeClr>
          </a:solidFill>
          <a:effectLst>
            <a:softEdge rad="50800"/>
          </a:effectLst>
        </p:spPr>
        <p:txBody>
          <a:bodyPr>
            <a:normAutofit/>
          </a:bodyPr>
          <a:lstStyle/>
          <a:p>
            <a:pPr latinLnBrk="1"/>
            <a:r>
              <a:rPr lang="en-US" b="1" dirty="0">
                <a:effectLst>
                  <a:outerShdw blurRad="38100" dist="38100" dir="2700000" algn="tl">
                    <a:srgbClr val="000000">
                      <a:alpha val="43137"/>
                    </a:srgbClr>
                  </a:outerShdw>
                </a:effectLst>
              </a:rPr>
              <a:t>Defusing Worry</a:t>
            </a:r>
          </a:p>
        </p:txBody>
      </p:sp>
      <p:sp>
        <p:nvSpPr>
          <p:cNvPr id="3" name="Subtitle 2"/>
          <p:cNvSpPr>
            <a:spLocks noGrp="1"/>
          </p:cNvSpPr>
          <p:nvPr>
            <p:ph type="subTitle" idx="1"/>
          </p:nvPr>
        </p:nvSpPr>
        <p:spPr>
          <a:xfrm>
            <a:off x="8120418" y="3602038"/>
            <a:ext cx="3330054" cy="534533"/>
          </a:xfrm>
          <a:solidFill>
            <a:schemeClr val="bg1">
              <a:alpha val="75000"/>
            </a:schemeClr>
          </a:solidFill>
          <a:effectLst>
            <a:softEdge rad="38100"/>
          </a:effectLst>
        </p:spPr>
        <p:txBody>
          <a:bodyPr>
            <a:normAutofit/>
          </a:bodyPr>
          <a:lstStyle/>
          <a:p>
            <a:r>
              <a:rPr lang="en-US" sz="28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Philippians 4:6-7</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409432" y="6482685"/>
            <a:ext cx="279822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Edward Christian</a:t>
            </a:r>
          </a:p>
        </p:txBody>
      </p:sp>
      <p:sp>
        <p:nvSpPr>
          <p:cNvPr id="7" name="TextBox 6"/>
          <p:cNvSpPr txBox="1"/>
          <p:nvPr/>
        </p:nvSpPr>
        <p:spPr>
          <a:xfrm>
            <a:off x="9785445" y="6482685"/>
            <a:ext cx="1828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June 6, 2021</a:t>
            </a:r>
          </a:p>
        </p:txBody>
      </p:sp>
      <p:sp>
        <p:nvSpPr>
          <p:cNvPr id="4" name="TextBox 3">
            <a:extLst>
              <a:ext uri="{FF2B5EF4-FFF2-40B4-BE49-F238E27FC236}">
                <a16:creationId xmlns:a16="http://schemas.microsoft.com/office/drawing/2014/main" id="{4D05A797-8C42-4F9C-B9F1-AF36D0F72FCB}"/>
              </a:ext>
            </a:extLst>
          </p:cNvPr>
          <p:cNvSpPr txBox="1"/>
          <p:nvPr/>
        </p:nvSpPr>
        <p:spPr>
          <a:xfrm>
            <a:off x="7429500" y="590550"/>
            <a:ext cx="4184745"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Arial Rounded MT Bold" panose="020F0704030504030204" pitchFamily="34" charset="0"/>
              </a:rPr>
              <a:t>Back to Basics</a:t>
            </a:r>
          </a:p>
          <a:p>
            <a:pPr algn="ctr"/>
            <a:r>
              <a:rPr lang="en-US" sz="3600" dirty="0">
                <a:effectLst>
                  <a:outerShdw blurRad="38100" dist="38100" dir="2700000" algn="tl">
                    <a:srgbClr val="000000">
                      <a:alpha val="43137"/>
                    </a:srgbClr>
                  </a:outerShdw>
                </a:effectLst>
                <a:latin typeface="Arial Rounded MT Bold" panose="020F0704030504030204" pitchFamily="34" charset="0"/>
              </a:rPr>
              <a:t>“Worry” </a:t>
            </a:r>
            <a:r>
              <a:rPr lang="en-US" sz="3600" dirty="0" err="1">
                <a:effectLst>
                  <a:outerShdw blurRad="38100" dist="38100" dir="2700000" algn="tl">
                    <a:srgbClr val="000000">
                      <a:alpha val="43137"/>
                    </a:srgbClr>
                  </a:outerShdw>
                </a:effectLst>
                <a:latin typeface="Arial Rounded MT Bold" panose="020F0704030504030204" pitchFamily="34" charset="0"/>
              </a:rPr>
              <a:t>pt1</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148052720"/>
      </p:ext>
    </p:extLst>
  </p:cSld>
  <p:clrMapOvr>
    <a:masterClrMapping/>
  </p:clrMapOvr>
  <mc:AlternateContent xmlns:mc="http://schemas.openxmlformats.org/markup-compatibility/2006" xmlns:p14="http://schemas.microsoft.com/office/powerpoint/2010/main">
    <mc:Choice Requires="p14">
      <p:transition spd="slow" p14:dur="325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300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5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7000"/>
                            </p:stCondLst>
                            <p:childTnLst>
                              <p:par>
                                <p:cTn id="13" presetID="22" presetClass="entr" presetSubtype="1"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ipe(up)">
                                      <p:cBhvr>
                                        <p:cTn id="15" dur="500"/>
                                        <p:tgtEl>
                                          <p:spTgt spid="3">
                                            <p:bg/>
                                          </p:spTgt>
                                        </p:tgtEl>
                                      </p:cBhvr>
                                    </p:animEffect>
                                  </p:childTnLst>
                                </p:cTn>
                              </p:par>
                            </p:childTnLst>
                          </p:cTn>
                        </p:par>
                        <p:par>
                          <p:cTn id="16" fill="hold">
                            <p:stCondLst>
                              <p:cond delay="7500"/>
                            </p:stCondLst>
                            <p:childTnLst>
                              <p:par>
                                <p:cTn id="17" presetID="22" presetClass="entr" presetSubtype="1"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par>
                          <p:cTn id="20" fill="hold">
                            <p:stCondLst>
                              <p:cond delay="80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8500"/>
                            </p:stCondLst>
                            <p:childTnLst>
                              <p:par>
                                <p:cTn id="30" presetID="6" presetClass="entr" presetSubtype="32"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out)">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9552-E2D1-4A73-8F1E-C3CDE2AF2596}"/>
              </a:ext>
            </a:extLst>
          </p:cNvPr>
          <p:cNvSpPr>
            <a:spLocks noGrp="1"/>
          </p:cNvSpPr>
          <p:nvPr>
            <p:ph type="title"/>
          </p:nvPr>
        </p:nvSpPr>
        <p:spPr>
          <a:xfrm>
            <a:off x="4046175" y="190920"/>
            <a:ext cx="4304611" cy="949325"/>
          </a:xfrm>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What is Worry?</a:t>
            </a:r>
          </a:p>
        </p:txBody>
      </p:sp>
      <p:sp>
        <p:nvSpPr>
          <p:cNvPr id="3" name="Content Placeholder 2">
            <a:extLst>
              <a:ext uri="{FF2B5EF4-FFF2-40B4-BE49-F238E27FC236}">
                <a16:creationId xmlns:a16="http://schemas.microsoft.com/office/drawing/2014/main" id="{E2628F60-452F-4648-A5C2-147A731A4A10}"/>
              </a:ext>
            </a:extLst>
          </p:cNvPr>
          <p:cNvSpPr>
            <a:spLocks noGrp="1"/>
          </p:cNvSpPr>
          <p:nvPr>
            <p:ph idx="1"/>
          </p:nvPr>
        </p:nvSpPr>
        <p:spPr>
          <a:xfrm>
            <a:off x="276225" y="1285875"/>
            <a:ext cx="11572875" cy="4431880"/>
          </a:xfrm>
          <a:solidFill>
            <a:schemeClr val="bg2">
              <a:alpha val="80000"/>
            </a:schemeClr>
          </a:solidFill>
          <a:effectLst>
            <a:softEdge rad="38100"/>
          </a:effectLst>
        </p:spPr>
        <p:txBody>
          <a:bodyPr>
            <a:normAutofit/>
          </a:bodyPr>
          <a:lstStyle/>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Intense Emotional, Mental Distress Caused by Anxiety</a:t>
            </a:r>
            <a:r>
              <a:rPr lang="en-US" sz="3200" b="1" dirty="0">
                <a:latin typeface="Arial Rounded MT Bold" panose="020F0704030504030204" pitchFamily="34" charset="0"/>
              </a:rPr>
              <a:t>   </a:t>
            </a:r>
          </a:p>
          <a:p>
            <a:pPr algn="ctr">
              <a:lnSpc>
                <a:spcPct val="100000"/>
              </a:lnSpc>
              <a:spcBef>
                <a:spcPts val="3000"/>
              </a:spcBef>
            </a:pPr>
            <a:r>
              <a:rPr lang="en-US" sz="3200" b="0" i="0" dirty="0">
                <a:solidFill>
                  <a:srgbClr val="1A1A1A"/>
                </a:solidFill>
                <a:effectLst>
                  <a:outerShdw blurRad="38100" dist="38100" dir="2700000" algn="tl">
                    <a:srgbClr val="000000">
                      <a:alpha val="43137"/>
                    </a:srgbClr>
                  </a:outerShdw>
                </a:effectLst>
                <a:latin typeface="Arial Rounded MT Bold" panose="020F0704030504030204" pitchFamily="34" charset="0"/>
              </a:rPr>
              <a:t>to Seize, by the Throat, w- the Teeth and Shake or</a:t>
            </a:r>
          </a:p>
          <a:p>
            <a:pPr marL="0" indent="0" algn="ctr">
              <a:lnSpc>
                <a:spcPct val="100000"/>
              </a:lnSpc>
              <a:spcBef>
                <a:spcPts val="600"/>
              </a:spcBef>
              <a:buNone/>
            </a:pPr>
            <a:r>
              <a:rPr lang="en-US" sz="3200" b="0" i="0" dirty="0">
                <a:solidFill>
                  <a:srgbClr val="1A1A1A"/>
                </a:solidFill>
                <a:effectLst>
                  <a:outerShdw blurRad="38100" dist="38100" dir="2700000" algn="tl">
                    <a:srgbClr val="000000">
                      <a:alpha val="43137"/>
                    </a:srgbClr>
                  </a:outerShdw>
                </a:effectLst>
                <a:latin typeface="Arial Rounded MT Bold" panose="020F0704030504030204" pitchFamily="34" charset="0"/>
              </a:rPr>
              <a:t> Mangle, as One Animal Does Another</a:t>
            </a:r>
            <a:r>
              <a:rPr lang="en-US" sz="3200" b="0" i="0" dirty="0">
                <a:solidFill>
                  <a:srgbClr val="1A1A1A"/>
                </a:solidFill>
                <a:effectLst/>
                <a:latin typeface="Arial Rounded MT Bold" panose="020F0704030504030204" pitchFamily="34" charset="0"/>
              </a:rPr>
              <a:t>.</a:t>
            </a:r>
            <a:r>
              <a:rPr lang="en-US" sz="3200" dirty="0">
                <a:effectLst>
                  <a:outerShdw blurRad="38100" dist="38100" dir="2700000" algn="tl">
                    <a:srgbClr val="000000">
                      <a:alpha val="43137"/>
                    </a:srgbClr>
                  </a:outerShdw>
                </a:effectLst>
                <a:latin typeface="Arial Rounded MT Bold" panose="020F0704030504030204" pitchFamily="34" charset="0"/>
              </a:rPr>
              <a:t>      </a:t>
            </a:r>
          </a:p>
          <a:p>
            <a:pPr marL="0" indent="0" algn="ctr">
              <a:lnSpc>
                <a:spcPct val="100000"/>
              </a:lnSpc>
              <a:spcBef>
                <a:spcPts val="600"/>
              </a:spcBef>
              <a:buNone/>
            </a:pPr>
            <a:r>
              <a:rPr lang="en-US" sz="3200" dirty="0">
                <a:effectLst>
                  <a:outerShdw blurRad="38100" dist="38100" dir="2700000" algn="tl">
                    <a:srgbClr val="000000">
                      <a:alpha val="43137"/>
                    </a:srgbClr>
                  </a:outerShdw>
                </a:effectLst>
                <a:latin typeface="Arial Rounded MT Bold" panose="020F0704030504030204" pitchFamily="34" charset="0"/>
              </a:rPr>
              <a:t>…Squeezing Tightly</a:t>
            </a:r>
          </a:p>
          <a:p>
            <a:pPr marL="0" indent="0" algn="ctr">
              <a:lnSpc>
                <a:spcPct val="100000"/>
              </a:lnSpc>
              <a:spcBef>
                <a:spcPts val="600"/>
              </a:spcBef>
              <a:buNone/>
            </a:pPr>
            <a:r>
              <a:rPr lang="en-US" sz="3200" dirty="0">
                <a:effectLst>
                  <a:outerShdw blurRad="38100" dist="38100" dir="2700000" algn="tl">
                    <a:srgbClr val="000000">
                      <a:alpha val="43137"/>
                    </a:srgbClr>
                  </a:outerShdw>
                </a:effectLst>
                <a:latin typeface="Arial Rounded MT Bold" panose="020F0704030504030204" pitchFamily="34" charset="0"/>
              </a:rPr>
              <a:t>  …Shakes the Life Out of It’s Victim</a:t>
            </a:r>
          </a:p>
          <a:p>
            <a:pPr algn="ctr">
              <a:lnSpc>
                <a:spcPct val="100000"/>
              </a:lnSpc>
              <a:spcBef>
                <a:spcPts val="3000"/>
              </a:spcBef>
            </a:pPr>
            <a:r>
              <a:rPr lang="en-US" sz="3200" b="1" dirty="0">
                <a:effectLst>
                  <a:outerShdw blurRad="38100" dist="38100" dir="2700000" algn="tl">
                    <a:srgbClr val="000000">
                      <a:alpha val="43137"/>
                    </a:srgbClr>
                  </a:outerShdw>
                </a:effectLst>
                <a:latin typeface="Arial Rounded MT Bold" panose="020F0704030504030204" pitchFamily="34" charset="0"/>
              </a:rPr>
              <a:t>Choke, Suffocate, Crowd Out, Crowd In </a:t>
            </a:r>
          </a:p>
        </p:txBody>
      </p:sp>
    </p:spTree>
    <p:extLst>
      <p:ext uri="{BB962C8B-B14F-4D97-AF65-F5344CB8AC3E}">
        <p14:creationId xmlns:p14="http://schemas.microsoft.com/office/powerpoint/2010/main" val="2363323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580">
                                          <p:stCondLst>
                                            <p:cond delay="0"/>
                                          </p:stCondLst>
                                        </p:cTn>
                                        <p:tgtEl>
                                          <p:spTgt spid="3">
                                            <p:bg/>
                                          </p:spTgt>
                                        </p:tgtEl>
                                      </p:cBhvr>
                                    </p:animEffect>
                                    <p:anim calcmode="lin" valueType="num">
                                      <p:cBhvr>
                                        <p:cTn id="12"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bg/>
                                          </p:spTgt>
                                        </p:tgtEl>
                                      </p:cBhvr>
                                      <p:to x="100000" y="60000"/>
                                    </p:animScale>
                                    <p:animScale>
                                      <p:cBhvr>
                                        <p:cTn id="18" dur="166" decel="50000">
                                          <p:stCondLst>
                                            <p:cond delay="676"/>
                                          </p:stCondLst>
                                        </p:cTn>
                                        <p:tgtEl>
                                          <p:spTgt spid="3">
                                            <p:bg/>
                                          </p:spTgt>
                                        </p:tgtEl>
                                      </p:cBhvr>
                                      <p:to x="100000" y="100000"/>
                                    </p:animScale>
                                    <p:animScale>
                                      <p:cBhvr>
                                        <p:cTn id="19" dur="26">
                                          <p:stCondLst>
                                            <p:cond delay="1312"/>
                                          </p:stCondLst>
                                        </p:cTn>
                                        <p:tgtEl>
                                          <p:spTgt spid="3">
                                            <p:bg/>
                                          </p:spTgt>
                                        </p:tgtEl>
                                      </p:cBhvr>
                                      <p:to x="100000" y="80000"/>
                                    </p:animScale>
                                    <p:animScale>
                                      <p:cBhvr>
                                        <p:cTn id="20" dur="166" decel="50000">
                                          <p:stCondLst>
                                            <p:cond delay="1338"/>
                                          </p:stCondLst>
                                        </p:cTn>
                                        <p:tgtEl>
                                          <p:spTgt spid="3">
                                            <p:bg/>
                                          </p:spTgt>
                                        </p:tgtEl>
                                      </p:cBhvr>
                                      <p:to x="100000" y="100000"/>
                                    </p:animScale>
                                    <p:animScale>
                                      <p:cBhvr>
                                        <p:cTn id="21" dur="26">
                                          <p:stCondLst>
                                            <p:cond delay="1642"/>
                                          </p:stCondLst>
                                        </p:cTn>
                                        <p:tgtEl>
                                          <p:spTgt spid="3">
                                            <p:bg/>
                                          </p:spTgt>
                                        </p:tgtEl>
                                      </p:cBhvr>
                                      <p:to x="100000" y="90000"/>
                                    </p:animScale>
                                    <p:animScale>
                                      <p:cBhvr>
                                        <p:cTn id="22" dur="166" decel="50000">
                                          <p:stCondLst>
                                            <p:cond delay="1668"/>
                                          </p:stCondLst>
                                        </p:cTn>
                                        <p:tgtEl>
                                          <p:spTgt spid="3">
                                            <p:bg/>
                                          </p:spTgt>
                                        </p:tgtEl>
                                      </p:cBhvr>
                                      <p:to x="100000" y="100000"/>
                                    </p:animScale>
                                    <p:animScale>
                                      <p:cBhvr>
                                        <p:cTn id="23" dur="26">
                                          <p:stCondLst>
                                            <p:cond delay="1808"/>
                                          </p:stCondLst>
                                        </p:cTn>
                                        <p:tgtEl>
                                          <p:spTgt spid="3">
                                            <p:bg/>
                                          </p:spTgt>
                                        </p:tgtEl>
                                      </p:cBhvr>
                                      <p:to x="100000" y="95000"/>
                                    </p:animScale>
                                    <p:animScale>
                                      <p:cBhvr>
                                        <p:cTn id="24" dur="166" decel="50000">
                                          <p:stCondLst>
                                            <p:cond delay="1834"/>
                                          </p:stCondLst>
                                        </p:cTn>
                                        <p:tgtEl>
                                          <p:spTgt spid="3">
                                            <p:bg/>
                                          </p:spTgt>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wipe(down)">
                                      <p:cBhvr>
                                        <p:cTn id="27" dur="580">
                                          <p:stCondLst>
                                            <p:cond delay="0"/>
                                          </p:stCondLst>
                                        </p:cTn>
                                        <p:tgtEl>
                                          <p:spTgt spid="3">
                                            <p:txEl>
                                              <p:pRg st="0" end="0"/>
                                            </p:txEl>
                                          </p:spTgt>
                                        </p:tgtEl>
                                      </p:cBhvr>
                                    </p:animEffect>
                                    <p:anim calcmode="lin" valueType="num">
                                      <p:cBhvr>
                                        <p:cTn id="2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0" end="0"/>
                                            </p:txEl>
                                          </p:spTgt>
                                        </p:tgtEl>
                                      </p:cBhvr>
                                      <p:to x="100000" y="60000"/>
                                    </p:animScale>
                                    <p:animScale>
                                      <p:cBhvr>
                                        <p:cTn id="34" dur="166" decel="50000">
                                          <p:stCondLst>
                                            <p:cond delay="676"/>
                                          </p:stCondLst>
                                        </p:cTn>
                                        <p:tgtEl>
                                          <p:spTgt spid="3">
                                            <p:txEl>
                                              <p:pRg st="0" end="0"/>
                                            </p:txEl>
                                          </p:spTgt>
                                        </p:tgtEl>
                                      </p:cBhvr>
                                      <p:to x="100000" y="100000"/>
                                    </p:animScale>
                                    <p:animScale>
                                      <p:cBhvr>
                                        <p:cTn id="35" dur="26">
                                          <p:stCondLst>
                                            <p:cond delay="1312"/>
                                          </p:stCondLst>
                                        </p:cTn>
                                        <p:tgtEl>
                                          <p:spTgt spid="3">
                                            <p:txEl>
                                              <p:pRg st="0" end="0"/>
                                            </p:txEl>
                                          </p:spTgt>
                                        </p:tgtEl>
                                      </p:cBhvr>
                                      <p:to x="100000" y="80000"/>
                                    </p:animScale>
                                    <p:animScale>
                                      <p:cBhvr>
                                        <p:cTn id="36" dur="166" decel="50000">
                                          <p:stCondLst>
                                            <p:cond delay="1338"/>
                                          </p:stCondLst>
                                        </p:cTn>
                                        <p:tgtEl>
                                          <p:spTgt spid="3">
                                            <p:txEl>
                                              <p:pRg st="0" end="0"/>
                                            </p:txEl>
                                          </p:spTgt>
                                        </p:tgtEl>
                                      </p:cBhvr>
                                      <p:to x="100000" y="100000"/>
                                    </p:animScale>
                                    <p:animScale>
                                      <p:cBhvr>
                                        <p:cTn id="37" dur="26">
                                          <p:stCondLst>
                                            <p:cond delay="1642"/>
                                          </p:stCondLst>
                                        </p:cTn>
                                        <p:tgtEl>
                                          <p:spTgt spid="3">
                                            <p:txEl>
                                              <p:pRg st="0" end="0"/>
                                            </p:txEl>
                                          </p:spTgt>
                                        </p:tgtEl>
                                      </p:cBhvr>
                                      <p:to x="100000" y="90000"/>
                                    </p:animScale>
                                    <p:animScale>
                                      <p:cBhvr>
                                        <p:cTn id="38" dur="166" decel="50000">
                                          <p:stCondLst>
                                            <p:cond delay="1668"/>
                                          </p:stCondLst>
                                        </p:cTn>
                                        <p:tgtEl>
                                          <p:spTgt spid="3">
                                            <p:txEl>
                                              <p:pRg st="0" end="0"/>
                                            </p:txEl>
                                          </p:spTgt>
                                        </p:tgtEl>
                                      </p:cBhvr>
                                      <p:to x="100000" y="100000"/>
                                    </p:animScale>
                                    <p:animScale>
                                      <p:cBhvr>
                                        <p:cTn id="39" dur="26">
                                          <p:stCondLst>
                                            <p:cond delay="1808"/>
                                          </p:stCondLst>
                                        </p:cTn>
                                        <p:tgtEl>
                                          <p:spTgt spid="3">
                                            <p:txEl>
                                              <p:pRg st="0" end="0"/>
                                            </p:txEl>
                                          </p:spTgt>
                                        </p:tgtEl>
                                      </p:cBhvr>
                                      <p:to x="100000" y="95000"/>
                                    </p:animScale>
                                    <p:animScale>
                                      <p:cBhvr>
                                        <p:cTn id="40" dur="166" decel="50000">
                                          <p:stCondLst>
                                            <p:cond delay="1834"/>
                                          </p:stCondLst>
                                        </p:cTn>
                                        <p:tgtEl>
                                          <p:spTgt spid="3">
                                            <p:txEl>
                                              <p:pRg st="0" end="0"/>
                                            </p:txEl>
                                          </p:spTgt>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p:cTn id="4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47" dur="500"/>
                                        <p:tgtEl>
                                          <p:spTgt spid="3">
                                            <p:txEl>
                                              <p:pRg st="1" end="1"/>
                                            </p:txEl>
                                          </p:spTgt>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p:cTn id="5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53" dur="500"/>
                                        <p:tgtEl>
                                          <p:spTgt spid="3">
                                            <p:txEl>
                                              <p:pRg st="2" end="2"/>
                                            </p:txEl>
                                          </p:spTgt>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p:cTn id="5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3">
                                            <p:txEl>
                                              <p:pRg st="3" end="3"/>
                                            </p:txEl>
                                          </p:spTgt>
                                        </p:tgtEl>
                                      </p:cBhvr>
                                    </p:animEffect>
                                  </p:childTnLst>
                                </p:cTn>
                              </p:par>
                            </p:childTnLst>
                          </p:cTn>
                        </p:par>
                        <p:par>
                          <p:cTn id="60" fill="hold">
                            <p:stCondLst>
                              <p:cond delay="1500"/>
                            </p:stCondLst>
                            <p:childTnLst>
                              <p:par>
                                <p:cTn id="61" presetID="26" presetClass="entr" presetSubtype="0" fill="hold" grpId="0" nodeType="after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wipe(down)">
                                      <p:cBhvr>
                                        <p:cTn id="63" dur="580">
                                          <p:stCondLst>
                                            <p:cond delay="0"/>
                                          </p:stCondLst>
                                        </p:cTn>
                                        <p:tgtEl>
                                          <p:spTgt spid="3">
                                            <p:txEl>
                                              <p:pRg st="4" end="4"/>
                                            </p:txEl>
                                          </p:spTgt>
                                        </p:tgtEl>
                                      </p:cBhvr>
                                    </p:animEffect>
                                    <p:anim calcmode="lin" valueType="num">
                                      <p:cBhvr>
                                        <p:cTn id="6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4" end="4"/>
                                            </p:txEl>
                                          </p:spTgt>
                                        </p:tgtEl>
                                      </p:cBhvr>
                                      <p:to x="100000" y="60000"/>
                                    </p:animScale>
                                    <p:animScale>
                                      <p:cBhvr>
                                        <p:cTn id="70" dur="166" decel="50000">
                                          <p:stCondLst>
                                            <p:cond delay="676"/>
                                          </p:stCondLst>
                                        </p:cTn>
                                        <p:tgtEl>
                                          <p:spTgt spid="3">
                                            <p:txEl>
                                              <p:pRg st="4" end="4"/>
                                            </p:txEl>
                                          </p:spTgt>
                                        </p:tgtEl>
                                      </p:cBhvr>
                                      <p:to x="100000" y="100000"/>
                                    </p:animScale>
                                    <p:animScale>
                                      <p:cBhvr>
                                        <p:cTn id="71" dur="26">
                                          <p:stCondLst>
                                            <p:cond delay="1312"/>
                                          </p:stCondLst>
                                        </p:cTn>
                                        <p:tgtEl>
                                          <p:spTgt spid="3">
                                            <p:txEl>
                                              <p:pRg st="4" end="4"/>
                                            </p:txEl>
                                          </p:spTgt>
                                        </p:tgtEl>
                                      </p:cBhvr>
                                      <p:to x="100000" y="80000"/>
                                    </p:animScale>
                                    <p:animScale>
                                      <p:cBhvr>
                                        <p:cTn id="72" dur="166" decel="50000">
                                          <p:stCondLst>
                                            <p:cond delay="1338"/>
                                          </p:stCondLst>
                                        </p:cTn>
                                        <p:tgtEl>
                                          <p:spTgt spid="3">
                                            <p:txEl>
                                              <p:pRg st="4" end="4"/>
                                            </p:txEl>
                                          </p:spTgt>
                                        </p:tgtEl>
                                      </p:cBhvr>
                                      <p:to x="100000" y="100000"/>
                                    </p:animScale>
                                    <p:animScale>
                                      <p:cBhvr>
                                        <p:cTn id="73" dur="26">
                                          <p:stCondLst>
                                            <p:cond delay="1642"/>
                                          </p:stCondLst>
                                        </p:cTn>
                                        <p:tgtEl>
                                          <p:spTgt spid="3">
                                            <p:txEl>
                                              <p:pRg st="4" end="4"/>
                                            </p:txEl>
                                          </p:spTgt>
                                        </p:tgtEl>
                                      </p:cBhvr>
                                      <p:to x="100000" y="90000"/>
                                    </p:animScale>
                                    <p:animScale>
                                      <p:cBhvr>
                                        <p:cTn id="74" dur="166" decel="50000">
                                          <p:stCondLst>
                                            <p:cond delay="1668"/>
                                          </p:stCondLst>
                                        </p:cTn>
                                        <p:tgtEl>
                                          <p:spTgt spid="3">
                                            <p:txEl>
                                              <p:pRg st="4" end="4"/>
                                            </p:txEl>
                                          </p:spTgt>
                                        </p:tgtEl>
                                      </p:cBhvr>
                                      <p:to x="100000" y="100000"/>
                                    </p:animScale>
                                    <p:animScale>
                                      <p:cBhvr>
                                        <p:cTn id="75" dur="26">
                                          <p:stCondLst>
                                            <p:cond delay="1808"/>
                                          </p:stCondLst>
                                        </p:cTn>
                                        <p:tgtEl>
                                          <p:spTgt spid="3">
                                            <p:txEl>
                                              <p:pRg st="4" end="4"/>
                                            </p:txEl>
                                          </p:spTgt>
                                        </p:tgtEl>
                                      </p:cBhvr>
                                      <p:to x="100000" y="95000"/>
                                    </p:animScale>
                                    <p:animScale>
                                      <p:cBhvr>
                                        <p:cTn id="76" dur="166" decel="50000">
                                          <p:stCondLst>
                                            <p:cond delay="1834"/>
                                          </p:stCondLst>
                                        </p:cTn>
                                        <p:tgtEl>
                                          <p:spTgt spid="3">
                                            <p:txEl>
                                              <p:pRg st="4" end="4"/>
                                            </p:txEl>
                                          </p:spTgt>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16" presetClass="entr" presetSubtype="37" fill="hold" grpId="0" nodeType="clickEffect">
                                  <p:stCondLst>
                                    <p:cond delay="0"/>
                                  </p:stCondLst>
                                  <p:childTnLst>
                                    <p:set>
                                      <p:cBhvr>
                                        <p:cTn id="80" dur="1" fill="hold">
                                          <p:stCondLst>
                                            <p:cond delay="0"/>
                                          </p:stCondLst>
                                        </p:cTn>
                                        <p:tgtEl>
                                          <p:spTgt spid="3">
                                            <p:txEl>
                                              <p:pRg st="5" end="5"/>
                                            </p:txEl>
                                          </p:spTgt>
                                        </p:tgtEl>
                                        <p:attrNameLst>
                                          <p:attrName>style.visibility</p:attrName>
                                        </p:attrNameLst>
                                      </p:cBhvr>
                                      <p:to>
                                        <p:strVal val="visible"/>
                                      </p:to>
                                    </p:set>
                                    <p:animEffect transition="in" filter="barn(outVertical)">
                                      <p:cBhvr>
                                        <p:cTn id="8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a:t>
            </a:r>
          </a:p>
        </p:txBody>
      </p:sp>
      <p:sp>
        <p:nvSpPr>
          <p:cNvPr id="3" name="Content Placeholder 2"/>
          <p:cNvSpPr>
            <a:spLocks noGrp="1"/>
          </p:cNvSpPr>
          <p:nvPr>
            <p:ph idx="1"/>
          </p:nvPr>
        </p:nvSpPr>
        <p:spPr>
          <a:xfrm>
            <a:off x="244699" y="1313645"/>
            <a:ext cx="7085015" cy="5396248"/>
          </a:xfrm>
        </p:spPr>
        <p:txBody>
          <a:bodyPr>
            <a:normAutofit/>
          </a:bodyPr>
          <a:lstStyle/>
          <a:p>
            <a:pPr marL="0" indent="0" latinLnBrk="1">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Can… </a:t>
            </a:r>
          </a:p>
          <a:p>
            <a:pPr lvl="1" latinLnBrk="1"/>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Keep You Up at Night </a:t>
            </a:r>
          </a:p>
          <a:p>
            <a:pPr lvl="1" latinLnBrk="1"/>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Siphon Away Energy</a:t>
            </a:r>
          </a:p>
          <a:p>
            <a:pPr lvl="1" latinLnBrk="1"/>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Consume Your Life (</a:t>
            </a:r>
            <a:r>
              <a:rPr lang="en-US" sz="2800"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mass explosion</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
            </a:r>
          </a:p>
          <a:p>
            <a:pPr marL="0" indent="0" latinLnBrk="1">
              <a:buNone/>
            </a:pP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latinLnBrk="1">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Comes Naturally</a:t>
            </a:r>
          </a:p>
          <a:p>
            <a:pPr lvl="1"/>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That’s Why It Needs to be Dealt with…</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…Supernaturally</a:t>
            </a:r>
          </a:p>
          <a:p>
            <a:pPr marL="457200" lvl="1" indent="0">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…Defuse 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343" y="1313646"/>
            <a:ext cx="4731657" cy="5396248"/>
          </a:xfrm>
          <a:prstGeom prst="rect">
            <a:avLst/>
          </a:prstGeom>
          <a:effectLst>
            <a:softEdge rad="12700"/>
          </a:effectLst>
        </p:spPr>
      </p:pic>
    </p:spTree>
    <p:extLst>
      <p:ext uri="{BB962C8B-B14F-4D97-AF65-F5344CB8AC3E}">
        <p14:creationId xmlns:p14="http://schemas.microsoft.com/office/powerpoint/2010/main" val="20850579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2000"/>
                                        <p:tgtEl>
                                          <p:spTgt spid="3">
                                            <p:txEl>
                                              <p:pRg st="5" end="5"/>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2000"/>
                                        <p:tgtEl>
                                          <p:spTgt spid="3">
                                            <p:txEl>
                                              <p:pRg st="6" end="6"/>
                                            </p:txEl>
                                          </p:spTgt>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2000"/>
                                        <p:tgtEl>
                                          <p:spTgt spid="3">
                                            <p:txEl>
                                              <p:pRg st="7" end="7"/>
                                            </p:txEl>
                                          </p:spTgt>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2000"/>
                                        <p:tgtEl>
                                          <p:spTgt spid="3">
                                            <p:txEl>
                                              <p:pRg st="8" end="8"/>
                                            </p:txEl>
                                          </p:spTgt>
                                        </p:tgtEl>
                                      </p:cBhvr>
                                    </p:animEffect>
                                  </p:childTnLst>
                                </p:cTn>
                              </p:par>
                              <p:par>
                                <p:cTn id="37" presetID="16" presetClass="entr" presetSubtype="37"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out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a:t>
            </a:r>
          </a:p>
        </p:txBody>
      </p:sp>
      <p:sp>
        <p:nvSpPr>
          <p:cNvPr id="3" name="Content Placeholder 2"/>
          <p:cNvSpPr>
            <a:spLocks noGrp="1"/>
          </p:cNvSpPr>
          <p:nvPr>
            <p:ph idx="1"/>
          </p:nvPr>
        </p:nvSpPr>
        <p:spPr>
          <a:xfrm>
            <a:off x="244699" y="1313644"/>
            <a:ext cx="11694016" cy="5544355"/>
          </a:xfrm>
        </p:spPr>
        <p:txBody>
          <a:bodyPr>
            <a:normAutofit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 Major Cause of Stress is Worry…</a:t>
            </a:r>
          </a:p>
          <a:p>
            <a:pPr lvl="1">
              <a:lnSpc>
                <a:spcPct val="110000"/>
              </a:lnSpc>
              <a:spcBef>
                <a:spcPts val="600"/>
              </a:spcBef>
              <a:buFont typeface="Courier New" panose="02070309020205020404" pitchFamily="49" charset="0"/>
              <a:buChar char="o"/>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Worry Should Not Be a Part of Our Lives </a:t>
            </a:r>
          </a:p>
          <a:p>
            <a:pPr lvl="1">
              <a:lnSpc>
                <a:spcPct val="110000"/>
              </a:lnSpc>
              <a:spcBef>
                <a:spcPts val="600"/>
              </a:spcBef>
              <a:buFont typeface="Courier New" panose="02070309020205020404" pitchFamily="49" charset="0"/>
              <a:buChar char="o"/>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Worry Kills Joy and Robs Our Energy</a:t>
            </a:r>
          </a:p>
          <a:p>
            <a:pPr lvl="1">
              <a:lnSpc>
                <a:spcPct val="110000"/>
              </a:lnSpc>
              <a:spcBef>
                <a:spcPts val="600"/>
              </a:spcBef>
              <a:buFont typeface="Courier New" panose="02070309020205020404" pitchFamily="49" charset="0"/>
              <a:buChar char="o"/>
            </a:pPr>
            <a:r>
              <a:rPr lang="en-US" altLang="ko-KR" sz="28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rial Unicode MS" pitchFamily="34" charset="-128"/>
                <a:cs typeface="Arial Unicode MS" pitchFamily="34" charset="-128"/>
              </a:rPr>
              <a:t>We Become Unproductive and Tired</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lvl="0" indent="0">
              <a:lnSpc>
                <a:spcPct val="11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Most Common Worries: </a:t>
            </a:r>
          </a:p>
          <a:p>
            <a:pPr lvl="1">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Finances </a:t>
            </a:r>
          </a:p>
          <a:p>
            <a:pPr lvl="1">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Jobs</a:t>
            </a:r>
          </a:p>
          <a:p>
            <a:pPr lvl="1">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Relationships </a:t>
            </a:r>
          </a:p>
          <a:p>
            <a:pPr lvl="1">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Kids </a:t>
            </a:r>
          </a:p>
          <a:p>
            <a:pPr lvl="1">
              <a:lnSpc>
                <a:spcPct val="110000"/>
              </a:lnSpc>
              <a:spcBef>
                <a:spcPts val="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Health</a:t>
            </a:r>
          </a:p>
          <a:p>
            <a:pPr marL="457200" lvl="1" indent="0">
              <a:lnSpc>
                <a:spcPct val="110000"/>
              </a:lnSpc>
              <a:spcBef>
                <a:spcPts val="1200"/>
              </a:spcBef>
              <a:buNone/>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The Old English for worry= </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“strangle </a:t>
            </a: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or</a:t>
            </a:r>
            <a:r>
              <a:rPr lang="en-US" sz="28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choke”</a:t>
            </a:r>
            <a:endParaRPr lang="en-US" sz="2800"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5314" y="17392"/>
            <a:ext cx="3223582" cy="6840607"/>
          </a:xfrm>
          <a:prstGeom prst="rect">
            <a:avLst/>
          </a:prstGeom>
          <a:effectLst>
            <a:softEdge rad="38100"/>
          </a:effectLst>
        </p:spPr>
      </p:pic>
    </p:spTree>
    <p:extLst>
      <p:ext uri="{BB962C8B-B14F-4D97-AF65-F5344CB8AC3E}">
        <p14:creationId xmlns:p14="http://schemas.microsoft.com/office/powerpoint/2010/main" val="79647238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right)">
                                      <p:cBhvr>
                                        <p:cTn id="11" dur="2000"/>
                                        <p:tgtEl>
                                          <p:spTgt spid="3">
                                            <p:txEl>
                                              <p:pRg st="1" end="1"/>
                                            </p:txEl>
                                          </p:spTgt>
                                        </p:tgtEl>
                                      </p:cBhvr>
                                    </p:animEffect>
                                  </p:childTnLst>
                                </p:cTn>
                              </p:par>
                            </p:childTnLst>
                          </p:cTn>
                        </p:par>
                        <p:par>
                          <p:cTn id="12" fill="hold">
                            <p:stCondLst>
                              <p:cond delay="4000"/>
                            </p:stCondLst>
                            <p:childTnLst>
                              <p:par>
                                <p:cTn id="13" presetID="22" presetClass="entr" presetSubtype="2"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2000"/>
                                        <p:tgtEl>
                                          <p:spTgt spid="3">
                                            <p:txEl>
                                              <p:pRg st="2" end="2"/>
                                            </p:txEl>
                                          </p:spTgt>
                                        </p:tgtEl>
                                      </p:cBhvr>
                                    </p:animEffect>
                                  </p:childTnLst>
                                </p:cTn>
                              </p:par>
                            </p:childTnLst>
                          </p:cTn>
                        </p:par>
                        <p:par>
                          <p:cTn id="16" fill="hold">
                            <p:stCondLst>
                              <p:cond delay="6000"/>
                            </p:stCondLst>
                            <p:childTnLst>
                              <p:par>
                                <p:cTn id="17" presetID="22" presetClass="entr" presetSubtype="2"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right)">
                                      <p:cBhvr>
                                        <p:cTn id="19" dur="2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right)">
                                      <p:cBhvr>
                                        <p:cTn id="24" dur="2000"/>
                                        <p:tgtEl>
                                          <p:spTgt spid="3">
                                            <p:txEl>
                                              <p:pRg st="4" end="4"/>
                                            </p:txEl>
                                          </p:spTgt>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right)">
                                      <p:cBhvr>
                                        <p:cTn id="28" dur="2000"/>
                                        <p:tgtEl>
                                          <p:spTgt spid="3">
                                            <p:txEl>
                                              <p:pRg st="5" end="5"/>
                                            </p:txEl>
                                          </p:spTgt>
                                        </p:tgtEl>
                                      </p:cBhvr>
                                    </p:animEffect>
                                  </p:childTnLst>
                                </p:cTn>
                              </p:par>
                            </p:childTnLst>
                          </p:cTn>
                        </p:par>
                        <p:par>
                          <p:cTn id="29" fill="hold">
                            <p:stCondLst>
                              <p:cond delay="4000"/>
                            </p:stCondLst>
                            <p:childTnLst>
                              <p:par>
                                <p:cTn id="30" presetID="22" presetClass="entr" presetSubtype="2"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right)">
                                      <p:cBhvr>
                                        <p:cTn id="32" dur="2000"/>
                                        <p:tgtEl>
                                          <p:spTgt spid="3">
                                            <p:txEl>
                                              <p:pRg st="6" end="6"/>
                                            </p:txEl>
                                          </p:spTgt>
                                        </p:tgtEl>
                                      </p:cBhvr>
                                    </p:animEffect>
                                  </p:childTnLst>
                                </p:cTn>
                              </p:par>
                            </p:childTnLst>
                          </p:cTn>
                        </p:par>
                        <p:par>
                          <p:cTn id="33" fill="hold">
                            <p:stCondLst>
                              <p:cond delay="6000"/>
                            </p:stCondLst>
                            <p:childTnLst>
                              <p:par>
                                <p:cTn id="34" presetID="22" presetClass="entr" presetSubtype="2"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right)">
                                      <p:cBhvr>
                                        <p:cTn id="36" dur="2000"/>
                                        <p:tgtEl>
                                          <p:spTgt spid="3">
                                            <p:txEl>
                                              <p:pRg st="7" end="7"/>
                                            </p:txEl>
                                          </p:spTgt>
                                        </p:tgtEl>
                                      </p:cBhvr>
                                    </p:animEffect>
                                  </p:childTnLst>
                                </p:cTn>
                              </p:par>
                            </p:childTnLst>
                          </p:cTn>
                        </p:par>
                        <p:par>
                          <p:cTn id="37" fill="hold">
                            <p:stCondLst>
                              <p:cond delay="8000"/>
                            </p:stCondLst>
                            <p:childTnLst>
                              <p:par>
                                <p:cTn id="38" presetID="22" presetClass="entr" presetSubtype="2"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right)">
                                      <p:cBhvr>
                                        <p:cTn id="40" dur="2000"/>
                                        <p:tgtEl>
                                          <p:spTgt spid="3">
                                            <p:txEl>
                                              <p:pRg st="8" end="8"/>
                                            </p:txEl>
                                          </p:spTgt>
                                        </p:tgtEl>
                                      </p:cBhvr>
                                    </p:animEffect>
                                  </p:childTnLst>
                                </p:cTn>
                              </p:par>
                            </p:childTnLst>
                          </p:cTn>
                        </p:par>
                        <p:par>
                          <p:cTn id="41" fill="hold">
                            <p:stCondLst>
                              <p:cond delay="10000"/>
                            </p:stCondLst>
                            <p:childTnLst>
                              <p:par>
                                <p:cTn id="42" presetID="22" presetClass="entr" presetSubtype="2"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right)">
                                      <p:cBhvr>
                                        <p:cTn id="44" dur="2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right)">
                                      <p:cBhvr>
                                        <p:cTn id="49" dur="2000"/>
                                        <p:tgtEl>
                                          <p:spTgt spid="3">
                                            <p:txEl>
                                              <p:pRg st="10" end="10"/>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and Concern</a:t>
            </a:r>
          </a:p>
        </p:txBody>
      </p:sp>
      <p:sp>
        <p:nvSpPr>
          <p:cNvPr id="3" name="Content Placeholder 2"/>
          <p:cNvSpPr>
            <a:spLocks noGrp="1"/>
          </p:cNvSpPr>
          <p:nvPr>
            <p:ph idx="1"/>
          </p:nvPr>
        </p:nvSpPr>
        <p:spPr>
          <a:xfrm>
            <a:off x="244699" y="934278"/>
            <a:ext cx="10263644" cy="5775615"/>
          </a:xfrm>
        </p:spPr>
        <p:txBody>
          <a:bodyPr>
            <a:normAutofit fontScale="92500" lnSpcReduction="20000"/>
          </a:bodyPr>
          <a:lstStyle/>
          <a:p>
            <a:pPr marL="0" indent="0">
              <a:lnSpc>
                <a:spcPct val="120000"/>
              </a:lnSpc>
              <a:spcBef>
                <a:spcPts val="600"/>
              </a:spcBef>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Both Address the Problem But….</a:t>
            </a:r>
          </a:p>
          <a:p>
            <a:pPr marL="0" indent="0">
              <a:lnSpc>
                <a:spcPct val="120000"/>
              </a:lnSpc>
              <a:spcBef>
                <a:spcPts val="600"/>
              </a:spcBef>
              <a:buSzPct val="175000"/>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Concern= Solution Oriented </a:t>
            </a:r>
          </a:p>
          <a:p>
            <a:pP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Focuses on Solving the Problem</a:t>
            </a:r>
          </a:p>
          <a:p>
            <a:pPr>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Has a Positive Focus on the Future </a:t>
            </a:r>
          </a:p>
          <a:p>
            <a:pPr>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Comes Up with Options, Addressing Problem</a:t>
            </a:r>
          </a:p>
          <a:p>
            <a:pPr marL="0" indent="0">
              <a:lnSpc>
                <a:spcPct val="120000"/>
              </a:lnSpc>
              <a:spcBef>
                <a:spcPts val="600"/>
              </a:spcBef>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…Why Not?</a:t>
            </a:r>
          </a:p>
          <a:p>
            <a:pPr marL="0" indent="0">
              <a:lnSpc>
                <a:spcPct val="120000"/>
              </a:lnSpc>
              <a:spcBef>
                <a:spcPts val="1800"/>
              </a:spcBef>
              <a:buSzPct val="175000"/>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Worry= Problem Oriented</a:t>
            </a:r>
          </a:p>
          <a:p>
            <a:pP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Focuses on the Problem</a:t>
            </a:r>
          </a:p>
          <a:p>
            <a:pPr>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Has a Negative Focus on the Future </a:t>
            </a:r>
          </a:p>
          <a:p>
            <a:pPr>
              <a:lnSpc>
                <a:spcPct val="120000"/>
              </a:lnSpc>
              <a:spcBef>
                <a:spcPts val="600"/>
              </a:spcBef>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Speculating on what may happen/ fearing the worst </a:t>
            </a:r>
          </a:p>
          <a:p>
            <a:pPr marL="0" indent="0">
              <a:lnSpc>
                <a:spcPct val="120000"/>
              </a:lnSpc>
              <a:spcBef>
                <a:spcPts val="600"/>
              </a:spcBef>
              <a:buNone/>
            </a:pPr>
            <a:r>
              <a:rPr lang="en-US" sz="30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…What If? </a:t>
            </a:r>
          </a:p>
          <a:p>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5314" y="17392"/>
            <a:ext cx="3223582" cy="6840607"/>
          </a:xfrm>
          <a:prstGeom prst="rect">
            <a:avLst/>
          </a:prstGeom>
          <a:effectLst>
            <a:softEdge rad="50800"/>
          </a:effectLst>
        </p:spPr>
      </p:pic>
    </p:spTree>
    <p:extLst>
      <p:ext uri="{BB962C8B-B14F-4D97-AF65-F5344CB8AC3E}">
        <p14:creationId xmlns:p14="http://schemas.microsoft.com/office/powerpoint/2010/main" val="479809317"/>
      </p:ext>
    </p:extLst>
  </p:cSld>
  <p:clrMapOvr>
    <a:masterClrMapping/>
  </p:clrMapOvr>
  <mc:AlternateContent xmlns:mc="http://schemas.openxmlformats.org/markup-compatibility/2006" xmlns:p14="http://schemas.microsoft.com/office/powerpoint/2010/main">
    <mc:Choice Requires="p14">
      <p:transition spd="slow" p14:dur="2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par>
                          <p:cTn id="8" fill="hold">
                            <p:stCondLst>
                              <p:cond delay="3000"/>
                            </p:stCondLst>
                            <p:childTnLst>
                              <p:par>
                                <p:cTn id="9" presetID="16" presetClass="entr" presetSubtype="37"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outVertical)">
                                      <p:cBhvr>
                                        <p:cTn id="11" dur="2000"/>
                                        <p:tgtEl>
                                          <p:spTgt spid="3">
                                            <p:txEl>
                                              <p:pRg st="1" end="1"/>
                                            </p:txEl>
                                          </p:spTgt>
                                        </p:tgtEl>
                                      </p:cBhvr>
                                    </p:animEffect>
                                  </p:childTnLst>
                                </p:cTn>
                              </p:par>
                            </p:childTnLst>
                          </p:cTn>
                        </p:par>
                        <p:par>
                          <p:cTn id="12" fill="hold">
                            <p:stCondLst>
                              <p:cond delay="6000"/>
                            </p:stCondLst>
                            <p:childTnLst>
                              <p:par>
                                <p:cTn id="13" presetID="16" presetClass="entr" presetSubtype="21"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2000"/>
                                        <p:tgtEl>
                                          <p:spTgt spid="3">
                                            <p:txEl>
                                              <p:pRg st="2" end="2"/>
                                            </p:txEl>
                                          </p:spTgt>
                                        </p:tgtEl>
                                      </p:cBhvr>
                                    </p:animEffect>
                                  </p:childTnLst>
                                </p:cTn>
                              </p:par>
                            </p:childTnLst>
                          </p:cTn>
                        </p:par>
                        <p:par>
                          <p:cTn id="16" fill="hold">
                            <p:stCondLst>
                              <p:cond delay="9000"/>
                            </p:stCondLst>
                            <p:childTnLst>
                              <p:par>
                                <p:cTn id="17" presetID="16" presetClass="entr" presetSubtype="37"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outVertical)">
                                      <p:cBhvr>
                                        <p:cTn id="19" dur="2000"/>
                                        <p:tgtEl>
                                          <p:spTgt spid="3">
                                            <p:txEl>
                                              <p:pRg st="3" end="3"/>
                                            </p:txEl>
                                          </p:spTgt>
                                        </p:tgtEl>
                                      </p:cBhvr>
                                    </p:animEffect>
                                  </p:childTnLst>
                                </p:cTn>
                              </p:par>
                            </p:childTnLst>
                          </p:cTn>
                        </p:par>
                        <p:par>
                          <p:cTn id="20" fill="hold">
                            <p:stCondLst>
                              <p:cond delay="12000"/>
                            </p:stCondLst>
                            <p:childTnLst>
                              <p:par>
                                <p:cTn id="21" presetID="16" presetClass="entr" presetSubtype="21"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2000"/>
                                        <p:tgtEl>
                                          <p:spTgt spid="3">
                                            <p:txEl>
                                              <p:pRg st="4" end="4"/>
                                            </p:txEl>
                                          </p:spTgt>
                                        </p:tgtEl>
                                      </p:cBhvr>
                                    </p:animEffect>
                                  </p:childTnLst>
                                </p:cTn>
                              </p:par>
                            </p:childTnLst>
                          </p:cTn>
                        </p:par>
                        <p:par>
                          <p:cTn id="24" fill="hold">
                            <p:stCondLst>
                              <p:cond delay="15000"/>
                            </p:stCondLst>
                            <p:childTnLst>
                              <p:par>
                                <p:cTn id="25" presetID="16" presetClass="entr" presetSubtype="2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100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outVertical)">
                                      <p:cBhvr>
                                        <p:cTn id="32" dur="2000"/>
                                        <p:tgtEl>
                                          <p:spTgt spid="3">
                                            <p:txEl>
                                              <p:pRg st="6" end="6"/>
                                            </p:txEl>
                                          </p:spTgt>
                                        </p:tgtEl>
                                      </p:cBhvr>
                                    </p:animEffect>
                                  </p:childTnLst>
                                </p:cTn>
                              </p:par>
                              <p:par>
                                <p:cTn id="33" presetID="22" presetClass="entr" presetSubtype="4" fill="hold" nodeType="withEffect">
                                  <p:stCondLst>
                                    <p:cond delay="100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3000"/>
                                        <p:tgtEl>
                                          <p:spTgt spid="5"/>
                                        </p:tgtEl>
                                      </p:cBhvr>
                                    </p:animEffect>
                                  </p:childTnLst>
                                </p:cTn>
                              </p:par>
                            </p:childTnLst>
                          </p:cTn>
                        </p:par>
                        <p:par>
                          <p:cTn id="36" fill="hold">
                            <p:stCondLst>
                              <p:cond delay="4000"/>
                            </p:stCondLst>
                            <p:childTnLst>
                              <p:par>
                                <p:cTn id="37" presetID="16" presetClass="entr" presetSubtype="21" fill="hold" grpId="0" nodeType="afterEffect">
                                  <p:stCondLst>
                                    <p:cond delay="10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2000"/>
                                        <p:tgtEl>
                                          <p:spTgt spid="3">
                                            <p:txEl>
                                              <p:pRg st="7" end="7"/>
                                            </p:txEl>
                                          </p:spTgt>
                                        </p:tgtEl>
                                      </p:cBhvr>
                                    </p:animEffect>
                                  </p:childTnLst>
                                </p:cTn>
                              </p:par>
                            </p:childTnLst>
                          </p:cTn>
                        </p:par>
                        <p:par>
                          <p:cTn id="40" fill="hold">
                            <p:stCondLst>
                              <p:cond delay="7000"/>
                            </p:stCondLst>
                            <p:childTnLst>
                              <p:par>
                                <p:cTn id="41" presetID="16" presetClass="entr" presetSubtype="37" fill="hold" grpId="0" nodeType="afterEffect">
                                  <p:stCondLst>
                                    <p:cond delay="100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outVertical)">
                                      <p:cBhvr>
                                        <p:cTn id="43" dur="2000"/>
                                        <p:tgtEl>
                                          <p:spTgt spid="3">
                                            <p:txEl>
                                              <p:pRg st="8" end="8"/>
                                            </p:txEl>
                                          </p:spTgt>
                                        </p:tgtEl>
                                      </p:cBhvr>
                                    </p:animEffect>
                                  </p:childTnLst>
                                </p:cTn>
                              </p:par>
                            </p:childTnLst>
                          </p:cTn>
                        </p:par>
                        <p:par>
                          <p:cTn id="44" fill="hold">
                            <p:stCondLst>
                              <p:cond delay="10000"/>
                            </p:stCondLst>
                            <p:childTnLst>
                              <p:par>
                                <p:cTn id="45" presetID="16" presetClass="entr" presetSubtype="21" fill="hold" grpId="0" nodeType="afterEffect">
                                  <p:stCondLst>
                                    <p:cond delay="100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2000"/>
                                        <p:tgtEl>
                                          <p:spTgt spid="3">
                                            <p:txEl>
                                              <p:pRg st="9" end="9"/>
                                            </p:txEl>
                                          </p:spTgt>
                                        </p:tgtEl>
                                      </p:cBhvr>
                                    </p:animEffect>
                                  </p:childTnLst>
                                </p:cTn>
                              </p:par>
                            </p:childTnLst>
                          </p:cTn>
                        </p:par>
                        <p:par>
                          <p:cTn id="48" fill="hold">
                            <p:stCondLst>
                              <p:cond delay="13000"/>
                            </p:stCondLst>
                            <p:childTnLst>
                              <p:par>
                                <p:cTn id="49" presetID="16" presetClass="entr" presetSubtype="37" fill="hold" grpId="0" nodeType="afterEffect">
                                  <p:stCondLst>
                                    <p:cond delay="100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arn(outVertical)">
                                      <p:cBhvr>
                                        <p:cTn id="5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460893"/>
            <a:ext cx="5709312" cy="5396248"/>
          </a:xfrm>
        </p:spPr>
        <p:txBody>
          <a:bodyPr>
            <a:normAutofit/>
          </a:bodyPr>
          <a:lstStyle/>
          <a:p>
            <a:pPr lvl="0" latinLnBrk="1">
              <a:lnSpc>
                <a:spcPct val="100000"/>
              </a:lnSpc>
              <a:buSzPct val="150000"/>
              <a:buFont typeface="Arial Unicode MS" panose="020B0604020202020204" pitchFamily="34" charset="-128"/>
              <a:buChar char="+"/>
            </a:pPr>
            <a:r>
              <a:rPr lang="en-US" dirty="0"/>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Concern Focuses Us </a:t>
            </a:r>
          </a:p>
          <a:p>
            <a:pPr lvl="0"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Concern Helps Us Plan</a:t>
            </a:r>
          </a:p>
          <a:p>
            <a:pPr lvl="0"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Concern Clarifies Purpose</a:t>
            </a:r>
          </a:p>
          <a:p>
            <a:pPr lvl="0"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Concern Perseveres</a:t>
            </a:r>
          </a:p>
          <a:p>
            <a:pPr lvl="0"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Concern Pinpoints Problems</a:t>
            </a:r>
          </a:p>
          <a:p>
            <a:pPr lvl="0"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Concern Cares For Others</a:t>
            </a:r>
          </a:p>
          <a:p>
            <a:pPr marL="0" lvl="0" indent="0" latinLnBrk="1">
              <a:lnSpc>
                <a:spcPct val="100000"/>
              </a:lnSpc>
              <a:buSzPct val="150000"/>
              <a:buNone/>
            </a:pP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lvl="0" indent="0" latinLnBrk="1">
              <a:lnSpc>
                <a:spcPct val="100000"/>
              </a:lnSpc>
              <a:buSzPct val="15000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Concern…</a:t>
            </a:r>
          </a:p>
          <a:p>
            <a:pPr marL="0" lvl="0" indent="0" latinLnBrk="1">
              <a:lnSpc>
                <a:spcPct val="100000"/>
              </a:lnSpc>
              <a:buSzPct val="15000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…You Attack the Problem</a:t>
            </a:r>
          </a:p>
          <a:p>
            <a:pPr>
              <a:lnSpc>
                <a:spcPct val="100000"/>
              </a:lnSpc>
              <a:buFont typeface="Arial Unicode MS" panose="020B0604020202020204" pitchFamily="34" charset="-128"/>
              <a:buChar char="+"/>
            </a:pPr>
            <a:endParaRPr lang="en-US"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itle 1"/>
          <p:cNvSpPr>
            <a:spLocks noGrp="1"/>
          </p:cNvSpPr>
          <p:nvPr>
            <p:ph type="title"/>
          </p:nvPr>
        </p:nvSpPr>
        <p:spPr>
          <a:xfrm>
            <a:off x="838200" y="17392"/>
            <a:ext cx="10515600" cy="1115949"/>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Concern and Worry </a:t>
            </a:r>
          </a:p>
        </p:txBody>
      </p:sp>
      <p:sp>
        <p:nvSpPr>
          <p:cNvPr id="5" name="Content Placeholder 2"/>
          <p:cNvSpPr txBox="1">
            <a:spLocks/>
          </p:cNvSpPr>
          <p:nvPr/>
        </p:nvSpPr>
        <p:spPr>
          <a:xfrm>
            <a:off x="6482688" y="1444360"/>
            <a:ext cx="5709312" cy="53962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Distracts Us</a:t>
            </a:r>
          </a:p>
          <a:p>
            <a:pPr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Disables Planning</a:t>
            </a:r>
          </a:p>
          <a:p>
            <a:pPr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Blurs Our Vision</a:t>
            </a:r>
          </a:p>
          <a:p>
            <a:pPr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Tends to Give Up</a:t>
            </a:r>
          </a:p>
          <a:p>
            <a:pPr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Exaggerates</a:t>
            </a:r>
          </a:p>
          <a:p>
            <a:pPr latinLnBrk="1">
              <a:lnSpc>
                <a:spcPct val="100000"/>
              </a:lnSpc>
              <a:buSzPct val="150000"/>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Focuses On Self</a:t>
            </a:r>
          </a:p>
          <a:p>
            <a:pPr latinLnBrk="1">
              <a:lnSpc>
                <a:spcPct val="100000"/>
              </a:lnSpc>
              <a:buSzPct val="150000"/>
              <a:buFont typeface="Arial Unicode MS" panose="020B0604020202020204" pitchFamily="34" charset="-128"/>
              <a:buChar char="-"/>
            </a:pP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latinLnBrk="1">
              <a:lnSpc>
                <a:spcPct val="100000"/>
              </a:lnSpc>
              <a:buSzPct val="15000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a:t>
            </a:r>
          </a:p>
          <a:p>
            <a:pPr marL="0" indent="0" latinLnBrk="1">
              <a:lnSpc>
                <a:spcPct val="100000"/>
              </a:lnSpc>
              <a:buSzPct val="150000"/>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…the Problem Attacks You!</a:t>
            </a:r>
          </a:p>
          <a:p>
            <a:pPr marL="0" indent="0">
              <a:lnSpc>
                <a:spcPct val="100000"/>
              </a:lnSpc>
              <a:buSzPct val="150000"/>
              <a:buFont typeface="Arial" panose="020B0604020202020204" pitchFamily="34" charset="0"/>
              <a:buNone/>
            </a:pPr>
            <a:endPar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49555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righ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righ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right)">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left)">
                                      <p:cBhvr>
                                        <p:cTn id="34" dur="500"/>
                                        <p:tgtEl>
                                          <p:spTgt spid="3">
                                            <p:txEl>
                                              <p:pRg st="3" end="3"/>
                                            </p:txEl>
                                          </p:spTgt>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right)">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500"/>
                                        <p:tgtEl>
                                          <p:spTgt spid="3">
                                            <p:txEl>
                                              <p:pRg st="4" end="4"/>
                                            </p:txEl>
                                          </p:spTgt>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wipe(right)">
                                      <p:cBhvr>
                                        <p:cTn id="47" dur="500"/>
                                        <p:tgtEl>
                                          <p:spTgt spid="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wipe(left)">
                                      <p:cBhvr>
                                        <p:cTn id="52" dur="500"/>
                                        <p:tgtEl>
                                          <p:spTgt spid="3">
                                            <p:txEl>
                                              <p:pRg st="5" end="5"/>
                                            </p:txEl>
                                          </p:spTgt>
                                        </p:tgtEl>
                                      </p:cBhvr>
                                    </p:animEffect>
                                  </p:childTnLst>
                                </p:cTn>
                              </p:par>
                            </p:childTnLst>
                          </p:cTn>
                        </p:par>
                        <p:par>
                          <p:cTn id="53" fill="hold">
                            <p:stCondLst>
                              <p:cond delay="500"/>
                            </p:stCondLst>
                            <p:childTnLst>
                              <p:par>
                                <p:cTn id="54" presetID="22" presetClass="entr" presetSubtype="2" fill="hold" nodeType="after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wipe(right)">
                                      <p:cBhvr>
                                        <p:cTn id="56" dur="500"/>
                                        <p:tgtEl>
                                          <p:spTgt spid="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left)">
                                      <p:cBhvr>
                                        <p:cTn id="61" dur="500"/>
                                        <p:tgtEl>
                                          <p:spTgt spid="3">
                                            <p:txEl>
                                              <p:pRg st="7" end="7"/>
                                            </p:tx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wipe(left)">
                                      <p:cBhvr>
                                        <p:cTn id="65" dur="500"/>
                                        <p:tgtEl>
                                          <p:spTgt spid="3">
                                            <p:txEl>
                                              <p:pRg st="8" end="8"/>
                                            </p:txEl>
                                          </p:spTgt>
                                        </p:tgtEl>
                                      </p:cBhvr>
                                    </p:animEffect>
                                  </p:childTnLst>
                                </p:cTn>
                              </p:par>
                            </p:childTnLst>
                          </p:cTn>
                        </p:par>
                        <p:par>
                          <p:cTn id="66" fill="hold">
                            <p:stCondLst>
                              <p:cond delay="1000"/>
                            </p:stCondLst>
                            <p:childTnLst>
                              <p:par>
                                <p:cTn id="67" presetID="22" presetClass="entr" presetSubtype="2" fill="hold" nodeType="after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Effect transition="in" filter="wipe(right)">
                                      <p:cBhvr>
                                        <p:cTn id="69" dur="500"/>
                                        <p:tgtEl>
                                          <p:spTgt spid="5">
                                            <p:txEl>
                                              <p:pRg st="7" end="7"/>
                                            </p:txEl>
                                          </p:spTgt>
                                        </p:tgtEl>
                                      </p:cBhvr>
                                    </p:animEffect>
                                  </p:childTnLst>
                                </p:cTn>
                              </p:par>
                            </p:childTnLst>
                          </p:cTn>
                        </p:par>
                        <p:par>
                          <p:cTn id="70" fill="hold">
                            <p:stCondLst>
                              <p:cond delay="1500"/>
                            </p:stCondLst>
                            <p:childTnLst>
                              <p:par>
                                <p:cTn id="71" presetID="22" presetClass="entr" presetSubtype="2" fill="hold" nodeType="afterEffect">
                                  <p:stCondLst>
                                    <p:cond delay="0"/>
                                  </p:stCondLst>
                                  <p:childTnLst>
                                    <p:set>
                                      <p:cBhvr>
                                        <p:cTn id="72" dur="1" fill="hold">
                                          <p:stCondLst>
                                            <p:cond delay="0"/>
                                          </p:stCondLst>
                                        </p:cTn>
                                        <p:tgtEl>
                                          <p:spTgt spid="5">
                                            <p:txEl>
                                              <p:pRg st="8" end="8"/>
                                            </p:txEl>
                                          </p:spTgt>
                                        </p:tgtEl>
                                        <p:attrNameLst>
                                          <p:attrName>style.visibility</p:attrName>
                                        </p:attrNameLst>
                                      </p:cBhvr>
                                      <p:to>
                                        <p:strVal val="visible"/>
                                      </p:to>
                                    </p:set>
                                    <p:animEffect transition="in" filter="wipe(right)">
                                      <p:cBhvr>
                                        <p:cTn id="7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343" y="1313646"/>
            <a:ext cx="4731657" cy="5396248"/>
          </a:xfrm>
          <a:prstGeom prst="rect">
            <a:avLst/>
          </a:prstGeom>
        </p:spPr>
      </p:pic>
      <p:sp>
        <p:nvSpPr>
          <p:cNvPr id="3" name="Content Placeholder 2"/>
          <p:cNvSpPr>
            <a:spLocks noGrp="1"/>
          </p:cNvSpPr>
          <p:nvPr>
            <p:ph idx="1"/>
          </p:nvPr>
        </p:nvSpPr>
        <p:spPr>
          <a:xfrm>
            <a:off x="244698" y="884583"/>
            <a:ext cx="11947301" cy="5825310"/>
          </a:xfrm>
          <a:solidFill>
            <a:schemeClr val="bg1">
              <a:alpha val="75000"/>
            </a:schemeClr>
          </a:solidFill>
        </p:spPr>
        <p:txBody>
          <a:bodyPr>
            <a:noAutofit/>
          </a:bodyPr>
          <a:lstStyle/>
          <a:p>
            <a:pPr>
              <a:lnSpc>
                <a:spcPct val="100000"/>
              </a:lnSpc>
              <a:buSzPct val="175000"/>
              <a:buBlip>
                <a:blip r:embed="rId3"/>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Unhelpful: </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Worry Never Accomplishes Anything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Does Not Solve the Problem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Cannot Change the Past</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Cannot Control the Future</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Can Only Make Us Miserable Today </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Matthew 6:27 (AMP) </a:t>
            </a:r>
            <a:r>
              <a:rPr lang="en-US"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27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who of you by worrying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being anxious can add one unit of measure (cubit) to his stature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or</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to the span of his life? </a:t>
            </a:r>
          </a:p>
          <a:p>
            <a:pPr>
              <a:lnSpc>
                <a:spcPct val="100000"/>
              </a:lnSpc>
              <a:spcBef>
                <a:spcPts val="1200"/>
              </a:spcBef>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Luke 12:25 (AMP) </a:t>
            </a:r>
            <a:r>
              <a:rPr lang="en-US" baseline="300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25 </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And which of you by being overly anxious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and</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troubled with cares can add a cubit to his stature </a:t>
            </a:r>
            <a:r>
              <a:rPr lang="en-US"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or</a:t>
            </a:r>
            <a:r>
              <a:rPr lang="en-US"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 moment [unit] of time to his age [the length of his life]? </a:t>
            </a:r>
            <a:endParaRPr lang="en-US" dirty="0">
              <a:latin typeface="Arial Rounded MT Bold" panose="020F0704030504030204" pitchFamily="34" charset="0"/>
            </a:endParaRPr>
          </a:p>
        </p:txBody>
      </p:sp>
      <p:sp>
        <p:nvSpPr>
          <p:cNvPr id="5" name="Title 1"/>
          <p:cNvSpPr>
            <a:spLocks noGrp="1"/>
          </p:cNvSpPr>
          <p:nvPr>
            <p:ph type="title"/>
          </p:nvPr>
        </p:nvSpPr>
        <p:spPr>
          <a:xfrm>
            <a:off x="838200" y="17392"/>
            <a:ext cx="10515600" cy="1115949"/>
          </a:xfrm>
        </p:spPr>
        <p:txBody>
          <a:bodyPr/>
          <a:lstStyle/>
          <a:p>
            <a:pPr marL="571500" indent="-571500" algn="ctr">
              <a:buSzPct val="175000"/>
              <a:buBlip>
                <a:blip r:embed="rId3"/>
              </a:buBlip>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Three Problems with Worry</a:t>
            </a:r>
          </a:p>
        </p:txBody>
      </p:sp>
    </p:spTree>
    <p:extLst>
      <p:ext uri="{BB962C8B-B14F-4D97-AF65-F5344CB8AC3E}">
        <p14:creationId xmlns:p14="http://schemas.microsoft.com/office/powerpoint/2010/main" val="1975357481"/>
      </p:ext>
    </p:extLst>
  </p:cSld>
  <p:clrMapOvr>
    <a:masterClrMapping/>
  </p:clrMapOvr>
  <mc:AlternateContent xmlns:mc="http://schemas.openxmlformats.org/markup-compatibility/2006" xmlns:p14="http://schemas.microsoft.com/office/powerpoint/2010/main">
    <mc:Choice Requires="p14">
      <p:transition spd="slow" p14:dur="5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par>
                          <p:cTn id="19" fill="hold">
                            <p:stCondLst>
                              <p:cond delay="60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2000"/>
                                        <p:tgtEl>
                                          <p:spTgt spid="3">
                                            <p:txEl>
                                              <p:pRg st="3" end="3"/>
                                            </p:txEl>
                                          </p:spTgt>
                                        </p:tgtEl>
                                      </p:cBhvr>
                                    </p:animEffect>
                                  </p:childTnLst>
                                </p:cTn>
                              </p:par>
                            </p:childTnLst>
                          </p:cTn>
                        </p:par>
                        <p:par>
                          <p:cTn id="23" fill="hold">
                            <p:stCondLst>
                              <p:cond delay="8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2000"/>
                                        <p:tgtEl>
                                          <p:spTgt spid="3">
                                            <p:txEl>
                                              <p:pRg st="4" end="4"/>
                                            </p:txEl>
                                          </p:spTgt>
                                        </p:tgtEl>
                                      </p:cBhvr>
                                    </p:animEffect>
                                  </p:childTnLst>
                                </p:cTn>
                              </p:par>
                            </p:childTnLst>
                          </p:cTn>
                        </p:par>
                        <p:par>
                          <p:cTn id="27" fill="hold">
                            <p:stCondLst>
                              <p:cond delay="10000"/>
                            </p:stCondLst>
                            <p:childTnLst>
                              <p:par>
                                <p:cTn id="28" presetID="16" presetClass="entr" presetSubtype="21"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5318</TotalTime>
  <Words>2302</Words>
  <Application>Microsoft Office PowerPoint</Application>
  <PresentationFormat>Widescreen</PresentationFormat>
  <Paragraphs>186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Rounded MT Bold</vt:lpstr>
      <vt:lpstr>Arial Unicode MS</vt:lpstr>
      <vt:lpstr>Calibri</vt:lpstr>
      <vt:lpstr>Calibri Light</vt:lpstr>
      <vt:lpstr>Courier New</vt:lpstr>
      <vt:lpstr>Times New Roman</vt:lpstr>
      <vt:lpstr>Wingdings</vt:lpstr>
      <vt:lpstr>Office Theme</vt:lpstr>
      <vt:lpstr>PowerPoint Presentation</vt:lpstr>
      <vt:lpstr>PowerPoint Presentation</vt:lpstr>
      <vt:lpstr>Defusing Worry</vt:lpstr>
      <vt:lpstr>What is Worry?</vt:lpstr>
      <vt:lpstr>Worry</vt:lpstr>
      <vt:lpstr>Worry</vt:lpstr>
      <vt:lpstr>Worry and Concern</vt:lpstr>
      <vt:lpstr>Concern and Worry </vt:lpstr>
      <vt:lpstr> Three Problems with Worry</vt:lpstr>
      <vt:lpstr> Three Problems with Worry</vt:lpstr>
      <vt:lpstr> Three Problems with Worry</vt:lpstr>
      <vt:lpstr>God’s Antidote For Worry?</vt:lpstr>
      <vt:lpstr>Our Powerful Refuge</vt:lpstr>
      <vt:lpstr> Fourth Problem with Worry</vt:lpstr>
      <vt:lpstr>PowerPoint Presentation</vt:lpstr>
      <vt:lpstr>PowerPoint Presentation</vt:lpstr>
      <vt:lpstr>Our Powerful Refuge</vt:lpstr>
      <vt:lpstr>PowerPoint Presentation</vt:lpstr>
      <vt:lpstr>PowerPoint Presentation</vt:lpstr>
      <vt:lpstr>PowerPoint Presentation</vt:lpstr>
      <vt:lpstr>Our Powerful Refuge</vt:lpstr>
      <vt:lpstr>Seven "I Will’s" of Psalm 91</vt:lpstr>
      <vt:lpstr>PowerPoint Presentation</vt:lpstr>
      <vt:lpstr> Step #1- Worry About NOTHING </vt:lpstr>
      <vt:lpstr>PowerPoint Presentation</vt:lpstr>
      <vt:lpstr>Hook You to Emotional 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David Linton</cp:lastModifiedBy>
  <cp:revision>179</cp:revision>
  <cp:lastPrinted>2015-08-08T18:41:08Z</cp:lastPrinted>
  <dcterms:created xsi:type="dcterms:W3CDTF">2015-08-06T15:43:58Z</dcterms:created>
  <dcterms:modified xsi:type="dcterms:W3CDTF">2021-06-06T16:39:00Z</dcterms:modified>
</cp:coreProperties>
</file>