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6" r:id="rId3"/>
    <p:sldId id="282" r:id="rId4"/>
    <p:sldId id="256" r:id="rId5"/>
    <p:sldId id="283" r:id="rId6"/>
    <p:sldId id="266" r:id="rId7"/>
    <p:sldId id="271" r:id="rId8"/>
    <p:sldId id="277" r:id="rId9"/>
    <p:sldId id="265" r:id="rId10"/>
    <p:sldId id="272" r:id="rId11"/>
    <p:sldId id="273" r:id="rId12"/>
    <p:sldId id="274" r:id="rId13"/>
    <p:sldId id="275" r:id="rId14"/>
    <p:sldId id="276" r:id="rId15"/>
    <p:sldId id="278" r:id="rId16"/>
    <p:sldId id="284" r:id="rId17"/>
    <p:sldId id="285" r:id="rId18"/>
    <p:sldId id="280" r:id="rId19"/>
    <p:sldId id="279"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11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4C2B-BE55-43A7-98FA-A842584882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C01C74-401C-47FE-8BC6-DEE63E231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2EB563-D791-4D4E-B38F-CCF69546EB37}"/>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5" name="Footer Placeholder 4">
            <a:extLst>
              <a:ext uri="{FF2B5EF4-FFF2-40B4-BE49-F238E27FC236}">
                <a16:creationId xmlns:a16="http://schemas.microsoft.com/office/drawing/2014/main" id="{5CACE78F-B725-48FE-B248-A526778DB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0F573-0DD3-4AA2-91DD-5CA23BEC9084}"/>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161752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61AE-068D-4112-B3F4-7665B13975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A0993-B6F3-488E-80AD-683817E0D0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68CA-C679-4B33-AF28-99271E5854E7}"/>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5" name="Footer Placeholder 4">
            <a:extLst>
              <a:ext uri="{FF2B5EF4-FFF2-40B4-BE49-F238E27FC236}">
                <a16:creationId xmlns:a16="http://schemas.microsoft.com/office/drawing/2014/main" id="{B4590FE0-C329-4218-9B67-04F483F8B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76C94-21D8-4421-ACBB-9C1015A6BE12}"/>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380248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07299F-8B74-4419-93F8-3A6F0E02B8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FFE591-DA58-491C-8ACA-AD50733B4C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AF49C-3E87-4F4E-89E2-495DBB19F88B}"/>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5" name="Footer Placeholder 4">
            <a:extLst>
              <a:ext uri="{FF2B5EF4-FFF2-40B4-BE49-F238E27FC236}">
                <a16:creationId xmlns:a16="http://schemas.microsoft.com/office/drawing/2014/main" id="{79E55AEF-98B3-4350-B9F0-332D25F65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28700-7034-41C1-ABFC-25691E303280}"/>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55279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2E9D-09FB-44E1-BFE3-C8895DAC3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4C46E-C1A9-4219-A545-CD7D10A127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8841F-7A2D-47C5-802E-B02C433BA642}"/>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5" name="Footer Placeholder 4">
            <a:extLst>
              <a:ext uri="{FF2B5EF4-FFF2-40B4-BE49-F238E27FC236}">
                <a16:creationId xmlns:a16="http://schemas.microsoft.com/office/drawing/2014/main" id="{53B08FF0-8C17-4A5B-A4AC-4E4726985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EC78D-D56D-4992-9DA6-47308859C507}"/>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98264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8B1F-52ED-4DC6-B356-6DBE591290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080B0E-BB66-4C2F-89F0-5577CFD0B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932A7E-4991-48FE-93E9-64E5A5BD1CF5}"/>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5" name="Footer Placeholder 4">
            <a:extLst>
              <a:ext uri="{FF2B5EF4-FFF2-40B4-BE49-F238E27FC236}">
                <a16:creationId xmlns:a16="http://schemas.microsoft.com/office/drawing/2014/main" id="{AA4AA3F7-0C3C-497E-90E2-ABE9B8E72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ABB67C-F739-452F-B7DA-35F1F1D80CCE}"/>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213461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673D-69D6-42F0-893D-65E6729AF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1E9C8-7E65-4F7F-BBE0-236B34C346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3EC0B-4A2D-4AAE-BFCE-545F08AC03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472BA-4914-45F6-8478-180800A1027F}"/>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6" name="Footer Placeholder 5">
            <a:extLst>
              <a:ext uri="{FF2B5EF4-FFF2-40B4-BE49-F238E27FC236}">
                <a16:creationId xmlns:a16="http://schemas.microsoft.com/office/drawing/2014/main" id="{36BB2E53-8F0D-479E-A34F-0819F5AA6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19AE2-1021-43B1-8DED-990486D09921}"/>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110022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CEFD5-AF04-464D-AC0E-CDD755D114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034D0F-D122-4EC2-9AE1-FA476375B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5BAEFF-EBEF-4F7F-BC38-909CD04C2A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AA5752-8740-4485-B707-66A773433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3B4F3A-C615-48EA-B9FC-2366584855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D8E59-8D04-4E62-83C8-61A4800069E3}"/>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8" name="Footer Placeholder 7">
            <a:extLst>
              <a:ext uri="{FF2B5EF4-FFF2-40B4-BE49-F238E27FC236}">
                <a16:creationId xmlns:a16="http://schemas.microsoft.com/office/drawing/2014/main" id="{F26CA402-3AC7-43DC-8897-E501FA9DAF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F1B6C1-09BE-4E0E-A580-5E697143B06A}"/>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69298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2350-7D90-4E28-872F-B7D3E668DC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B43D2-EAE5-4755-9CA6-BDECD3E0B308}"/>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4" name="Footer Placeholder 3">
            <a:extLst>
              <a:ext uri="{FF2B5EF4-FFF2-40B4-BE49-F238E27FC236}">
                <a16:creationId xmlns:a16="http://schemas.microsoft.com/office/drawing/2014/main" id="{FBAF5BBA-C147-4174-9C69-91CCA31546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D37199-A4CD-4360-94B4-3F7B7ADFA31C}"/>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315788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DE9A0-3C60-4506-AAE3-A9D92F55EA7B}"/>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3" name="Footer Placeholder 2">
            <a:extLst>
              <a:ext uri="{FF2B5EF4-FFF2-40B4-BE49-F238E27FC236}">
                <a16:creationId xmlns:a16="http://schemas.microsoft.com/office/drawing/2014/main" id="{A452BC52-B2F8-44E9-8A74-C53FC6AD65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057F7-8399-48E2-8910-794444EA1AA5}"/>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192776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9EA8-0225-4D5E-92C6-8A87493F6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383914-381C-45E1-AAE6-95390F045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67C23A-4FEB-495D-9A9B-C6DC31F90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1FEC7-4583-43C4-9419-801BD0DF91B3}"/>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6" name="Footer Placeholder 5">
            <a:extLst>
              <a:ext uri="{FF2B5EF4-FFF2-40B4-BE49-F238E27FC236}">
                <a16:creationId xmlns:a16="http://schemas.microsoft.com/office/drawing/2014/main" id="{2B77DF4C-66A4-4986-9CC2-465790CFD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5B12C-BF75-4F0A-83DB-C1008671724A}"/>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19413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BEE4-EBA1-46F2-8437-1E55E4A88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471484-1FF7-4DFF-9989-9B108868AB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B344C6-511E-4A68-9E12-3779CB59B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3DF32D-A65A-406E-92CD-E74BF689CF0E}"/>
              </a:ext>
            </a:extLst>
          </p:cNvPr>
          <p:cNvSpPr>
            <a:spLocks noGrp="1"/>
          </p:cNvSpPr>
          <p:nvPr>
            <p:ph type="dt" sz="half" idx="10"/>
          </p:nvPr>
        </p:nvSpPr>
        <p:spPr/>
        <p:txBody>
          <a:bodyPr/>
          <a:lstStyle/>
          <a:p>
            <a:fld id="{B6F84132-DC1F-4D52-B511-ABDD0D9D4887}" type="datetimeFigureOut">
              <a:rPr lang="en-US" smtClean="0"/>
              <a:t>6/19/2021</a:t>
            </a:fld>
            <a:endParaRPr lang="en-US"/>
          </a:p>
        </p:txBody>
      </p:sp>
      <p:sp>
        <p:nvSpPr>
          <p:cNvPr id="6" name="Footer Placeholder 5">
            <a:extLst>
              <a:ext uri="{FF2B5EF4-FFF2-40B4-BE49-F238E27FC236}">
                <a16:creationId xmlns:a16="http://schemas.microsoft.com/office/drawing/2014/main" id="{2BE25333-B67E-4CFF-85DC-F356CE0C2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7F726-4393-43C9-8966-63A751A7109E}"/>
              </a:ext>
            </a:extLst>
          </p:cNvPr>
          <p:cNvSpPr>
            <a:spLocks noGrp="1"/>
          </p:cNvSpPr>
          <p:nvPr>
            <p:ph type="sldNum" sz="quarter" idx="12"/>
          </p:nvPr>
        </p:nvSpPr>
        <p:spPr/>
        <p:txBody>
          <a:bodyPr/>
          <a:lstStyle/>
          <a:p>
            <a:fld id="{858A13BA-B9AC-4FE9-BE6F-4967C19DAA27}" type="slidenum">
              <a:rPr lang="en-US" smtClean="0"/>
              <a:t>‹#›</a:t>
            </a:fld>
            <a:endParaRPr lang="en-US"/>
          </a:p>
        </p:txBody>
      </p:sp>
    </p:spTree>
    <p:extLst>
      <p:ext uri="{BB962C8B-B14F-4D97-AF65-F5344CB8AC3E}">
        <p14:creationId xmlns:p14="http://schemas.microsoft.com/office/powerpoint/2010/main" val="58058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1BFA4A-C282-43FC-A2E6-2C4C7C17C4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B31AED-1C2D-46A3-99F1-F8E704DDB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34A9C-B361-424C-B988-3290DD123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84132-DC1F-4D52-B511-ABDD0D9D4887}" type="datetimeFigureOut">
              <a:rPr lang="en-US" smtClean="0"/>
              <a:t>6/19/2021</a:t>
            </a:fld>
            <a:endParaRPr lang="en-US"/>
          </a:p>
        </p:txBody>
      </p:sp>
      <p:sp>
        <p:nvSpPr>
          <p:cNvPr id="5" name="Footer Placeholder 4">
            <a:extLst>
              <a:ext uri="{FF2B5EF4-FFF2-40B4-BE49-F238E27FC236}">
                <a16:creationId xmlns:a16="http://schemas.microsoft.com/office/drawing/2014/main" id="{4C646BCE-ED86-4A7A-841D-0BA11B2DB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AAAC40-1320-4B82-AB2C-E5A1AE2D5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A13BA-B9AC-4FE9-BE6F-4967C19DAA27}" type="slidenum">
              <a:rPr lang="en-US" smtClean="0"/>
              <a:t>‹#›</a:t>
            </a:fld>
            <a:endParaRPr lang="en-US"/>
          </a:p>
        </p:txBody>
      </p:sp>
    </p:spTree>
    <p:extLst>
      <p:ext uri="{BB962C8B-B14F-4D97-AF65-F5344CB8AC3E}">
        <p14:creationId xmlns:p14="http://schemas.microsoft.com/office/powerpoint/2010/main" val="266607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247650"/>
            <a:ext cx="8229600" cy="609600"/>
          </a:xfrm>
        </p:spPr>
        <p:txBody>
          <a:bodyPr>
            <a:normAutofit fontScale="90000"/>
          </a:bodyPr>
          <a:lstStyle/>
          <a:p>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Why Real Men Are Happier</a:t>
            </a:r>
          </a:p>
        </p:txBody>
      </p:sp>
      <p:sp>
        <p:nvSpPr>
          <p:cNvPr id="3" name="Content Placeholder 2"/>
          <p:cNvSpPr>
            <a:spLocks noGrp="1"/>
          </p:cNvSpPr>
          <p:nvPr>
            <p:ph idx="1"/>
          </p:nvPr>
        </p:nvSpPr>
        <p:spPr>
          <a:xfrm>
            <a:off x="1981200" y="1295400"/>
            <a:ext cx="8229600" cy="5562600"/>
          </a:xfrm>
        </p:spPr>
        <p:txBody>
          <a:bodyPr>
            <a:noAutofit/>
          </a:bodyPr>
          <a:lstStyle/>
          <a:p>
            <a:pPr marL="514350" indent="-514350">
              <a:lnSpc>
                <a:spcPct val="100000"/>
              </a:lnSpc>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10- Men can wear shorts no matter what their </a:t>
            </a:r>
          </a:p>
          <a:p>
            <a:pPr marL="514350" indent="-51435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legs look like</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#9- Men have one wallet and one pair of shoes  </a:t>
            </a:r>
          </a:p>
          <a:p>
            <a:pPr marL="514350" indent="-51435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which are good for every season</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#8- Men can choose whether or not to </a:t>
            </a:r>
          </a:p>
          <a:p>
            <a:pPr marL="514350" indent="-51435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grow a mustache</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#7- Weddings take care of themselves</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#6- Men only have to shave their faces and necks…</a:t>
            </a:r>
          </a:p>
          <a:p>
            <a:pPr marL="514350" indent="-51435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…and backs?</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buNone/>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2000"/>
                                        <p:tgtEl>
                                          <p:spTgt spid="3">
                                            <p:txEl>
                                              <p:pRg st="4" end="4"/>
                                            </p:txEl>
                                          </p:spTgt>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2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2000"/>
                                        <p:tgtEl>
                                          <p:spTgt spid="3">
                                            <p:txEl>
                                              <p:pRg st="7" end="7"/>
                                            </p:txEl>
                                          </p:spTgt>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t="58000" r="-8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6" y="414363"/>
            <a:ext cx="3255498" cy="880605"/>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278296" y="1594224"/>
            <a:ext cx="1029999" cy="4525963"/>
          </a:xfrm>
        </p:spPr>
        <p:txBody>
          <a:bodyPr>
            <a:normAutofit/>
          </a:bodyPr>
          <a:lstStyle/>
          <a:p>
            <a:pPr>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143227" y="4965895"/>
            <a:ext cx="3050139" cy="1849267"/>
          </a:xfrm>
          <a:prstGeom prst="rect">
            <a:avLst/>
          </a:prstGeom>
          <a:noFill/>
          <a:effectLst>
            <a:softEdge rad="38100"/>
          </a:effectLst>
        </p:spPr>
      </p:pic>
      <p:sp>
        <p:nvSpPr>
          <p:cNvPr id="5" name="Content Placeholder 2"/>
          <p:cNvSpPr txBox="1">
            <a:spLocks/>
          </p:cNvSpPr>
          <p:nvPr/>
        </p:nvSpPr>
        <p:spPr>
          <a:xfrm>
            <a:off x="677337" y="1549641"/>
            <a:ext cx="2262811" cy="1545251"/>
          </a:xfrm>
          <a:prstGeom prst="rect">
            <a:avLst/>
          </a:prstGeom>
        </p:spPr>
        <p:txBody>
          <a:bodyPr vert="horz" lIns="91440" tIns="45720" rIns="91440" bIns="45720" rtlCol="0">
            <a:normAutofit/>
          </a:bodyPr>
          <a:lstStyle/>
          <a:p>
            <a:pPr marL="342900" indent="-342900">
              <a:spcBef>
                <a:spcPct val="200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ct val="20000"/>
              </a:spcBef>
              <a:defRPr/>
            </a:pPr>
            <a:endPar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C7C5C0BF-681C-41D1-B8DE-A0F131DB97FD}"/>
              </a:ext>
            </a:extLst>
          </p:cNvPr>
          <p:cNvSpPr/>
          <p:nvPr/>
        </p:nvSpPr>
        <p:spPr>
          <a:xfrm>
            <a:off x="3668863" y="694803"/>
            <a:ext cx="8337607" cy="2246769"/>
          </a:xfrm>
          <a:prstGeom prst="rect">
            <a:avLst/>
          </a:prstGeom>
        </p:spPr>
        <p:txBody>
          <a:bodyPr wrap="square">
            <a:spAutoFit/>
          </a:bodyPr>
          <a:lstStyle/>
          <a:p>
            <a:r>
              <a:rPr lang="en-US" sz="2800" dirty="0">
                <a:effectLst>
                  <a:outerShdw blurRad="38100" dist="38100" dir="2700000" algn="tl">
                    <a:srgbClr val="000000">
                      <a:alpha val="43137"/>
                    </a:srgbClr>
                  </a:outerShdw>
                </a:effectLst>
                <a:latin typeface="Arial Rounded MT Bold" panose="020F0704030504030204" pitchFamily="34" charset="0"/>
              </a:rPr>
              <a:t>“Are not five sparrows sold for two small coins? Yet not one of them has escaped the notice of God. Even the hairs of your head have all been counted. Do not be afraid. You are worth more than many sparrows.”  Luke 12:6-7</a:t>
            </a:r>
          </a:p>
        </p:txBody>
      </p:sp>
      <p:sp>
        <p:nvSpPr>
          <p:cNvPr id="8" name="TextBox 7">
            <a:extLst>
              <a:ext uri="{FF2B5EF4-FFF2-40B4-BE49-F238E27FC236}">
                <a16:creationId xmlns:a16="http://schemas.microsoft.com/office/drawing/2014/main" id="{5519C241-F474-41DC-8E20-53228B0C2B96}"/>
              </a:ext>
            </a:extLst>
          </p:cNvPr>
          <p:cNvSpPr txBox="1"/>
          <p:nvPr/>
        </p:nvSpPr>
        <p:spPr>
          <a:xfrm>
            <a:off x="6255026" y="3094892"/>
            <a:ext cx="4664765" cy="1200329"/>
          </a:xfrm>
          <a:prstGeom prst="rect">
            <a:avLst/>
          </a:prstGeom>
          <a:noFill/>
        </p:spPr>
        <p:txBody>
          <a:bodyPr wrap="square" rtlCol="0">
            <a:spAutoFit/>
          </a:bodyPr>
          <a:lstStyle/>
          <a:p>
            <a:pPr marL="571500" indent="-571500">
              <a:buFont typeface="Arial" panose="020B0604020202020204" pitchFamily="34" charset="0"/>
              <a:buChar char="•"/>
            </a:pPr>
            <a:r>
              <a:rPr lang="en-US" sz="3600" b="1" dirty="0">
                <a:effectLst>
                  <a:outerShdw blurRad="38100" dist="38100" dir="2700000" algn="tl">
                    <a:srgbClr val="000000">
                      <a:alpha val="43137"/>
                    </a:srgbClr>
                  </a:outerShdw>
                </a:effectLst>
                <a:latin typeface="Arial Rounded MT Bold" panose="020F0704030504030204" pitchFamily="34" charset="0"/>
              </a:rPr>
              <a:t>Worth</a:t>
            </a:r>
          </a:p>
          <a:p>
            <a:pPr marL="571500" indent="-571500">
              <a:buFont typeface="Arial" panose="020B0604020202020204" pitchFamily="34" charset="0"/>
              <a:buChar char="•"/>
            </a:pPr>
            <a:r>
              <a:rPr lang="en-US" sz="3600" b="1" dirty="0">
                <a:effectLst>
                  <a:outerShdw blurRad="38100" dist="38100" dir="2700000" algn="tl">
                    <a:srgbClr val="000000">
                      <a:alpha val="43137"/>
                    </a:srgbClr>
                  </a:outerShdw>
                </a:effectLst>
                <a:latin typeface="Arial Rounded MT Bold" panose="020F0704030504030204" pitchFamily="34" charset="0"/>
              </a:rPr>
              <a:t>Watch</a:t>
            </a:r>
          </a:p>
        </p:txBody>
      </p:sp>
    </p:spTree>
    <p:extLst>
      <p:ext uri="{BB962C8B-B14F-4D97-AF65-F5344CB8AC3E}">
        <p14:creationId xmlns:p14="http://schemas.microsoft.com/office/powerpoint/2010/main" val="4068896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par>
                          <p:cTn id="14" fill="hold">
                            <p:stCondLst>
                              <p:cond delay="2000"/>
                            </p:stCondLst>
                            <p:childTnLst>
                              <p:par>
                                <p:cTn id="15" presetID="24"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to="" calcmode="lin" valueType="num">
                                      <p:cBhvr>
                                        <p:cTn id="17" dur="1" fill="hold"/>
                                        <p:tgtEl>
                                          <p:spTgt spid="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additive="base">
                                        <p:cTn id="32"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54000" r="-13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119" y="252410"/>
            <a:ext cx="3410243" cy="95885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133643" y="1600200"/>
            <a:ext cx="1019908"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58537" y="5050300"/>
            <a:ext cx="3295357" cy="1765495"/>
          </a:xfrm>
          <a:prstGeom prst="rect">
            <a:avLst/>
          </a:prstGeom>
          <a:noFill/>
          <a:effectLst>
            <a:softEdge rad="38100"/>
          </a:effectLst>
        </p:spPr>
      </p:pic>
      <p:sp>
        <p:nvSpPr>
          <p:cNvPr id="5" name="Content Placeholder 2"/>
          <p:cNvSpPr txBox="1">
            <a:spLocks/>
          </p:cNvSpPr>
          <p:nvPr/>
        </p:nvSpPr>
        <p:spPr>
          <a:xfrm>
            <a:off x="533390" y="1600201"/>
            <a:ext cx="2153539" cy="1972993"/>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-time</a:t>
            </a:r>
          </a:p>
        </p:txBody>
      </p:sp>
      <p:sp>
        <p:nvSpPr>
          <p:cNvPr id="7" name="Rectangle 6">
            <a:extLst>
              <a:ext uri="{FF2B5EF4-FFF2-40B4-BE49-F238E27FC236}">
                <a16:creationId xmlns:a16="http://schemas.microsoft.com/office/drawing/2014/main" id="{CA2547D1-8782-47CF-80F4-2132526B5A0A}"/>
              </a:ext>
            </a:extLst>
          </p:cNvPr>
          <p:cNvSpPr/>
          <p:nvPr/>
        </p:nvSpPr>
        <p:spPr>
          <a:xfrm>
            <a:off x="4105835" y="472598"/>
            <a:ext cx="7609046" cy="2677656"/>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Hebrews 13:5 (NIV)</a:t>
            </a:r>
          </a:p>
          <a:p>
            <a:r>
              <a:rPr lang="en-US" sz="2800" baseline="30000" dirty="0">
                <a:effectLst>
                  <a:outerShdw blurRad="38100" dist="38100" dir="2700000" algn="tl">
                    <a:srgbClr val="000000">
                      <a:alpha val="43137"/>
                    </a:srgbClr>
                  </a:outerShdw>
                </a:effectLst>
                <a:latin typeface="Arial Rounded MT Bold" panose="020F0704030504030204" pitchFamily="34" charset="0"/>
              </a:rPr>
              <a:t>5 </a:t>
            </a:r>
            <a:r>
              <a:rPr lang="en-US" sz="2800" dirty="0">
                <a:effectLst>
                  <a:outerShdw blurRad="38100" dist="38100" dir="2700000" algn="tl">
                    <a:srgbClr val="000000">
                      <a:alpha val="43137"/>
                    </a:srgbClr>
                  </a:outerShdw>
                </a:effectLst>
                <a:latin typeface="Arial Rounded MT Bold" panose="020F0704030504030204" pitchFamily="34" charset="0"/>
              </a:rPr>
              <a:t>Keep your lives free from the love of money and be content with what you have, because God has said,</a:t>
            </a:r>
          </a:p>
          <a:p>
            <a:r>
              <a:rPr lang="en-US" sz="2800" dirty="0">
                <a:effectLst>
                  <a:outerShdw blurRad="38100" dist="38100" dir="2700000" algn="tl">
                    <a:srgbClr val="000000">
                      <a:alpha val="43137"/>
                    </a:srgbClr>
                  </a:outerShdw>
                </a:effectLst>
                <a:latin typeface="Arial Rounded MT Bold" panose="020F0704030504030204" pitchFamily="34" charset="0"/>
              </a:rPr>
              <a:t>“Never will I leave you;</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dirty="0">
                <a:effectLst>
                  <a:outerShdw blurRad="38100" dist="38100" dir="2700000" algn="tl">
                    <a:srgbClr val="000000">
                      <a:alpha val="43137"/>
                    </a:srgbClr>
                  </a:outerShdw>
                </a:effectLst>
                <a:latin typeface="Arial Rounded MT Bold" panose="020F0704030504030204" pitchFamily="34" charset="0"/>
              </a:rPr>
              <a:t>    never will I forsake you.”</a:t>
            </a:r>
          </a:p>
        </p:txBody>
      </p:sp>
      <p:sp>
        <p:nvSpPr>
          <p:cNvPr id="8" name="TextBox 7">
            <a:extLst>
              <a:ext uri="{FF2B5EF4-FFF2-40B4-BE49-F238E27FC236}">
                <a16:creationId xmlns:a16="http://schemas.microsoft.com/office/drawing/2014/main" id="{DF95479B-3F3A-478E-BEDF-7E8D2387F4B0}"/>
              </a:ext>
            </a:extLst>
          </p:cNvPr>
          <p:cNvSpPr txBox="1"/>
          <p:nvPr/>
        </p:nvSpPr>
        <p:spPr>
          <a:xfrm>
            <a:off x="5163672" y="3286100"/>
            <a:ext cx="4518210" cy="1154162"/>
          </a:xfrm>
          <a:prstGeom prst="rect">
            <a:avLst/>
          </a:prstGeom>
          <a:noFill/>
        </p:spPr>
        <p:txBody>
          <a:bodyPr wrap="square" rtlCol="0">
            <a:spAutoFit/>
          </a:bodyPr>
          <a:lstStyle/>
          <a:p>
            <a:pPr>
              <a:spcBef>
                <a:spcPts val="600"/>
              </a:spcBef>
            </a:pPr>
            <a:r>
              <a:rPr lang="en-US" sz="3200" dirty="0">
                <a:effectLst>
                  <a:outerShdw blurRad="38100" dist="38100" dir="2700000" algn="tl">
                    <a:srgbClr val="000000">
                      <a:alpha val="43137"/>
                    </a:srgbClr>
                  </a:outerShdw>
                </a:effectLst>
                <a:latin typeface="Arial Rounded MT Bold" panose="020F0704030504030204" pitchFamily="34" charset="0"/>
              </a:rPr>
              <a:t>Leave= Physically</a:t>
            </a:r>
          </a:p>
          <a:p>
            <a:pPr>
              <a:spcBef>
                <a:spcPts val="600"/>
              </a:spcBef>
            </a:pPr>
            <a:r>
              <a:rPr lang="en-US" sz="3200" dirty="0">
                <a:effectLst>
                  <a:outerShdw blurRad="38100" dist="38100" dir="2700000" algn="tl">
                    <a:srgbClr val="000000">
                      <a:alpha val="43137"/>
                    </a:srgbClr>
                  </a:outerShdw>
                </a:effectLst>
                <a:latin typeface="Arial Rounded MT Bold" panose="020F0704030504030204" pitchFamily="34" charset="0"/>
              </a:rPr>
              <a:t>Forsake= Emotionally</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549193874"/>
      </p:ext>
    </p:extLst>
  </p:cSld>
  <p:clrMapOvr>
    <a:masterClrMapping/>
  </p:clrMapOvr>
  <mc:AlternateContent xmlns:mc="http://schemas.openxmlformats.org/markup-compatibility/2006" xmlns:p14="http://schemas.microsoft.com/office/powerpoint/2010/main">
    <mc:Choice Requires="p14">
      <p:transition spd="slow" p14:dur="37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to="" calcmode="lin" valueType="num">
                                      <p:cBhvr>
                                        <p:cTn id="7" dur="1" fill="hold"/>
                                        <p:tgtEl>
                                          <p:spTgt spid="5">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outVertic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5000" t="58000" r="-7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278" y="289991"/>
            <a:ext cx="3649394" cy="97610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488389" y="1653209"/>
            <a:ext cx="1199734"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76200" y="5078437"/>
            <a:ext cx="3792415" cy="1779563"/>
          </a:xfrm>
          <a:prstGeom prst="rect">
            <a:avLst/>
          </a:prstGeom>
          <a:noFill/>
        </p:spPr>
      </p:pic>
      <p:sp>
        <p:nvSpPr>
          <p:cNvPr id="5" name="Content Placeholder 2"/>
          <p:cNvSpPr txBox="1">
            <a:spLocks/>
          </p:cNvSpPr>
          <p:nvPr/>
        </p:nvSpPr>
        <p:spPr>
          <a:xfrm>
            <a:off x="856951" y="1642406"/>
            <a:ext cx="2572049" cy="2757204"/>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-help</a:t>
            </a:r>
          </a:p>
        </p:txBody>
      </p:sp>
      <p:sp>
        <p:nvSpPr>
          <p:cNvPr id="6" name="Rectangle 5">
            <a:extLst>
              <a:ext uri="{FF2B5EF4-FFF2-40B4-BE49-F238E27FC236}">
                <a16:creationId xmlns:a16="http://schemas.microsoft.com/office/drawing/2014/main" id="{195E7C9D-C788-4AE1-9510-FDAD88C493D7}"/>
              </a:ext>
            </a:extLst>
          </p:cNvPr>
          <p:cNvSpPr/>
          <p:nvPr/>
        </p:nvSpPr>
        <p:spPr>
          <a:xfrm>
            <a:off x="3797562" y="219007"/>
            <a:ext cx="7336603" cy="1815882"/>
          </a:xfrm>
          <a:prstGeom prst="rect">
            <a:avLst/>
          </a:prstGeom>
        </p:spPr>
        <p:txBody>
          <a:bodyPr wrap="square">
            <a:spAutoFit/>
          </a:bodyPr>
          <a:lstStyle/>
          <a:p>
            <a:r>
              <a:rPr lang="en-US" sz="2800" b="1"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Be strong and courageous, do not be afraid or tremble in dread before them, for it is the Lord your God who goes with you. He will not fail you or abandon you.” – </a:t>
            </a:r>
            <a:r>
              <a:rPr lang="en-US" sz="2800" b="1" dirty="0">
                <a:effectLst>
                  <a:outerShdw blurRad="38100" dist="38100" dir="2700000" algn="tl">
                    <a:srgbClr val="000000">
                      <a:alpha val="43137"/>
                    </a:srgbClr>
                  </a:outerShdw>
                </a:effectLst>
              </a:rPr>
              <a:t>Deuteronomy 31:6 (Amp)</a:t>
            </a:r>
          </a:p>
        </p:txBody>
      </p:sp>
      <p:sp>
        <p:nvSpPr>
          <p:cNvPr id="7" name="Rectangle 6">
            <a:extLst>
              <a:ext uri="{FF2B5EF4-FFF2-40B4-BE49-F238E27FC236}">
                <a16:creationId xmlns:a16="http://schemas.microsoft.com/office/drawing/2014/main" id="{32ECA372-3A76-4E2F-9AC1-BA9941F72FD9}"/>
              </a:ext>
            </a:extLst>
          </p:cNvPr>
          <p:cNvSpPr/>
          <p:nvPr/>
        </p:nvSpPr>
        <p:spPr>
          <a:xfrm>
            <a:off x="4336234" y="2481098"/>
            <a:ext cx="6096000" cy="1569660"/>
          </a:xfrm>
          <a:prstGeom prst="rect">
            <a:avLst/>
          </a:prstGeom>
        </p:spPr>
        <p:txBody>
          <a:bodyPr>
            <a:spAutoFit/>
          </a:bodyPr>
          <a:lstStyle/>
          <a:p>
            <a:r>
              <a:rPr lang="en-US" sz="3200" b="1" dirty="0">
                <a:effectLst>
                  <a:outerShdw blurRad="38100" dist="38100" dir="2700000" algn="tl">
                    <a:srgbClr val="000000">
                      <a:alpha val="43137"/>
                    </a:srgbClr>
                  </a:outerShdw>
                </a:effectLst>
              </a:rPr>
              <a:t>Psalm 46 (KJV)</a:t>
            </a:r>
          </a:p>
          <a:p>
            <a:r>
              <a:rPr lang="en-US" sz="3200" i="1" dirty="0">
                <a:effectLst>
                  <a:outerShdw blurRad="38100" dist="38100" dir="2700000" algn="tl">
                    <a:srgbClr val="000000">
                      <a:alpha val="43137"/>
                    </a:srgbClr>
                  </a:outerShdw>
                </a:effectLst>
              </a:rPr>
              <a:t>God is our refuge and strength, a very present help in trouble.</a:t>
            </a:r>
          </a:p>
        </p:txBody>
      </p:sp>
    </p:spTree>
    <p:extLst>
      <p:ext uri="{BB962C8B-B14F-4D97-AF65-F5344CB8AC3E}">
        <p14:creationId xmlns:p14="http://schemas.microsoft.com/office/powerpoint/2010/main" val="3474559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to="" calcmode="lin" valueType="num">
                                      <p:cBhvr>
                                        <p:cTn id="7" dur="1" fill="hold"/>
                                        <p:tgtEl>
                                          <p:spTgt spid="5">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t="66000" r="-5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474" y="273155"/>
            <a:ext cx="3364532" cy="95885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405609" y="1600201"/>
            <a:ext cx="1043363"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3868614" y="0"/>
            <a:ext cx="8074857" cy="1474303"/>
          </a:xfrm>
          <a:prstGeom prst="rect">
            <a:avLst/>
          </a:prstGeom>
          <a:noFill/>
          <a:effectLst>
            <a:softEdge rad="38100"/>
          </a:effectLst>
        </p:spPr>
      </p:pic>
      <p:sp>
        <p:nvSpPr>
          <p:cNvPr id="5" name="Content Placeholder 2"/>
          <p:cNvSpPr txBox="1">
            <a:spLocks/>
          </p:cNvSpPr>
          <p:nvPr/>
        </p:nvSpPr>
        <p:spPr>
          <a:xfrm>
            <a:off x="777458" y="1579456"/>
            <a:ext cx="2162690" cy="3513049"/>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-time</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-help</a:t>
            </a: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-example</a:t>
            </a:r>
          </a:p>
        </p:txBody>
      </p:sp>
      <p:sp>
        <p:nvSpPr>
          <p:cNvPr id="6" name="Rectangle 5">
            <a:extLst>
              <a:ext uri="{FF2B5EF4-FFF2-40B4-BE49-F238E27FC236}">
                <a16:creationId xmlns:a16="http://schemas.microsoft.com/office/drawing/2014/main" id="{A99B1763-B121-4572-AE1A-66EAB1569F79}"/>
              </a:ext>
            </a:extLst>
          </p:cNvPr>
          <p:cNvSpPr/>
          <p:nvPr/>
        </p:nvSpPr>
        <p:spPr>
          <a:xfrm>
            <a:off x="3155576" y="1870260"/>
            <a:ext cx="8787895" cy="1815882"/>
          </a:xfrm>
          <a:prstGeom prst="rect">
            <a:avLst/>
          </a:prstGeom>
        </p:spPr>
        <p:txBody>
          <a:bodyPr wrap="square">
            <a:spAutoFit/>
          </a:bodyPr>
          <a:lstStyle/>
          <a:p>
            <a:r>
              <a:rPr lang="en-US" sz="2800" i="1" dirty="0"/>
              <a:t>"You call Me Teacher / Lord; / you are right, for so I am. "If I then, the Lord /the Teacher, washed your feet, you also ought to wash one another's feet. "For I gave you an </a:t>
            </a:r>
            <a:r>
              <a:rPr lang="en-US" sz="2800" b="1" i="1" dirty="0"/>
              <a:t>example</a:t>
            </a:r>
            <a:r>
              <a:rPr lang="en-US" sz="2800" i="1" dirty="0"/>
              <a:t> that you also should do as I did to you” </a:t>
            </a:r>
            <a:r>
              <a:rPr lang="en-US" sz="2800" b="1" dirty="0"/>
              <a:t>John 13:13</a:t>
            </a:r>
          </a:p>
        </p:txBody>
      </p:sp>
      <p:sp>
        <p:nvSpPr>
          <p:cNvPr id="7" name="TextBox 6">
            <a:extLst>
              <a:ext uri="{FF2B5EF4-FFF2-40B4-BE49-F238E27FC236}">
                <a16:creationId xmlns:a16="http://schemas.microsoft.com/office/drawing/2014/main" id="{8B028EF9-3528-42FF-8884-F4D9B7E52A32}"/>
              </a:ext>
            </a:extLst>
          </p:cNvPr>
          <p:cNvSpPr txBox="1"/>
          <p:nvPr/>
        </p:nvSpPr>
        <p:spPr>
          <a:xfrm>
            <a:off x="3742007" y="3863182"/>
            <a:ext cx="7266652" cy="1538883"/>
          </a:xfrm>
          <a:prstGeom prst="rect">
            <a:avLst/>
          </a:prstGeom>
          <a:noFill/>
        </p:spPr>
        <p:txBody>
          <a:bodyPr wrap="square" rtlCol="0">
            <a:spAutoFit/>
          </a:bodyPr>
          <a:lstStyle/>
          <a:p>
            <a:pPr>
              <a:spcAft>
                <a:spcPts val="600"/>
              </a:spcAft>
            </a:pPr>
            <a:r>
              <a:rPr lang="en-US" sz="2800" dirty="0">
                <a:effectLst>
                  <a:outerShdw blurRad="38100" dist="38100" dir="2700000" algn="tl">
                    <a:srgbClr val="000000">
                      <a:alpha val="43137"/>
                    </a:srgbClr>
                  </a:outerShdw>
                </a:effectLst>
                <a:latin typeface="Arial Rounded MT Bold" panose="020F0704030504030204" pitchFamily="34" charset="0"/>
              </a:rPr>
              <a:t>Never Forget…</a:t>
            </a:r>
          </a:p>
          <a:p>
            <a:pPr marL="457200" indent="-457200">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rPr>
              <a:t>Where You Came From</a:t>
            </a:r>
          </a:p>
          <a:p>
            <a:pPr marL="457200" indent="-457200">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rPr>
              <a:t>Treat Others as You Would Be Treated</a:t>
            </a:r>
          </a:p>
        </p:txBody>
      </p:sp>
    </p:spTree>
    <p:extLst>
      <p:ext uri="{BB962C8B-B14F-4D97-AF65-F5344CB8AC3E}">
        <p14:creationId xmlns:p14="http://schemas.microsoft.com/office/powerpoint/2010/main" val="42528790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to="" calcmode="lin" valueType="num">
                                      <p:cBhvr>
                                        <p:cTn id="7" dur="1" fill="hold"/>
                                        <p:tgtEl>
                                          <p:spTgt spid="5">
                                            <p:txEl>
                                              <p:pRg st="4" end="4"/>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right)">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t="63000" r="-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80" y="366711"/>
            <a:ext cx="3339905" cy="95885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433751" y="1600201"/>
            <a:ext cx="1001154" cy="4525963"/>
          </a:xfrm>
        </p:spPr>
        <p:txBody>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4926496" y="0"/>
            <a:ext cx="7202556" cy="1325563"/>
          </a:xfrm>
          <a:prstGeom prst="rect">
            <a:avLst/>
          </a:prstGeom>
          <a:noFill/>
          <a:effectLst>
            <a:softEdge rad="38100"/>
          </a:effectLst>
        </p:spPr>
      </p:pic>
      <p:sp>
        <p:nvSpPr>
          <p:cNvPr id="5" name="Content Placeholder 2"/>
          <p:cNvSpPr txBox="1">
            <a:spLocks/>
          </p:cNvSpPr>
          <p:nvPr/>
        </p:nvSpPr>
        <p:spPr>
          <a:xfrm>
            <a:off x="802312" y="1590214"/>
            <a:ext cx="2222242" cy="3558562"/>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fighter</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-attentive</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-time</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-help</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-example</a:t>
            </a: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-restore</a:t>
            </a:r>
          </a:p>
        </p:txBody>
      </p:sp>
      <p:sp>
        <p:nvSpPr>
          <p:cNvPr id="6" name="Rectangle 5">
            <a:extLst>
              <a:ext uri="{FF2B5EF4-FFF2-40B4-BE49-F238E27FC236}">
                <a16:creationId xmlns:a16="http://schemas.microsoft.com/office/drawing/2014/main" id="{6DD4B3A0-D3C9-4458-8AE4-CD95E64CFCEB}"/>
              </a:ext>
            </a:extLst>
          </p:cNvPr>
          <p:cNvSpPr/>
          <p:nvPr/>
        </p:nvSpPr>
        <p:spPr>
          <a:xfrm>
            <a:off x="4445548" y="1600201"/>
            <a:ext cx="6944140" cy="1569660"/>
          </a:xfrm>
          <a:prstGeom prst="rect">
            <a:avLst/>
          </a:prstGeom>
        </p:spPr>
        <p:txBody>
          <a:bodyPr wrap="square">
            <a:spAutoFit/>
          </a:bodyPr>
          <a:lstStyle/>
          <a:p>
            <a:r>
              <a:rPr lang="en-US" sz="3200" i="1" dirty="0">
                <a:effectLst>
                  <a:outerShdw blurRad="38100" dist="38100" dir="2700000" algn="tl">
                    <a:srgbClr val="000000">
                      <a:alpha val="43137"/>
                    </a:srgbClr>
                  </a:outerShdw>
                </a:effectLst>
                <a:latin typeface="Arial Rounded MT Bold" panose="020F0704030504030204" pitchFamily="34" charset="0"/>
              </a:rPr>
              <a:t>He restoreth my soul: he leadeth me in the paths of righteousness for his name's sake</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Psalm 23:3</a:t>
            </a:r>
          </a:p>
        </p:txBody>
      </p:sp>
      <p:sp>
        <p:nvSpPr>
          <p:cNvPr id="7" name="TextBox 6">
            <a:extLst>
              <a:ext uri="{FF2B5EF4-FFF2-40B4-BE49-F238E27FC236}">
                <a16:creationId xmlns:a16="http://schemas.microsoft.com/office/drawing/2014/main" id="{5817BDAA-809E-411B-8C06-AC50B62B5FAF}"/>
              </a:ext>
            </a:extLst>
          </p:cNvPr>
          <p:cNvSpPr txBox="1"/>
          <p:nvPr/>
        </p:nvSpPr>
        <p:spPr>
          <a:xfrm>
            <a:off x="5056094" y="3429000"/>
            <a:ext cx="6702155" cy="1538883"/>
          </a:xfrm>
          <a:prstGeom prst="rect">
            <a:avLst/>
          </a:prstGeom>
          <a:noFill/>
        </p:spPr>
        <p:txBody>
          <a:bodyPr wrap="square" rtlCol="0">
            <a:spAutoFit/>
          </a:bodyPr>
          <a:lstStyle/>
          <a:p>
            <a:pPr>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You are Called to… </a:t>
            </a:r>
          </a:p>
          <a:p>
            <a:pPr>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    …Help Brings Things Upright </a:t>
            </a:r>
          </a:p>
          <a:p>
            <a:pPr>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                        Again!!!</a:t>
            </a:r>
          </a:p>
        </p:txBody>
      </p:sp>
    </p:spTree>
    <p:extLst>
      <p:ext uri="{BB962C8B-B14F-4D97-AF65-F5344CB8AC3E}">
        <p14:creationId xmlns:p14="http://schemas.microsoft.com/office/powerpoint/2010/main" val="34976656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to="" calcmode="lin" valueType="num">
                                      <p:cBhvr>
                                        <p:cTn id="7" dur="1" fill="hold"/>
                                        <p:tgtEl>
                                          <p:spTgt spid="5">
                                            <p:txEl>
                                              <p:pRg st="5" end="5"/>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D647-0742-4965-8887-9E2AB1FB44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E5BB74-06E2-40D0-A212-A81B650F5F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508884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1" y="198782"/>
            <a:ext cx="11847443" cy="6533321"/>
          </a:xfrm>
        </p:spPr>
        <p:txBody>
          <a:bodyPr>
            <a:normAutofit fontScale="92500" lnSpcReduction="10000"/>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sz="3000" b="1" dirty="0">
                <a:effectLst>
                  <a:outerShdw blurRad="38100" dist="38100" dir="2700000" algn="tl">
                    <a:srgbClr val="000000">
                      <a:alpha val="43137"/>
                    </a:srgbClr>
                  </a:outerShdw>
                </a:effectLst>
                <a:latin typeface="Arial Rounded MT Bold" panose="020F0704030504030204" pitchFamily="34" charset="0"/>
              </a:rPr>
              <a:t>12 Top Reasons It’s Good to Be a Man.</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1: Phone conversations are over in 30 seconds flat.</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2: A 5-day holiday requires only one suitcase.</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3: When clicking through the channels… </a:t>
            </a: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     …you don’t have to stall at every shot of somebody crying.</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4: Guys in hockey masks don’t attack you ... </a:t>
            </a: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             ….unless you’re playing hockey.</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5: You only need 2 or 3 pairs of shoes.</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6: Car mechanics tell you the truth.</a:t>
            </a:r>
            <a:endParaRPr lang="en-US" dirty="0"/>
          </a:p>
        </p:txBody>
      </p:sp>
    </p:spTree>
    <p:extLst>
      <p:ext uri="{BB962C8B-B14F-4D97-AF65-F5344CB8AC3E}">
        <p14:creationId xmlns:p14="http://schemas.microsoft.com/office/powerpoint/2010/main" val="11805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1" y="198782"/>
            <a:ext cx="11847443" cy="6533321"/>
          </a:xfrm>
        </p:spPr>
        <p:txBody>
          <a:bodyPr>
            <a:normAutofit lnSpcReduction="10000"/>
          </a:bodyPr>
          <a:lstStyle/>
          <a:p>
            <a:pPr marL="0" indent="0">
              <a:buNone/>
            </a:pPr>
            <a:r>
              <a:rPr lang="en-US" dirty="0"/>
              <a:t>                                    </a:t>
            </a:r>
            <a:r>
              <a:rPr lang="en-US" b="1" dirty="0">
                <a:effectLst>
                  <a:outerShdw blurRad="38100" dist="38100" dir="2700000" algn="tl">
                    <a:srgbClr val="000000">
                      <a:alpha val="43137"/>
                    </a:srgbClr>
                  </a:outerShdw>
                </a:effectLst>
                <a:latin typeface="Arial Rounded MT Bold" panose="020F0704030504030204" pitchFamily="34" charset="0"/>
              </a:rPr>
              <a:t>12 Top Reasons It’s Good to Be a Man.</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7: You can admire Clint Eastwood without...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…starving yourself to look like him.</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8: Gray hair and wrinkles only add character to men.</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9. We don’t have to figure which way to turn </a:t>
            </a:r>
            <a:r>
              <a:rPr lang="en-US" b="1">
                <a:effectLst>
                  <a:outerShdw blurRad="38100" dist="38100" dir="2700000" algn="tl">
                    <a:srgbClr val="000000">
                      <a:alpha val="43137"/>
                    </a:srgbClr>
                  </a:outerShdw>
                </a:effectLst>
                <a:latin typeface="Arial Rounded MT Bold" panose="020F0704030504030204" pitchFamily="34" charset="0"/>
              </a:rPr>
              <a:t>a screw</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10: If another guy shows up at the party in the same outfit…</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just might become lifelong buddies.</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11: The occasional well-rendered belch is practically expected.</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12. We get to be Dads!</a:t>
            </a:r>
          </a:p>
        </p:txBody>
      </p:sp>
    </p:spTree>
    <p:extLst>
      <p:ext uri="{BB962C8B-B14F-4D97-AF65-F5344CB8AC3E}">
        <p14:creationId xmlns:p14="http://schemas.microsoft.com/office/powerpoint/2010/main" val="12063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72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E7A1-75D3-4C59-906D-2BAF9C769A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B3F3A9-3B87-4269-83F1-137F293336CA}"/>
              </a:ext>
            </a:extLst>
          </p:cNvPr>
          <p:cNvSpPr>
            <a:spLocks noGrp="1"/>
          </p:cNvSpPr>
          <p:nvPr>
            <p:ph idx="1"/>
          </p:nvPr>
        </p:nvSpPr>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Proverbs 14:26</a:t>
            </a:r>
          </a:p>
          <a:p>
            <a:r>
              <a:rPr lang="en-US" i="1" dirty="0">
                <a:effectLst>
                  <a:outerShdw blurRad="38100" dist="38100" dir="2700000" algn="tl">
                    <a:srgbClr val="000000">
                      <a:alpha val="43137"/>
                    </a:srgbClr>
                  </a:outerShdw>
                </a:effectLst>
                <a:latin typeface="Arial Rounded MT Bold" panose="020F0704030504030204" pitchFamily="34" charset="0"/>
              </a:rPr>
              <a:t>Confidence and strength flood the hearts of the lovers of God who live in awe of him, and their devotion provides their children with a place of shelter and security. </a:t>
            </a:r>
            <a:r>
              <a:rPr lang="en-US" b="1" dirty="0">
                <a:effectLst>
                  <a:outerShdw blurRad="38100" dist="38100" dir="2700000" algn="tl">
                    <a:srgbClr val="000000">
                      <a:alpha val="43137"/>
                    </a:srgbClr>
                  </a:outerShdw>
                </a:effectLst>
                <a:latin typeface="Arial Rounded MT Bold" panose="020F0704030504030204" pitchFamily="34" charset="0"/>
              </a:rPr>
              <a:t>Prov 14:26 </a:t>
            </a:r>
            <a:r>
              <a:rPr lang="en-US" dirty="0">
                <a:effectLst>
                  <a:outerShdw blurRad="38100" dist="38100" dir="2700000" algn="tl">
                    <a:srgbClr val="000000">
                      <a:alpha val="43137"/>
                    </a:srgbClr>
                  </a:outerShdw>
                </a:effectLst>
                <a:latin typeface="Arial Rounded MT Bold" panose="020F0704030504030204" pitchFamily="34" charset="0"/>
              </a:rPr>
              <a:t>(Passion Trans)</a:t>
            </a:r>
          </a:p>
          <a:p>
            <a:endParaRPr lang="en-US" sz="2000"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A Healthy Respect For God is a Form of Protection</a:t>
            </a:r>
          </a:p>
          <a:p>
            <a:endParaRPr lang="en-US" dirty="0"/>
          </a:p>
        </p:txBody>
      </p:sp>
    </p:spTree>
    <p:extLst>
      <p:ext uri="{BB962C8B-B14F-4D97-AF65-F5344CB8AC3E}">
        <p14:creationId xmlns:p14="http://schemas.microsoft.com/office/powerpoint/2010/main" val="324122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609600"/>
          </a:xfrm>
        </p:spPr>
        <p:txBody>
          <a:bodyPr>
            <a:normAutofit fontScale="90000"/>
          </a:bodyPr>
          <a:lstStyle/>
          <a:p>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Why Real Men Are Happier</a:t>
            </a:r>
          </a:p>
        </p:txBody>
      </p:sp>
      <p:sp>
        <p:nvSpPr>
          <p:cNvPr id="3" name="Content Placeholder 2"/>
          <p:cNvSpPr>
            <a:spLocks noGrp="1"/>
          </p:cNvSpPr>
          <p:nvPr>
            <p:ph idx="1"/>
          </p:nvPr>
        </p:nvSpPr>
        <p:spPr>
          <a:xfrm>
            <a:off x="1981200" y="1371600"/>
            <a:ext cx="8610600" cy="5181600"/>
          </a:xfrm>
        </p:spPr>
        <p:txBody>
          <a:bodyPr>
            <a:noAutofit/>
          </a:bodyPr>
          <a:lstStyle/>
          <a:p>
            <a:pPr marL="514350" indent="-51435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#5- Men can do their Christmas shopping for 25   </a:t>
            </a:r>
          </a:p>
          <a:p>
            <a:pPr marL="514350" indent="-51435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relatives on Christmas Eve in 25 minutes</a:t>
            </a:r>
          </a:p>
          <a:p>
            <a:pPr marL="514350" indent="-51435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 Men</a:t>
            </a:r>
            <a:r>
              <a:rPr lang="en-US" b="1" dirty="0">
                <a:effectLst>
                  <a:outerShdw blurRad="38100" dist="38100" dir="2700000" algn="tl">
                    <a:srgbClr val="000000">
                      <a:alpha val="43137"/>
                    </a:srgbClr>
                  </a:outerShdw>
                </a:effectLst>
                <a:latin typeface="Arial Rounded MT Bold" panose="020F0704030504030204" pitchFamily="34" charset="0"/>
              </a:rPr>
              <a:t> can do their nails during 1 traffic light.</a:t>
            </a:r>
          </a:p>
          <a:p>
            <a:pPr marL="514350" indent="-51435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 Men have one mood all the time…</a:t>
            </a:r>
          </a:p>
          <a:p>
            <a:pPr marL="514350" indent="-51435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Well Most of the Time…</a:t>
            </a:r>
          </a:p>
          <a:p>
            <a:pPr marL="514350" indent="-51435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…Ok Maybe Not</a:t>
            </a:r>
          </a:p>
          <a:p>
            <a:pPr marL="514350" indent="-51435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A wedding dress cost $5000. </a:t>
            </a:r>
          </a:p>
          <a:p>
            <a:pPr marL="514350" indent="-51435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 tuxedo rental - 100 bucks </a:t>
            </a:r>
          </a:p>
          <a:p>
            <a:pPr marL="514350" indent="-51435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Men can open all their own jars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20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49AB0-D980-4C5A-80C1-624A5F227440}"/>
              </a:ext>
            </a:extLst>
          </p:cNvPr>
          <p:cNvSpPr>
            <a:spLocks noGrp="1"/>
          </p:cNvSpPr>
          <p:nvPr>
            <p:ph idx="1"/>
          </p:nvPr>
        </p:nvSpPr>
        <p:spPr>
          <a:xfrm>
            <a:off x="172278" y="182355"/>
            <a:ext cx="11847444" cy="6470236"/>
          </a:xfrm>
        </p:spPr>
        <p:txBody>
          <a:bodyPr>
            <a:normAutofit fontScale="85000" lnSpcReduction="20000"/>
          </a:bodyPr>
          <a:lstStyle/>
          <a:p>
            <a:r>
              <a:rPr lang="en-US" b="1" dirty="0"/>
              <a:t>Jeremiah 29:11</a:t>
            </a:r>
            <a:endParaRPr lang="en-US" dirty="0"/>
          </a:p>
          <a:p>
            <a:r>
              <a:rPr lang="en-US" i="1" dirty="0"/>
              <a:t>For I know the plans I have for you,” says the Lord. “They are plans for good and not for disaster, to give you a future and a hope. </a:t>
            </a:r>
            <a:endParaRPr lang="en-US" dirty="0"/>
          </a:p>
          <a:p>
            <a:r>
              <a:rPr lang="en-US" b="1" dirty="0"/>
              <a:t>Matthew 11:28-29</a:t>
            </a:r>
            <a:endParaRPr lang="en-US" dirty="0"/>
          </a:p>
          <a:p>
            <a:r>
              <a:rPr lang="en-US" dirty="0"/>
              <a:t>“Come to me, all you who are weary and burdened, and I will give you rest. Take my yoke upon you and learn from me, for I am gentle and humble in heart, and you will find rest for your souls.</a:t>
            </a:r>
          </a:p>
          <a:p>
            <a:r>
              <a:rPr lang="en-US" b="1" dirty="0"/>
              <a:t>Isaiah 40:29-31 </a:t>
            </a:r>
            <a:endParaRPr lang="en-US" dirty="0"/>
          </a:p>
          <a:p>
            <a:r>
              <a:rPr lang="en-US" i="1" dirty="0"/>
              <a:t>He gives power to the weak</a:t>
            </a:r>
            <a:br>
              <a:rPr lang="en-US" i="1" dirty="0"/>
            </a:br>
            <a:r>
              <a:rPr lang="en-US" i="1" dirty="0"/>
              <a:t>and strength to the powerless.</a:t>
            </a:r>
            <a:br>
              <a:rPr lang="en-US" i="1" dirty="0"/>
            </a:br>
            <a:r>
              <a:rPr lang="en-US" i="1" dirty="0"/>
              <a:t>Even youths will become weak and tired,</a:t>
            </a:r>
            <a:br>
              <a:rPr lang="en-US" i="1" dirty="0"/>
            </a:br>
            <a:r>
              <a:rPr lang="en-US" i="1" dirty="0"/>
              <a:t>and young men will fall in exhaustion.</a:t>
            </a:r>
            <a:br>
              <a:rPr lang="en-US" i="1" dirty="0"/>
            </a:br>
            <a:r>
              <a:rPr lang="en-US" i="1" dirty="0"/>
              <a:t>But those who trust in the Lord will find new strength.</a:t>
            </a:r>
            <a:br>
              <a:rPr lang="en-US" i="1" dirty="0"/>
            </a:br>
            <a:r>
              <a:rPr lang="en-US" i="1" dirty="0"/>
              <a:t>They will soar high on wings like eagles.</a:t>
            </a:r>
            <a:br>
              <a:rPr lang="en-US" i="1" dirty="0"/>
            </a:br>
            <a:r>
              <a:rPr lang="en-US" i="1" dirty="0"/>
              <a:t>They will run and not grow weary.</a:t>
            </a:r>
            <a:br>
              <a:rPr lang="en-US" i="1" dirty="0"/>
            </a:br>
            <a:r>
              <a:rPr lang="en-US" i="1" dirty="0"/>
              <a:t>They will walk and not faint.</a:t>
            </a:r>
            <a:endParaRPr lang="en-US" dirty="0"/>
          </a:p>
          <a:p>
            <a:r>
              <a:rPr lang="en-US" b="1" dirty="0"/>
              <a:t>Philippians 4:19</a:t>
            </a:r>
            <a:endParaRPr lang="en-US" dirty="0"/>
          </a:p>
          <a:p>
            <a:r>
              <a:rPr lang="en-US" i="1" dirty="0"/>
              <a:t>And this same God who takes care of me will supply all your needs from his glorious riches, which have been given to us in Christ Jesus.</a:t>
            </a:r>
            <a:endParaRPr lang="en-US" dirty="0"/>
          </a:p>
          <a:p>
            <a:pPr marL="0" indent="0">
              <a:buNone/>
            </a:pPr>
            <a:endParaRPr lang="en-US" dirty="0"/>
          </a:p>
        </p:txBody>
      </p:sp>
    </p:spTree>
    <p:extLst>
      <p:ext uri="{BB962C8B-B14F-4D97-AF65-F5344CB8AC3E}">
        <p14:creationId xmlns:p14="http://schemas.microsoft.com/office/powerpoint/2010/main" val="23659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50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539B-BED2-457F-8153-27C9B7836E97}"/>
              </a:ext>
            </a:extLst>
          </p:cNvPr>
          <p:cNvSpPr>
            <a:spLocks noGrp="1"/>
          </p:cNvSpPr>
          <p:nvPr>
            <p:ph type="ctrTitle"/>
          </p:nvPr>
        </p:nvSpPr>
        <p:spPr>
          <a:xfrm>
            <a:off x="422029" y="1724305"/>
            <a:ext cx="11141613" cy="954882"/>
          </a:xfrm>
          <a:solidFill>
            <a:schemeClr val="bg1">
              <a:alpha val="80000"/>
            </a:schemeClr>
          </a:solidFill>
          <a:effectLst>
            <a:softEdge rad="38100"/>
          </a:effectLst>
        </p:spPr>
        <p:txBody>
          <a:bodyPr/>
          <a:lstStyle/>
          <a:p>
            <a:pPr algn="l"/>
            <a:r>
              <a:rPr lang="en-US" b="1" dirty="0">
                <a:effectLst>
                  <a:outerShdw blurRad="38100" dist="38100" dir="2700000" algn="tl">
                    <a:srgbClr val="000000">
                      <a:alpha val="43137"/>
                    </a:srgbClr>
                  </a:outerShdw>
                </a:effectLst>
                <a:latin typeface="AR BLANCA" panose="02000000000000000000" pitchFamily="2" charset="0"/>
              </a:rPr>
              <a:t>Never Underestimate the Power of a Father</a:t>
            </a:r>
            <a:endParaRPr lang="en-US" dirty="0"/>
          </a:p>
        </p:txBody>
      </p:sp>
      <p:sp>
        <p:nvSpPr>
          <p:cNvPr id="3" name="Subtitle 2">
            <a:extLst>
              <a:ext uri="{FF2B5EF4-FFF2-40B4-BE49-F238E27FC236}">
                <a16:creationId xmlns:a16="http://schemas.microsoft.com/office/drawing/2014/main" id="{545B5B8A-B619-4466-8EC6-DEC9F9927545}"/>
              </a:ext>
            </a:extLst>
          </p:cNvPr>
          <p:cNvSpPr>
            <a:spLocks noGrp="1"/>
          </p:cNvSpPr>
          <p:nvPr>
            <p:ph type="subTitle" idx="1"/>
          </p:nvPr>
        </p:nvSpPr>
        <p:spPr>
          <a:xfrm>
            <a:off x="1021976" y="5735638"/>
            <a:ext cx="9144000" cy="1655762"/>
          </a:xfrm>
        </p:spPr>
        <p:txBody>
          <a:bodyPr>
            <a:normAutofit/>
          </a:bodyPr>
          <a:lstStyle/>
          <a:p>
            <a:r>
              <a:rPr lang="en-US" sz="6600" b="1" dirty="0">
                <a:solidFill>
                  <a:schemeClr val="bg1"/>
                </a:solidFill>
                <a:effectLst>
                  <a:outerShdw blurRad="38100" dist="38100" dir="2700000" algn="tl">
                    <a:srgbClr val="000000">
                      <a:alpha val="43137"/>
                    </a:srgbClr>
                  </a:outerShdw>
                </a:effectLst>
                <a:latin typeface="Arial Rounded MT Bold" panose="020F0704030504030204" pitchFamily="34" charset="0"/>
              </a:rPr>
              <a:t>Father’s Day 2021</a:t>
            </a:r>
          </a:p>
        </p:txBody>
      </p:sp>
    </p:spTree>
    <p:extLst>
      <p:ext uri="{BB962C8B-B14F-4D97-AF65-F5344CB8AC3E}">
        <p14:creationId xmlns:p14="http://schemas.microsoft.com/office/powerpoint/2010/main" val="119071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50AB-E7E9-46C2-93F4-D9636F236F45}"/>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2E074C2-D6B3-4051-9057-3F9DC7828383}"/>
              </a:ext>
            </a:extLst>
          </p:cNvPr>
          <p:cNvSpPr>
            <a:spLocks noGrp="1"/>
          </p:cNvSpPr>
          <p:nvPr>
            <p:ph idx="1"/>
          </p:nvPr>
        </p:nvSpPr>
        <p:spPr>
          <a:xfrm>
            <a:off x="-1" y="1027905"/>
            <a:ext cx="4600575" cy="3267869"/>
          </a:xfrm>
        </p:spPr>
        <p:txBody>
          <a:bodyPr>
            <a:normAutofit lnSpcReduction="1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You Are Called to Be…</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Man</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Leader </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Difference Maker</a:t>
            </a:r>
          </a:p>
          <a:p>
            <a:pPr marL="0" indent="0">
              <a:lnSpc>
                <a:spcPct val="11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It’s Not a Mistake…</a:t>
            </a:r>
          </a:p>
          <a:p>
            <a:pPr marL="457200" lvl="1" indent="0">
              <a:lnSpc>
                <a:spcPct val="11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…That You’re a Dad</a:t>
            </a:r>
          </a:p>
        </p:txBody>
      </p:sp>
    </p:spTree>
    <p:extLst>
      <p:ext uri="{BB962C8B-B14F-4D97-AF65-F5344CB8AC3E}">
        <p14:creationId xmlns:p14="http://schemas.microsoft.com/office/powerpoint/2010/main" val="2780822061"/>
      </p:ext>
    </p:extLst>
  </p:cSld>
  <p:clrMapOvr>
    <a:masterClrMapping/>
  </p:clrMapOvr>
  <mc:AlternateContent xmlns:mc="http://schemas.openxmlformats.org/markup-compatibility/2006" xmlns:p14="http://schemas.microsoft.com/office/powerpoint/2010/main">
    <mc:Choice Requires="p14">
      <p:transition spd="slow" p14:dur="3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4338" y="133643"/>
            <a:ext cx="9003323" cy="967346"/>
          </a:xfrm>
          <a:solidFill>
            <a:schemeClr val="bg1">
              <a:alpha val="80000"/>
            </a:schemeClr>
          </a:solidFill>
          <a:effectLst>
            <a:softEdge rad="38100"/>
          </a:effectLst>
        </p:spPr>
        <p:txBody>
          <a:bodyPr>
            <a:normAutofit/>
          </a:bodyPr>
          <a:lstStyle/>
          <a:p>
            <a:r>
              <a:rPr lang="en-US" sz="4800" b="1" dirty="0">
                <a:effectLst>
                  <a:outerShdw blurRad="38100" dist="38100" dir="2700000" algn="tl">
                    <a:srgbClr val="000000">
                      <a:alpha val="43137"/>
                    </a:srgbClr>
                  </a:outerShdw>
                </a:effectLst>
                <a:latin typeface="AR BLANCA" panose="02000000000000000000" pitchFamily="2" charset="0"/>
              </a:rPr>
              <a:t>Never Underestimate the Power of a Father</a:t>
            </a:r>
            <a:endParaRPr lang="en-US" sz="4800" dirty="0">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1631851" y="1954306"/>
            <a:ext cx="9355017" cy="4573103"/>
          </a:xfrm>
          <a:solidFill>
            <a:schemeClr val="bg1">
              <a:alpha val="80000"/>
            </a:schemeClr>
          </a:solidFill>
          <a:effectLst>
            <a:softEdge rad="38100"/>
          </a:effectLst>
        </p:spPr>
        <p:txBody>
          <a:bodyPr>
            <a:noAutofit/>
          </a:bodyPr>
          <a:lstStyle/>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“Your Children are Your Divine Assignment”</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To Provide Genuine Fatherly… </a:t>
            </a: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Spiritual</a:t>
            </a: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Emotional</a:t>
            </a: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Physical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…Encouragement</a:t>
            </a: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is Time to Check Ourselves and….</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…Are We Living Up to Our Divine Potential?</a:t>
            </a:r>
          </a:p>
          <a:p>
            <a:pPr marL="0" indent="0">
              <a:lnSpc>
                <a:spcPct val="120000"/>
              </a:lnSpc>
              <a:buNone/>
            </a:pPr>
            <a:endPar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7502165"/>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1" end="1"/>
                                            </p:txEl>
                                          </p:spTgt>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2" end="2"/>
                                            </p:txEl>
                                          </p:spTgt>
                                        </p:tgtEl>
                                      </p:cBhvr>
                                    </p:animEffect>
                                  </p:childTnLst>
                                </p:cTn>
                              </p:par>
                            </p:childTnLst>
                          </p:cTn>
                        </p:par>
                        <p:par>
                          <p:cTn id="39" fill="hold">
                            <p:stCondLst>
                              <p:cond delay="4000"/>
                            </p:stCondLst>
                            <p:childTnLst>
                              <p:par>
                                <p:cTn id="40" presetID="31"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2000"/>
                                        <p:tgtEl>
                                          <p:spTgt spid="3">
                                            <p:txEl>
                                              <p:pRg st="3" end="3"/>
                                            </p:txEl>
                                          </p:spTgt>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2000"/>
                                        <p:tgtEl>
                                          <p:spTgt spid="3">
                                            <p:txEl>
                                              <p:pRg st="4" end="4"/>
                                            </p:txEl>
                                          </p:spTgt>
                                        </p:tgtEl>
                                      </p:cBhvr>
                                    </p:animEffect>
                                  </p:childTnLst>
                                </p:cTn>
                              </p:par>
                            </p:childTnLst>
                          </p:cTn>
                        </p:par>
                        <p:par>
                          <p:cTn id="53" fill="hold">
                            <p:stCondLst>
                              <p:cond delay="8000"/>
                            </p:stCondLst>
                            <p:childTnLst>
                              <p:par>
                                <p:cTn id="54" presetID="31" presetClass="entr" presetSubtype="0" fill="hold" grpId="0" nodeType="after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8"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9" dur="2000"/>
                                        <p:tgtEl>
                                          <p:spTgt spid="3">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7" dur="2000"/>
                                        <p:tgtEl>
                                          <p:spTgt spid="3">
                                            <p:txEl>
                                              <p:pRg st="6" end="6"/>
                                            </p:txEl>
                                          </p:spTgt>
                                        </p:tgtEl>
                                      </p:cBhvr>
                                    </p:animEffect>
                                  </p:childTnLst>
                                </p:cTn>
                              </p:par>
                            </p:childTnLst>
                          </p:cTn>
                        </p:par>
                        <p:par>
                          <p:cTn id="68" fill="hold">
                            <p:stCondLst>
                              <p:cond delay="2000"/>
                            </p:stCondLst>
                            <p:childTnLst>
                              <p:par>
                                <p:cTn id="69" presetID="31" presetClass="entr" presetSubtype="0" fill="hold" grpId="0" nodeType="after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763" y="0"/>
            <a:ext cx="9242474" cy="915035"/>
          </a:xfrm>
        </p:spPr>
        <p:txBody>
          <a:bodyPr>
            <a:normAutofit fontScale="90000"/>
          </a:bodyPr>
          <a:lstStyle/>
          <a:p>
            <a:pPr>
              <a:lnSpc>
                <a:spcPct val="100000"/>
              </a:lnSpc>
            </a:pPr>
            <a:r>
              <a:rPr lang="en-US" sz="5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Unasked Questions to a Father </a:t>
            </a:r>
          </a:p>
        </p:txBody>
      </p:sp>
      <p:sp>
        <p:nvSpPr>
          <p:cNvPr id="3" name="Content Placeholder 2"/>
          <p:cNvSpPr>
            <a:spLocks noGrp="1"/>
          </p:cNvSpPr>
          <p:nvPr>
            <p:ph idx="1"/>
          </p:nvPr>
        </p:nvSpPr>
        <p:spPr>
          <a:xfrm rot="20819251">
            <a:off x="6957" y="1654841"/>
            <a:ext cx="5580651" cy="698254"/>
          </a:xfrm>
        </p:spPr>
        <p:txBody>
          <a:body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Affection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Do you love me?</a:t>
            </a:r>
          </a:p>
        </p:txBody>
      </p:sp>
      <p:sp>
        <p:nvSpPr>
          <p:cNvPr id="5" name="Content Placeholder 2">
            <a:extLst>
              <a:ext uri="{FF2B5EF4-FFF2-40B4-BE49-F238E27FC236}">
                <a16:creationId xmlns:a16="http://schemas.microsoft.com/office/drawing/2014/main" id="{2CB94245-BE34-462A-867C-AEAF4765FBB5}"/>
              </a:ext>
            </a:extLst>
          </p:cNvPr>
          <p:cNvSpPr txBox="1">
            <a:spLocks/>
          </p:cNvSpPr>
          <p:nvPr/>
        </p:nvSpPr>
        <p:spPr>
          <a:xfrm rot="390245">
            <a:off x="4351654" y="1115042"/>
            <a:ext cx="7872180" cy="53430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Acceptance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Can I be myself around you?</a:t>
            </a:r>
          </a:p>
        </p:txBody>
      </p:sp>
      <p:sp>
        <p:nvSpPr>
          <p:cNvPr id="6" name="Content Placeholder 2">
            <a:extLst>
              <a:ext uri="{FF2B5EF4-FFF2-40B4-BE49-F238E27FC236}">
                <a16:creationId xmlns:a16="http://schemas.microsoft.com/office/drawing/2014/main" id="{92BBE2A2-54C5-4499-8B1B-1A96A0A9097D}"/>
              </a:ext>
            </a:extLst>
          </p:cNvPr>
          <p:cNvSpPr txBox="1">
            <a:spLocks/>
          </p:cNvSpPr>
          <p:nvPr/>
        </p:nvSpPr>
        <p:spPr>
          <a:xfrm rot="21446498">
            <a:off x="2245438" y="6022508"/>
            <a:ext cx="9242474" cy="662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Approval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Did I do a good job? Am I a smart kid?</a:t>
            </a:r>
          </a:p>
        </p:txBody>
      </p:sp>
      <p:sp>
        <p:nvSpPr>
          <p:cNvPr id="7" name="Content Placeholder 2">
            <a:extLst>
              <a:ext uri="{FF2B5EF4-FFF2-40B4-BE49-F238E27FC236}">
                <a16:creationId xmlns:a16="http://schemas.microsoft.com/office/drawing/2014/main" id="{30C4FC4C-9076-4353-9628-858AD59CC7B3}"/>
              </a:ext>
            </a:extLst>
          </p:cNvPr>
          <p:cNvSpPr txBox="1">
            <a:spLocks/>
          </p:cNvSpPr>
          <p:nvPr/>
        </p:nvSpPr>
        <p:spPr>
          <a:xfrm rot="390245">
            <a:off x="19530" y="4744652"/>
            <a:ext cx="6391722" cy="633006"/>
          </a:xfrm>
          <a:prstGeom prst="rect">
            <a:avLst/>
          </a:prstGeom>
          <a:solidFill>
            <a:schemeClr val="bg1">
              <a:alpha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Attention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Are you watching me?</a:t>
            </a:r>
          </a:p>
        </p:txBody>
      </p:sp>
      <p:sp>
        <p:nvSpPr>
          <p:cNvPr id="8" name="Content Placeholder 2">
            <a:extLst>
              <a:ext uri="{FF2B5EF4-FFF2-40B4-BE49-F238E27FC236}">
                <a16:creationId xmlns:a16="http://schemas.microsoft.com/office/drawing/2014/main" id="{744CFCCB-62AE-4A43-A046-8492239E127B}"/>
              </a:ext>
            </a:extLst>
          </p:cNvPr>
          <p:cNvSpPr txBox="1">
            <a:spLocks/>
          </p:cNvSpPr>
          <p:nvPr/>
        </p:nvSpPr>
        <p:spPr>
          <a:xfrm rot="21126489">
            <a:off x="5209994" y="3539684"/>
            <a:ext cx="6744629" cy="625460"/>
          </a:xfrm>
          <a:prstGeom prst="rect">
            <a:avLst/>
          </a:prstGeom>
          <a:solidFill>
            <a:schemeClr val="bg1">
              <a:alpha val="80000"/>
            </a:schemeClr>
          </a:solidFill>
          <a:effectLst>
            <a:softEdge rad="381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Affirmation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Are you proud of me?</a:t>
            </a:r>
          </a:p>
        </p:txBody>
      </p:sp>
    </p:spTree>
    <p:extLst>
      <p:ext uri="{BB962C8B-B14F-4D97-AF65-F5344CB8AC3E}">
        <p14:creationId xmlns:p14="http://schemas.microsoft.com/office/powerpoint/2010/main" val="2482300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3"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1+#ppt_w/2"/>
                                          </p:val>
                                        </p:tav>
                                        <p:tav tm="100000">
                                          <p:val>
                                            <p:strVal val="#ppt_x"/>
                                          </p:val>
                                        </p:tav>
                                      </p:tavLst>
                                    </p:anim>
                                    <p:anim calcmode="lin" valueType="num">
                                      <p:cBhvr additive="base">
                                        <p:cTn id="18" dur="20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ppt_x"/>
                                          </p:val>
                                        </p:tav>
                                        <p:tav tm="100000">
                                          <p:val>
                                            <p:strVal val="#ppt_x"/>
                                          </p:val>
                                        </p:tav>
                                      </p:tavLst>
                                    </p:anim>
                                    <p:anim calcmode="lin" valueType="num">
                                      <p:cBhvr additive="base">
                                        <p:cTn id="23" dur="2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ppt_x"/>
                                          </p:val>
                                        </p:tav>
                                        <p:tav tm="100000">
                                          <p:val>
                                            <p:strVal val="#ppt_x"/>
                                          </p:val>
                                        </p:tav>
                                      </p:tavLst>
                                    </p:anim>
                                    <p:anim calcmode="lin" valueType="num">
                                      <p:cBhvr additive="base">
                                        <p:cTn id="2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2C317-9014-4E3D-96EB-B0D164071119}"/>
              </a:ext>
            </a:extLst>
          </p:cNvPr>
          <p:cNvSpPr>
            <a:spLocks noGrp="1"/>
          </p:cNvSpPr>
          <p:nvPr>
            <p:ph idx="1"/>
          </p:nvPr>
        </p:nvSpPr>
        <p:spPr>
          <a:xfrm>
            <a:off x="838200" y="1825625"/>
            <a:ext cx="7377332" cy="1761637"/>
          </a:xfrm>
          <a:solidFill>
            <a:schemeClr val="bg1">
              <a:alpha val="74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Descriptions of Our Heavenly Father…</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…and His Care For His Children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…is a Path for Our Earthly Fathers</a:t>
            </a:r>
          </a:p>
        </p:txBody>
      </p:sp>
    </p:spTree>
    <p:extLst>
      <p:ext uri="{BB962C8B-B14F-4D97-AF65-F5344CB8AC3E}">
        <p14:creationId xmlns:p14="http://schemas.microsoft.com/office/powerpoint/2010/main" val="1820365974"/>
      </p:ext>
    </p:extLst>
  </p:cSld>
  <p:clrMapOvr>
    <a:masterClrMapping/>
  </p:clrMapOvr>
  <mc:AlternateContent xmlns:mc="http://schemas.openxmlformats.org/markup-compatibility/2006" xmlns:p14="http://schemas.microsoft.com/office/powerpoint/2010/main">
    <mc:Choice Requires="p14">
      <p:transition spd="slow" p14:dur="275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t="42000" r="-14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976" y="342180"/>
            <a:ext cx="3362739" cy="89835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Time…</a:t>
            </a:r>
          </a:p>
        </p:txBody>
      </p:sp>
      <p:sp>
        <p:nvSpPr>
          <p:cNvPr id="3" name="Content Placeholder 2"/>
          <p:cNvSpPr>
            <a:spLocks noGrp="1"/>
          </p:cNvSpPr>
          <p:nvPr>
            <p:ph idx="1"/>
          </p:nvPr>
        </p:nvSpPr>
        <p:spPr>
          <a:xfrm>
            <a:off x="137491" y="1539699"/>
            <a:ext cx="1100466"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 -</a:t>
            </a: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 -</a:t>
            </a:r>
          </a:p>
        </p:txBody>
      </p:sp>
      <p:pic>
        <p:nvPicPr>
          <p:cNvPr id="4" name="Picture 6" descr="http://davidstheology.files.wordpress.com/2012/10/lifeway-kingdom-man-banners-425x203_thumb.jpg?w=458&amp;h=221"/>
          <p:cNvPicPr>
            <a:picLocks noChangeAspect="1" noChangeArrowheads="1"/>
          </p:cNvPicPr>
          <p:nvPr/>
        </p:nvPicPr>
        <p:blipFill>
          <a:blip r:embed="rId3" cstate="print"/>
          <a:srcRect/>
          <a:stretch>
            <a:fillRect/>
          </a:stretch>
        </p:blipFill>
        <p:spPr bwMode="auto">
          <a:xfrm>
            <a:off x="81169" y="5134708"/>
            <a:ext cx="3885920" cy="1723292"/>
          </a:xfrm>
          <a:prstGeom prst="rect">
            <a:avLst/>
          </a:prstGeom>
          <a:noFill/>
          <a:effectLst>
            <a:softEdge rad="38100"/>
          </a:effectLst>
        </p:spPr>
      </p:pic>
      <p:sp>
        <p:nvSpPr>
          <p:cNvPr id="5" name="Content Placeholder 2"/>
          <p:cNvSpPr txBox="1">
            <a:spLocks/>
          </p:cNvSpPr>
          <p:nvPr/>
        </p:nvSpPr>
        <p:spPr>
          <a:xfrm>
            <a:off x="411710" y="1581904"/>
            <a:ext cx="1825053" cy="1147229"/>
          </a:xfrm>
          <a:prstGeom prst="rect">
            <a:avLst/>
          </a:prstGeom>
        </p:spPr>
        <p:txBody>
          <a:bodyPr vert="horz" lIns="91440" tIns="45720" rIns="91440" bIns="45720" rtlCol="0">
            <a:normAutofit lnSpcReduction="10000"/>
          </a:bodyPr>
          <a:lstStyle/>
          <a:p>
            <a:pPr marL="342900" indent="-342900">
              <a:spcBef>
                <a:spcPct val="200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-fighter</a:t>
            </a:r>
          </a:p>
          <a:p>
            <a:pPr marL="342900" indent="-342900">
              <a:spcBef>
                <a:spcPct val="20000"/>
              </a:spcBef>
              <a:defRPr/>
            </a:pPr>
            <a:r>
              <a:rPr lang="en-US" sz="3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p:txBody>
      </p:sp>
      <p:sp>
        <p:nvSpPr>
          <p:cNvPr id="7" name="Rectangle 6">
            <a:extLst>
              <a:ext uri="{FF2B5EF4-FFF2-40B4-BE49-F238E27FC236}">
                <a16:creationId xmlns:a16="http://schemas.microsoft.com/office/drawing/2014/main" id="{45BBAA62-CE09-422B-81EA-D96347530E6C}"/>
              </a:ext>
            </a:extLst>
          </p:cNvPr>
          <p:cNvSpPr/>
          <p:nvPr/>
        </p:nvSpPr>
        <p:spPr>
          <a:xfrm>
            <a:off x="4061481" y="332590"/>
            <a:ext cx="8163135" cy="1815882"/>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Deuteronomy 20:4</a:t>
            </a:r>
          </a:p>
          <a:p>
            <a:r>
              <a:rPr lang="en-US" sz="2800" i="1" dirty="0">
                <a:effectLst>
                  <a:outerShdw blurRad="38100" dist="38100" dir="2700000" algn="tl">
                    <a:srgbClr val="000000">
                      <a:alpha val="43137"/>
                    </a:srgbClr>
                  </a:outerShdw>
                </a:effectLst>
                <a:latin typeface="Arial Rounded MT Bold" panose="020F0704030504030204" pitchFamily="34" charset="0"/>
              </a:rPr>
              <a:t>“For the Lord your God is He who goes with you, to fight for you against your enemies, to save you.” – </a:t>
            </a:r>
            <a:r>
              <a:rPr lang="en-US" sz="2800" b="1" dirty="0">
                <a:effectLst>
                  <a:outerShdw blurRad="38100" dist="38100" dir="2700000" algn="tl">
                    <a:srgbClr val="000000">
                      <a:alpha val="43137"/>
                    </a:srgbClr>
                  </a:outerShdw>
                </a:effectLst>
                <a:latin typeface="Arial Rounded MT Bold" panose="020F0704030504030204" pitchFamily="34" charset="0"/>
              </a:rPr>
              <a:t>Deuteronomy 20:4 (Amp)  </a:t>
            </a:r>
          </a:p>
        </p:txBody>
      </p:sp>
      <p:sp>
        <p:nvSpPr>
          <p:cNvPr id="6" name="TextBox 5">
            <a:extLst>
              <a:ext uri="{FF2B5EF4-FFF2-40B4-BE49-F238E27FC236}">
                <a16:creationId xmlns:a16="http://schemas.microsoft.com/office/drawing/2014/main" id="{E761A21E-87FB-4378-AF96-52A29D2E1A45}"/>
              </a:ext>
            </a:extLst>
          </p:cNvPr>
          <p:cNvSpPr txBox="1"/>
          <p:nvPr/>
        </p:nvSpPr>
        <p:spPr>
          <a:xfrm>
            <a:off x="5968599" y="2233020"/>
            <a:ext cx="2716695"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Presence</a:t>
            </a:r>
          </a:p>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Power</a:t>
            </a:r>
          </a:p>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Protection</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000016139"/>
      </p:ext>
    </p:extLst>
  </p:cSld>
  <p:clrMapOvr>
    <a:masterClrMapping/>
  </p:clrMapOvr>
  <mc:AlternateContent xmlns:mc="http://schemas.openxmlformats.org/markup-compatibility/2006" xmlns:p14="http://schemas.microsoft.com/office/powerpoint/2010/main">
    <mc:Choice Requires="p14">
      <p:transition spd="slow" p14:dur="3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to="" calcmode="lin" valueType="num">
                                      <p:cBhvr>
                                        <p:cTn id="15" dur="1" fill="hold"/>
                                        <p:tgtEl>
                                          <p:spTgt spid="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circle(in)">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circle(in)">
                                      <p:cBhvr>
                                        <p:cTn id="28" dur="2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circle(in)">
                                      <p:cBhvr>
                                        <p:cTn id="3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TotalTime>
  <Words>1198</Words>
  <Application>Microsoft Office PowerPoint</Application>
  <PresentationFormat>Widescreen</PresentationFormat>
  <Paragraphs>165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 BLANCA</vt:lpstr>
      <vt:lpstr>Arial</vt:lpstr>
      <vt:lpstr>Arial Rounded MT Bold</vt:lpstr>
      <vt:lpstr>Arial Unicode MS</vt:lpstr>
      <vt:lpstr>Calibri</vt:lpstr>
      <vt:lpstr>Calibri Light</vt:lpstr>
      <vt:lpstr>Wingdings</vt:lpstr>
      <vt:lpstr>Office Theme</vt:lpstr>
      <vt:lpstr>Why Real Men Are Happier</vt:lpstr>
      <vt:lpstr>Why Real Men Are Happier</vt:lpstr>
      <vt:lpstr>PowerPoint Presentation</vt:lpstr>
      <vt:lpstr>Never Underestimate the Power of a Father</vt:lpstr>
      <vt:lpstr> </vt:lpstr>
      <vt:lpstr>Never Underestimate the Power of a Father</vt:lpstr>
      <vt:lpstr>Unasked Questions to a Father </vt:lpstr>
      <vt:lpstr>PowerPoint Presentation</vt:lpstr>
      <vt:lpstr>It’s Time…</vt:lpstr>
      <vt:lpstr>It’s Time…</vt:lpstr>
      <vt:lpstr>It’s Time…</vt:lpstr>
      <vt:lpstr>It’s Time…</vt:lpstr>
      <vt:lpstr>It’s Time…</vt:lpstr>
      <vt:lpstr>It’s Time…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87</cp:revision>
  <dcterms:created xsi:type="dcterms:W3CDTF">2018-06-14T12:55:31Z</dcterms:created>
  <dcterms:modified xsi:type="dcterms:W3CDTF">2021-06-20T00:09:20Z</dcterms:modified>
</cp:coreProperties>
</file>