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6" r:id="rId3"/>
    <p:sldId id="271" r:id="rId4"/>
    <p:sldId id="443" r:id="rId5"/>
    <p:sldId id="329" r:id="rId6"/>
    <p:sldId id="321" r:id="rId7"/>
    <p:sldId id="311" r:id="rId8"/>
    <p:sldId id="299" r:id="rId9"/>
    <p:sldId id="302" r:id="rId10"/>
    <p:sldId id="444" r:id="rId11"/>
    <p:sldId id="446" r:id="rId12"/>
    <p:sldId id="328" r:id="rId13"/>
    <p:sldId id="447" r:id="rId14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79FF"/>
    <a:srgbClr val="660066"/>
    <a:srgbClr val="000099"/>
    <a:srgbClr val="7979B3"/>
    <a:srgbClr val="7C79B3"/>
    <a:srgbClr val="9D9DBF"/>
    <a:srgbClr val="8F8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65" autoAdjust="0"/>
    <p:restoredTop sz="94660"/>
  </p:normalViewPr>
  <p:slideViewPr>
    <p:cSldViewPr>
      <p:cViewPr varScale="1">
        <p:scale>
          <a:sx n="67" d="100"/>
          <a:sy n="67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4229" tIns="47114" rIns="94229" bIns="47114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038D64D-179F-42DD-BD96-30C08D064F9E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1C669-9F89-421E-BEE7-7A06F4EF047A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671A7-8426-4333-9D9D-44B333D2F062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60DD-BDCB-41B1-9B2C-6F5B9CC1398F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32DF-C77B-4067-AB5B-1B243A9FEDB9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2D068-AECD-4826-A8FC-1F46AB8C19A3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404F7-EBA5-4F38-BD97-133F601FD3E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841D0-524B-4224-AF80-349E87C06161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DB81-D3C1-4171-898B-864DA05BF5BC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F61A9-4690-456B-9917-BF93D03C8546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F7CB4-7B3A-4A0D-9834-2252CF2CAB4D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305B2-3F0F-4E23-86E3-9D04807BB5DE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EDEA9-45B4-4FB5-AED8-D42F3F5C51D5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73660-A109-4F0C-8BE0-C5E55255E0A2}" type="slidenum">
              <a:rPr lang="en-US" altLang="en-US"/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5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76200" cmpd="tri">
            <a:solidFill>
              <a:srgbClr val="80008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3DE880A-4184-49CB-9D25-3D61F1A732A4}" type="slidenum">
              <a:rPr lang="en-US" altLang="en-US"/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ooper Black" pitchFamily="18" charset="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eriod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2pPr>
      <a:lvl3pPr marL="1447800" indent="-5334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AutoNum type="arabicParenR"/>
        <a:defRPr sz="2800">
          <a:solidFill>
            <a:schemeClr val="tx1"/>
          </a:solidFill>
          <a:latin typeface="+mn-lt"/>
        </a:defRPr>
      </a:lvl3pPr>
      <a:lvl4pPr marL="1905000" indent="-5334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4pPr>
      <a:lvl5pPr marL="2362200" indent="-533400" algn="l" rtl="0" eaLnBrk="0" fontAlgn="base" hangingPunct="0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5pPr>
      <a:lvl6pPr marL="28194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6pPr>
      <a:lvl7pPr marL="32766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7pPr>
      <a:lvl8pPr marL="37338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8pPr>
      <a:lvl9pPr marL="4191000" indent="-533400" algn="l" rtl="0" fontAlgn="base">
        <a:spcBef>
          <a:spcPct val="20000"/>
        </a:spcBef>
        <a:spcAft>
          <a:spcPct val="0"/>
        </a:spcAft>
        <a:buAutoNum type="alphaUcPeriod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5800" y="0"/>
            <a:ext cx="4648200" cy="6858000"/>
          </a:xfrm>
          <a:solidFill>
            <a:schemeClr val="bg1">
              <a:alpha val="79000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Revelation 6:2…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defRPr/>
            </a:pP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The White Horse of Deception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buFontTx/>
              <a:buChar char="•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Notice Similarities in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Chapters 6 and…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14400" lvl="1" indent="-457200" algn="l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…Chapters 19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762000"/>
            <a:ext cx="4800600" cy="51816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Jesus…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“many crowns”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many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“diadems”,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crowns of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…the King of Kings.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His Crowns because 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“Who He is”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Carries a Sword.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Appearing Signals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>
              <a:spcBef>
                <a:spcPts val="0"/>
              </a:spcBef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End of Tribulation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4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4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lnSpc>
                <a:spcPct val="110000"/>
              </a:lnSpc>
              <a:buFontTx/>
              <a:buAutoNum type="arabicPeriod" startAt="3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marL="457200" indent="-457200" algn="l">
              <a:buFontTx/>
              <a:buAutoNum type="arabicPeriod" startAt="2"/>
              <a:defRPr/>
            </a:pPr>
            <a:endParaRPr lang="en-US" sz="2800" dirty="0">
              <a:latin typeface="Arial Rounded MT Bold" panose="020F0704030504030204" pitchFamily="34" charset="0"/>
            </a:endParaRPr>
          </a:p>
          <a:p>
            <a:pPr algn="l">
              <a:defRPr/>
            </a:pPr>
            <a:endParaRPr lang="en-US" dirty="0"/>
          </a:p>
        </p:txBody>
      </p:sp>
      <p:sp>
        <p:nvSpPr>
          <p:cNvPr id="5" name="Subtitle 2"/>
          <p:cNvSpPr txBox="1"/>
          <p:nvPr/>
        </p:nvSpPr>
        <p:spPr bwMode="auto">
          <a:xfrm>
            <a:off x="0" y="762000"/>
            <a:ext cx="4419600" cy="5181600"/>
          </a:xfrm>
          <a:prstGeom prst="rect">
            <a:avLst/>
          </a:prstGeom>
          <a:solidFill>
            <a:schemeClr val="bg1">
              <a:alpha val="88000"/>
            </a:schemeClr>
          </a:solidFill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Rider… </a:t>
            </a: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a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crown”</a:t>
            </a:r>
            <a:endParaRPr lang="en-US" sz="2800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Wears a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stephanos”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                   a </a:t>
            </a: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victor’s crown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 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en-US" sz="28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has his crown 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given unto him”. 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Carries a Bow.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Appearing Signals Beginning Tribulation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buFontTx/>
              <a:buAutoNum type="arabicPeriod" startAt="4"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lnSpc>
                <a:spcPct val="110000"/>
              </a:lnSpc>
              <a:defRPr/>
            </a:pPr>
            <a:r>
              <a:rPr lang="en-US" sz="2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en-US" sz="2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 startAt="2"/>
              <a:defRPr/>
            </a:pPr>
            <a:endParaRPr lang="en-US" sz="2800" kern="0" dirty="0">
              <a:latin typeface="Arial Rounded MT Bold" panose="020F0704030504030204" pitchFamily="34" charset="0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2800" kern="0" dirty="0">
                <a:latin typeface="Arial Rounded MT Bold" panose="020F0704030504030204" pitchFamily="34" charset="0"/>
              </a:rPr>
              <a:t>      </a:t>
            </a:r>
            <a:endParaRPr lang="en-US" sz="2800" kern="0" dirty="0">
              <a:latin typeface="Arial Rounded MT Bold" panose="020F0704030504030204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mb/>
      </p:transition>
    </mc:Choice>
    <mc:Fallback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5" grpId="0" animBg="1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1066801"/>
            <a:ext cx="6019800" cy="1904999"/>
          </a:xfrm>
          <a:solidFill>
            <a:schemeClr val="bg1">
              <a:alpha val="80000"/>
            </a:schemeClr>
          </a:solidFill>
          <a:effectLst>
            <a:softEdge rad="38100"/>
          </a:effectLst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Hell is on the Horizon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…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Hasn’t Broke Loose Yet!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6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000"/>
          <a:stretch>
            <a:fillRect/>
          </a:stretch>
        </p:blipFill>
        <p:spPr bwMode="auto">
          <a:xfrm>
            <a:off x="228600" y="258366"/>
            <a:ext cx="8834437" cy="634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/>
          <p:nvPr/>
        </p:nvSpPr>
        <p:spPr bwMode="auto">
          <a:xfrm>
            <a:off x="800100" y="2971799"/>
            <a:ext cx="7543800" cy="2819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Thessalonians 2:6-7 (KJV) </a:t>
            </a:r>
            <a:b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now ye know what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withholdeth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 he might be revealed in his time. </a:t>
            </a:r>
            <a:b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For the mystery of iniquity doth already work: only he who now </a:t>
            </a:r>
            <a:r>
              <a:rPr lang="en-US" sz="28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letteth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let</a:t>
            </a: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until he be taken out of the way. </a:t>
            </a:r>
            <a:endParaRPr 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25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0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-152400" y="4343400"/>
            <a:ext cx="90678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Arial Rounded MT Bold" panose="020F0704030504030204" pitchFamily="34" charset="0"/>
              </a:defRPr>
            </a:lvl1pPr>
            <a:lvl2pPr marL="742950" indent="-28575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4pPr>
            <a:lvl5pPr marL="2057400" indent="-228600">
              <a:spcBef>
                <a:spcPct val="20000"/>
              </a:spcBef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</a:t>
            </a:r>
            <a:r>
              <a:rPr lang="en-US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(6:1-2) </a:t>
            </a:r>
            <a:r>
              <a:rPr lang="en-US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pt.1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ClrTx/>
              <a:buFontTx/>
              <a:buNone/>
            </a:pPr>
            <a:r>
              <a:rPr lang="en-US" altLang="en-US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“ White Horse”  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1071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August 15, 2021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02274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Edward Church 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72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85800"/>
            <a:ext cx="8991600" cy="4572000"/>
          </a:xfrm>
          <a:solidFill>
            <a:schemeClr val="accent1"/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Revelation 6:1-2 (KJV)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 when the Lamb opened one of the seals, and I heard, as it were the noise of thunder, one of the four beasts saying, Come and see.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 saw, and behold a white horse: and he that sat on him had a bow; and a crown was given unto him: and he went forth conquering, and to conquer.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he Four Horsemen of the Apocalypse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724400" y="152401"/>
            <a:ext cx="3962400" cy="8382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Tribulation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05800" cy="48006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Tribulation Period is one of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…Most Significant Periods of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…God’s Dealing with Mankind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It Occupies a Prominent Place in His…  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   …Prophetic Plan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Mentioned over 50 times in Old Test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6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…Over 12 times in New Test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v Scrol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6019800" cy="12954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pPr algn="l"/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Revelation Chapter 5…</a:t>
            </a:r>
            <a:b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…</a:t>
            </a:r>
            <a:r>
              <a:rPr lang="en-US" alt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All is Ready</a:t>
            </a:r>
            <a:endParaRPr lang="en-US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457200" y="1524000"/>
            <a:ext cx="8458200" cy="5105400"/>
          </a:xfrm>
          <a:solidFill>
            <a:schemeClr val="accent1">
              <a:alpha val="78038"/>
            </a:schemeClr>
          </a:solidFill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#1- Church is in Position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Rapture has Taken us Away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Church is Forever Safe in His Presence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#2- Jesus is in Position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Place of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Victory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Majesty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1371600" lvl="2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Power 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#3- World is in Position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Holy Spirit Out of the Way –II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Thes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2:6-7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marL="914400" lvl="1" indent="-457200" algn="l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Tribulation is about to Start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dirty="0">
                <a:latin typeface="Arial Unicode MS" pitchFamily="34" charset="-128"/>
                <a:ea typeface="Arial Unicode MS" pitchFamily="34" charset="-128"/>
              </a:rPr>
              <a:t> </a:t>
            </a:r>
            <a:endParaRPr lang="en-US" altLang="en-US" dirty="0">
              <a:latin typeface="Arial Unicode MS" pitchFamily="34" charset="-128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animBg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8077200" cy="1470025"/>
          </a:xfrm>
        </p:spPr>
        <p:txBody>
          <a:bodyPr/>
          <a:lstStyle/>
          <a:p>
            <a:endParaRPr lang="en-US" altLang="en-US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8001000" cy="4267200"/>
          </a:xfrm>
          <a:solidFill>
            <a:schemeClr val="bg1">
              <a:alpha val="88000"/>
            </a:schemeClr>
          </a:solidFill>
          <a:effectLst>
            <a:softEdge rad="38100"/>
          </a:effectLst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Revelation chapter six is a…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     …Shock to the Senses.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In the past two chapters, we have been allowed to witness scenes of Heavenly Worship.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In this passage, we are going to see images of Divine Wrath.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dir="in"/>
      </p:transition>
    </mc:Choice>
    <mc:Fallback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533400" y="152400"/>
            <a:ext cx="7543800" cy="1470025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Reason for the Tribulation Period Daniel 9:24 </a:t>
            </a:r>
            <a:endParaRPr lang="en-US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600200" y="2438400"/>
            <a:ext cx="5791200" cy="38862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Finish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transgression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Put an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end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to sin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Atone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for wickedness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Bring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everlasting righteousness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Seal up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vision and prophecy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  <a:p>
            <a:pPr marL="457200" indent="-457200" algn="l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Anoint</a:t>
            </a: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</a:rPr>
              <a:t> the Most Holy</a:t>
            </a:r>
            <a:endParaRPr lang="en-US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http://www.davidmiles.net/IMAGES/large_4Horsemen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>
          <a:xfrm>
            <a:off x="419100" y="1295400"/>
            <a:ext cx="8305800" cy="5029200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Jesus breaks the seven seals on the book one by one.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As the seals are opened, a series of Divine Judgments are poured out upon the earth and those who dwell on the earth. 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The four seals describe events that will take place during the… 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pPr algn="l">
              <a:spcBef>
                <a:spcPts val="1200"/>
              </a:spcBef>
            </a:pP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          …First 21 months of Tribulation.</a:t>
            </a:r>
            <a:endPara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</a:endParaRPr>
          </a:p>
          <a:p>
            <a:endParaRPr lang="en-US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8" r="1" b="12322"/>
          <a:stretch>
            <a:fillRect/>
          </a:stretch>
        </p:blipFill>
        <p:spPr bwMode="auto">
          <a:xfrm>
            <a:off x="3124879" y="9803"/>
            <a:ext cx="6019121" cy="3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 b="4"/>
          <a:stretch>
            <a:fillRect/>
          </a:stretch>
        </p:blipFill>
        <p:spPr bwMode="auto">
          <a:xfrm>
            <a:off x="20" y="3197786"/>
            <a:ext cx="4864588" cy="366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8603"/>
            <a:ext cx="4093644" cy="3847552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"/>
          <a:stretch>
            <a:fillRect/>
          </a:stretch>
        </p:blipFill>
        <p:spPr bwMode="auto">
          <a:xfrm>
            <a:off x="20" y="10"/>
            <a:ext cx="3983764" cy="3746791"/>
          </a:xfrm>
          <a:custGeom>
            <a:avLst/>
            <a:gdLst/>
            <a:ahLst/>
            <a:cxnLst/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030956" y="2373366"/>
            <a:ext cx="5108344" cy="44748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4" name="Picture 10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683"/>
          <a:stretch>
            <a:fillRect/>
          </a:stretch>
        </p:blipFill>
        <p:spPr bwMode="auto">
          <a:xfrm>
            <a:off x="4150502" y="2482457"/>
            <a:ext cx="5011728" cy="4375973"/>
          </a:xfrm>
          <a:custGeom>
            <a:avLst/>
            <a:gdLst/>
            <a:ahLst/>
            <a:cxnLst/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Oval 8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2362900" y="1142590"/>
            <a:ext cx="4431205" cy="44312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0" r="7308" b="-2"/>
          <a:stretch>
            <a:fillRect/>
          </a:stretch>
        </p:blipFill>
        <p:spPr bwMode="auto">
          <a:xfrm>
            <a:off x="2489333" y="1284205"/>
            <a:ext cx="4165333" cy="4165333"/>
          </a:xfrm>
          <a:custGeom>
            <a:avLst/>
            <a:gdLst/>
            <a:ahLst/>
            <a:cxnLst/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ubtitle 2"/>
          <p:cNvSpPr txBox="1"/>
          <p:nvPr/>
        </p:nvSpPr>
        <p:spPr bwMode="auto">
          <a:xfrm>
            <a:off x="466430" y="751923"/>
            <a:ext cx="8220370" cy="4084039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6096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eriod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2pPr>
            <a:lvl3pPr marL="14478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0066"/>
              </a:buClr>
              <a:buAutoNum type="arabicParenR"/>
              <a:defRPr sz="2800">
                <a:solidFill>
                  <a:schemeClr val="tx1"/>
                </a:solidFill>
                <a:latin typeface="+mn-lt"/>
              </a:defRPr>
            </a:lvl3pPr>
            <a:lvl4pPr marL="19050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4pPr>
            <a:lvl5pPr marL="2362200" indent="-533400" algn="l" rtl="0" eaLnBrk="0" fontAlgn="base" hangingPunct="0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5pPr>
            <a:lvl6pPr marL="28194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6pPr>
            <a:lvl7pPr marL="32766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7pPr>
            <a:lvl8pPr marL="37338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8pPr>
            <a:lvl9pPr marL="4191000" indent="-533400" algn="l" rtl="0" fontAlgn="base">
              <a:spcBef>
                <a:spcPct val="20000"/>
              </a:spcBef>
              <a:spcAft>
                <a:spcPct val="0"/>
              </a:spcAft>
              <a:buAutoNum type="alphaUcPeriod"/>
              <a:defRPr sz="2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When The Lamb Opens First Seal,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…“The Noise Of Thunder” in Heaven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	Signals the Approach of a Storm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ct val="500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 Is About To Be Unleashed…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…On This World Is      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…Beyond Description.</a:t>
            </a:r>
            <a:endParaRPr lang="en-US" altLang="en-US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endParaRPr lang="en-US" altLang="en-US" kern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oper Black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2545</Words>
  <Application>WPS Presentation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Cooper Black</vt:lpstr>
      <vt:lpstr>Ezra SIL</vt:lpstr>
      <vt:lpstr>Arial Rounded MT Bold</vt:lpstr>
      <vt:lpstr>Times New Roman</vt:lpstr>
      <vt:lpstr>Arial Unicode MS</vt:lpstr>
      <vt:lpstr>Courier New</vt:lpstr>
      <vt:lpstr>Calibri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Tribulation</vt:lpstr>
      <vt:lpstr>Revelation Chapter 5…       …All is Ready</vt:lpstr>
      <vt:lpstr>PowerPoint 演示文稿</vt:lpstr>
      <vt:lpstr>Reason for the Tribulation Period Daniel 9:24 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GRACE BAPTIST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Linton</dc:creator>
  <cp:lastModifiedBy>edwar</cp:lastModifiedBy>
  <cp:revision>1199</cp:revision>
  <cp:lastPrinted>2021-04-10T15:49:00Z</cp:lastPrinted>
  <dcterms:created xsi:type="dcterms:W3CDTF">2005-07-28T20:04:00Z</dcterms:created>
  <dcterms:modified xsi:type="dcterms:W3CDTF">2021-08-15T22:58:18Z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1033-11.2.0.10130</vt:lpwstr>
  </property>
</Properties>
</file>