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21"/>
  </p:handoutMasterIdLst>
  <p:sldIdLst>
    <p:sldId id="286" r:id="rId3"/>
    <p:sldId id="271" r:id="rId4"/>
    <p:sldId id="443" r:id="rId5"/>
    <p:sldId id="302" r:id="rId6"/>
    <p:sldId id="444" r:id="rId7"/>
    <p:sldId id="327" r:id="rId8"/>
    <p:sldId id="339" r:id="rId9"/>
    <p:sldId id="341" r:id="rId11"/>
    <p:sldId id="342" r:id="rId12"/>
    <p:sldId id="465" r:id="rId13"/>
    <p:sldId id="462" r:id="rId14"/>
    <p:sldId id="381" r:id="rId15"/>
    <p:sldId id="346" r:id="rId16"/>
    <p:sldId id="348" r:id="rId17"/>
    <p:sldId id="349" r:id="rId18"/>
    <p:sldId id="351" r:id="rId19"/>
    <p:sldId id="330" r:id="rId20"/>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FF"/>
    <a:srgbClr val="660066"/>
    <a:srgbClr val="000099"/>
    <a:srgbClr val="7979B3"/>
    <a:srgbClr val="7C79B3"/>
    <a:srgbClr val="9D9DBF"/>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5" autoAdjust="0"/>
    <p:restoredTop sz="94660"/>
  </p:normalViewPr>
  <p:slideViewPr>
    <p:cSldViewPr>
      <p:cViewPr varScale="1">
        <p:scale>
          <a:sx n="67" d="100"/>
          <a:sy n="67" d="100"/>
        </p:scale>
        <p:origin x="75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7739" cy="469424"/>
          </a:xfrm>
          <a:prstGeom prst="rect">
            <a:avLst/>
          </a:prstGeom>
          <a:noFill/>
          <a:ln w="9525">
            <a:noFill/>
            <a:miter lim="800000"/>
          </a:ln>
          <a:effectLst/>
        </p:spPr>
        <p:txBody>
          <a:bodyPr vert="horz" wrap="square" lIns="94229" tIns="47114" rIns="94229" bIns="47114" numCol="1" anchor="t" anchorCtr="0" compatLnSpc="1"/>
          <a:lstStyle>
            <a:lvl1pPr eaLnBrk="1" hangingPunct="1">
              <a:defRPr sz="1200">
                <a:latin typeface="Arial" panose="020B0604020202020204" pitchFamily="34" charset="0"/>
              </a:defRPr>
            </a:lvl1pPr>
          </a:lstStyle>
          <a:p>
            <a:pPr>
              <a:defRPr/>
            </a:pPr>
            <a:endParaRPr lang="en-US" dirty="0"/>
          </a:p>
        </p:txBody>
      </p:sp>
      <p:sp>
        <p:nvSpPr>
          <p:cNvPr id="9219" name="Rectangle 3"/>
          <p:cNvSpPr>
            <a:spLocks noGrp="1" noChangeArrowheads="1"/>
          </p:cNvSpPr>
          <p:nvPr>
            <p:ph type="dt" sz="quarter" idx="1"/>
          </p:nvPr>
        </p:nvSpPr>
        <p:spPr bwMode="auto">
          <a:xfrm>
            <a:off x="4023092" y="0"/>
            <a:ext cx="3077739" cy="469424"/>
          </a:xfrm>
          <a:prstGeom prst="rect">
            <a:avLst/>
          </a:prstGeom>
          <a:noFill/>
          <a:ln w="9525">
            <a:noFill/>
            <a:miter lim="800000"/>
          </a:ln>
          <a:effectLst/>
        </p:spPr>
        <p:txBody>
          <a:bodyPr vert="horz" wrap="square" lIns="94229" tIns="47114" rIns="94229" bIns="47114" numCol="1" anchor="t" anchorCtr="0" compatLnSpc="1"/>
          <a:lstStyle>
            <a:lvl1pPr algn="r" eaLnBrk="1" hangingPunct="1">
              <a:defRPr sz="1200">
                <a:latin typeface="Arial" panose="020B0604020202020204" pitchFamily="34" charset="0"/>
              </a:defRPr>
            </a:lvl1pPr>
          </a:lstStyle>
          <a:p>
            <a:pPr>
              <a:defRPr/>
            </a:pPr>
            <a:endParaRPr lang="en-US" dirty="0"/>
          </a:p>
        </p:txBody>
      </p:sp>
      <p:sp>
        <p:nvSpPr>
          <p:cNvPr id="9220" name="Rectangle 4"/>
          <p:cNvSpPr>
            <a:spLocks noGrp="1" noChangeArrowheads="1"/>
          </p:cNvSpPr>
          <p:nvPr>
            <p:ph type="ftr" sz="quarter" idx="2"/>
          </p:nvPr>
        </p:nvSpPr>
        <p:spPr bwMode="auto">
          <a:xfrm>
            <a:off x="0" y="8917422"/>
            <a:ext cx="3077739" cy="469424"/>
          </a:xfrm>
          <a:prstGeom prst="rect">
            <a:avLst/>
          </a:prstGeom>
          <a:noFill/>
          <a:ln w="9525">
            <a:noFill/>
            <a:miter lim="800000"/>
          </a:ln>
          <a:effectLst/>
        </p:spPr>
        <p:txBody>
          <a:bodyPr vert="horz" wrap="square" lIns="94229" tIns="47114" rIns="94229" bIns="47114" numCol="1" anchor="b" anchorCtr="0" compatLnSpc="1"/>
          <a:lstStyle>
            <a:lvl1pPr eaLnBrk="1" hangingPunct="1">
              <a:defRPr sz="1200">
                <a:latin typeface="Arial" panose="020B0604020202020204" pitchFamily="34" charset="0"/>
              </a:defRPr>
            </a:lvl1pPr>
          </a:lstStyle>
          <a:p>
            <a:pPr>
              <a:defRPr/>
            </a:pPr>
            <a:endParaRPr lang="en-US" dirty="0"/>
          </a:p>
        </p:txBody>
      </p:sp>
      <p:sp>
        <p:nvSpPr>
          <p:cNvPr id="9221" name="Rectangle 5"/>
          <p:cNvSpPr>
            <a:spLocks noGrp="1" noChangeArrowheads="1"/>
          </p:cNvSpPr>
          <p:nvPr>
            <p:ph type="sldNum" sz="quarter" idx="3"/>
          </p:nvPr>
        </p:nvSpPr>
        <p:spPr bwMode="auto">
          <a:xfrm>
            <a:off x="4023092" y="8917422"/>
            <a:ext cx="3077739" cy="469424"/>
          </a:xfrm>
          <a:prstGeom prst="rect">
            <a:avLst/>
          </a:prstGeom>
          <a:noFill/>
          <a:ln w="9525">
            <a:noFill/>
            <a:miter lim="800000"/>
          </a:ln>
          <a:effectLst/>
        </p:spPr>
        <p:txBody>
          <a:bodyPr vert="horz" wrap="square" lIns="94229" tIns="47114" rIns="94229" bIns="47114" numCol="1" anchor="b" anchorCtr="0" compatLnSpc="1"/>
          <a:lstStyle>
            <a:lvl1pPr algn="r" eaLnBrk="1" hangingPunct="1">
              <a:defRPr sz="1200" smtClean="0"/>
            </a:lvl1pPr>
          </a:lstStyle>
          <a:p>
            <a:pPr>
              <a:defRPr/>
            </a:pPr>
            <a:fld id="{F038D64D-179F-42DD-BD96-30C08D064F9E}" type="slidenum">
              <a:rPr lang="en-US" altLang="en-US"/>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671C669-9F89-421E-BEE7-7A06F4EF047A}" type="datetimeFigureOut">
              <a:rPr lang="en-US" smtClean="0"/>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04671A7-8426-4333-9D9D-44B333D2F062}"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EBD7170-DB0C-4FC2-A1EC-4DEE81184EC2}" type="slidenum">
              <a:rPr lang="en-US"/>
            </a:fld>
            <a:endParaRPr lang="en-US" dirty="0"/>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p:spPr>
        <p:txBody>
          <a:bodyPr/>
          <a:lstStyle/>
          <a:p>
            <a:r>
              <a:rPr lang="en-US" dirty="0"/>
              <a:t>2. Think of the word </a:t>
            </a:r>
            <a:r>
              <a:rPr lang="en-US" b="1" dirty="0"/>
              <a:t>Division</a:t>
            </a:r>
            <a:r>
              <a:rPr lang="en-US" dirty="0"/>
              <a:t>—red horse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CA13E7E-4C9B-4068-AD67-4A4817852B2A}" type="slidenum">
              <a:rPr lang="en-US"/>
            </a:fld>
            <a:endParaRPr lang="en-US" dirty="0"/>
          </a:p>
        </p:txBody>
      </p:sp>
      <p:sp>
        <p:nvSpPr>
          <p:cNvPr id="30723" name="Rectangle 2"/>
          <p:cNvSpPr>
            <a:spLocks noGrp="1" noRot="1" noChangeAspect="1" noChangeArrowheads="1" noTextEdit="1"/>
          </p:cNvSpPr>
          <p:nvPr>
            <p:ph type="sldImg"/>
          </p:nvPr>
        </p:nvSpPr>
        <p:spPr/>
      </p:sp>
      <p:sp>
        <p:nvSpPr>
          <p:cNvPr id="30724" name="Rectangle 3"/>
          <p:cNvSpPr>
            <a:spLocks noGrp="1" noChangeArrowheads="1"/>
          </p:cNvSpPr>
          <p:nvPr>
            <p:ph type="body" idx="1"/>
          </p:nvPr>
        </p:nvSpPr>
        <p:spPr>
          <a:noFill/>
        </p:spPr>
        <p:txBody>
          <a:bodyPr/>
          <a:lstStyle/>
          <a:p>
            <a:pPr marL="228600" indent="-228600"/>
            <a:r>
              <a:rPr lang="en-US" b="1" dirty="0"/>
              <a:t>3.  Depravation</a:t>
            </a:r>
            <a:r>
              <a:rPr lang="en-US" dirty="0"/>
              <a:t>…as the black horse rides by.  Then click again at “Balances”  to add scales pic.</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CA13E7E-4C9B-4068-AD67-4A4817852B2A}" type="slidenum">
              <a:rPr lang="en-US"/>
            </a:fld>
            <a:endParaRPr lang="en-US" dirty="0"/>
          </a:p>
        </p:txBody>
      </p:sp>
      <p:sp>
        <p:nvSpPr>
          <p:cNvPr id="30723" name="Rectangle 2"/>
          <p:cNvSpPr>
            <a:spLocks noGrp="1" noRot="1" noChangeAspect="1" noChangeArrowheads="1" noTextEdit="1"/>
          </p:cNvSpPr>
          <p:nvPr>
            <p:ph type="sldImg"/>
          </p:nvPr>
        </p:nvSpPr>
        <p:spPr/>
      </p:sp>
      <p:sp>
        <p:nvSpPr>
          <p:cNvPr id="30724" name="Rectangle 3"/>
          <p:cNvSpPr>
            <a:spLocks noGrp="1" noChangeArrowheads="1"/>
          </p:cNvSpPr>
          <p:nvPr>
            <p:ph type="body" idx="1"/>
          </p:nvPr>
        </p:nvSpPr>
        <p:spPr>
          <a:noFill/>
        </p:spPr>
        <p:txBody>
          <a:bodyPr/>
          <a:lstStyle/>
          <a:p>
            <a:pPr marL="228600" indent="-228600"/>
            <a:r>
              <a:rPr lang="en-US" b="1" dirty="0"/>
              <a:t>3.  Depravation</a:t>
            </a:r>
            <a:r>
              <a:rPr lang="en-US" dirty="0"/>
              <a:t>…as the black horse rides by.  Then click again at “Balances”  to add scales pic.</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649566-193D-42C3-A2C3-EC0FE1C29137}" type="slidenum">
              <a:rPr lang="en-US" smtClean="0"/>
            </a:fld>
            <a:endParaRPr lang="en-US" dirty="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649566-193D-42C3-A2C3-EC0FE1C29137}" type="slidenum">
              <a:rPr lang="en-US" smtClean="0"/>
            </a:fld>
            <a:endParaRPr lang="en-US" dirty="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649566-193D-42C3-A2C3-EC0FE1C29137}" type="slidenum">
              <a:rPr lang="en-US" smtClean="0"/>
            </a:fld>
            <a:endParaRPr lang="en-US" dirty="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649566-193D-42C3-A2C3-EC0FE1C29137}" type="slidenum">
              <a:rPr lang="en-US" smtClean="0"/>
            </a:fld>
            <a:endParaRPr lang="en-US" dirty="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649566-193D-42C3-A2C3-EC0FE1C29137}" type="slidenum">
              <a:rPr lang="en-US" smtClean="0"/>
            </a:fld>
            <a:endParaRPr lang="en-US" dirty="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1D160DD-BDCB-41B1-9B2C-6F5B9CC1398F}" type="slidenum">
              <a:rPr lang="en-US" altLang="en-US"/>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1F732DF-C77B-4067-AB5B-1B243A9FEDB9}" type="slidenum">
              <a:rPr lang="en-US" altLang="en-US"/>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2B2D068-AECD-4826-A8FC-1F46AB8C19A3}" type="slidenum">
              <a:rPr lang="en-US" altLang="en-US"/>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CB404F7-EBA5-4F38-BD97-133F601FD3EE}" type="slidenum">
              <a:rPr lang="en-US" altLang="en-US"/>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34841D0-524B-4224-AF80-349E87C06161}" type="slidenum">
              <a:rPr lang="en-US" altLang="en-US"/>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B9FDB81-D3C1-4171-898B-864DA05BF5BC}" type="slidenum">
              <a:rPr lang="en-US" altLang="en-US"/>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FE2F61A9-4690-456B-9917-BF93D03C8546}" type="slidenum">
              <a:rPr lang="en-US" altLang="en-US"/>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E94F7CB4-7B3A-4A0D-9834-2252CF2CAB4D}" type="slidenum">
              <a:rPr lang="en-US" altLang="en-US"/>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C57305B2-3F0F-4E23-86E3-9D04807BB5DE}" type="slidenum">
              <a:rPr lang="en-US" altLang="en-US"/>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714EDEA9-45B4-4FB5-AED8-D42F3F5C51D5}" type="slidenum">
              <a:rPr lang="en-US" altLang="en-US"/>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4C573660-A109-4F0C-8BE0-C5E55255E0A2}" type="slidenum">
              <a:rPr lang="en-US" altLang="en-US"/>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715962"/>
          </a:xfrm>
          <a:prstGeom prst="rect">
            <a:avLst/>
          </a:prstGeom>
          <a:noFill/>
          <a:ln w="76200" cmpd="tri">
            <a:solidFill>
              <a:srgbClr val="800080"/>
            </a:solid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pPr lvl="0"/>
            <a:r>
              <a:rPr lang="en-US" altLang="en-US" dirty="0"/>
              <a:t>Click to edit Master title style</a:t>
            </a:r>
            <a:endParaRPr lang="en-US" altLang="en-US" dirty="0"/>
          </a:p>
        </p:txBody>
      </p:sp>
      <p:sp>
        <p:nvSpPr>
          <p:cNvPr id="1028" name="Rectangle 3"/>
          <p:cNvSpPr>
            <a:spLocks noGrp="1" noChangeArrowheads="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83DE880A-4184-49CB-9D25-3D61F1A732A4}" type="slidenum">
              <a:rPr lang="en-US" altLang="en-US"/>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oper Black" pitchFamily="18" charset="0"/>
        </a:defRPr>
      </a:lvl2pPr>
      <a:lvl3pPr algn="ctr" rtl="0" eaLnBrk="0" fontAlgn="base" hangingPunct="0">
        <a:spcBef>
          <a:spcPct val="0"/>
        </a:spcBef>
        <a:spcAft>
          <a:spcPct val="0"/>
        </a:spcAft>
        <a:defRPr sz="3600">
          <a:solidFill>
            <a:schemeClr val="tx2"/>
          </a:solidFill>
          <a:latin typeface="Cooper Black" pitchFamily="18" charset="0"/>
        </a:defRPr>
      </a:lvl3pPr>
      <a:lvl4pPr algn="ctr" rtl="0" eaLnBrk="0" fontAlgn="base" hangingPunct="0">
        <a:spcBef>
          <a:spcPct val="0"/>
        </a:spcBef>
        <a:spcAft>
          <a:spcPct val="0"/>
        </a:spcAft>
        <a:defRPr sz="3600">
          <a:solidFill>
            <a:schemeClr val="tx2"/>
          </a:solidFill>
          <a:latin typeface="Cooper Black" pitchFamily="18" charset="0"/>
        </a:defRPr>
      </a:lvl4pPr>
      <a:lvl5pPr algn="ctr" rtl="0" eaLnBrk="0" fontAlgn="base" hangingPunct="0">
        <a:spcBef>
          <a:spcPct val="0"/>
        </a:spcBef>
        <a:spcAft>
          <a:spcPct val="0"/>
        </a:spcAft>
        <a:defRPr sz="3600">
          <a:solidFill>
            <a:schemeClr val="tx2"/>
          </a:solidFill>
          <a:latin typeface="Cooper Black" pitchFamily="18" charset="0"/>
        </a:defRPr>
      </a:lvl5pPr>
      <a:lvl6pPr marL="457200" algn="ctr" rtl="0" fontAlgn="base">
        <a:spcBef>
          <a:spcPct val="0"/>
        </a:spcBef>
        <a:spcAft>
          <a:spcPct val="0"/>
        </a:spcAft>
        <a:defRPr sz="3600">
          <a:solidFill>
            <a:schemeClr val="tx2"/>
          </a:solidFill>
          <a:latin typeface="Cooper Black" pitchFamily="18" charset="0"/>
        </a:defRPr>
      </a:lvl6pPr>
      <a:lvl7pPr marL="914400" algn="ctr" rtl="0" fontAlgn="base">
        <a:spcBef>
          <a:spcPct val="0"/>
        </a:spcBef>
        <a:spcAft>
          <a:spcPct val="0"/>
        </a:spcAft>
        <a:defRPr sz="3600">
          <a:solidFill>
            <a:schemeClr val="tx2"/>
          </a:solidFill>
          <a:latin typeface="Cooper Black" pitchFamily="18" charset="0"/>
        </a:defRPr>
      </a:lvl7pPr>
      <a:lvl8pPr marL="1371600" algn="ctr" rtl="0" fontAlgn="base">
        <a:spcBef>
          <a:spcPct val="0"/>
        </a:spcBef>
        <a:spcAft>
          <a:spcPct val="0"/>
        </a:spcAft>
        <a:defRPr sz="3600">
          <a:solidFill>
            <a:schemeClr val="tx2"/>
          </a:solidFill>
          <a:latin typeface="Cooper Black" pitchFamily="18" charset="0"/>
        </a:defRPr>
      </a:lvl8pPr>
      <a:lvl9pPr marL="1828800" algn="ctr" rtl="0" fontAlgn="base">
        <a:spcBef>
          <a:spcPct val="0"/>
        </a:spcBef>
        <a:spcAft>
          <a:spcPct val="0"/>
        </a:spcAft>
        <a:defRPr sz="3600">
          <a:solidFill>
            <a:schemeClr val="tx2"/>
          </a:solidFill>
          <a:latin typeface="Cooper Black" pitchFamily="18" charset="0"/>
        </a:defRPr>
      </a:lvl9pPr>
    </p:titleStyle>
    <p:body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500">
        <p:randomBar dir="vert"/>
      </p:transition>
    </mc:Choice>
    <mc:Fallback>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5"/>
          <p:cNvSpPr>
            <a:spLocks noGrp="1" noRot="1" noChangeAspect="1" noMove="1" noResize="1" noEditPoints="1" noAdjustHandles="1" noChangeArrowheads="1" noChangeShapeType="1" noTextEdit="1"/>
          </p:cNvSpPr>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Image result for Horse Pale Rider Death"/>
          <p:cNvPicPr>
            <a:picLocks noChangeAspect="1" noChangeArrowheads="1"/>
          </p:cNvPicPr>
          <p:nvPr/>
        </p:nvPicPr>
        <p:blipFill rotWithShape="1">
          <a:blip r:embed="rId1">
            <a:extLst>
              <a:ext uri="{28A0092B-C50C-407E-A947-70E740481C1C}">
                <a14:useLocalDpi xmlns:a14="http://schemas.microsoft.com/office/drawing/2010/main" val="0"/>
              </a:ext>
            </a:extLst>
          </a:blip>
          <a:srcRect l="14905" r="4582"/>
          <a:stretch>
            <a:fillRect/>
          </a:stretch>
        </p:blipFill>
        <p:spPr bwMode="auto">
          <a:xfrm>
            <a:off x="1095447" y="10"/>
            <a:ext cx="6953105"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9" name="Subtitle 2"/>
          <p:cNvSpPr txBox="1"/>
          <p:nvPr/>
        </p:nvSpPr>
        <p:spPr>
          <a:xfrm>
            <a:off x="5715000" y="-76200"/>
            <a:ext cx="3505200" cy="2971800"/>
          </a:xfrm>
          <a:prstGeom prst="rect">
            <a:avLst/>
          </a:prstGeom>
          <a:solidFill>
            <a:schemeClr val="accent1">
              <a:alpha val="78822"/>
            </a:schemeClr>
          </a:solidFill>
        </p:spPr>
        <p:txBody>
          <a:bodyPr/>
          <a:lstStyle/>
          <a:p>
            <a:pPr marL="609600" indent="-609600">
              <a:spcBef>
                <a:spcPct val="50000"/>
              </a:spcBef>
            </a:pP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Revelation 6:7-8</a:t>
            </a:r>
            <a:endPar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ct val="50000"/>
              </a:spcBef>
            </a:pP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  4</a:t>
            </a:r>
            <a:r>
              <a:rPr lang="en-US" sz="3200" b="1" baseline="30000" dirty="0">
                <a:effectLst>
                  <a:outerShdw blurRad="38100" dist="38100" dir="2700000" algn="tl">
                    <a:srgbClr val="000000">
                      <a:alpha val="43137"/>
                    </a:srgbClr>
                  </a:outerShdw>
                </a:effectLst>
                <a:latin typeface="+mn-lt"/>
                <a:ea typeface="Arial Unicode MS" pitchFamily="34" charset="-128"/>
                <a:cs typeface="Arial Unicode MS" pitchFamily="34" charset="-128"/>
              </a:rPr>
              <a:t>th</a:t>
            </a: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 Seal </a:t>
            </a:r>
            <a:endPar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ts val="600"/>
              </a:spcBef>
            </a:pP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    Pale Horse </a:t>
            </a:r>
            <a:endPar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ts val="600"/>
              </a:spcBef>
            </a:pP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          of</a:t>
            </a:r>
            <a:endPar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ts val="600"/>
              </a:spcBef>
            </a:pP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        Devastation</a:t>
            </a:r>
            <a:r>
              <a:rPr lang="en-US" b="1"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2000" fill="hold"/>
                                        <p:tgtEl>
                                          <p:spTgt spid="9">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additive="base">
                                        <p:cTn id="32"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chemeClr val="bg1">
                <a:lumMod val="95000"/>
              </a:schemeClr>
            </a:outerShdw>
          </a:effectLst>
        </p:spPr>
      </p:pic>
      <p:pic>
        <p:nvPicPr>
          <p:cNvPr id="4" name="Picture 2" descr="http://www.wcg.org/lit/images/wt/taylor%20-%20pale%20horse.jpg"/>
          <p:cNvPicPr>
            <a:picLocks noChangeAspect="1" noChangeArrowheads="1"/>
          </p:cNvPicPr>
          <p:nvPr/>
        </p:nvPicPr>
        <p:blipFill>
          <a:blip r:embed="rId2"/>
          <a:srcRect/>
          <a:stretch>
            <a:fillRect/>
          </a:stretch>
        </p:blipFill>
        <p:spPr bwMode="auto">
          <a:xfrm>
            <a:off x="0" y="-152400"/>
            <a:ext cx="4419600" cy="7010400"/>
          </a:xfrm>
          <a:prstGeom prst="rect">
            <a:avLst/>
          </a:prstGeom>
          <a:noFill/>
        </p:spPr>
      </p:pic>
      <p:sp>
        <p:nvSpPr>
          <p:cNvPr id="6" name="Subtitle 2"/>
          <p:cNvSpPr txBox="1"/>
          <p:nvPr/>
        </p:nvSpPr>
        <p:spPr>
          <a:xfrm>
            <a:off x="4343400" y="0"/>
            <a:ext cx="4800600" cy="6858000"/>
          </a:xfrm>
          <a:prstGeom prst="rect">
            <a:avLst/>
          </a:prstGeom>
          <a:solidFill>
            <a:schemeClr val="accent1">
              <a:alpha val="78822"/>
            </a:schemeClr>
          </a:solidFill>
        </p:spPr>
        <p:txBody>
          <a:bodyPr/>
          <a:lstStyle/>
          <a:p>
            <a:pPr marL="609600" indent="-609600">
              <a:spcBef>
                <a:spcPct val="50000"/>
              </a:spcBef>
            </a:pPr>
            <a:r>
              <a:rPr lang="en-US" sz="3200" b="1" dirty="0">
                <a:effectLst>
                  <a:outerShdw blurRad="38100" dist="38100" dir="2700000" algn="tl">
                    <a:srgbClr val="000000">
                      <a:alpha val="43137"/>
                    </a:srgbClr>
                  </a:outerShdw>
                </a:effectLst>
                <a:latin typeface="+mn-lt"/>
                <a:ea typeface="Arial Unicode MS" pitchFamily="34" charset="-128"/>
                <a:cs typeface="Arial Unicode MS" pitchFamily="34" charset="-128"/>
              </a:rPr>
              <a:t>Pale Horse= Devastation</a:t>
            </a:r>
            <a:r>
              <a:rPr lang="en-US" b="1"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ct val="50000"/>
              </a:spcBef>
              <a:buFontTx/>
              <a:buAutoNum type="arabicPeriod"/>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Breadth of Devastation</a:t>
            </a:r>
            <a:r>
              <a:rPr lang="en-US"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371600" lvl="2" indent="-457200">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Pale</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mn-lt"/>
                <a:ea typeface="Arial Unicode MS" pitchFamily="34" charset="-128"/>
                <a:cs typeface="Arial Unicode MS" pitchFamily="34" charset="-128"/>
              </a:rPr>
              <a:t>sick yellow-green of corpse</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371600" lvl="2" indent="-457200">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Death</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mn-lt"/>
                <a:ea typeface="Arial Unicode MS" pitchFamily="34" charset="-128"/>
                <a:cs typeface="Arial Unicode MS" pitchFamily="34" charset="-128"/>
              </a:rPr>
              <a:t>death of the Body</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371600" lvl="2" indent="-457200">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Hell</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follows (</a:t>
            </a:r>
            <a:r>
              <a:rPr lang="en-US" sz="2800" i="1" dirty="0">
                <a:effectLst>
                  <a:outerShdw blurRad="38100" dist="38100" dir="2700000" algn="tl">
                    <a:srgbClr val="000000">
                      <a:alpha val="43137"/>
                    </a:srgbClr>
                  </a:outerShdw>
                </a:effectLst>
                <a:latin typeface="+mn-lt"/>
                <a:ea typeface="Arial Unicode MS" pitchFamily="34" charset="-128"/>
                <a:cs typeface="Arial Unicode MS" pitchFamily="34" charset="-128"/>
              </a:rPr>
              <a:t>death of the Spirit</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371600" lvl="2" indent="-457200">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Death</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will claim </a:t>
            </a: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¼</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of the population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ts val="1200"/>
              </a:spcBef>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One out of Four People…</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ts val="600"/>
              </a:spcBef>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…Will Die </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p:nvPr/>
        </p:nvSpPr>
        <p:spPr>
          <a:xfrm>
            <a:off x="0" y="0"/>
            <a:ext cx="4800600" cy="6858000"/>
          </a:xfrm>
          <a:prstGeom prst="rect">
            <a:avLst/>
          </a:prstGeom>
          <a:solidFill>
            <a:schemeClr val="accent1">
              <a:alpha val="78822"/>
            </a:schemeClr>
          </a:solidFill>
        </p:spPr>
        <p:txBody>
          <a:bodyPr/>
          <a:lstStyle/>
          <a:p>
            <a:pPr marL="609600" indent="-609600">
              <a:spcBef>
                <a:spcPct val="500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Pale Horse= Devastation  </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spcBef>
                <a:spcPts val="600"/>
              </a:spcBef>
              <a:buFontTx/>
              <a:buAutoNum type="arabicPeriod" startAt="2"/>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Brutality of Devastation</a:t>
            </a:r>
            <a: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Sword</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warfare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Famine</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–starvation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Death</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981200" lvl="3" indent="-609600">
              <a:spcBef>
                <a:spcPts val="0"/>
              </a:spcBef>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apart from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981200" lvl="3" indent="-609600">
              <a:spcBef>
                <a:spcPts val="0"/>
              </a:spcBef>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warfare and famine</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Pestilence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828800" lvl="3"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epidemic</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524000" lvl="2" indent="-609600">
              <a:spcBef>
                <a:spcPts val="0"/>
              </a:spcBef>
              <a:spcAft>
                <a:spcPts val="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Beasts</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828800" lvl="3" indent="-457200">
              <a:spcBef>
                <a:spcPts val="0"/>
              </a:spcBef>
              <a:spcAft>
                <a:spcPts val="0"/>
              </a:spcAft>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“Small Animals-  Rodents”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5" name="Picture 2"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l="43925" r="1"/>
          <a:stretch>
            <a:fillRect/>
          </a:stretch>
        </p:blipFill>
        <p:spPr bwMode="auto">
          <a:xfrm>
            <a:off x="4724400" y="0"/>
            <a:ext cx="4419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additive="base">
                                        <p:cTn id="58"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 calcmode="lin" valueType="num">
                                      <p:cBhvr additive="base">
                                        <p:cTn id="63" dur="2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p:nvPr/>
        </p:nvSpPr>
        <p:spPr>
          <a:xfrm>
            <a:off x="4343400" y="0"/>
            <a:ext cx="4800600" cy="6858000"/>
          </a:xfrm>
          <a:prstGeom prst="rect">
            <a:avLst/>
          </a:prstGeom>
          <a:solidFill>
            <a:schemeClr val="accent1">
              <a:alpha val="78822"/>
            </a:schemeClr>
          </a:solidFill>
        </p:spPr>
        <p:txBody>
          <a:bodyPr/>
          <a:lstStyle/>
          <a:p>
            <a:pPr marL="457200" indent="-457200">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With all the warfare, the death /carnage, the rat pop. of this world will explode.</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One breeding pair can prod. 5 litters of between 8 and 9 offspring per year.</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If 95% of the rat pop. in a given area is destroyed..</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…they can replenish their numbers within one year.  </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pic>
        <p:nvPicPr>
          <p:cNvPr id="6" name="Picture 6"/>
          <p:cNvPicPr>
            <a:picLocks noChangeAspect="1" noChangeArrowheads="1"/>
          </p:cNvPicPr>
          <p:nvPr/>
        </p:nvPicPr>
        <p:blipFill rotWithShape="1">
          <a:blip r:embed="rId1">
            <a:extLst>
              <a:ext uri="{28A0092B-C50C-407E-A947-70E740481C1C}">
                <a14:useLocalDpi xmlns:a14="http://schemas.microsoft.com/office/drawing/2010/main" val="0"/>
              </a:ext>
            </a:extLst>
          </a:blip>
          <a:srcRect b="8545"/>
          <a:stretch>
            <a:fillRect/>
          </a:stretch>
        </p:blipFill>
        <p:spPr bwMode="auto">
          <a:xfrm>
            <a:off x="0" y="0"/>
            <a:ext cx="43434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par>
                          <p:cTn id="17" fill="hold">
                            <p:stCondLst>
                              <p:cond delay="0"/>
                            </p:stCondLst>
                            <p:childTnLst>
                              <p:par>
                                <p:cTn id="18" presetID="2" presetClass="entr" presetSubtype="4"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chemeClr val="bg1">
                <a:lumMod val="95000"/>
              </a:schemeClr>
            </a:outerShdw>
          </a:effectLst>
        </p:spPr>
      </p:pic>
      <p:pic>
        <p:nvPicPr>
          <p:cNvPr id="4" name="Picture 2" descr="http://www.wcg.org/lit/images/wt/taylor%20-%20pale%20horse.jpg"/>
          <p:cNvPicPr>
            <a:picLocks noChangeAspect="1" noChangeArrowheads="1"/>
          </p:cNvPicPr>
          <p:nvPr/>
        </p:nvPicPr>
        <p:blipFill>
          <a:blip r:embed="rId2"/>
          <a:srcRect/>
          <a:stretch>
            <a:fillRect/>
          </a:stretch>
        </p:blipFill>
        <p:spPr bwMode="auto">
          <a:xfrm>
            <a:off x="0" y="-152400"/>
            <a:ext cx="4419600" cy="7010400"/>
          </a:xfrm>
          <a:prstGeom prst="rect">
            <a:avLst/>
          </a:prstGeom>
          <a:noFill/>
        </p:spPr>
      </p:pic>
      <p:sp>
        <p:nvSpPr>
          <p:cNvPr id="5" name="Subtitle 2"/>
          <p:cNvSpPr txBox="1"/>
          <p:nvPr/>
        </p:nvSpPr>
        <p:spPr>
          <a:xfrm>
            <a:off x="4343400" y="0"/>
            <a:ext cx="4800600" cy="6858000"/>
          </a:xfrm>
          <a:prstGeom prst="rect">
            <a:avLst/>
          </a:prstGeom>
          <a:solidFill>
            <a:schemeClr val="accent1">
              <a:alpha val="78822"/>
            </a:schemeClr>
          </a:solidFill>
        </p:spPr>
        <p:txBody>
          <a:bodyPr/>
          <a:lstStyle/>
          <a:p>
            <a:pPr marL="457200" indent="-457200">
              <a:buFont typeface="Courier New" panose="02070309020205020404" pitchFamily="49" charset="0"/>
              <a:buChar char="o"/>
            </a:pP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Rats are nasty animals.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They carry some 35 diseases.</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spcBef>
                <a:spcPts val="60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They were responsible for killing 1/3 of the pop. of Europe during the Middle Ages of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“Bubonic Plague”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spcBef>
                <a:spcPts val="60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Rats carry typhus, which killed nearly 200 million people during 400 yr pd.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spcBef>
                <a:spcPts val="60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Rats destroy $1 billion</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spcBef>
                <a:spcPts val="0"/>
              </a:spcBef>
            </a:pP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in food in the US ea yr.</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 calcmode="lin" valueType="num">
                                      <p:cBhvr additive="base">
                                        <p:cTn id="40"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chemeClr val="bg1">
                <a:lumMod val="95000"/>
              </a:schemeClr>
            </a:outerShdw>
          </a:effectLst>
        </p:spPr>
      </p:pic>
      <p:sp>
        <p:nvSpPr>
          <p:cNvPr id="5" name="Subtitle 2"/>
          <p:cNvSpPr txBox="1"/>
          <p:nvPr/>
        </p:nvSpPr>
        <p:spPr>
          <a:xfrm>
            <a:off x="4343400" y="0"/>
            <a:ext cx="4800600" cy="6858000"/>
          </a:xfrm>
          <a:prstGeom prst="rect">
            <a:avLst/>
          </a:prstGeom>
          <a:solidFill>
            <a:schemeClr val="accent1">
              <a:alpha val="78822"/>
            </a:schemeClr>
          </a:solidFill>
        </p:spPr>
        <p:txBody>
          <a:bodyPr/>
          <a:lstStyle/>
          <a:p>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During this Time…</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5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You are Either Found in…</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3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mn-lt"/>
                <a:ea typeface="Arial Unicode MS" pitchFamily="34" charset="-128"/>
                <a:cs typeface="Arial Unicode MS" pitchFamily="34" charset="-128"/>
              </a:rPr>
              <a:t>Chapter 4/5</a:t>
            </a:r>
            <a:endParaRPr lang="en-US" sz="2800" b="1" u="sng"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r>
              <a:rPr lang="en-US" sz="2800" b="1" i="1" dirty="0">
                <a:effectLst>
                  <a:outerShdw blurRad="38100" dist="38100" dir="2700000" algn="tl">
                    <a:srgbClr val="000000">
                      <a:alpha val="43137"/>
                    </a:srgbClr>
                  </a:outerShdw>
                </a:effectLst>
                <a:latin typeface="+mn-lt"/>
                <a:ea typeface="Arial Unicode MS" pitchFamily="34" charset="-128"/>
                <a:cs typeface="Arial Unicode MS" pitchFamily="34" charset="-128"/>
              </a:rPr>
              <a:t>…In Heaven</a:t>
            </a:r>
            <a:endParaRPr lang="en-US" sz="2800" b="1" i="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r>
              <a:rPr lang="en-US" sz="2800" b="1" i="1" dirty="0">
                <a:effectLst>
                  <a:outerShdw blurRad="38100" dist="38100" dir="2700000" algn="tl">
                    <a:srgbClr val="000000">
                      <a:alpha val="43137"/>
                    </a:srgbClr>
                  </a:outerShdw>
                </a:effectLst>
                <a:latin typeface="+mn-lt"/>
                <a:ea typeface="Arial Unicode MS" pitchFamily="34" charset="-128"/>
                <a:cs typeface="Arial Unicode MS" pitchFamily="34" charset="-128"/>
              </a:rPr>
              <a:t>     …with the Saints</a:t>
            </a:r>
            <a:endParaRPr lang="en-US" sz="2800" b="1" i="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3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or</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3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mn-lt"/>
                <a:ea typeface="Arial Unicode MS" pitchFamily="34" charset="-128"/>
                <a:cs typeface="Arial Unicode MS" pitchFamily="34" charset="-128"/>
              </a:rPr>
              <a:t>Chapter 6</a:t>
            </a:r>
            <a:endParaRPr lang="en-US" sz="2800" b="1" u="sng"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mn-lt"/>
                <a:ea typeface="Arial Unicode MS" pitchFamily="34" charset="-128"/>
                <a:cs typeface="Arial Unicode MS" pitchFamily="34" charset="-128"/>
              </a:rPr>
              <a:t>…In Hell on Earth</a:t>
            </a: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gn="ctr">
              <a:spcBef>
                <a:spcPts val="600"/>
              </a:spcBef>
            </a:pP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So far Covid has claimed</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gn="ct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3.4 % of the worlds pop</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gn="ct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That is terrible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gn="ct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Makes it the worse </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gn="ctr"/>
            <a:r>
              <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rPr>
              <a:t>But nothing compared to White Horse</a:t>
            </a:r>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pic>
        <p:nvPicPr>
          <p:cNvPr id="6" name="Picture 8"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000"/>
                            </p:stCondLst>
                            <p:childTnLst>
                              <p:par>
                                <p:cTn id="32" presetID="2" presetClass="entr" presetSubtype="4" fill="hold" grpId="0"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8000"/>
                            </p:stCondLst>
                            <p:childTnLst>
                              <p:par>
                                <p:cTn id="37" presetID="2" presetClass="entr" presetSubtype="4" fill="hold" grpId="0"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0"/>
                            </p:stCondLst>
                            <p:childTnLst>
                              <p:par>
                                <p:cTn id="42" presetID="2" presetClass="entr" presetSubtype="4" fill="hold" grpId="0" nodeType="after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additive="base">
                                        <p:cTn id="44"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 calcmode="lin" valueType="num">
                                      <p:cBhvr additive="base">
                                        <p:cTn id="50"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5">
                                            <p:txEl>
                                              <p:pRg st="10" end="10"/>
                                            </p:txEl>
                                          </p:spTgt>
                                        </p:tgtEl>
                                        <p:attrNameLst>
                                          <p:attrName>style.visibility</p:attrName>
                                        </p:attrNameLst>
                                      </p:cBhvr>
                                      <p:to>
                                        <p:strVal val="visible"/>
                                      </p:to>
                                    </p:set>
                                    <p:anim calcmode="lin" valueType="num">
                                      <p:cBhvr additive="base">
                                        <p:cTn id="60"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anim calcmode="lin" valueType="num">
                                      <p:cBhvr additive="base">
                                        <p:cTn id="65" dur="2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par>
                          <p:cTn id="67" fill="hold">
                            <p:stCondLst>
                              <p:cond delay="8000"/>
                            </p:stCondLst>
                            <p:childTnLst>
                              <p:par>
                                <p:cTn id="68" presetID="2" presetClass="entr" presetSubtype="4" fill="hold" grpId="0" nodeType="afterEffect">
                                  <p:stCondLst>
                                    <p:cond delay="0"/>
                                  </p:stCondLst>
                                  <p:childTnLst>
                                    <p:set>
                                      <p:cBhvr>
                                        <p:cTn id="69" dur="1" fill="hold">
                                          <p:stCondLst>
                                            <p:cond delay="0"/>
                                          </p:stCondLst>
                                        </p:cTn>
                                        <p:tgtEl>
                                          <p:spTgt spid="5">
                                            <p:txEl>
                                              <p:pRg st="12" end="12"/>
                                            </p:txEl>
                                          </p:spTgt>
                                        </p:tgtEl>
                                        <p:attrNameLst>
                                          <p:attrName>style.visibility</p:attrName>
                                        </p:attrNameLst>
                                      </p:cBhvr>
                                      <p:to>
                                        <p:strVal val="visible"/>
                                      </p:to>
                                    </p:set>
                                    <p:anim calcmode="lin" valueType="num">
                                      <p:cBhvr additive="base">
                                        <p:cTn id="70" dur="2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The Four Horsemen of the Apocalypse"/>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Subtitle 2"/>
          <p:cNvSpPr txBox="1"/>
          <p:nvPr/>
        </p:nvSpPr>
        <p:spPr>
          <a:xfrm>
            <a:off x="4038600" y="2209800"/>
            <a:ext cx="4800600" cy="4495800"/>
          </a:xfrm>
          <a:prstGeom prst="rect">
            <a:avLst/>
          </a:prstGeom>
          <a:solidFill>
            <a:schemeClr val="accent1">
              <a:alpha val="78822"/>
            </a:schemeClr>
          </a:solidFill>
        </p:spPr>
        <p:txBody>
          <a:bodyPr/>
          <a:lstStyle/>
          <a:p>
            <a:pPr algn="ct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Matthew 24:3-8</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5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Depicts the…</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“Four Horsemen”</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1" indent="-457200">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“White Horse” (5)</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1" indent="-457200">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“Red Horse” (6)</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1" indent="-457200">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“Black Horse” (</a:t>
            </a:r>
            <a:r>
              <a:rPr lang="en-US" sz="2800" b="1" dirty="0" err="1">
                <a:effectLst>
                  <a:outerShdw blurRad="38100" dist="38100" dir="2700000" algn="tl">
                    <a:srgbClr val="000000">
                      <a:alpha val="43137"/>
                    </a:srgbClr>
                  </a:outerShdw>
                </a:effectLst>
                <a:latin typeface="+mn-lt"/>
                <a:ea typeface="Arial Unicode MS" pitchFamily="34" charset="-128"/>
                <a:cs typeface="Arial Unicode MS" pitchFamily="34" charset="-128"/>
              </a:rPr>
              <a:t>7a</a:t>
            </a: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1" indent="-457200">
              <a:buFont typeface="Courier New" panose="02070309020205020404" pitchFamily="49" charset="0"/>
              <a:buChar char="o"/>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“Pale Horse” (</a:t>
            </a:r>
            <a:r>
              <a:rPr lang="en-US" sz="2800" b="1" dirty="0" err="1">
                <a:effectLst>
                  <a:outerShdw blurRad="38100" dist="38100" dir="2700000" algn="tl">
                    <a:srgbClr val="000000">
                      <a:alpha val="43137"/>
                    </a:srgbClr>
                  </a:outerShdw>
                </a:effectLst>
                <a:latin typeface="+mn-lt"/>
                <a:ea typeface="Arial Unicode MS" pitchFamily="34" charset="-128"/>
                <a:cs typeface="Arial Unicode MS" pitchFamily="34" charset="-128"/>
              </a:rPr>
              <a:t>7b</a:t>
            </a: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3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He Warns… </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nSpc>
                <a:spcPct val="130000"/>
              </a:lnSpc>
            </a:pPr>
            <a:r>
              <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rPr>
              <a:t>   ….Just the Beginning (8) </a:t>
            </a:r>
            <a:endParaRPr lang="en-US" sz="2800" b="1"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457200" indent="-457200"/>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2" presetClass="entr" presetSubtype="4" fill="hold" grpId="0"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76200" y="4343400"/>
            <a:ext cx="90678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algn="ctr" eaLnBrk="1" hangingPunct="1">
              <a:spcBef>
                <a:spcPts val="0"/>
              </a:spcBef>
              <a:spcAft>
                <a:spcPts val="600"/>
              </a:spcAft>
              <a:buClrTx/>
              <a:buFontTx/>
              <a:buNone/>
            </a:pPr>
            <a:r>
              <a:rPr lang="en-US" altLang="en-US" sz="4000" b="1" dirty="0">
                <a:solidFill>
                  <a:schemeClr val="bg1"/>
                </a:solidFill>
                <a:effectLst>
                  <a:outerShdw blurRad="38100" dist="38100" dir="2700000" algn="tl">
                    <a:srgbClr val="000000">
                      <a:alpha val="43137"/>
                    </a:srgbClr>
                  </a:outerShdw>
                </a:effectLst>
              </a:rPr>
              <a:t>Revelation </a:t>
            </a:r>
            <a:r>
              <a:rPr lang="en-US" altLang="en-US" sz="3600" b="1" dirty="0">
                <a:solidFill>
                  <a:schemeClr val="bg1"/>
                </a:solidFill>
                <a:effectLst>
                  <a:outerShdw blurRad="38100" dist="38100" dir="2700000" algn="tl">
                    <a:srgbClr val="000000">
                      <a:alpha val="43137"/>
                    </a:srgbClr>
                  </a:outerShdw>
                </a:effectLst>
              </a:rPr>
              <a:t>(6:7-8) </a:t>
            </a:r>
            <a:r>
              <a:rPr lang="en-US" altLang="en-US" sz="3600" b="1" dirty="0" err="1">
                <a:solidFill>
                  <a:schemeClr val="bg1"/>
                </a:solidFill>
                <a:effectLst>
                  <a:outerShdw blurRad="38100" dist="38100" dir="2700000" algn="tl">
                    <a:srgbClr val="000000">
                      <a:alpha val="43137"/>
                    </a:srgbClr>
                  </a:outerShdw>
                </a:effectLst>
              </a:rPr>
              <a:t>pt.5</a:t>
            </a:r>
            <a:endParaRPr lang="en-US" altLang="en-US" sz="3600" b="1" dirty="0">
              <a:solidFill>
                <a:schemeClr val="bg1"/>
              </a:solidFill>
              <a:effectLst>
                <a:outerShdw blurRad="38100" dist="38100" dir="2700000" algn="tl">
                  <a:srgbClr val="000000">
                    <a:alpha val="43137"/>
                  </a:srgbClr>
                </a:outerShdw>
              </a:effectLst>
            </a:endParaRPr>
          </a:p>
          <a:p>
            <a:pPr algn="ctr" eaLnBrk="1" hangingPunct="1">
              <a:spcBef>
                <a:spcPts val="0"/>
              </a:spcBef>
              <a:spcAft>
                <a:spcPts val="600"/>
              </a:spcAft>
              <a:buClrTx/>
              <a:buFontTx/>
              <a:buNone/>
            </a:pPr>
            <a:r>
              <a:rPr lang="en-US" altLang="en-US" sz="3600" i="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 Pale Horse”  </a:t>
            </a:r>
            <a:endParaRPr lang="en-US" altLang="en-US" sz="3600" dirty="0">
              <a:solidFill>
                <a:schemeClr val="bg1"/>
              </a:solidFill>
              <a:effectLst>
                <a:outerShdw blurRad="38100" dist="38100" dir="2700000" algn="tl">
                  <a:srgbClr val="000000">
                    <a:alpha val="43137"/>
                  </a:srgbClr>
                </a:outerShdw>
              </a:effectLst>
              <a:latin typeface="+mn-lt"/>
            </a:endParaRPr>
          </a:p>
        </p:txBody>
      </p:sp>
      <p:sp>
        <p:nvSpPr>
          <p:cNvPr id="2" name="TextBox 1"/>
          <p:cNvSpPr txBox="1"/>
          <p:nvPr/>
        </p:nvSpPr>
        <p:spPr>
          <a:xfrm>
            <a:off x="914400" y="107169"/>
            <a:ext cx="27432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mn-lt"/>
              </a:rPr>
              <a:t>September 26, 2021</a:t>
            </a:r>
            <a:endParaRPr lang="en-US" sz="2000" dirty="0">
              <a:solidFill>
                <a:schemeClr val="bg1"/>
              </a:solidFill>
              <a:effectLst>
                <a:outerShdw blurRad="38100" dist="38100" dir="2700000" algn="tl">
                  <a:srgbClr val="000000">
                    <a:alpha val="43137"/>
                  </a:srgbClr>
                </a:outerShdw>
              </a:effectLst>
              <a:latin typeface="+mn-lt"/>
            </a:endParaRPr>
          </a:p>
        </p:txBody>
      </p:sp>
      <p:sp>
        <p:nvSpPr>
          <p:cNvPr id="3" name="TextBox 2"/>
          <p:cNvSpPr txBox="1"/>
          <p:nvPr/>
        </p:nvSpPr>
        <p:spPr>
          <a:xfrm>
            <a:off x="5791200" y="102274"/>
            <a:ext cx="24384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mn-lt"/>
              </a:rPr>
              <a:t>Edward Church </a:t>
            </a:r>
            <a:endParaRPr lang="en-US" sz="20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72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250"/>
                                        <p:tgtEl>
                                          <p:spTgt spid="4"/>
                                        </p:tgtEl>
                                      </p:cBhvr>
                                    </p:animEffect>
                                  </p:childTnLst>
                                </p:cTn>
                              </p:par>
                            </p:childTnLst>
                          </p:cTn>
                        </p:par>
                        <p:par>
                          <p:cTn id="8" fill="hold">
                            <p:stCondLst>
                              <p:cond delay="3500"/>
                            </p:stCondLst>
                            <p:childTnLst>
                              <p:par>
                                <p:cTn id="9" presetID="4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5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1295400"/>
            <a:ext cx="8991600" cy="3962400"/>
          </a:xfrm>
          <a:solidFill>
            <a:schemeClr val="bg1">
              <a:alpha val="90000"/>
            </a:schemeClr>
          </a:solidFill>
        </p:spPr>
        <p:txBody>
          <a:bodyPr/>
          <a:lstStyle/>
          <a:p>
            <a:pPr marL="0" indent="0">
              <a:buNone/>
            </a:pPr>
            <a:r>
              <a:rPr lang="en-US" sz="2800" b="1" dirty="0">
                <a:effectLst>
                  <a:outerShdw blurRad="38100" dist="38100" dir="2700000" algn="tl">
                    <a:srgbClr val="000000">
                      <a:alpha val="43137"/>
                    </a:srgbClr>
                  </a:outerShdw>
                </a:effectLst>
              </a:rPr>
              <a:t>Revelation 6:7-8 (KJV)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 And when he had opened the fourth seal, I heard the voice of the fourth beast say, Come and see.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 And I looked, and behold a pale horse: and his name that sat on him was Death, and Hell followed with him. And power was given unto them over the fourth part of the earth, to kill with sword, and with hunger, and with death, and with the beasts of the earth. </a:t>
            </a:r>
            <a:endParaRPr lang="en-US" sz="40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p:push dir="u"/>
      </p:transition>
    </mc:Choice>
    <mc:Fallback>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http://www.davidmiles.net/IMAGES/large_4Horseme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ubtitle 2"/>
          <p:cNvSpPr>
            <a:spLocks noGrp="1"/>
          </p:cNvSpPr>
          <p:nvPr>
            <p:ph type="subTitle" idx="1"/>
          </p:nvPr>
        </p:nvSpPr>
        <p:spPr>
          <a:xfrm>
            <a:off x="419100" y="1295400"/>
            <a:ext cx="8305800" cy="5029200"/>
          </a:xfrm>
          <a:solidFill>
            <a:schemeClr val="bg1">
              <a:alpha val="88000"/>
            </a:schemeClr>
          </a:solidFill>
        </p:spPr>
        <p:txBody>
          <a:bodyPr/>
          <a:lstStyle/>
          <a:p>
            <a:pPr algn="l">
              <a:spcBef>
                <a:spcPct val="50000"/>
              </a:spcBef>
            </a:pPr>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Jesus breaks the seven seals on the book one by one.  </a:t>
            </a:r>
            <a:endPar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algn="l">
              <a:spcBef>
                <a:spcPts val="1200"/>
              </a:spcBef>
            </a:pPr>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As the seals are opened, a series of Divine Judgments are poured out upon the earth and those who dwell on the earth.  </a:t>
            </a:r>
            <a:endPar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algn="l">
              <a:spcBef>
                <a:spcPts val="1200"/>
              </a:spcBef>
            </a:pPr>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The four seals describe events that will take place during the… </a:t>
            </a:r>
            <a:endPar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algn="l">
              <a:spcBef>
                <a:spcPts val="1200"/>
              </a:spcBef>
            </a:pPr>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          …First 21 months of Tribulation.</a:t>
            </a:r>
            <a:endPar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275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fade">
                                      <p:cBhvr>
                                        <p:cTn id="7" dur="1000"/>
                                        <p:tgtEl>
                                          <p:spTgt spid="17411">
                                            <p:bg/>
                                          </p:spTgt>
                                        </p:tgtEl>
                                      </p:cBhvr>
                                    </p:animEffect>
                                    <p:anim calcmode="lin" valueType="num">
                                      <p:cBhvr>
                                        <p:cTn id="8" dur="1000" fill="hold"/>
                                        <p:tgtEl>
                                          <p:spTgt spid="17411">
                                            <p:bg/>
                                          </p:spTgt>
                                        </p:tgtEl>
                                        <p:attrNameLst>
                                          <p:attrName>ppt_x</p:attrName>
                                        </p:attrNameLst>
                                      </p:cBhvr>
                                      <p:tavLst>
                                        <p:tav tm="0">
                                          <p:val>
                                            <p:strVal val="#ppt_x"/>
                                          </p:val>
                                        </p:tav>
                                        <p:tav tm="100000">
                                          <p:val>
                                            <p:strVal val="#ppt_x"/>
                                          </p:val>
                                        </p:tav>
                                      </p:tavLst>
                                    </p:anim>
                                    <p:anim calcmode="lin" valueType="num">
                                      <p:cBhvr>
                                        <p:cTn id="9" dur="1000" fill="hold"/>
                                        <p:tgtEl>
                                          <p:spTgt spid="17411">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Effect transition="in" filter="fade">
                                      <p:cBhvr>
                                        <p:cTn id="25" dur="1000"/>
                                        <p:tgtEl>
                                          <p:spTgt spid="17411">
                                            <p:txEl>
                                              <p:pRg st="2" end="2"/>
                                            </p:txEl>
                                          </p:spTgt>
                                        </p:tgtEl>
                                      </p:cBhvr>
                                    </p:animEffect>
                                    <p:anim calcmode="lin" valueType="num">
                                      <p:cBhvr>
                                        <p:cTn id="26"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1000"/>
                                        <p:tgtEl>
                                          <p:spTgt spid="17411">
                                            <p:txEl>
                                              <p:pRg st="3" end="3"/>
                                            </p:txEl>
                                          </p:spTgt>
                                        </p:tgtEl>
                                      </p:cBhvr>
                                    </p:animEffect>
                                    <p:anim calcmode="lin" valueType="num">
                                      <p:cBhvr>
                                        <p:cTn id="3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t="10578" r="1" b="12322"/>
          <a:stretch>
            <a:fillRect/>
          </a:stretch>
        </p:blipFill>
        <p:spPr bwMode="auto">
          <a:xfrm>
            <a:off x="3124879" y="9803"/>
            <a:ext cx="6019121" cy="348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658" b="4"/>
          <a:stretch>
            <a:fillRect/>
          </a:stretch>
        </p:blipFill>
        <p:spPr bwMode="auto">
          <a:xfrm>
            <a:off x="20" y="3197786"/>
            <a:ext cx="4864588" cy="3660213"/>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Shape 78"/>
          <p:cNvSpPr>
            <a:spLocks noGrp="1" noRot="1" noChangeAspect="1" noMove="1" noResize="1" noEditPoints="1" noAdjustHandles="1" noChangeArrowheads="1" noChangeShapeType="1" noTextEdit="1"/>
          </p:cNvSpPr>
          <p:nvPr/>
        </p:nvSpPr>
        <p:spPr>
          <a:xfrm>
            <a:off x="-1" y="8603"/>
            <a:ext cx="4093644" cy="3847552"/>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1032" name="Picture 8"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118"/>
          <a:stretch>
            <a:fillRect/>
          </a:stretch>
        </p:blipFill>
        <p:spPr bwMode="auto">
          <a:xfrm>
            <a:off x="20" y="10"/>
            <a:ext cx="3983764" cy="3746791"/>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p:cNvSpPr>
            <a:spLocks noGrp="1" noRot="1" noChangeAspect="1" noMove="1" noResize="1" noEditPoints="1" noAdjustHandles="1" noChangeArrowheads="1" noChangeShapeType="1" noTextEdit="1"/>
          </p:cNvSpPr>
          <p:nvPr/>
        </p:nvSpPr>
        <p:spPr>
          <a:xfrm>
            <a:off x="4030956" y="2373366"/>
            <a:ext cx="5108344" cy="44748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1034" name="Picture 10"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3" b="12683"/>
          <a:stretch>
            <a:fillRect/>
          </a:stretch>
        </p:blipFill>
        <p:spPr bwMode="auto">
          <a:xfrm>
            <a:off x="4150502" y="2482457"/>
            <a:ext cx="5011728" cy="4375973"/>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83" name="Oval 82"/>
          <p:cNvSpPr>
            <a:spLocks noGrp="1" noRot="1" noChangeAspect="1" noMove="1" noResize="1" noEditPoints="1" noAdjustHandles="1" noChangeArrowheads="1" noChangeShapeType="1" noTextEdit="1"/>
          </p:cNvSpPr>
          <p:nvPr/>
        </p:nvSpPr>
        <p:spPr>
          <a:xfrm>
            <a:off x="2362900" y="1142590"/>
            <a:ext cx="4431205" cy="4431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30" name="Picture 6"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7440" r="7308" b="-2"/>
          <a:stretch>
            <a:fillRect/>
          </a:stretch>
        </p:blipFill>
        <p:spPr bwMode="auto">
          <a:xfrm>
            <a:off x="2489333" y="1284205"/>
            <a:ext cx="4165333" cy="4165333"/>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31" name="Subtitle 2"/>
          <p:cNvSpPr txBox="1"/>
          <p:nvPr/>
        </p:nvSpPr>
        <p:spPr bwMode="auto">
          <a:xfrm>
            <a:off x="466430" y="751923"/>
            <a:ext cx="8220370" cy="4084039"/>
          </a:xfrm>
          <a:prstGeom prst="rect">
            <a:avLst/>
          </a:prstGeom>
          <a:solidFill>
            <a:schemeClr val="bg1">
              <a:alpha val="88000"/>
            </a:schemeClr>
          </a:solidFill>
          <a:ln>
            <a:noFill/>
          </a:ln>
        </p:spPr>
        <p:txBody>
          <a:bodyPr vert="horz" wrap="square" lIns="91440" tIns="45720" rIns="91440" bIns="45720" numCol="1" anchor="t" anchorCtr="0" compatLnSpc="1"/>
          <a:lst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a:lstStyle>
          <a:p>
            <a:pPr marL="0" indent="0">
              <a:spcBef>
                <a:spcPts val="1200"/>
              </a:spcBef>
              <a:buNone/>
            </a:pPr>
            <a:r>
              <a:rPr lang="en-US" altLang="en-US" b="1" kern="0" dirty="0">
                <a:effectLst>
                  <a:outerShdw blurRad="38100" dist="38100" dir="2700000" algn="tl">
                    <a:srgbClr val="000000">
                      <a:alpha val="43137"/>
                    </a:srgbClr>
                  </a:outerShdw>
                </a:effectLst>
                <a:latin typeface="Arial Rounded MT Bold" panose="020F0704030504030204" pitchFamily="34" charset="0"/>
              </a:rPr>
              <a:t>When The Lamb Opens First Seal,</a:t>
            </a:r>
            <a:endParaRPr lang="en-US" altLang="en-US" b="1" kern="0" dirty="0">
              <a:effectLst>
                <a:outerShdw blurRad="38100" dist="38100" dir="2700000" algn="tl">
                  <a:srgbClr val="000000">
                    <a:alpha val="43137"/>
                  </a:srgbClr>
                </a:outerShdw>
              </a:effectLst>
              <a:latin typeface="Arial Rounded MT Bold" panose="020F0704030504030204" pitchFamily="34" charset="0"/>
            </a:endParaRPr>
          </a:p>
          <a:p>
            <a:pPr marL="0" indent="0">
              <a:spcBef>
                <a:spcPts val="1200"/>
              </a:spcBef>
              <a:buNone/>
            </a:pPr>
            <a:r>
              <a:rPr lang="en-US" altLang="en-US" b="1" kern="0" dirty="0">
                <a:effectLst>
                  <a:outerShdw blurRad="38100" dist="38100" dir="2700000" algn="tl">
                    <a:srgbClr val="000000">
                      <a:alpha val="43137"/>
                    </a:srgbClr>
                  </a:outerShdw>
                </a:effectLst>
                <a:latin typeface="Arial Rounded MT Bold" panose="020F0704030504030204" pitchFamily="34" charset="0"/>
              </a:rPr>
              <a:t>   …“The Noise Of Thunder” in Heaven  </a:t>
            </a:r>
            <a:endParaRPr lang="en-US" altLang="en-US" b="1" kern="0" dirty="0">
              <a:effectLst>
                <a:outerShdw blurRad="38100" dist="38100" dir="2700000" algn="tl">
                  <a:srgbClr val="000000">
                    <a:alpha val="43137"/>
                  </a:srgbClr>
                </a:outerShdw>
              </a:effectLst>
              <a:latin typeface="Arial Rounded MT Bold" panose="020F0704030504030204" pitchFamily="34" charset="0"/>
            </a:endParaRPr>
          </a:p>
          <a:p>
            <a:pPr marL="0" indent="0">
              <a:spcBef>
                <a:spcPts val="1200"/>
              </a:spcBef>
              <a:buNone/>
            </a:pPr>
            <a:r>
              <a:rPr lang="en-US" altLang="en-US" b="1" kern="0" dirty="0">
                <a:effectLst>
                  <a:outerShdw blurRad="38100" dist="38100" dir="2700000" algn="tl">
                    <a:srgbClr val="000000">
                      <a:alpha val="43137"/>
                    </a:srgbClr>
                  </a:outerShdw>
                </a:effectLst>
                <a:latin typeface="Arial Rounded MT Bold" panose="020F0704030504030204" pitchFamily="34" charset="0"/>
              </a:rPr>
              <a:t>	Signals the Approach of a Storm</a:t>
            </a:r>
            <a:endParaRPr lang="en-US" altLang="en-US" b="1" kern="0" dirty="0">
              <a:effectLst>
                <a:outerShdw blurRad="38100" dist="38100" dir="2700000" algn="tl">
                  <a:srgbClr val="000000">
                    <a:alpha val="43137"/>
                  </a:srgbClr>
                </a:outerShdw>
              </a:effectLst>
              <a:latin typeface="Arial Rounded MT Bold" panose="020F0704030504030204" pitchFamily="34" charset="0"/>
            </a:endParaRPr>
          </a:p>
          <a:p>
            <a:pPr marL="0" indent="0">
              <a:spcBef>
                <a:spcPct val="50000"/>
              </a:spcBef>
              <a:buNone/>
            </a:pPr>
            <a:r>
              <a:rPr lang="en-US" altLang="en-US" b="1" kern="0" dirty="0">
                <a:effectLst>
                  <a:outerShdw blurRad="38100" dist="38100" dir="2700000" algn="tl">
                    <a:srgbClr val="000000">
                      <a:alpha val="43137"/>
                    </a:srgbClr>
                  </a:outerShdw>
                </a:effectLst>
                <a:latin typeface="Arial Rounded MT Bold" panose="020F0704030504030204" pitchFamily="34" charset="0"/>
              </a:rPr>
              <a:t>What Is About To Be Unleashed… </a:t>
            </a:r>
            <a:endParaRPr lang="en-US" altLang="en-US" b="1" kern="0" dirty="0">
              <a:effectLst>
                <a:outerShdw blurRad="38100" dist="38100" dir="2700000" algn="tl">
                  <a:srgbClr val="000000">
                    <a:alpha val="43137"/>
                  </a:srgbClr>
                </a:outerShdw>
              </a:effectLst>
              <a:latin typeface="Arial Rounded MT Bold" panose="020F0704030504030204" pitchFamily="34" charset="0"/>
            </a:endParaRPr>
          </a:p>
          <a:p>
            <a:pPr marL="0" indent="0">
              <a:spcBef>
                <a:spcPts val="1200"/>
              </a:spcBef>
              <a:buNone/>
            </a:pPr>
            <a:r>
              <a:rPr lang="en-US" altLang="en-US" b="1" kern="0" dirty="0">
                <a:effectLst>
                  <a:outerShdw blurRad="38100" dist="38100" dir="2700000" algn="tl">
                    <a:srgbClr val="000000">
                      <a:alpha val="43137"/>
                    </a:srgbClr>
                  </a:outerShdw>
                </a:effectLst>
                <a:latin typeface="Arial Rounded MT Bold" panose="020F0704030504030204" pitchFamily="34" charset="0"/>
              </a:rPr>
              <a:t>         …On This World Is      </a:t>
            </a:r>
            <a:endParaRPr lang="en-US" altLang="en-US" b="1" kern="0" dirty="0">
              <a:effectLst>
                <a:outerShdw blurRad="38100" dist="38100" dir="2700000" algn="tl">
                  <a:srgbClr val="000000">
                    <a:alpha val="43137"/>
                  </a:srgbClr>
                </a:outerShdw>
              </a:effectLst>
              <a:latin typeface="Arial Rounded MT Bold" panose="020F0704030504030204" pitchFamily="34" charset="0"/>
            </a:endParaRPr>
          </a:p>
          <a:p>
            <a:pPr marL="0" indent="0">
              <a:spcBef>
                <a:spcPts val="1200"/>
              </a:spcBef>
              <a:buNone/>
            </a:pPr>
            <a:r>
              <a:rPr lang="en-US" altLang="en-US" b="1" kern="0" dirty="0">
                <a:effectLst>
                  <a:outerShdw blurRad="38100" dist="38100" dir="2700000" algn="tl">
                    <a:srgbClr val="000000">
                      <a:alpha val="43137"/>
                    </a:srgbClr>
                  </a:outerShdw>
                </a:effectLst>
                <a:latin typeface="Arial Rounded MT Bold" panose="020F0704030504030204" pitchFamily="34" charset="0"/>
              </a:rPr>
              <a:t>              …Beyond Description.</a:t>
            </a:r>
            <a:endParaRPr lang="en-US" altLang="en-US" b="1" kern="0" dirty="0">
              <a:effectLst>
                <a:outerShdw blurRad="38100" dist="38100" dir="2700000" algn="tl">
                  <a:srgbClr val="000000">
                    <a:alpha val="43137"/>
                  </a:srgbClr>
                </a:outerShdw>
              </a:effectLst>
              <a:latin typeface="Arial Rounded MT Bold" panose="020F0704030504030204" pitchFamily="34" charset="0"/>
            </a:endParaRPr>
          </a:p>
          <a:p>
            <a:endParaRPr lang="en-US" altLang="en-US" kern="0" dirty="0"/>
          </a:p>
        </p:txBody>
      </p:sp>
    </p:spTree>
  </p:cSld>
  <p:clrMapOvr>
    <a:masterClrMapping/>
  </p:clrMapOvr>
  <mc:AlternateContent xmlns:mc="http://schemas.openxmlformats.org/markup-compatibility/2006">
    <mc:Choice xmlns:p14="http://schemas.microsoft.com/office/powerpoint/2010/main" Requires="p14">
      <p:transition spd="slow" p14:dur="35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bg/>
                                          </p:spTgt>
                                        </p:tgtEl>
                                        <p:attrNameLst>
                                          <p:attrName>style.visibility</p:attrName>
                                        </p:attrNameLst>
                                      </p:cBhvr>
                                      <p:to>
                                        <p:strVal val="visible"/>
                                      </p:to>
                                    </p:set>
                                    <p:anim calcmode="lin" valueType="num">
                                      <p:cBhvr additive="base">
                                        <p:cTn id="7" dur="2000" fill="hold"/>
                                        <p:tgtEl>
                                          <p:spTgt spid="31">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1">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 calcmode="lin" valueType="num">
                                      <p:cBhvr additive="base">
                                        <p:cTn id="11" dur="2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31">
                                            <p:txEl>
                                              <p:pRg st="1" end="1"/>
                                            </p:txEl>
                                          </p:spTgt>
                                        </p:tgtEl>
                                        <p:attrNameLst>
                                          <p:attrName>style.visibility</p:attrName>
                                        </p:attrNameLst>
                                      </p:cBhvr>
                                      <p:to>
                                        <p:strVal val="visible"/>
                                      </p:to>
                                    </p:set>
                                    <p:anim calcmode="lin" valueType="num">
                                      <p:cBhvr additive="base">
                                        <p:cTn id="16" dur="20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1">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1" fill="hold" grpId="0" nodeType="after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anim calcmode="lin" valueType="num">
                                      <p:cBhvr additive="base">
                                        <p:cTn id="21" dur="20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1">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1" fill="hold" grpId="0" nodeType="afterEffect">
                                  <p:stCondLst>
                                    <p:cond delay="0"/>
                                  </p:stCondLst>
                                  <p:childTnLst>
                                    <p:set>
                                      <p:cBhvr>
                                        <p:cTn id="25" dur="1" fill="hold">
                                          <p:stCondLst>
                                            <p:cond delay="0"/>
                                          </p:stCondLst>
                                        </p:cTn>
                                        <p:tgtEl>
                                          <p:spTgt spid="31">
                                            <p:txEl>
                                              <p:pRg st="3" end="3"/>
                                            </p:txEl>
                                          </p:spTgt>
                                        </p:tgtEl>
                                        <p:attrNameLst>
                                          <p:attrName>style.visibility</p:attrName>
                                        </p:attrNameLst>
                                      </p:cBhvr>
                                      <p:to>
                                        <p:strVal val="visible"/>
                                      </p:to>
                                    </p:set>
                                    <p:anim calcmode="lin" valueType="num">
                                      <p:cBhvr additive="base">
                                        <p:cTn id="26" dur="20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1">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1" fill="hold" grpId="0" nodeType="after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anim calcmode="lin" valueType="num">
                                      <p:cBhvr additive="base">
                                        <p:cTn id="31" dur="2000" fill="hold"/>
                                        <p:tgtEl>
                                          <p:spTgt spid="3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1">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0000"/>
                            </p:stCondLst>
                            <p:childTnLst>
                              <p:par>
                                <p:cTn id="34" presetID="2" presetClass="entr" presetSubtype="1" fill="hold" grpId="0" nodeType="afterEffect">
                                  <p:stCondLst>
                                    <p:cond delay="0"/>
                                  </p:stCondLst>
                                  <p:childTnLst>
                                    <p:set>
                                      <p:cBhvr>
                                        <p:cTn id="35" dur="1" fill="hold">
                                          <p:stCondLst>
                                            <p:cond delay="0"/>
                                          </p:stCondLst>
                                        </p:cTn>
                                        <p:tgtEl>
                                          <p:spTgt spid="31">
                                            <p:txEl>
                                              <p:pRg st="5" end="5"/>
                                            </p:txEl>
                                          </p:spTgt>
                                        </p:tgtEl>
                                        <p:attrNameLst>
                                          <p:attrName>style.visibility</p:attrName>
                                        </p:attrNameLst>
                                      </p:cBhvr>
                                      <p:to>
                                        <p:strVal val="visible"/>
                                      </p:to>
                                    </p:set>
                                    <p:anim calcmode="lin" valueType="num">
                                      <p:cBhvr additive="base">
                                        <p:cTn id="36" dur="2000" fill="hold"/>
                                        <p:tgtEl>
                                          <p:spTgt spid="31">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962400" y="0"/>
            <a:ext cx="5181600" cy="6858000"/>
          </a:xfrm>
          <a:solidFill>
            <a:schemeClr val="accent1">
              <a:alpha val="78822"/>
            </a:schemeClr>
          </a:solidFill>
        </p:spPr>
        <p:txBody>
          <a:bodyPr/>
          <a:lstStyle/>
          <a:p>
            <a:pPr marL="457200" indent="-457200" algn="l">
              <a:spcBef>
                <a:spcPct val="50000"/>
              </a:spcBef>
            </a:pPr>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The White Horse of Deception </a:t>
            </a:r>
            <a:endParaRPr lang="en-US" alt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He’s the… </a:t>
            </a:r>
            <a:endPar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r>
              <a:rPr lang="en-US" alt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“Great Counterfeiter”</a:t>
            </a:r>
            <a:endParaRPr lang="en-US" alt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spcBef>
                <a:spcPts val="600"/>
              </a:spcBef>
            </a:pPr>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Does all to Imitate Christ…</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spcBef>
                <a:spcPct val="0"/>
              </a:spcBef>
            </a:pPr>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     …to Deceive the Masses</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spcBef>
                <a:spcPts val="1200"/>
              </a:spcBef>
            </a:pPr>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Jews will Believe He is          </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spcBef>
                <a:spcPct val="0"/>
              </a:spcBef>
            </a:pPr>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         …the True Messiah </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              …Until</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Satan Inhabits Him Midway</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                 ..of the    </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a:p>
            <a:pPr marL="457200" indent="-457200" algn="l"/>
            <a:r>
              <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       …Tribulation Period</a:t>
            </a:r>
            <a:endParaRPr lang="en-US"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90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1000"/>
                            </p:stCondLst>
                            <p:childTnLst>
                              <p:par>
                                <p:cTn id="36" presetID="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3000"/>
                            </p:stCondLst>
                            <p:childTnLst>
                              <p:par>
                                <p:cTn id="41" presetID="2" presetClass="entr" presetSubtype="4"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5000"/>
                            </p:stCondLst>
                            <p:childTnLst>
                              <p:par>
                                <p:cTn id="46" presetID="2" presetClass="entr" presetSubtype="4" fill="hold" grpId="0" nodeType="afterEffect">
                                  <p:stCondLst>
                                    <p:cond delay="100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8000"/>
                            </p:stCondLst>
                            <p:childTnLst>
                              <p:par>
                                <p:cTn id="51" presetID="2" presetClass="entr" presetSubtype="4"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20000"/>
                            </p:stCondLst>
                            <p:childTnLst>
                              <p:par>
                                <p:cTn id="56" presetID="2" presetClass="entr" presetSubtype="4" fill="hold" grpId="0" nodeType="after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 calcmode="lin" valueType="num">
                                      <p:cBhvr additive="base">
                                        <p:cTn id="58"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3" name="Subtitle 2"/>
          <p:cNvSpPr txBox="1"/>
          <p:nvPr/>
        </p:nvSpPr>
        <p:spPr>
          <a:xfrm>
            <a:off x="4191000" y="0"/>
            <a:ext cx="4953000" cy="6858000"/>
          </a:xfrm>
          <a:prstGeom prst="rect">
            <a:avLst/>
          </a:prstGeom>
          <a:gradFill flip="none" rotWithShape="1">
            <a:gsLst>
              <a:gs pos="0">
                <a:srgbClr val="FFF200">
                  <a:alpha val="28000"/>
                </a:srgbClr>
              </a:gs>
              <a:gs pos="31000">
                <a:srgbClr val="FF7A00"/>
              </a:gs>
              <a:gs pos="94000">
                <a:srgbClr val="FF0300"/>
              </a:gs>
              <a:gs pos="100000">
                <a:srgbClr val="4D0808"/>
              </a:gs>
            </a:gsLst>
            <a:lin ang="0" scaled="1"/>
            <a:tileRect/>
          </a:gradFill>
        </p:spPr>
        <p:txBody>
          <a:bodyPr/>
          <a:lstStyle/>
          <a:p>
            <a:pPr marL="457200" indent="-457200">
              <a:spcBef>
                <a:spcPct val="500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Revelation 6:3-4</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ct val="500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a:t>
            </a:r>
            <a:r>
              <a:rPr lang="en-US" sz="3200" b="1" baseline="300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nd</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Seal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ct val="500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Red Horse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ct val="500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of Destruction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ct val="500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“War”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500"/>
                                        <p:tgtEl>
                                          <p:spTgt spid="3">
                                            <p:bg/>
                                          </p:spTgt>
                                        </p:tgtEl>
                                      </p:cBhvr>
                                    </p:animEffect>
                                  </p:childTnLst>
                                </p:cTn>
                              </p:par>
                              <p:par>
                                <p:cTn id="8" presetID="1" presetClass="entr" presetSubtype="0" fill="hold" grpId="0" nodeType="withEffect">
                                  <p:stCondLst>
                                    <p:cond delay="0"/>
                                  </p:stCondLst>
                                  <p:childTnLst>
                                    <p:set>
                                      <p:cBhvr>
                                        <p:cTn id="9" dur="1" fill="hold">
                                          <p:stCondLst>
                                            <p:cond delay="2499"/>
                                          </p:stCondLst>
                                        </p:cTn>
                                        <p:tgtEl>
                                          <p:spTgt spid="3">
                                            <p:txEl>
                                              <p:pRg st="0" end="0"/>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2499"/>
                                          </p:stCondLst>
                                        </p:cTn>
                                        <p:tgtEl>
                                          <p:spTgt spid="3">
                                            <p:txEl>
                                              <p:pRg st="1" end="1"/>
                                            </p:tx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2499"/>
                                          </p:stCondLst>
                                        </p:cTn>
                                        <p:tgtEl>
                                          <p:spTgt spid="3">
                                            <p:txEl>
                                              <p:pRg st="2" end="2"/>
                                            </p:txEl>
                                          </p:spTgt>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grpId="0" nodeType="afterEffect">
                                  <p:stCondLst>
                                    <p:cond delay="0"/>
                                  </p:stCondLst>
                                  <p:childTnLst>
                                    <p:set>
                                      <p:cBhvr>
                                        <p:cTn id="18" dur="1" fill="hold">
                                          <p:stCondLst>
                                            <p:cond delay="2499"/>
                                          </p:stCondLst>
                                        </p:cTn>
                                        <p:tgtEl>
                                          <p:spTgt spid="3">
                                            <p:txEl>
                                              <p:pRg st="3" end="3"/>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2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4" name="Subtitle 2"/>
          <p:cNvSpPr txBox="1"/>
          <p:nvPr/>
        </p:nvSpPr>
        <p:spPr>
          <a:xfrm>
            <a:off x="4038600" y="0"/>
            <a:ext cx="5105400" cy="6858000"/>
          </a:xfrm>
          <a:prstGeom prst="rect">
            <a:avLst/>
          </a:prstGeom>
          <a:gradFill>
            <a:gsLst>
              <a:gs pos="0">
                <a:schemeClr val="tx1"/>
              </a:gs>
              <a:gs pos="71000">
                <a:srgbClr val="00002E"/>
              </a:gs>
              <a:gs pos="95000">
                <a:srgbClr val="00004C"/>
              </a:gs>
              <a:gs pos="96000">
                <a:srgbClr val="000050"/>
              </a:gs>
              <a:gs pos="100000">
                <a:srgbClr val="4C214F"/>
              </a:gs>
            </a:gsLst>
            <a:lin ang="0" scaled="0"/>
          </a:gradFill>
        </p:spPr>
        <p:txBody>
          <a:bodyPr/>
          <a:lstStyle/>
          <a:p>
            <a:pPr marL="609600" indent="-609600">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Revelation 6:5-6</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3</a:t>
            </a:r>
            <a:r>
              <a:rPr lang="en-US" sz="3200" b="1" baseline="300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rd</a:t>
            </a: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Seal </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spcBef>
                <a:spcPct val="50000"/>
              </a:spcBef>
            </a:pPr>
            <a:r>
              <a:rPr lang="en-US" sz="28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Black Horse Of Destitution</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lgn="ctr">
              <a:spcBef>
                <a:spcPct val="50000"/>
              </a:spcBef>
            </a:pPr>
            <a:r>
              <a:rPr lang="en-US" sz="28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lgn="ctr">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War and Famine </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lgn="ctr">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are </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609600" indent="-609600" algn="ctr">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Evil Companions</a:t>
            </a:r>
            <a:endParaRPr lang="en-US" sz="32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5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childTnLst>
                                </p:cTn>
                              </p:par>
                            </p:childTnLst>
                          </p:cTn>
                        </p:par>
                        <p:par>
                          <p:cTn id="15" fill="hold">
                            <p:stCondLst>
                              <p:cond delay="4000"/>
                            </p:stCondLst>
                            <p:childTnLst>
                              <p:par>
                                <p:cTn id="16" presetID="2" presetClass="entr" presetSubtype="4"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2" presetClass="entr" presetSubtype="4" fill="hold" grpId="0"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9000"/>
                            </p:stCondLst>
                            <p:childTnLst>
                              <p:par>
                                <p:cTn id="26" presetID="2" presetClass="entr" presetSubtype="4"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1000"/>
                            </p:stCondLst>
                            <p:childTnLst>
                              <p:par>
                                <p:cTn id="31" presetID="2" presetClass="entr" presetSubtype="4"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4" name="Subtitle 2"/>
          <p:cNvSpPr txBox="1"/>
          <p:nvPr/>
        </p:nvSpPr>
        <p:spPr>
          <a:xfrm>
            <a:off x="4038600" y="0"/>
            <a:ext cx="5105400" cy="6858000"/>
          </a:xfrm>
          <a:prstGeom prst="rect">
            <a:avLst/>
          </a:prstGeom>
          <a:gradFill>
            <a:gsLst>
              <a:gs pos="0">
                <a:schemeClr val="tx1"/>
              </a:gs>
              <a:gs pos="71000">
                <a:srgbClr val="00002E"/>
              </a:gs>
              <a:gs pos="95000">
                <a:srgbClr val="00004C"/>
              </a:gs>
              <a:gs pos="96000">
                <a:srgbClr val="000050"/>
              </a:gs>
              <a:gs pos="100000">
                <a:srgbClr val="4C214F"/>
              </a:gs>
            </a:gsLst>
            <a:lin ang="0" scaled="0"/>
          </a:gradFill>
        </p:spPr>
        <p:txBody>
          <a:bodyPr/>
          <a:lstStyle/>
          <a:p>
            <a:pPr marL="609600" indent="-609600" algn="ctr">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Black Horse Of Destitution      </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algn="ctr">
              <a:spcBef>
                <a:spcPct val="50000"/>
              </a:spcBef>
            </a:pPr>
            <a:r>
              <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Marked by Shortages </a:t>
            </a:r>
            <a:endParaRPr lang="en-US" sz="32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3" indent="-457200">
              <a:spcBef>
                <a:spcPct val="50000"/>
              </a:spcBef>
              <a:buFont typeface="Courier New" panose="02070309020205020404" pitchFamily="49" charset="0"/>
              <a:buChar char="o"/>
            </a:pPr>
            <a:r>
              <a:rPr lang="en-US" sz="2800" b="1"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Set of Scales = Rations</a:t>
            </a: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3" indent="-457200">
              <a:spcBef>
                <a:spcPct val="50000"/>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Indicates Tribulation marked by…</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066800" lvl="3" indent="-609600">
              <a:spcBef>
                <a:spcPts val="1200"/>
              </a:spcBef>
            </a:pP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…Severe Shortages</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914400" lvl="3" indent="-457200">
              <a:spcBef>
                <a:spcPct val="50000"/>
              </a:spcBef>
              <a:buFont typeface="Courier New" panose="02070309020205020404" pitchFamily="49" charset="0"/>
              <a:buChar char="o"/>
            </a:pP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So Severe… </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066800" lvl="3" indent="-609600">
              <a:spcBef>
                <a:spcPct val="50000"/>
              </a:spcBef>
            </a:pP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…Basic Necessities </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p>
            <a:pPr marL="1066800" lvl="3" indent="-609600">
              <a:spcBef>
                <a:spcPct val="50000"/>
              </a:spcBef>
            </a:pPr>
            <a:r>
              <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rPr>
              <a:t>           …are Rationed</a:t>
            </a:r>
            <a:endParaRPr lang="en-US" sz="2800" dirty="0">
              <a:solidFill>
                <a:schemeClr val="bg1"/>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additive="base">
                                        <p:cTn id="40"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oper Black"/>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3080</Words>
  <Application>WPS Presentation</Application>
  <PresentationFormat>On-screen Show (4:3)</PresentationFormat>
  <Paragraphs>125</Paragraphs>
  <Slides>17</Slides>
  <Notes>12</Notes>
  <HiddenSlides>2</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17</vt:i4>
      </vt:variant>
    </vt:vector>
  </HeadingPairs>
  <TitlesOfParts>
    <vt:vector size="33" baseType="lpstr">
      <vt:lpstr>Arial</vt:lpstr>
      <vt:lpstr>SimSun</vt:lpstr>
      <vt:lpstr>Wingdings</vt:lpstr>
      <vt:lpstr>Cooper Black</vt:lpstr>
      <vt:lpstr>Ezra SIL</vt:lpstr>
      <vt:lpstr>Arial Rounded MT Bold</vt:lpstr>
      <vt:lpstr>Times New Roman</vt:lpstr>
      <vt:lpstr>Arial Unicode MS</vt:lpstr>
      <vt:lpstr>Calibri</vt:lpstr>
      <vt:lpstr>Courier New</vt:lpstr>
      <vt:lpstr>Microsoft YaHei</vt:lpstr>
      <vt:lpstr>Arial Unicode MS</vt:lpstr>
      <vt:lpstr>Snap ITC</vt:lpstr>
      <vt:lpstr>Gabriola</vt:lpstr>
      <vt:lpstr>Calibri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GRACE BAPTIST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Linton</dc:creator>
  <cp:lastModifiedBy>edwar</cp:lastModifiedBy>
  <cp:revision>1308</cp:revision>
  <cp:lastPrinted>2021-04-10T15:49:00Z</cp:lastPrinted>
  <dcterms:created xsi:type="dcterms:W3CDTF">2005-07-28T20:04:00Z</dcterms:created>
  <dcterms:modified xsi:type="dcterms:W3CDTF">2021-09-26T19:42:16Z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B5405981E0BB4E4EB7FB49396DD33872</vt:lpwstr>
  </property>
  <property fmtid="{D5CDD505-2E9C-101B-9397-08002B2CF9AE}" pid="3" name="KSOProductBuildVer">
    <vt:lpwstr>1033-11.2.0.10323</vt:lpwstr>
  </property>
</Properties>
</file>