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70" r:id="rId3"/>
    <p:sldId id="256" r:id="rId4"/>
    <p:sldId id="257" r:id="rId5"/>
    <p:sldId id="258" r:id="rId6"/>
    <p:sldId id="259" r:id="rId7"/>
    <p:sldId id="268" r:id="rId8"/>
    <p:sldId id="272" r:id="rId9"/>
    <p:sldId id="274" r:id="rId10"/>
    <p:sldId id="27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9" d="100"/>
          <a:sy n="59" d="100"/>
        </p:scale>
        <p:origin x="40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384E4B31-414B-4B82-A0AD-77249BE5402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A81C9-09AD-4C90-A49F-8A6410BB34DD}"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384E4B31-414B-4B82-A0AD-77249BE5402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A81C9-09AD-4C90-A49F-8A6410BB34DD}"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384E4B31-414B-4B82-A0AD-77249BE5402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A81C9-09AD-4C90-A49F-8A6410BB34DD}"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384E4B31-414B-4B82-A0AD-77249BE5402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A81C9-09AD-4C90-A49F-8A6410BB34DD}"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endParaRPr lang="en-US"/>
          </a:p>
        </p:txBody>
      </p:sp>
      <p:sp>
        <p:nvSpPr>
          <p:cNvPr id="4" name="Date Placeholder 3"/>
          <p:cNvSpPr>
            <a:spLocks noGrp="1"/>
          </p:cNvSpPr>
          <p:nvPr>
            <p:ph type="dt" sz="half" idx="10"/>
          </p:nvPr>
        </p:nvSpPr>
        <p:spPr/>
        <p:txBody>
          <a:bodyPr/>
          <a:lstStyle/>
          <a:p>
            <a:fld id="{384E4B31-414B-4B82-A0AD-77249BE5402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A81C9-09AD-4C90-A49F-8A6410BB34DD}"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384E4B31-414B-4B82-A0AD-77249BE54023}"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A81C9-09AD-4C90-A49F-8A6410BB34DD}"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384E4B31-414B-4B82-A0AD-77249BE54023}"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EA81C9-09AD-4C90-A49F-8A6410BB34DD}"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384E4B31-414B-4B82-A0AD-77249BE54023}"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EA81C9-09AD-4C90-A49F-8A6410BB34DD}"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4E4B31-414B-4B82-A0AD-77249BE54023}"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EA81C9-09AD-4C90-A49F-8A6410BB34DD}"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384E4B31-414B-4B82-A0AD-77249BE54023}"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A81C9-09AD-4C90-A49F-8A6410BB34DD}"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384E4B31-414B-4B82-A0AD-77249BE54023}"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A81C9-09AD-4C90-A49F-8A6410BB34DD}"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4E4B31-414B-4B82-A0AD-77249BE54023}"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EA81C9-09AD-4C90-A49F-8A6410BB34DD}"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jpeg"/><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0" y="1236371"/>
            <a:ext cx="4675031" cy="2394725"/>
          </a:xfrm>
        </p:spPr>
        <p:txBody>
          <a:bodyPr>
            <a:normAutofit fontScale="90000"/>
          </a:bodyPr>
          <a:lstStyle/>
          <a:p>
            <a:r>
              <a:rPr lang="en-US" b="1" dirty="0">
                <a:solidFill>
                  <a:schemeClr val="bg1"/>
                </a:solidFill>
                <a:effectLst>
                  <a:outerShdw blurRad="38100" dist="38100" dir="2700000" algn="tl">
                    <a:srgbClr val="000000">
                      <a:alpha val="43137"/>
                    </a:srgbClr>
                  </a:outerShdw>
                </a:effectLst>
              </a:rPr>
              <a:t>Passing Through</a:t>
            </a:r>
            <a:br>
              <a:rPr lang="en-US" b="1" dirty="0">
                <a:solidFill>
                  <a:schemeClr val="bg1"/>
                </a:solidFill>
                <a:effectLst>
                  <a:outerShdw blurRad="38100" dist="38100" dir="2700000" algn="tl">
                    <a:srgbClr val="000000">
                      <a:alpha val="43137"/>
                    </a:srgbClr>
                  </a:outerShdw>
                </a:effectLst>
              </a:rPr>
            </a:br>
            <a:r>
              <a:rPr lang="en-US" b="1" dirty="0">
                <a:solidFill>
                  <a:schemeClr val="bg1"/>
                </a:solidFill>
                <a:effectLst>
                  <a:outerShdw blurRad="38100" dist="38100" dir="2700000" algn="tl">
                    <a:srgbClr val="000000">
                      <a:alpha val="43137"/>
                    </a:srgbClr>
                  </a:outerShdw>
                </a:effectLst>
              </a:rPr>
              <a:t> Dark Valleys</a:t>
            </a:r>
            <a:br>
              <a:rPr lang="en-US" b="1" dirty="0">
                <a:solidFill>
                  <a:schemeClr val="bg1"/>
                </a:solidFill>
                <a:effectLst>
                  <a:outerShdw blurRad="38100" dist="38100" dir="2700000" algn="tl">
                    <a:srgbClr val="000000">
                      <a:alpha val="43137"/>
                    </a:srgbClr>
                  </a:outerShdw>
                </a:effectLst>
              </a:rPr>
            </a:br>
            <a:r>
              <a:rPr lang="en-US" sz="5300" b="1" dirty="0" err="1">
                <a:solidFill>
                  <a:schemeClr val="bg1"/>
                </a:solidFill>
                <a:effectLst>
                  <a:outerShdw blurRad="38100" dist="38100" dir="2700000" algn="tl">
                    <a:srgbClr val="000000">
                      <a:alpha val="43137"/>
                    </a:srgbClr>
                  </a:outerShdw>
                </a:effectLst>
              </a:rPr>
              <a:t>pt</a:t>
            </a:r>
            <a:r>
              <a:rPr lang="en-US" sz="5300" b="1" dirty="0">
                <a:solidFill>
                  <a:schemeClr val="bg1"/>
                </a:solidFill>
                <a:effectLst>
                  <a:outerShdw blurRad="38100" dist="38100" dir="2700000" algn="tl">
                    <a:srgbClr val="000000">
                      <a:alpha val="43137"/>
                    </a:srgbClr>
                  </a:outerShdw>
                </a:effectLst>
              </a:rPr>
              <a:t> 1   </a:t>
            </a:r>
            <a:endParaRPr lang="en-US" sz="5300"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9010331" y="3827516"/>
            <a:ext cx="2142186" cy="647990"/>
          </a:xfrm>
        </p:spPr>
        <p:txBody>
          <a:bodyPr>
            <a:normAutofit fontScale="85000" lnSpcReduction="20000"/>
          </a:bodyPr>
          <a:lstStyle/>
          <a:p>
            <a:r>
              <a:rPr lang="en-US" sz="3500" b="1" dirty="0">
                <a:solidFill>
                  <a:schemeClr val="bg1"/>
                </a:solidFill>
                <a:effectLst>
                  <a:outerShdw blurRad="38100" dist="38100" dir="2700000" algn="tl">
                    <a:srgbClr val="000000">
                      <a:alpha val="43137"/>
                    </a:srgbClr>
                  </a:outerShdw>
                </a:effectLst>
              </a:rPr>
              <a:t>Psalms 23:4</a:t>
            </a:r>
            <a:br>
              <a:rPr lang="en-US" b="1" dirty="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p:txBody>
      </p:sp>
      <p:sp>
        <p:nvSpPr>
          <p:cNvPr id="5" name="Rectangle 4"/>
          <p:cNvSpPr/>
          <p:nvPr/>
        </p:nvSpPr>
        <p:spPr>
          <a:xfrm>
            <a:off x="8036218" y="3167390"/>
            <a:ext cx="4285981" cy="584775"/>
          </a:xfrm>
          <a:prstGeom prst="rect">
            <a:avLst/>
          </a:prstGeom>
        </p:spPr>
        <p:txBody>
          <a:bodyPr wrap="none">
            <a:spAutoFit/>
          </a:bodyPr>
          <a:lstStyle/>
          <a:p>
            <a:r>
              <a:rPr lang="en-US" sz="3200" b="1" dirty="0">
                <a:solidFill>
                  <a:schemeClr val="bg1"/>
                </a:solidFill>
                <a:effectLst>
                  <a:outerShdw blurRad="38100" dist="38100" dir="2700000" algn="tl">
                    <a:srgbClr val="000000">
                      <a:alpha val="43137"/>
                    </a:srgbClr>
                  </a:outerShdw>
                </a:effectLst>
              </a:rPr>
              <a:t>(Dealing with Adversity)</a:t>
            </a:r>
            <a:endParaRPr lang="en-US" sz="3200" b="1" dirty="0">
              <a:effectLst>
                <a:outerShdw blurRad="38100" dist="38100" dir="2700000" algn="tl">
                  <a:srgbClr val="000000">
                    <a:alpha val="43137"/>
                  </a:srgbClr>
                </a:outerShdw>
              </a:effectLst>
            </a:endParaRPr>
          </a:p>
        </p:txBody>
      </p:sp>
      <p:sp>
        <p:nvSpPr>
          <p:cNvPr id="6" name="TextBox 5"/>
          <p:cNvSpPr txBox="1"/>
          <p:nvPr/>
        </p:nvSpPr>
        <p:spPr>
          <a:xfrm>
            <a:off x="834888" y="6467061"/>
            <a:ext cx="1683026" cy="369332"/>
          </a:xfrm>
          <a:prstGeom prst="rect">
            <a:avLst/>
          </a:prstGeom>
          <a:noFill/>
        </p:spPr>
        <p:txBody>
          <a:bodyPr wrap="square" rtlCol="0">
            <a:spAutoFit/>
          </a:bodyPr>
          <a:lstStyle/>
          <a:p>
            <a:r>
              <a:rPr lang="en-US" b="1" dirty="0">
                <a:solidFill>
                  <a:schemeClr val="bg1"/>
                </a:solidFill>
                <a:effectLst>
                  <a:outerShdw blurRad="38100" dist="38100" dir="2700000" algn="tl">
                    <a:srgbClr val="000000">
                      <a:alpha val="43137"/>
                    </a:srgbClr>
                  </a:outerShdw>
                </a:effectLst>
              </a:rPr>
              <a:t>Edward Church</a:t>
            </a:r>
            <a:endParaRPr lang="en-US" b="1"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9239911" y="6467061"/>
            <a:ext cx="1683026" cy="369332"/>
          </a:xfrm>
          <a:prstGeom prst="rect">
            <a:avLst/>
          </a:prstGeom>
          <a:noFill/>
        </p:spPr>
        <p:txBody>
          <a:bodyPr wrap="square" rtlCol="0">
            <a:spAutoFit/>
          </a:bodyPr>
          <a:lstStyle/>
          <a:p>
            <a:r>
              <a:rPr lang="en-US" b="1" dirty="0">
                <a:solidFill>
                  <a:schemeClr val="bg1"/>
                </a:solidFill>
                <a:effectLst>
                  <a:outerShdw blurRad="38100" dist="38100" dir="2700000" algn="tl">
                    <a:srgbClr val="000000">
                      <a:alpha val="43137"/>
                    </a:srgbClr>
                  </a:outerShdw>
                </a:effectLst>
              </a:rPr>
              <a:t>July 24, 2022</a:t>
            </a:r>
            <a:endParaRPr lang="en-US" b="1" dirty="0">
              <a:solidFill>
                <a:schemeClr val="bg1"/>
              </a:solidFill>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mc:Choice xmlns:p14="http://schemas.microsoft.com/office/powerpoint/2010/main" Requires="p14">
      <p:transition spd="slow" p14:dur="325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31" y="141667"/>
            <a:ext cx="11250769" cy="4665463"/>
          </a:xfrm>
        </p:spPr>
        <p:txBody>
          <a:bodyPr/>
          <a:lstStyle/>
          <a:p>
            <a:pPr marL="0" indent="0">
              <a:lnSpc>
                <a:spcPct val="100000"/>
              </a:lnSpc>
              <a:buNone/>
            </a:pPr>
            <a:r>
              <a:rPr lang="en-US" b="1" dirty="0">
                <a:effectLst>
                  <a:outerShdw blurRad="38100" dist="38100" dir="2700000" algn="tl">
                    <a:srgbClr val="000000">
                      <a:alpha val="43137"/>
                    </a:srgbClr>
                  </a:outerShdw>
                </a:effectLst>
                <a:latin typeface="Arial Rounded MT Bold" panose="020F0704030504030204" pitchFamily="34" charset="0"/>
              </a:rPr>
              <a:t>What Do You Get in a Land Where All You Have Is… </a:t>
            </a:r>
            <a:endParaRPr lang="en-US" b="1"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buNone/>
            </a:pPr>
            <a:r>
              <a:rPr lang="en-US" b="1" dirty="0">
                <a:effectLst>
                  <a:outerShdw blurRad="38100" dist="38100" dir="2700000" algn="tl">
                    <a:srgbClr val="000000">
                      <a:alpha val="43137"/>
                    </a:srgbClr>
                  </a:outerShdw>
                </a:effectLst>
                <a:latin typeface="Arial Rounded MT Bold" panose="020F0704030504030204" pitchFamily="34" charset="0"/>
              </a:rPr>
              <a:t>            …Sunshine Every Day </a:t>
            </a:r>
            <a:endParaRPr lang="en-US" b="1"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buNone/>
            </a:pPr>
            <a:r>
              <a:rPr lang="en-US" b="1" dirty="0">
                <a:effectLst>
                  <a:outerShdw blurRad="38100" dist="38100" dir="2700000" algn="tl">
                    <a:srgbClr val="000000">
                      <a:alpha val="43137"/>
                    </a:srgbClr>
                  </a:outerShdw>
                </a:effectLst>
                <a:latin typeface="Arial Rounded MT Bold" panose="020F0704030504030204" pitchFamily="34" charset="0"/>
              </a:rPr>
              <a:t>                           …and No Rain? </a:t>
            </a:r>
            <a:endParaRPr lang="en-US" b="1"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buNone/>
            </a:pPr>
            <a:r>
              <a:rPr lang="en-US" b="1" i="1" dirty="0">
                <a:effectLst>
                  <a:outerShdw blurRad="38100" dist="38100" dir="2700000" algn="tl">
                    <a:srgbClr val="000000">
                      <a:alpha val="43137"/>
                    </a:srgbClr>
                  </a:outerShdw>
                </a:effectLst>
                <a:latin typeface="Arial Rounded MT Bold" panose="020F0704030504030204" pitchFamily="34" charset="0"/>
              </a:rPr>
              <a:t>                                </a:t>
            </a:r>
            <a:r>
              <a:rPr lang="en-US" sz="3200" b="1" i="1" dirty="0">
                <a:effectLst>
                  <a:outerShdw blurRad="38100" dist="38100" dir="2700000" algn="tl">
                    <a:srgbClr val="000000">
                      <a:alpha val="43137"/>
                    </a:srgbClr>
                  </a:outerShdw>
                </a:effectLst>
                <a:latin typeface="Arial Rounded MT Bold" panose="020F0704030504030204" pitchFamily="34" charset="0"/>
              </a:rPr>
              <a:t>“a Desert”</a:t>
            </a:r>
            <a:endParaRPr lang="en-US" sz="3200" b="1" i="1"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buFont typeface="Courier New" panose="02070309020205020404" pitchFamily="49" charset="0"/>
              <a:buChar char="o"/>
            </a:pPr>
            <a:r>
              <a:rPr lang="en-US" sz="2800" dirty="0">
                <a:effectLst>
                  <a:outerShdw blurRad="38100" dist="38100" dir="2700000" algn="tl">
                    <a:srgbClr val="000000">
                      <a:alpha val="43137"/>
                    </a:srgbClr>
                  </a:outerShdw>
                </a:effectLst>
                <a:latin typeface="Arial Rounded MT Bold" panose="020F0704030504030204" pitchFamily="34" charset="0"/>
              </a:rPr>
              <a:t>Balance -</a:t>
            </a:r>
            <a:r>
              <a:rPr lang="en-US" sz="2800" b="1" i="1" dirty="0">
                <a:effectLst>
                  <a:outerShdw blurRad="38100" dist="38100" dir="2700000" algn="tl">
                    <a:srgbClr val="000000">
                      <a:alpha val="43137"/>
                    </a:srgbClr>
                  </a:outerShdw>
                </a:effectLst>
                <a:latin typeface="Arial Rounded MT Bold" panose="020F0704030504030204" pitchFamily="34" charset="0"/>
              </a:rPr>
              <a:t>none</a:t>
            </a:r>
            <a:endParaRPr lang="en-US" sz="2800" b="1" i="1"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buFont typeface="Courier New" panose="02070309020205020404" pitchFamily="49" charset="0"/>
              <a:buChar char="o"/>
            </a:pPr>
            <a:r>
              <a:rPr lang="en-US" sz="2800" dirty="0">
                <a:effectLst>
                  <a:outerShdw blurRad="38100" dist="38100" dir="2700000" algn="tl">
                    <a:srgbClr val="000000">
                      <a:alpha val="43137"/>
                    </a:srgbClr>
                  </a:outerShdw>
                </a:effectLst>
                <a:latin typeface="Arial Rounded MT Bold" panose="020F0704030504030204" pitchFamily="34" charset="0"/>
              </a:rPr>
              <a:t>Blocked- </a:t>
            </a:r>
            <a:r>
              <a:rPr lang="en-US" sz="2800" b="1" i="1" dirty="0">
                <a:effectLst>
                  <a:outerShdw blurRad="38100" dist="38100" dir="2700000" algn="tl">
                    <a:srgbClr val="000000">
                      <a:alpha val="43137"/>
                    </a:srgbClr>
                  </a:outerShdw>
                </a:effectLst>
                <a:latin typeface="Arial Rounded MT Bold" panose="020F0704030504030204" pitchFamily="34" charset="0"/>
              </a:rPr>
              <a:t>growth stunted</a:t>
            </a:r>
            <a:endParaRPr lang="en-US" sz="2800" b="1" i="1"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buFont typeface="Courier New" panose="02070309020205020404" pitchFamily="49" charset="0"/>
              <a:buChar char="o"/>
            </a:pPr>
            <a:r>
              <a:rPr lang="en-US" sz="2800" dirty="0">
                <a:effectLst>
                  <a:outerShdw blurRad="38100" dist="38100" dir="2700000" algn="tl">
                    <a:srgbClr val="000000">
                      <a:alpha val="43137"/>
                    </a:srgbClr>
                  </a:outerShdw>
                </a:effectLst>
                <a:latin typeface="Arial Rounded MT Bold" panose="020F0704030504030204" pitchFamily="34" charset="0"/>
              </a:rPr>
              <a:t>Blank- </a:t>
            </a:r>
            <a:r>
              <a:rPr lang="en-US" sz="2800" b="1" i="1" dirty="0">
                <a:effectLst>
                  <a:outerShdw blurRad="38100" dist="38100" dir="2700000" algn="tl">
                    <a:srgbClr val="000000">
                      <a:alpha val="43137"/>
                    </a:srgbClr>
                  </a:outerShdw>
                </a:effectLst>
                <a:latin typeface="Arial Rounded MT Bold" panose="020F0704030504030204" pitchFamily="34" charset="0"/>
              </a:rPr>
              <a:t>Unthankful</a:t>
            </a:r>
            <a:endParaRPr lang="en-US" sz="2800" b="1" i="1"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buFont typeface="Courier New" panose="02070309020205020404" pitchFamily="49" charset="0"/>
              <a:buChar char="o"/>
            </a:pPr>
            <a:r>
              <a:rPr lang="en-US" sz="2800" dirty="0">
                <a:effectLst>
                  <a:outerShdw blurRad="38100" dist="38100" dir="2700000" algn="tl">
                    <a:srgbClr val="000000">
                      <a:alpha val="43137"/>
                    </a:srgbClr>
                  </a:outerShdw>
                </a:effectLst>
                <a:latin typeface="Arial Rounded MT Bold" panose="020F0704030504030204" pitchFamily="34" charset="0"/>
              </a:rPr>
              <a:t>Bland- </a:t>
            </a:r>
            <a:r>
              <a:rPr lang="en-US" sz="2800" b="1" i="1" dirty="0">
                <a:effectLst>
                  <a:outerShdw blurRad="38100" dist="38100" dir="2700000" algn="tl">
                    <a:srgbClr val="000000">
                      <a:alpha val="43137"/>
                    </a:srgbClr>
                  </a:outerShdw>
                </a:effectLst>
                <a:latin typeface="Arial Rounded MT Bold" panose="020F0704030504030204" pitchFamily="34" charset="0"/>
              </a:rPr>
              <a:t>boring</a:t>
            </a:r>
            <a:endParaRPr lang="en-US" sz="2800" b="1" i="1" dirty="0">
              <a:effectLst>
                <a:outerShdw blurRad="38100" dist="38100" dir="2700000" algn="tl">
                  <a:srgbClr val="000000">
                    <a:alpha val="43137"/>
                  </a:srgbClr>
                </a:outerShdw>
              </a:effectLst>
              <a:latin typeface="Arial Rounded MT Bold" panose="020F0704030504030204" pitchFamily="34" charset="0"/>
            </a:endParaRPr>
          </a:p>
        </p:txBody>
      </p:sp>
      <p:pic>
        <p:nvPicPr>
          <p:cNvPr id="4" name="Picture 3"/>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2390504"/>
            <a:ext cx="12192000" cy="446529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500">
        <p:split dir="in"/>
      </p:transition>
    </mc:Choice>
    <mc:Fallback>
      <p:transition spd="slow">
        <p:spli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outVertical)">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arn(inVertical)">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37"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arn(outVertical)">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arn(inVertical)">
                                      <p:cBhvr>
                                        <p:cTn id="35" dur="5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37"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barn(outVertical)">
                                      <p:cBhvr>
                                        <p:cTn id="40" dur="500"/>
                                        <p:tgtEl>
                                          <p:spTgt spid="3">
                                            <p:txEl>
                                              <p:pRg st="3" end="3"/>
                                            </p:txEl>
                                          </p:spTgt>
                                        </p:tgtEl>
                                      </p:cBhvr>
                                    </p:animEffect>
                                  </p:childTnLst>
                                </p:cTn>
                              </p:par>
                              <p:par>
                                <p:cTn id="41" presetID="9" presetClass="entr" presetSubtype="0" fill="hold" nodeType="with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dissolve">
                                      <p:cBhvr>
                                        <p:cTn id="4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5"/>
            <a:ext cx="7174523" cy="666841"/>
          </a:xfrm>
        </p:spPr>
        <p:txBody>
          <a:bodyPr>
            <a:normAutofit fontScale="90000"/>
          </a:bodyPr>
          <a:lstStyle/>
          <a:p>
            <a:r>
              <a:rPr lang="en-US" dirty="0">
                <a:effectLst>
                  <a:outerShdw blurRad="38100" dist="38100" dir="2700000" algn="tl">
                    <a:srgbClr val="000000">
                      <a:alpha val="43137"/>
                    </a:srgbClr>
                  </a:outerShdw>
                </a:effectLst>
                <a:latin typeface="Arial Rounded MT Bold" panose="020F0704030504030204" pitchFamily="34" charset="0"/>
              </a:rPr>
              <a:t> </a:t>
            </a:r>
            <a:r>
              <a:rPr lang="en-US" b="1" dirty="0">
                <a:effectLst>
                  <a:outerShdw blurRad="38100" dist="38100" dir="2700000" algn="tl">
                    <a:srgbClr val="000000">
                      <a:alpha val="43137"/>
                    </a:srgbClr>
                  </a:outerShdw>
                </a:effectLst>
                <a:latin typeface="Arial Rounded MT Bold" panose="020F0704030504030204" pitchFamily="34" charset="0"/>
              </a:rPr>
              <a:t>Examples of Life's Valleys</a:t>
            </a:r>
            <a:endParaRPr lang="en-US" b="1"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 y="1188720"/>
            <a:ext cx="5872765" cy="3013166"/>
          </a:xfrm>
        </p:spPr>
        <p:txBody>
          <a:bodyPr>
            <a:normAutofit lnSpcReduction="10000"/>
          </a:bodyPr>
          <a:lstStyle/>
          <a:p>
            <a:pPr>
              <a:lnSpc>
                <a:spcPct val="100000"/>
              </a:lnSpc>
              <a:spcBef>
                <a:spcPts val="1200"/>
              </a:spcBef>
            </a:pPr>
            <a:endParaRPr lang="en-US" sz="3200"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1200"/>
              </a:spcBef>
              <a:buNone/>
            </a:pPr>
            <a:r>
              <a:rPr lang="en-US" sz="3200" b="1" dirty="0">
                <a:effectLst>
                  <a:outerShdw blurRad="38100" dist="38100" dir="2700000" algn="tl">
                    <a:srgbClr val="000000">
                      <a:alpha val="43137"/>
                    </a:srgbClr>
                  </a:outerShdw>
                </a:effectLst>
                <a:latin typeface="Arial Rounded MT Bold" panose="020F0704030504030204" pitchFamily="34" charset="0"/>
              </a:rPr>
              <a:t>The Valley of…</a:t>
            </a:r>
            <a:endParaRPr lang="en-US" sz="3200" b="1"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1200"/>
              </a:spcBef>
            </a:pPr>
            <a:r>
              <a:rPr lang="en-US" sz="3200" b="1" dirty="0">
                <a:effectLst>
                  <a:outerShdw blurRad="38100" dist="38100" dir="2700000" algn="tl">
                    <a:srgbClr val="000000">
                      <a:alpha val="43137"/>
                    </a:srgbClr>
                  </a:outerShdw>
                </a:effectLst>
                <a:latin typeface="Arial Rounded MT Bold" panose="020F0704030504030204" pitchFamily="34" charset="0"/>
              </a:rPr>
              <a:t>Trouble  </a:t>
            </a:r>
            <a:r>
              <a:rPr lang="en-US" sz="3200" dirty="0">
                <a:effectLst>
                  <a:outerShdw blurRad="38100" dist="38100" dir="2700000" algn="tl">
                    <a:srgbClr val="000000">
                      <a:alpha val="43137"/>
                    </a:srgbClr>
                  </a:outerShdw>
                </a:effectLst>
                <a:latin typeface="Arial Rounded MT Bold" panose="020F0704030504030204" pitchFamily="34" charset="0"/>
              </a:rPr>
              <a:t>-Josh. 7:26  </a:t>
            </a:r>
            <a:endParaRPr lang="en-US" sz="3200"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1200"/>
              </a:spcBef>
            </a:pPr>
            <a:r>
              <a:rPr lang="en-US" sz="3200" b="1" dirty="0">
                <a:effectLst>
                  <a:outerShdw blurRad="38100" dist="38100" dir="2700000" algn="tl">
                    <a:srgbClr val="000000">
                      <a:alpha val="43137"/>
                    </a:srgbClr>
                  </a:outerShdw>
                </a:effectLst>
                <a:latin typeface="Arial Rounded MT Bold" panose="020F0704030504030204" pitchFamily="34" charset="0"/>
              </a:rPr>
              <a:t>Weeping</a:t>
            </a:r>
            <a:r>
              <a:rPr lang="en-US" sz="3200" dirty="0">
                <a:effectLst>
                  <a:outerShdw blurRad="38100" dist="38100" dir="2700000" algn="tl">
                    <a:srgbClr val="000000">
                      <a:alpha val="43137"/>
                    </a:srgbClr>
                  </a:outerShdw>
                </a:effectLst>
                <a:latin typeface="Arial Rounded MT Bold" panose="020F0704030504030204" pitchFamily="34" charset="0"/>
              </a:rPr>
              <a:t>  -Psa. 84:6 </a:t>
            </a:r>
            <a:endParaRPr lang="en-US" sz="3200"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1200"/>
              </a:spcBef>
            </a:pPr>
            <a:r>
              <a:rPr lang="en-US" sz="3200" b="1" dirty="0">
                <a:effectLst>
                  <a:outerShdw blurRad="38100" dist="38100" dir="2700000" algn="tl">
                    <a:srgbClr val="000000">
                      <a:alpha val="43137"/>
                    </a:srgbClr>
                  </a:outerShdw>
                </a:effectLst>
                <a:latin typeface="Arial Rounded MT Bold" panose="020F0704030504030204" pitchFamily="34" charset="0"/>
              </a:rPr>
              <a:t>Deep Darkness </a:t>
            </a:r>
            <a:r>
              <a:rPr lang="en-US" sz="3200" dirty="0">
                <a:effectLst>
                  <a:outerShdw blurRad="38100" dist="38100" dir="2700000" algn="tl">
                    <a:srgbClr val="000000">
                      <a:alpha val="43137"/>
                    </a:srgbClr>
                  </a:outerShdw>
                </a:effectLst>
                <a:latin typeface="Arial Rounded MT Bold" panose="020F0704030504030204" pitchFamily="34" charset="0"/>
              </a:rPr>
              <a:t>-Ps. 23:4</a:t>
            </a:r>
            <a:endParaRPr lang="en-US" sz="3200" dirty="0">
              <a:effectLst>
                <a:outerShdw blurRad="38100" dist="38100" dir="2700000" algn="tl">
                  <a:srgbClr val="000000">
                    <a:alpha val="43137"/>
                  </a:srgbClr>
                </a:outerShdw>
              </a:effectLst>
              <a:latin typeface="Arial Rounded MT Bold" panose="020F0704030504030204" pitchFamily="34" charset="0"/>
            </a:endParaRPr>
          </a:p>
        </p:txBody>
      </p:sp>
      <p:pic>
        <p:nvPicPr>
          <p:cNvPr id="4" name="Picture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6632621" y="12880"/>
            <a:ext cx="5559380" cy="6813790"/>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5711" y="1509635"/>
            <a:ext cx="5025654" cy="5304156"/>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750">
        <p:split orient="vert" dir="in"/>
      </p:transition>
    </mc:Choice>
    <mc:Fallback>
      <p:transition spd="slow">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in)">
                                      <p:cBhvr>
                                        <p:cTn id="10" dur="2000"/>
                                        <p:tgtEl>
                                          <p:spTgt spid="4"/>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barn(outVertical)">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inVertical)">
                                      <p:cBhvr>
                                        <p:cTn id="24" dur="500"/>
                                        <p:tgtEl>
                                          <p:spTgt spid="3">
                                            <p:txEl>
                                              <p:pRg st="4" end="4"/>
                                            </p:txEl>
                                          </p:spTgt>
                                        </p:tgtEl>
                                      </p:cBhvr>
                                    </p:animEffect>
                                  </p:childTnLst>
                                </p:cTn>
                              </p:par>
                              <p:par>
                                <p:cTn id="25" presetID="28"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15000" fill="hold"/>
                                        <p:tgtEl>
                                          <p:spTgt spid="5"/>
                                        </p:tgtEl>
                                        <p:attrNameLst>
                                          <p:attrName>ppt_x</p:attrName>
                                        </p:attrNameLst>
                                      </p:cBhvr>
                                      <p:tavLst>
                                        <p:tav tm="0">
                                          <p:val>
                                            <p:strVal val="#ppt_x"/>
                                          </p:val>
                                        </p:tav>
                                        <p:tav tm="100000">
                                          <p:val>
                                            <p:strVal val="#ppt_x"/>
                                          </p:val>
                                        </p:tav>
                                      </p:tavLst>
                                    </p:anim>
                                    <p:anim calcmode="lin" valueType="num">
                                      <p:cBhvr>
                                        <p:cTn id="28" dur="15000" fill="hold"/>
                                        <p:tgtEl>
                                          <p:spTgt spid="5"/>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75312" y="1345475"/>
            <a:ext cx="3116688" cy="5512525"/>
          </a:xfrm>
          <a:prstGeom prst="rect">
            <a:avLst/>
          </a:prstGeom>
        </p:spPr>
      </p:pic>
      <p:sp>
        <p:nvSpPr>
          <p:cNvPr id="2" name="Title 1"/>
          <p:cNvSpPr>
            <a:spLocks noGrp="1"/>
          </p:cNvSpPr>
          <p:nvPr>
            <p:ph type="title"/>
          </p:nvPr>
        </p:nvSpPr>
        <p:spPr>
          <a:xfrm>
            <a:off x="838200" y="365125"/>
            <a:ext cx="5431971" cy="666841"/>
          </a:xfrm>
          <a:solidFill>
            <a:schemeClr val="bg1">
              <a:lumMod val="95000"/>
              <a:alpha val="70000"/>
            </a:schemeClr>
          </a:solidFill>
        </p:spPr>
        <p:txBody>
          <a:bodyPr>
            <a:noAutofit/>
          </a:bodyPr>
          <a:lstStyle/>
          <a:p>
            <a:r>
              <a:rPr lang="en-US" b="1" dirty="0">
                <a:effectLst>
                  <a:outerShdw blurRad="38100" dist="38100" dir="2700000" algn="tl">
                    <a:srgbClr val="000000">
                      <a:alpha val="43137"/>
                    </a:srgbClr>
                  </a:outerShdw>
                </a:effectLst>
                <a:latin typeface="Arial Rounded MT Bold" panose="020F0704030504030204" pitchFamily="34" charset="0"/>
              </a:rPr>
              <a:t>Dark Valleys Are…</a:t>
            </a:r>
            <a:endParaRPr lang="en-US" b="1"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90152" y="1188720"/>
            <a:ext cx="11754845" cy="4972594"/>
          </a:xfrm>
          <a:solidFill>
            <a:schemeClr val="bg2">
              <a:alpha val="70000"/>
            </a:schemeClr>
          </a:solidFill>
        </p:spPr>
        <p:txBody>
          <a:bodyPr>
            <a:noAutofit/>
          </a:bodyPr>
          <a:lstStyle/>
          <a:p>
            <a:pPr algn="ctr">
              <a:lnSpc>
                <a:spcPct val="100000"/>
              </a:lnSpc>
              <a:buFont typeface="Wingdings" panose="05000000000000000000" pitchFamily="2" charset="2"/>
              <a:buChar char="§"/>
            </a:pPr>
            <a:r>
              <a:rPr lang="en-US" sz="3200" b="1" dirty="0">
                <a:effectLst>
                  <a:outerShdw blurRad="38100" dist="38100" dir="2700000" algn="tl">
                    <a:srgbClr val="000000">
                      <a:alpha val="43137"/>
                    </a:srgbClr>
                  </a:outerShdw>
                </a:effectLst>
                <a:latin typeface="Arial Rounded MT Bold" panose="020F0704030504030204" pitchFamily="34" charset="0"/>
              </a:rPr>
              <a:t>Unavoidable</a:t>
            </a:r>
            <a:br>
              <a:rPr lang="en-US" dirty="0">
                <a:effectLst>
                  <a:outerShdw blurRad="38100" dist="38100" dir="2700000" algn="tl">
                    <a:srgbClr val="000000">
                      <a:alpha val="43137"/>
                    </a:srgbClr>
                  </a:outerShdw>
                </a:effectLst>
                <a:latin typeface="Arial Rounded MT Bold" panose="020F0704030504030204" pitchFamily="34" charset="0"/>
              </a:rPr>
            </a:br>
            <a:r>
              <a:rPr lang="en-US" sz="2600" i="1" dirty="0">
                <a:effectLst>
                  <a:outerShdw blurRad="38100" dist="38100" dir="2700000" algn="tl">
                    <a:srgbClr val="000000">
                      <a:alpha val="43137"/>
                    </a:srgbClr>
                  </a:outerShdw>
                </a:effectLst>
                <a:latin typeface="Arial Rounded MT Bold" panose="020F0704030504030204" pitchFamily="34" charset="0"/>
              </a:rPr>
              <a:t>"Mankind is born for trouble as surely as sparks fly upward." Job 5:7</a:t>
            </a:r>
            <a:endParaRPr lang="en-US" sz="2600" i="1" dirty="0">
              <a:effectLst>
                <a:outerShdw blurRad="38100" dist="38100" dir="2700000" algn="tl">
                  <a:srgbClr val="000000">
                    <a:alpha val="43137"/>
                  </a:srgbClr>
                </a:outerShdw>
              </a:effectLst>
              <a:latin typeface="Arial Rounded MT Bold" panose="020F0704030504030204" pitchFamily="34" charset="0"/>
            </a:endParaRPr>
          </a:p>
          <a:p>
            <a:pPr algn="ctr">
              <a:lnSpc>
                <a:spcPct val="100000"/>
              </a:lnSpc>
              <a:buFont typeface="Wingdings" panose="05000000000000000000" pitchFamily="2" charset="2"/>
              <a:buChar char="§"/>
            </a:pPr>
            <a:r>
              <a:rPr lang="en-US" sz="3200" b="1" dirty="0">
                <a:effectLst>
                  <a:outerShdw blurRad="38100" dist="38100" dir="2700000" algn="tl">
                    <a:srgbClr val="000000">
                      <a:alpha val="43137"/>
                    </a:srgbClr>
                  </a:outerShdw>
                </a:effectLst>
                <a:latin typeface="Arial Rounded MT Bold" panose="020F0704030504030204" pitchFamily="34" charset="0"/>
              </a:rPr>
              <a:t>Unpredictable</a:t>
            </a:r>
            <a:endParaRPr lang="en-US" sz="3200" b="1"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buFont typeface="Courier New" panose="02070309020205020404" pitchFamily="49" charset="0"/>
              <a:buChar char="o"/>
            </a:pPr>
            <a:r>
              <a:rPr lang="en-US" sz="2800" b="1" dirty="0">
                <a:effectLst>
                  <a:outerShdw blurRad="38100" dist="38100" dir="2700000" algn="tl">
                    <a:srgbClr val="000000">
                      <a:alpha val="43137"/>
                    </a:srgbClr>
                  </a:outerShdw>
                </a:effectLst>
                <a:latin typeface="Arial Rounded MT Bold" panose="020F0704030504030204" pitchFamily="34" charset="0"/>
              </a:rPr>
              <a:t>You can’t plan them or time them (usually worst </a:t>
            </a:r>
            <a:r>
              <a:rPr lang="en-US" sz="2800" b="1" dirty="0" err="1">
                <a:effectLst>
                  <a:outerShdw blurRad="38100" dist="38100" dir="2700000" algn="tl">
                    <a:srgbClr val="000000">
                      <a:alpha val="43137"/>
                    </a:srgbClr>
                  </a:outerShdw>
                </a:effectLst>
                <a:latin typeface="Arial Rounded MT Bold" panose="020F0704030504030204" pitchFamily="34" charset="0"/>
              </a:rPr>
              <a:t>poss</a:t>
            </a:r>
            <a:r>
              <a:rPr lang="en-US" sz="2800" b="1" dirty="0">
                <a:effectLst>
                  <a:outerShdw blurRad="38100" dist="38100" dir="2700000" algn="tl">
                    <a:srgbClr val="000000">
                      <a:alpha val="43137"/>
                    </a:srgbClr>
                  </a:outerShdw>
                </a:effectLst>
                <a:latin typeface="Arial Rounded MT Bold" panose="020F0704030504030204" pitchFamily="34" charset="0"/>
              </a:rPr>
              <a:t> time)</a:t>
            </a:r>
            <a:endParaRPr lang="en-US" sz="2800" b="1" dirty="0">
              <a:effectLst>
                <a:outerShdw blurRad="38100" dist="38100" dir="2700000" algn="tl">
                  <a:srgbClr val="000000">
                    <a:alpha val="43137"/>
                  </a:srgbClr>
                </a:outerShdw>
              </a:effectLst>
              <a:latin typeface="Arial Rounded MT Bold" panose="020F0704030504030204" pitchFamily="34" charset="0"/>
            </a:endParaRPr>
          </a:p>
          <a:p>
            <a:pPr marL="457200" lvl="1" indent="0">
              <a:lnSpc>
                <a:spcPct val="100000"/>
              </a:lnSpc>
              <a:spcBef>
                <a:spcPts val="0"/>
              </a:spcBef>
              <a:buNone/>
            </a:pPr>
            <a:r>
              <a:rPr lang="en-US" sz="2800" i="1" dirty="0">
                <a:effectLst>
                  <a:outerShdw blurRad="38100" dist="38100" dir="2700000" algn="tl">
                    <a:srgbClr val="000000">
                      <a:alpha val="43137"/>
                    </a:srgbClr>
                  </a:outerShdw>
                </a:effectLst>
                <a:latin typeface="Arial Rounded MT Bold" panose="020F0704030504030204" pitchFamily="34" charset="0"/>
              </a:rPr>
              <a:t>"Disaster after disaster is reported, for the whole land is destroyed. Suddenly my tents are destroyed, my tent curtains, in a moment."</a:t>
            </a:r>
            <a:r>
              <a:rPr lang="en-US" sz="2800" dirty="0">
                <a:effectLst>
                  <a:outerShdw blurRad="38100" dist="38100" dir="2700000" algn="tl">
                    <a:srgbClr val="000000">
                      <a:alpha val="43137"/>
                    </a:srgbClr>
                  </a:outerShdw>
                </a:effectLst>
                <a:latin typeface="Arial Rounded MT Bold" panose="020F0704030504030204" pitchFamily="34" charset="0"/>
              </a:rPr>
              <a:t>  -</a:t>
            </a:r>
            <a:r>
              <a:rPr lang="en-US" sz="2800" b="1" dirty="0">
                <a:effectLst>
                  <a:outerShdw blurRad="38100" dist="38100" dir="2700000" algn="tl">
                    <a:srgbClr val="000000">
                      <a:alpha val="43137"/>
                    </a:srgbClr>
                  </a:outerShdw>
                </a:effectLst>
                <a:latin typeface="Arial Rounded MT Bold" panose="020F0704030504030204" pitchFamily="34" charset="0"/>
              </a:rPr>
              <a:t>Jeremiah 4:20 (HCSB)</a:t>
            </a:r>
            <a:endParaRPr lang="en-US" sz="2800" b="1" dirty="0">
              <a:effectLst>
                <a:outerShdw blurRad="38100" dist="38100" dir="2700000" algn="tl">
                  <a:srgbClr val="000000">
                    <a:alpha val="43137"/>
                  </a:srgbClr>
                </a:outerShdw>
              </a:effectLst>
              <a:latin typeface="Arial Rounded MT Bold" panose="020F0704030504030204" pitchFamily="34" charset="0"/>
            </a:endParaRPr>
          </a:p>
          <a:p>
            <a:pPr algn="ctr">
              <a:lnSpc>
                <a:spcPct val="100000"/>
              </a:lnSpc>
              <a:buFont typeface="Wingdings" panose="05000000000000000000" pitchFamily="2" charset="2"/>
              <a:buChar char="§"/>
            </a:pPr>
            <a:r>
              <a:rPr lang="en-US" sz="3200" b="1" dirty="0">
                <a:effectLst>
                  <a:outerShdw blurRad="38100" dist="38100" dir="2700000" algn="tl">
                    <a:srgbClr val="000000">
                      <a:alpha val="43137"/>
                    </a:srgbClr>
                  </a:outerShdw>
                </a:effectLst>
                <a:latin typeface="Arial Rounded MT Bold" panose="020F0704030504030204" pitchFamily="34" charset="0"/>
              </a:rPr>
              <a:t>Impartial</a:t>
            </a:r>
            <a:br>
              <a:rPr lang="en-US" dirty="0">
                <a:effectLst>
                  <a:outerShdw blurRad="38100" dist="38100" dir="2700000" algn="tl">
                    <a:srgbClr val="000000">
                      <a:alpha val="43137"/>
                    </a:srgbClr>
                  </a:outerShdw>
                </a:effectLst>
                <a:latin typeface="Arial Rounded MT Bold" panose="020F0704030504030204" pitchFamily="34" charset="0"/>
              </a:rPr>
            </a:br>
            <a:r>
              <a:rPr lang="en-US" i="1" dirty="0">
                <a:effectLst>
                  <a:outerShdw blurRad="38100" dist="38100" dir="2700000" algn="tl">
                    <a:srgbClr val="000000">
                      <a:alpha val="43137"/>
                    </a:srgbClr>
                  </a:outerShdw>
                </a:effectLst>
                <a:latin typeface="Arial Rounded MT Bold" panose="020F0704030504030204" pitchFamily="34" charset="0"/>
              </a:rPr>
              <a:t>"He causes His sun to rise on the evil and the good, and sends rain on the righteous and the unrighteous."  -</a:t>
            </a:r>
            <a:r>
              <a:rPr lang="en-US" dirty="0">
                <a:effectLst>
                  <a:outerShdw blurRad="38100" dist="38100" dir="2700000" algn="tl">
                    <a:srgbClr val="000000">
                      <a:alpha val="43137"/>
                    </a:srgbClr>
                  </a:outerShdw>
                </a:effectLst>
                <a:latin typeface="Arial Rounded MT Bold" panose="020F0704030504030204" pitchFamily="34" charset="0"/>
              </a:rPr>
              <a:t>Matt 5:45 (HCSB)</a:t>
            </a:r>
            <a:br>
              <a:rPr lang="en-US" dirty="0">
                <a:effectLst>
                  <a:outerShdw blurRad="38100" dist="38100" dir="2700000" algn="tl">
                    <a:srgbClr val="000000">
                      <a:alpha val="43137"/>
                    </a:srgbClr>
                  </a:outerShdw>
                </a:effectLst>
                <a:latin typeface="Arial Rounded MT Bold" panose="020F0704030504030204" pitchFamily="34" charset="0"/>
              </a:rPr>
            </a:br>
            <a:br>
              <a:rPr lang="en-US" sz="1100" dirty="0"/>
            </a:br>
            <a:br>
              <a:rPr lang="en-US" sz="1100" dirty="0"/>
            </a:br>
            <a:br>
              <a:rPr lang="en-US" sz="1100" dirty="0"/>
            </a:br>
            <a:endParaRPr lang="en-US" sz="11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heel(1)">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childTnLst>
                          </p:cTn>
                        </p:par>
                        <p:par>
                          <p:cTn id="16" fill="hold">
                            <p:stCondLst>
                              <p:cond delay="2000"/>
                            </p:stCondLst>
                            <p:childTnLst>
                              <p:par>
                                <p:cTn id="17" presetID="21" presetClass="entr" presetSubtype="1"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2000"/>
                                        <p:tgtEl>
                                          <p:spTgt spid="3">
                                            <p:txEl>
                                              <p:pRg st="2" end="2"/>
                                            </p:txEl>
                                          </p:spTgt>
                                        </p:tgtEl>
                                      </p:cBhvr>
                                    </p:animEffect>
                                  </p:childTnLst>
                                </p:cTn>
                              </p:par>
                            </p:childTnLst>
                          </p:cTn>
                        </p:par>
                        <p:par>
                          <p:cTn id="20" fill="hold">
                            <p:stCondLst>
                              <p:cond delay="4000"/>
                            </p:stCondLst>
                            <p:childTnLst>
                              <p:par>
                                <p:cTn id="21" presetID="21" presetClass="entr" presetSubtype="1"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heel(1)">
                                      <p:cBhvr>
                                        <p:cTn id="23" dur="2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heel(1)">
                                      <p:cBhvr>
                                        <p:cTn id="28"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75312" y="1345475"/>
            <a:ext cx="3116688" cy="5512525"/>
          </a:xfrm>
          <a:prstGeom prst="rect">
            <a:avLst/>
          </a:prstGeom>
        </p:spPr>
      </p:pic>
      <p:sp>
        <p:nvSpPr>
          <p:cNvPr id="2" name="Title 1"/>
          <p:cNvSpPr>
            <a:spLocks noGrp="1"/>
          </p:cNvSpPr>
          <p:nvPr>
            <p:ph type="title"/>
          </p:nvPr>
        </p:nvSpPr>
        <p:spPr>
          <a:xfrm>
            <a:off x="5638800" y="156754"/>
            <a:ext cx="5421086" cy="851662"/>
          </a:xfrm>
        </p:spPr>
        <p:txBody>
          <a:bodyPr>
            <a:normAutofit/>
          </a:bodyPr>
          <a:lstStyle/>
          <a:p>
            <a:r>
              <a:rPr lang="en-US" b="1" dirty="0">
                <a:solidFill>
                  <a:schemeClr val="bg1"/>
                </a:solidFill>
                <a:effectLst>
                  <a:outerShdw blurRad="38100" dist="38100" dir="2700000" algn="tl">
                    <a:srgbClr val="000000">
                      <a:alpha val="43137"/>
                    </a:srgbClr>
                  </a:outerShdw>
                </a:effectLst>
                <a:latin typeface="Arial Rounded MT Bold" panose="020F0704030504030204" pitchFamily="34" charset="0"/>
              </a:rPr>
              <a:t>Dark Valleys Are…</a:t>
            </a:r>
            <a:endParaRPr lang="en-US" b="1" dirty="0">
              <a:solidFill>
                <a:schemeClr val="bg1"/>
              </a:solidFill>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261257" y="1031966"/>
            <a:ext cx="11092543" cy="5669280"/>
          </a:xfrm>
          <a:solidFill>
            <a:schemeClr val="bg2">
              <a:alpha val="70000"/>
            </a:schemeClr>
          </a:solidFill>
        </p:spPr>
        <p:txBody>
          <a:bodyPr>
            <a:noAutofit/>
          </a:bodyPr>
          <a:lstStyle/>
          <a:p>
            <a:pPr lvl="1">
              <a:lnSpc>
                <a:spcPct val="100000"/>
              </a:lnSpc>
              <a:spcBef>
                <a:spcPts val="0"/>
              </a:spcBef>
              <a:buFont typeface="Courier New" panose="02070309020205020404" pitchFamily="49" charset="0"/>
              <a:buChar char="o"/>
            </a:pPr>
            <a:r>
              <a:rPr lang="en-US" sz="2800" dirty="0">
                <a:effectLst>
                  <a:outerShdw blurRad="38100" dist="38100" dir="2700000" algn="tl">
                    <a:srgbClr val="000000">
                      <a:alpha val="43137"/>
                    </a:srgbClr>
                  </a:outerShdw>
                </a:effectLst>
                <a:latin typeface="Arial Rounded MT Bold" panose="020F0704030504030204" pitchFamily="34" charset="0"/>
              </a:rPr>
              <a:t>Unavoidable</a:t>
            </a:r>
            <a:endParaRPr lang="en-US" sz="2800"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0"/>
              </a:spcBef>
              <a:buFont typeface="Courier New" panose="02070309020205020404" pitchFamily="49" charset="0"/>
              <a:buChar char="o"/>
            </a:pPr>
            <a:r>
              <a:rPr lang="en-US" sz="2800" dirty="0">
                <a:effectLst>
                  <a:outerShdw blurRad="38100" dist="38100" dir="2700000" algn="tl">
                    <a:srgbClr val="000000">
                      <a:alpha val="43137"/>
                    </a:srgbClr>
                  </a:outerShdw>
                </a:effectLst>
                <a:latin typeface="Arial Rounded MT Bold" panose="020F0704030504030204" pitchFamily="34" charset="0"/>
              </a:rPr>
              <a:t>Unpredictable</a:t>
            </a:r>
            <a:endParaRPr lang="en-US" sz="2800"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0"/>
              </a:spcBef>
              <a:buFont typeface="Courier New" panose="02070309020205020404" pitchFamily="49" charset="0"/>
              <a:buChar char="o"/>
            </a:pPr>
            <a:r>
              <a:rPr lang="en-US" sz="2800" dirty="0">
                <a:effectLst>
                  <a:outerShdw blurRad="38100" dist="38100" dir="2700000" algn="tl">
                    <a:srgbClr val="000000">
                      <a:alpha val="43137"/>
                    </a:srgbClr>
                  </a:outerShdw>
                </a:effectLst>
                <a:latin typeface="Arial Rounded MT Bold" panose="020F0704030504030204" pitchFamily="34" charset="0"/>
              </a:rPr>
              <a:t>Impartial</a:t>
            </a:r>
            <a:endParaRPr lang="en-US" sz="2800" dirty="0">
              <a:effectLst>
                <a:outerShdw blurRad="38100" dist="38100" dir="2700000" algn="tl">
                  <a:srgbClr val="000000">
                    <a:alpha val="43137"/>
                  </a:srgbClr>
                </a:outerShdw>
              </a:effectLst>
              <a:latin typeface="Arial Rounded MT Bold" panose="020F0704030504030204" pitchFamily="34" charset="0"/>
            </a:endParaRPr>
          </a:p>
          <a:p>
            <a:pPr algn="ctr">
              <a:lnSpc>
                <a:spcPct val="100000"/>
              </a:lnSpc>
              <a:spcBef>
                <a:spcPts val="0"/>
              </a:spcBef>
            </a:pPr>
            <a:r>
              <a:rPr lang="en-US" sz="3200" b="1" dirty="0">
                <a:effectLst>
                  <a:outerShdw blurRad="38100" dist="38100" dir="2700000" algn="tl">
                    <a:srgbClr val="000000">
                      <a:alpha val="43137"/>
                    </a:srgbClr>
                  </a:outerShdw>
                </a:effectLst>
                <a:latin typeface="Arial Rounded MT Bold" panose="020F0704030504030204" pitchFamily="34" charset="0"/>
              </a:rPr>
              <a:t>Temporary</a:t>
            </a:r>
            <a:endParaRPr lang="en-US" sz="3200" dirty="0">
              <a:effectLst>
                <a:outerShdw blurRad="38100" dist="38100" dir="2700000" algn="tl">
                  <a:srgbClr val="000000">
                    <a:alpha val="43137"/>
                  </a:srgbClr>
                </a:outerShdw>
              </a:effectLst>
              <a:latin typeface="Arial Rounded MT Bold" panose="020F0704030504030204" pitchFamily="34" charset="0"/>
            </a:endParaRPr>
          </a:p>
          <a:p>
            <a:pPr marL="1828800" lvl="4" indent="0">
              <a:lnSpc>
                <a:spcPct val="100000"/>
              </a:lnSpc>
              <a:spcBef>
                <a:spcPts val="600"/>
              </a:spcBef>
              <a:buNone/>
            </a:pPr>
            <a:r>
              <a:rPr lang="en-US" sz="2800" b="1" dirty="0">
                <a:effectLst>
                  <a:outerShdw blurRad="38100" dist="38100" dir="2700000" algn="tl">
                    <a:srgbClr val="000000">
                      <a:alpha val="43137"/>
                    </a:srgbClr>
                  </a:outerShdw>
                </a:effectLst>
                <a:latin typeface="Arial Rounded MT Bold" panose="020F0704030504030204" pitchFamily="34" charset="0"/>
              </a:rPr>
              <a:t>Valleys…</a:t>
            </a:r>
            <a:endParaRPr lang="en-US" sz="2800" b="1" dirty="0">
              <a:effectLst>
                <a:outerShdw blurRad="38100" dist="38100" dir="2700000" algn="tl">
                  <a:srgbClr val="000000">
                    <a:alpha val="43137"/>
                  </a:srgbClr>
                </a:outerShdw>
              </a:effectLst>
              <a:latin typeface="Arial Rounded MT Bold" panose="020F0704030504030204" pitchFamily="34" charset="0"/>
            </a:endParaRPr>
          </a:p>
          <a:p>
            <a:pPr lvl="5">
              <a:lnSpc>
                <a:spcPct val="100000"/>
              </a:lnSpc>
              <a:spcBef>
                <a:spcPts val="0"/>
              </a:spcBef>
            </a:pPr>
            <a:r>
              <a:rPr lang="en-US" sz="2800" b="1" dirty="0">
                <a:effectLst>
                  <a:outerShdw blurRad="38100" dist="38100" dir="2700000" algn="tl">
                    <a:srgbClr val="000000">
                      <a:alpha val="43137"/>
                    </a:srgbClr>
                  </a:outerShdw>
                </a:effectLst>
                <a:latin typeface="Arial Rounded MT Bold" panose="020F0704030504030204" pitchFamily="34" charset="0"/>
              </a:rPr>
              <a:t>Have a </a:t>
            </a:r>
            <a:r>
              <a:rPr lang="en-US" sz="2800" b="1" dirty="0" err="1">
                <a:effectLst>
                  <a:outerShdw blurRad="38100" dist="38100" dir="2700000" algn="tl">
                    <a:srgbClr val="000000">
                      <a:alpha val="43137"/>
                    </a:srgbClr>
                  </a:outerShdw>
                </a:effectLst>
                <a:latin typeface="Arial Rounded MT Bold" panose="020F0704030504030204" pitchFamily="34" charset="0"/>
              </a:rPr>
              <a:t>Beginng</a:t>
            </a:r>
            <a:r>
              <a:rPr lang="en-US" sz="2800" b="1" dirty="0">
                <a:effectLst>
                  <a:outerShdw blurRad="38100" dist="38100" dir="2700000" algn="tl">
                    <a:srgbClr val="000000">
                      <a:alpha val="43137"/>
                    </a:srgbClr>
                  </a:outerShdw>
                </a:effectLst>
                <a:latin typeface="Arial Rounded MT Bold" panose="020F0704030504030204" pitchFamily="34" charset="0"/>
              </a:rPr>
              <a:t> also an End</a:t>
            </a:r>
            <a:endParaRPr lang="en-US" sz="2800" b="1" dirty="0">
              <a:effectLst>
                <a:outerShdw blurRad="38100" dist="38100" dir="2700000" algn="tl">
                  <a:srgbClr val="000000">
                    <a:alpha val="43137"/>
                  </a:srgbClr>
                </a:outerShdw>
              </a:effectLst>
              <a:latin typeface="Arial Rounded MT Bold" panose="020F0704030504030204" pitchFamily="34" charset="0"/>
            </a:endParaRPr>
          </a:p>
          <a:p>
            <a:pPr lvl="5">
              <a:lnSpc>
                <a:spcPct val="100000"/>
              </a:lnSpc>
              <a:spcBef>
                <a:spcPts val="0"/>
              </a:spcBef>
            </a:pPr>
            <a:r>
              <a:rPr lang="en-US" sz="2800" b="1" dirty="0">
                <a:effectLst>
                  <a:outerShdw blurRad="38100" dist="38100" dir="2700000" algn="tl">
                    <a:srgbClr val="000000">
                      <a:alpha val="43137"/>
                    </a:srgbClr>
                  </a:outerShdw>
                </a:effectLst>
                <a:latin typeface="Arial Rounded MT Bold" panose="020F0704030504030204" pitchFamily="34" charset="0"/>
              </a:rPr>
              <a:t>Don’t Last Forever</a:t>
            </a:r>
            <a:endParaRPr lang="en-US" sz="2800" b="1" dirty="0">
              <a:effectLst>
                <a:outerShdw blurRad="38100" dist="38100" dir="2700000" algn="tl">
                  <a:srgbClr val="000000">
                    <a:alpha val="43137"/>
                  </a:srgbClr>
                </a:outerShdw>
              </a:effectLst>
              <a:latin typeface="Arial Rounded MT Bold" panose="020F0704030504030204" pitchFamily="34" charset="0"/>
            </a:endParaRPr>
          </a:p>
          <a:p>
            <a:pPr lvl="5">
              <a:lnSpc>
                <a:spcPct val="100000"/>
              </a:lnSpc>
              <a:spcBef>
                <a:spcPts val="0"/>
              </a:spcBef>
            </a:pPr>
            <a:r>
              <a:rPr lang="en-US" sz="2800" b="1" dirty="0">
                <a:effectLst>
                  <a:outerShdw blurRad="38100" dist="38100" dir="2700000" algn="tl">
                    <a:srgbClr val="000000">
                      <a:alpha val="43137"/>
                    </a:srgbClr>
                  </a:outerShdw>
                </a:effectLst>
                <a:latin typeface="Arial Rounded MT Bold" panose="020F0704030504030204" pitchFamily="34" charset="0"/>
              </a:rPr>
              <a:t>Are Not Our Permanent Residence</a:t>
            </a:r>
            <a:endParaRPr lang="en-US" sz="2800" b="1"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0"/>
              </a:spcBef>
              <a:buNone/>
            </a:pPr>
            <a:endParaRPr lang="en-US" sz="1400"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0"/>
              </a:spcBef>
              <a:buNone/>
            </a:pPr>
            <a:r>
              <a:rPr lang="en-US" i="1" dirty="0">
                <a:effectLst>
                  <a:outerShdw blurRad="38100" dist="38100" dir="2700000" algn="tl">
                    <a:srgbClr val="000000">
                      <a:alpha val="43137"/>
                    </a:srgbClr>
                  </a:outerShdw>
                </a:effectLst>
                <a:latin typeface="Arial Rounded MT Bold" panose="020F0704030504030204" pitchFamily="34" charset="0"/>
              </a:rPr>
              <a:t>"The suffering won’t last forever. It won’t be long before this generous God who has great plans for us in Christ—eternal and glorious plans they are!—will have you put together and on your feet for good"  -</a:t>
            </a:r>
            <a:r>
              <a:rPr lang="en-US" b="1" dirty="0">
                <a:effectLst>
                  <a:outerShdw blurRad="38100" dist="38100" dir="2700000" algn="tl">
                    <a:srgbClr val="000000">
                      <a:alpha val="43137"/>
                    </a:srgbClr>
                  </a:outerShdw>
                </a:effectLst>
                <a:latin typeface="Arial Rounded MT Bold" panose="020F0704030504030204" pitchFamily="34" charset="0"/>
              </a:rPr>
              <a:t>1 Peter 5:10 (MSG)</a:t>
            </a:r>
            <a:endParaRPr lang="en-US" b="1" dirty="0">
              <a:effectLst>
                <a:outerShdw blurRad="38100" dist="38100" dir="2700000" algn="tl">
                  <a:srgbClr val="000000">
                    <a:alpha val="43137"/>
                  </a:srgbClr>
                </a:outerShdw>
              </a:effectLst>
              <a:latin typeface="Arial Rounded MT Bold" panose="020F0704030504030204" pitchFamily="34" charset="0"/>
            </a:endParaRPr>
          </a:p>
          <a:p>
            <a:pPr marL="0" indent="0">
              <a:buNone/>
            </a:pPr>
            <a:br>
              <a:rPr lang="en-US" sz="1100" b="1" dirty="0"/>
            </a:br>
            <a:br>
              <a:rPr lang="en-US" sz="1100" dirty="0"/>
            </a:br>
            <a:endParaRPr lang="en-US" sz="1100" dirty="0"/>
          </a:p>
        </p:txBody>
      </p:sp>
    </p:spTree>
  </p:cSld>
  <p:clrMapOvr>
    <a:masterClrMapping/>
  </p:clrMapOvr>
  <mc:AlternateContent xmlns:mc="http://schemas.openxmlformats.org/markup-compatibility/2006">
    <mc:Choice xmlns:p14="http://schemas.microsoft.com/office/powerpoint/2010/main" Requires="p14">
      <p:transition spd="slow" p14:dur="525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outVertical)">
                                      <p:cBhvr>
                                        <p:cTn id="12" dur="500"/>
                                        <p:tgtEl>
                                          <p:spTgt spid="3">
                                            <p:txEl>
                                              <p:pRg st="4" end="4"/>
                                            </p:txEl>
                                          </p:spTgt>
                                        </p:tgtEl>
                                      </p:cBhvr>
                                    </p:animEffect>
                                  </p:childTnLst>
                                </p:cTn>
                              </p:par>
                            </p:childTnLst>
                          </p:cTn>
                        </p:par>
                        <p:par>
                          <p:cTn id="13" fill="hold">
                            <p:stCondLst>
                              <p:cond delay="500"/>
                            </p:stCondLst>
                            <p:childTnLst>
                              <p:par>
                                <p:cTn id="14" presetID="16" presetClass="entr" presetSubtype="21" fill="hold" grpId="0" nodeType="after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arn(inVertical)">
                                      <p:cBhvr>
                                        <p:cTn id="16" dur="500"/>
                                        <p:tgtEl>
                                          <p:spTgt spid="3">
                                            <p:txEl>
                                              <p:pRg st="5" end="5"/>
                                            </p:txEl>
                                          </p:spTgt>
                                        </p:tgtEl>
                                      </p:cBhvr>
                                    </p:animEffect>
                                  </p:childTnLst>
                                </p:cTn>
                              </p:par>
                            </p:childTnLst>
                          </p:cTn>
                        </p:par>
                        <p:par>
                          <p:cTn id="17" fill="hold">
                            <p:stCondLst>
                              <p:cond delay="1000"/>
                            </p:stCondLst>
                            <p:childTnLst>
                              <p:par>
                                <p:cTn id="18" presetID="16" presetClass="entr" presetSubtype="37" fill="hold" grpId="0" nodeType="after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barn(outVertical)">
                                      <p:cBhvr>
                                        <p:cTn id="20" dur="500"/>
                                        <p:tgtEl>
                                          <p:spTgt spid="3">
                                            <p:txEl>
                                              <p:pRg st="6" end="6"/>
                                            </p:txEl>
                                          </p:spTgt>
                                        </p:tgtEl>
                                      </p:cBhvr>
                                    </p:animEffect>
                                  </p:childTnLst>
                                </p:cTn>
                              </p:par>
                            </p:childTnLst>
                          </p:cTn>
                        </p:par>
                        <p:par>
                          <p:cTn id="21" fill="hold">
                            <p:stCondLst>
                              <p:cond delay="1500"/>
                            </p:stCondLst>
                            <p:childTnLst>
                              <p:par>
                                <p:cTn id="22" presetID="16" presetClass="entr" presetSubtype="21" fill="hold" grpId="0" nodeType="after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barn(inVertical)">
                                      <p:cBhvr>
                                        <p:cTn id="24" dur="500"/>
                                        <p:tgtEl>
                                          <p:spTgt spid="3">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Effect transition="in" filter="barn(outVertical)">
                                      <p:cBhvr>
                                        <p:cTn id="2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75312" y="1345475"/>
            <a:ext cx="3116688" cy="5512525"/>
          </a:xfrm>
          <a:prstGeom prst="rect">
            <a:avLst/>
          </a:prstGeom>
        </p:spPr>
      </p:pic>
      <p:sp>
        <p:nvSpPr>
          <p:cNvPr id="2" name="Title 1"/>
          <p:cNvSpPr>
            <a:spLocks noGrp="1"/>
          </p:cNvSpPr>
          <p:nvPr>
            <p:ph type="title"/>
          </p:nvPr>
        </p:nvSpPr>
        <p:spPr>
          <a:xfrm>
            <a:off x="3817512" y="154546"/>
            <a:ext cx="5257800" cy="877420"/>
          </a:xfrm>
        </p:spPr>
        <p:txBody>
          <a:bodyPr>
            <a:normAutofit/>
          </a:bodyPr>
          <a:lstStyle/>
          <a:p>
            <a:r>
              <a:rPr lang="en-US" b="1" dirty="0">
                <a:solidFill>
                  <a:schemeClr val="bg1"/>
                </a:solidFill>
                <a:effectLst>
                  <a:outerShdw blurRad="38100" dist="38100" dir="2700000" algn="tl">
                    <a:srgbClr val="000000">
                      <a:alpha val="43137"/>
                    </a:srgbClr>
                  </a:outerShdw>
                </a:effectLst>
                <a:latin typeface="Arial Rounded MT Bold" panose="020F0704030504030204" pitchFamily="34" charset="0"/>
              </a:rPr>
              <a:t>Dark Valleys Are…</a:t>
            </a:r>
            <a:endParaRPr lang="en-US" b="1" dirty="0">
              <a:solidFill>
                <a:schemeClr val="bg1"/>
              </a:solidFill>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261257" y="1031966"/>
            <a:ext cx="11092543" cy="4617720"/>
          </a:xfrm>
          <a:solidFill>
            <a:schemeClr val="bg2">
              <a:alpha val="70000"/>
            </a:schemeClr>
          </a:solidFill>
        </p:spPr>
        <p:txBody>
          <a:bodyPr>
            <a:noAutofit/>
          </a:bodyPr>
          <a:lstStyle/>
          <a:p>
            <a:pPr lvl="1">
              <a:lnSpc>
                <a:spcPct val="100000"/>
              </a:lnSpc>
              <a:spcBef>
                <a:spcPts val="0"/>
              </a:spcBef>
              <a:buFont typeface="Courier New" panose="02070309020205020404" pitchFamily="49" charset="0"/>
              <a:buChar char="o"/>
            </a:pPr>
            <a:r>
              <a:rPr lang="en-US" sz="2800" dirty="0">
                <a:effectLst>
                  <a:outerShdw blurRad="38100" dist="38100" dir="2700000" algn="tl">
                    <a:srgbClr val="000000">
                      <a:alpha val="43137"/>
                    </a:srgbClr>
                  </a:outerShdw>
                </a:effectLst>
                <a:latin typeface="Arial Rounded MT Bold" panose="020F0704030504030204" pitchFamily="34" charset="0"/>
              </a:rPr>
              <a:t>Unavoidable</a:t>
            </a:r>
            <a:endParaRPr lang="en-US" sz="2800"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0"/>
              </a:spcBef>
              <a:buFont typeface="Courier New" panose="02070309020205020404" pitchFamily="49" charset="0"/>
              <a:buChar char="o"/>
            </a:pPr>
            <a:r>
              <a:rPr lang="en-US" sz="2800" dirty="0">
                <a:effectLst>
                  <a:outerShdw blurRad="38100" dist="38100" dir="2700000" algn="tl">
                    <a:srgbClr val="000000">
                      <a:alpha val="43137"/>
                    </a:srgbClr>
                  </a:outerShdw>
                </a:effectLst>
                <a:latin typeface="Arial Rounded MT Bold" panose="020F0704030504030204" pitchFamily="34" charset="0"/>
              </a:rPr>
              <a:t>Unpredictable</a:t>
            </a:r>
            <a:endParaRPr lang="en-US" sz="2800"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0"/>
              </a:spcBef>
              <a:buFont typeface="Courier New" panose="02070309020205020404" pitchFamily="49" charset="0"/>
              <a:buChar char="o"/>
            </a:pPr>
            <a:r>
              <a:rPr lang="en-US" sz="2800" dirty="0">
                <a:effectLst>
                  <a:outerShdw blurRad="38100" dist="38100" dir="2700000" algn="tl">
                    <a:srgbClr val="000000">
                      <a:alpha val="43137"/>
                    </a:srgbClr>
                  </a:outerShdw>
                </a:effectLst>
                <a:latin typeface="Arial Rounded MT Bold" panose="020F0704030504030204" pitchFamily="34" charset="0"/>
              </a:rPr>
              <a:t>Impartial</a:t>
            </a:r>
            <a:endParaRPr lang="en-US" sz="2800"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0"/>
              </a:spcBef>
              <a:buFont typeface="Courier New" panose="02070309020205020404" pitchFamily="49" charset="0"/>
              <a:buChar char="o"/>
            </a:pPr>
            <a:r>
              <a:rPr lang="en-US" sz="2800" dirty="0">
                <a:effectLst>
                  <a:outerShdw blurRad="38100" dist="38100" dir="2700000" algn="tl">
                    <a:srgbClr val="000000">
                      <a:alpha val="43137"/>
                    </a:srgbClr>
                  </a:outerShdw>
                </a:effectLst>
                <a:latin typeface="Arial Rounded MT Bold" panose="020F0704030504030204" pitchFamily="34" charset="0"/>
              </a:rPr>
              <a:t>Temporary</a:t>
            </a:r>
            <a:endParaRPr lang="en-US" sz="2800" dirty="0">
              <a:effectLst>
                <a:outerShdw blurRad="38100" dist="38100" dir="2700000" algn="tl">
                  <a:srgbClr val="000000">
                    <a:alpha val="43137"/>
                  </a:srgbClr>
                </a:outerShdw>
              </a:effectLst>
              <a:latin typeface="Arial Rounded MT Bold" panose="020F0704030504030204" pitchFamily="34" charset="0"/>
            </a:endParaRPr>
          </a:p>
          <a:p>
            <a:pPr algn="ctr">
              <a:lnSpc>
                <a:spcPct val="100000"/>
              </a:lnSpc>
              <a:spcBef>
                <a:spcPts val="0"/>
              </a:spcBef>
            </a:pPr>
            <a:r>
              <a:rPr lang="en-US" sz="3200" b="1" dirty="0">
                <a:effectLst>
                  <a:outerShdw blurRad="38100" dist="38100" dir="2700000" algn="tl">
                    <a:srgbClr val="000000">
                      <a:alpha val="43137"/>
                    </a:srgbClr>
                  </a:outerShdw>
                </a:effectLst>
                <a:latin typeface="Arial Rounded MT Bold" panose="020F0704030504030204" pitchFamily="34" charset="0"/>
              </a:rPr>
              <a:t>Have a Purpose</a:t>
            </a:r>
            <a:br>
              <a:rPr lang="en-US" sz="1400" dirty="0">
                <a:effectLst>
                  <a:outerShdw blurRad="38100" dist="38100" dir="2700000" algn="tl">
                    <a:srgbClr val="000000">
                      <a:alpha val="43137"/>
                    </a:srgbClr>
                  </a:outerShdw>
                </a:effectLst>
                <a:latin typeface="Arial Rounded MT Bold" panose="020F0704030504030204" pitchFamily="34" charset="0"/>
              </a:rPr>
            </a:br>
            <a:r>
              <a:rPr lang="en-US" i="1" dirty="0">
                <a:effectLst>
                  <a:outerShdw blurRad="38100" dist="38100" dir="2700000" algn="tl">
                    <a:srgbClr val="000000">
                      <a:alpha val="43137"/>
                    </a:srgbClr>
                  </a:outerShdw>
                </a:effectLst>
                <a:latin typeface="Arial Rounded MT Bold" panose="020F0704030504030204" pitchFamily="34" charset="0"/>
              </a:rPr>
              <a:t>"You rejoice in this, though now for a short time you have had to be distressed by various trials so that the genuineness of your faith—more valuable than gold, which perishes though refined by fire—may result in praise, glory, and honor at the revelation of Jesus Christ."  -</a:t>
            </a:r>
            <a:r>
              <a:rPr lang="en-US" b="1" dirty="0">
                <a:effectLst>
                  <a:outerShdw blurRad="38100" dist="38100" dir="2700000" algn="tl">
                    <a:srgbClr val="000000">
                      <a:alpha val="43137"/>
                    </a:srgbClr>
                  </a:outerShdw>
                </a:effectLst>
                <a:latin typeface="Arial Rounded MT Bold" panose="020F0704030504030204" pitchFamily="34" charset="0"/>
              </a:rPr>
              <a:t>1 Peter 1:6-7 (HCSB)</a:t>
            </a:r>
            <a:endParaRPr lang="en-US" b="1"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buNone/>
            </a:pPr>
            <a:endParaRPr lang="en-US" sz="1100" dirty="0"/>
          </a:p>
        </p:txBody>
      </p:sp>
    </p:spTree>
  </p:cSld>
  <p:clrMapOvr>
    <a:masterClrMapping/>
  </p:clrMapOvr>
  <mc:AlternateContent xmlns:mc="http://schemas.openxmlformats.org/markup-compatibility/2006">
    <mc:Choice xmlns:p14="http://schemas.microsoft.com/office/powerpoint/2010/main" Requires="p14">
      <p:transition spd="slow" p14:dur="3250">
        <p:wheel spokes="1"/>
      </p:transition>
    </mc:Choice>
    <mc:Fallback>
      <p:transition spd="slow">
        <p:wheel spokes="1"/>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edge">
                                      <p:cBhvr>
                                        <p:cTn id="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75312" y="1345475"/>
            <a:ext cx="3116688" cy="5512525"/>
          </a:xfrm>
          <a:prstGeom prst="rect">
            <a:avLst/>
          </a:prstGeom>
        </p:spPr>
      </p:pic>
      <p:sp>
        <p:nvSpPr>
          <p:cNvPr id="2" name="Title 1"/>
          <p:cNvSpPr>
            <a:spLocks noGrp="1"/>
          </p:cNvSpPr>
          <p:nvPr>
            <p:ph type="title"/>
          </p:nvPr>
        </p:nvSpPr>
        <p:spPr>
          <a:xfrm>
            <a:off x="261257" y="154546"/>
            <a:ext cx="5486400" cy="877420"/>
          </a:xfrm>
        </p:spPr>
        <p:txBody>
          <a:bodyPr>
            <a:normAutofit/>
          </a:bodyPr>
          <a:lstStyle/>
          <a:p>
            <a:r>
              <a:rPr lang="en-US" b="1" dirty="0">
                <a:solidFill>
                  <a:schemeClr val="bg1"/>
                </a:solidFill>
                <a:effectLst>
                  <a:outerShdw blurRad="38100" dist="38100" dir="2700000" algn="tl">
                    <a:srgbClr val="000000">
                      <a:alpha val="43137"/>
                    </a:srgbClr>
                  </a:outerShdw>
                </a:effectLst>
                <a:latin typeface="Arial Rounded MT Bold" panose="020F0704030504030204" pitchFamily="34" charset="0"/>
              </a:rPr>
              <a:t>Dark Valleys Are…</a:t>
            </a:r>
            <a:endParaRPr lang="en-US" b="1" dirty="0">
              <a:solidFill>
                <a:schemeClr val="bg1"/>
              </a:solidFill>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261257" y="1031966"/>
            <a:ext cx="11092543" cy="5259977"/>
          </a:xfrm>
          <a:solidFill>
            <a:schemeClr val="bg2">
              <a:alpha val="70000"/>
            </a:schemeClr>
          </a:solidFill>
        </p:spPr>
        <p:txBody>
          <a:bodyPr>
            <a:noAutofit/>
          </a:bodyPr>
          <a:lstStyle/>
          <a:p>
            <a:pPr algn="ctr">
              <a:lnSpc>
                <a:spcPct val="100000"/>
              </a:lnSpc>
              <a:spcBef>
                <a:spcPts val="0"/>
              </a:spcBef>
              <a:buFont typeface="Courier New" panose="02070309020205020404" pitchFamily="49" charset="0"/>
              <a:buChar char="o"/>
            </a:pPr>
            <a:r>
              <a:rPr lang="en-US" sz="3200" b="1" dirty="0">
                <a:effectLst>
                  <a:outerShdw blurRad="38100" dist="38100" dir="2700000" algn="tl">
                    <a:srgbClr val="000000">
                      <a:alpha val="43137"/>
                    </a:srgbClr>
                  </a:outerShdw>
                </a:effectLst>
                <a:latin typeface="Arial Rounded MT Bold" panose="020F0704030504030204" pitchFamily="34" charset="0"/>
              </a:rPr>
              <a:t>Have a Purpose</a:t>
            </a:r>
            <a:endParaRPr lang="en-US" sz="3200"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0"/>
              </a:spcBef>
            </a:pPr>
            <a:r>
              <a:rPr lang="en-US" sz="2800" dirty="0">
                <a:effectLst>
                  <a:outerShdw blurRad="38100" dist="38100" dir="2700000" algn="tl">
                    <a:srgbClr val="000000">
                      <a:alpha val="43137"/>
                    </a:srgbClr>
                  </a:outerShdw>
                </a:effectLst>
                <a:latin typeface="Arial Rounded MT Bold" panose="020F0704030504030204" pitchFamily="34" charset="0"/>
              </a:rPr>
              <a:t>God has a reason for taking you through dark valleys. </a:t>
            </a:r>
            <a:endParaRPr lang="en-US" sz="2800"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300"/>
              </a:spcBef>
            </a:pPr>
            <a:r>
              <a:rPr lang="en-US" sz="2800" dirty="0">
                <a:effectLst>
                  <a:outerShdw blurRad="38100" dist="38100" dir="2700000" algn="tl">
                    <a:srgbClr val="000000">
                      <a:alpha val="43137"/>
                    </a:srgbClr>
                  </a:outerShdw>
                </a:effectLst>
                <a:latin typeface="Arial Rounded MT Bold" panose="020F0704030504030204" pitchFamily="34" charset="0"/>
              </a:rPr>
              <a:t>valley full of </a:t>
            </a:r>
            <a:r>
              <a:rPr lang="en-US" sz="2800" i="1" dirty="0">
                <a:effectLst>
                  <a:outerShdw blurRad="38100" dist="38100" dir="2700000" algn="tl">
                    <a:srgbClr val="000000">
                      <a:alpha val="43137"/>
                    </a:srgbClr>
                  </a:outerShdw>
                </a:effectLst>
                <a:latin typeface="Arial Rounded MT Bold" panose="020F0704030504030204" pitchFamily="34" charset="0"/>
              </a:rPr>
              <a:t>doubt, despair, discouragement, or defeat</a:t>
            </a:r>
            <a:endParaRPr lang="en-US" sz="2800" i="1"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300"/>
              </a:spcBef>
              <a:buSzPct val="124000"/>
            </a:pPr>
            <a:r>
              <a:rPr lang="en-US" sz="2800" i="1" dirty="0">
                <a:effectLst>
                  <a:outerShdw blurRad="38100" dist="38100" dir="2700000" algn="tl">
                    <a:srgbClr val="000000">
                      <a:alpha val="43137"/>
                    </a:srgbClr>
                  </a:outerShdw>
                </a:effectLst>
                <a:latin typeface="Arial Rounded MT Bold" panose="020F0704030504030204" pitchFamily="34" charset="0"/>
              </a:rPr>
              <a:t>financial valleys, relationship, emotional, spiritual valleys</a:t>
            </a:r>
            <a:endParaRPr lang="en-US" sz="2800" i="1"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300"/>
              </a:spcBef>
              <a:buSzPct val="124000"/>
            </a:pPr>
            <a:r>
              <a:rPr lang="en-US" sz="3200" b="1" dirty="0">
                <a:effectLst>
                  <a:outerShdw blurRad="38100" dist="38100" dir="2700000" algn="tl">
                    <a:srgbClr val="000000">
                      <a:alpha val="43137"/>
                    </a:srgbClr>
                  </a:outerShdw>
                </a:effectLst>
                <a:latin typeface="Arial Rounded MT Bold" panose="020F0704030504030204" pitchFamily="34" charset="0"/>
              </a:rPr>
              <a:t>God Promises .. You will get through them in time</a:t>
            </a:r>
            <a:endParaRPr lang="en-US" sz="3200" b="1" dirty="0">
              <a:effectLst>
                <a:outerShdw blurRad="38100" dist="38100" dir="2700000" algn="tl">
                  <a:srgbClr val="000000">
                    <a:alpha val="43137"/>
                  </a:srgbClr>
                </a:outerShdw>
              </a:effectLst>
              <a:latin typeface="Arial Rounded MT Bold" panose="020F0704030504030204" pitchFamily="34" charset="0"/>
            </a:endParaRPr>
          </a:p>
          <a:p>
            <a:pPr algn="ctr">
              <a:lnSpc>
                <a:spcPct val="100000"/>
              </a:lnSpc>
              <a:buFont typeface="Wingdings" panose="05000000000000000000" pitchFamily="2" charset="2"/>
              <a:buChar char="q"/>
            </a:pPr>
            <a:r>
              <a:rPr lang="en-US" b="1" dirty="0">
                <a:effectLst>
                  <a:outerShdw blurRad="38100" dist="38100" dir="2700000" algn="tl">
                    <a:srgbClr val="000000">
                      <a:alpha val="43137"/>
                    </a:srgbClr>
                  </a:outerShdw>
                </a:effectLst>
                <a:latin typeface="Arial Rounded MT Bold" panose="020F0704030504030204" pitchFamily="34" charset="0"/>
              </a:rPr>
              <a:t> </a:t>
            </a:r>
            <a:r>
              <a:rPr lang="en-US" sz="3200" b="1" dirty="0">
                <a:effectLst>
                  <a:outerShdw blurRad="38100" dist="38100" dir="2700000" algn="tl">
                    <a:srgbClr val="000000">
                      <a:alpha val="43137"/>
                    </a:srgbClr>
                  </a:outerShdw>
                </a:effectLst>
                <a:latin typeface="Arial Rounded MT Bold" panose="020F0704030504030204" pitchFamily="34" charset="0"/>
              </a:rPr>
              <a:t>Every Problem Has a Purpose</a:t>
            </a:r>
            <a:r>
              <a:rPr lang="en-US" sz="3200" dirty="0">
                <a:effectLst>
                  <a:outerShdw blurRad="38100" dist="38100" dir="2700000" algn="tl">
                    <a:srgbClr val="000000">
                      <a:alpha val="43137"/>
                    </a:srgbClr>
                  </a:outerShdw>
                </a:effectLst>
                <a:latin typeface="Arial Rounded MT Bold" panose="020F0704030504030204" pitchFamily="34" charset="0"/>
              </a:rPr>
              <a:t>  </a:t>
            </a:r>
            <a:endParaRPr lang="en-US" sz="3200"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300"/>
              </a:spcBef>
              <a:buFont typeface="Courier New" panose="02070309020205020404" pitchFamily="49" charset="0"/>
              <a:buChar char="o"/>
            </a:pPr>
            <a:r>
              <a:rPr lang="en-US" sz="2800" dirty="0">
                <a:effectLst>
                  <a:outerShdw blurRad="38100" dist="38100" dir="2700000" algn="tl">
                    <a:srgbClr val="000000">
                      <a:alpha val="43137"/>
                    </a:srgbClr>
                  </a:outerShdw>
                </a:effectLst>
                <a:latin typeface="Arial Rounded MT Bold" panose="020F0704030504030204" pitchFamily="34" charset="0"/>
              </a:rPr>
              <a:t>little ones, inconsequential ones, irritating ones. </a:t>
            </a:r>
            <a:endParaRPr lang="en-US" sz="2800"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300"/>
              </a:spcBef>
              <a:buFont typeface="Courier New" panose="02070309020205020404" pitchFamily="49" charset="0"/>
              <a:buChar char="o"/>
            </a:pPr>
            <a:r>
              <a:rPr lang="en-US" sz="2800" dirty="0">
                <a:effectLst>
                  <a:outerShdw blurRad="38100" dist="38100" dir="2700000" algn="tl">
                    <a:srgbClr val="000000">
                      <a:alpha val="43137"/>
                    </a:srgbClr>
                  </a:outerShdw>
                </a:effectLst>
                <a:latin typeface="Arial Rounded MT Bold" panose="020F0704030504030204" pitchFamily="34" charset="0"/>
              </a:rPr>
              <a:t>God can teach you character</a:t>
            </a:r>
            <a:endParaRPr lang="en-US" sz="2800"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spcBef>
                <a:spcPts val="300"/>
              </a:spcBef>
              <a:buFont typeface="Courier New" panose="02070309020205020404" pitchFamily="49" charset="0"/>
              <a:buChar char="o"/>
            </a:pPr>
            <a:r>
              <a:rPr lang="en-US" sz="2800" dirty="0">
                <a:effectLst>
                  <a:outerShdw blurRad="38100" dist="38100" dir="2700000" algn="tl">
                    <a:srgbClr val="000000">
                      <a:alpha val="43137"/>
                    </a:srgbClr>
                  </a:outerShdw>
                </a:effectLst>
                <a:latin typeface="Arial Rounded MT Bold" panose="020F0704030504030204" pitchFamily="34" charset="0"/>
              </a:rPr>
              <a:t>He wants to change you, mature you</a:t>
            </a:r>
            <a:endParaRPr lang="en-US" sz="2800" dirty="0">
              <a:effectLst>
                <a:outerShdw blurRad="38100" dist="38100" dir="2700000" algn="tl">
                  <a:srgbClr val="000000">
                    <a:alpha val="43137"/>
                  </a:srgbClr>
                </a:outerShdw>
              </a:effectLst>
              <a:latin typeface="Arial Rounded MT Bold" panose="020F0704030504030204" pitchFamily="34" charset="0"/>
            </a:endParaRPr>
          </a:p>
          <a:p>
            <a:pPr marL="457200" lvl="1" indent="0">
              <a:lnSpc>
                <a:spcPct val="100000"/>
              </a:lnSpc>
              <a:buNone/>
            </a:pPr>
            <a:endParaRPr lang="en-US" sz="1200" b="1" dirty="0">
              <a:effectLst>
                <a:outerShdw blurRad="38100" dist="38100" dir="2700000" algn="tl">
                  <a:srgbClr val="000000">
                    <a:alpha val="43137"/>
                  </a:srgbClr>
                </a:outerShdw>
              </a:effectLst>
              <a:latin typeface="Arial Rounded MT Bold" panose="020F0704030504030204" pitchFamily="34" charset="0"/>
            </a:endParaRPr>
          </a:p>
          <a:p>
            <a:pPr marL="457200" lvl="1" indent="0" algn="ctr">
              <a:lnSpc>
                <a:spcPct val="100000"/>
              </a:lnSpc>
              <a:spcBef>
                <a:spcPts val="600"/>
              </a:spcBef>
              <a:spcAft>
                <a:spcPts val="600"/>
              </a:spcAft>
              <a:buNone/>
            </a:pPr>
            <a:r>
              <a:rPr lang="en-US" sz="3200" b="1" dirty="0">
                <a:effectLst>
                  <a:outerShdw blurRad="38100" dist="38100" dir="2700000" algn="tl">
                    <a:srgbClr val="000000">
                      <a:alpha val="43137"/>
                    </a:srgbClr>
                  </a:outerShdw>
                </a:effectLst>
                <a:latin typeface="Arial Rounded MT Bold" panose="020F0704030504030204" pitchFamily="34" charset="0"/>
              </a:rPr>
              <a:t>Faith is Built in the Valleys of Life</a:t>
            </a:r>
            <a:endParaRPr lang="en-US" sz="3200"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600"/>
              </a:spcBef>
              <a:spcAft>
                <a:spcPts val="600"/>
              </a:spcAft>
              <a:buNone/>
            </a:pPr>
            <a:br>
              <a:rPr lang="en-US" sz="3200" dirty="0"/>
            </a:br>
            <a:br>
              <a:rPr lang="en-US" sz="1100" dirty="0"/>
            </a:br>
            <a:endParaRPr lang="en-US" sz="1100" dirty="0"/>
          </a:p>
        </p:txBody>
      </p:sp>
    </p:spTree>
  </p:cSld>
  <p:clrMapOvr>
    <a:masterClrMapping/>
  </p:clrMapOvr>
  <mc:AlternateContent xmlns:mc="http://schemas.openxmlformats.org/markup-compatibility/2006">
    <mc:Choice xmlns:p14="http://schemas.microsoft.com/office/powerpoint/2010/main" Requires="p14">
      <p:transition spd="slow" p14:dur="30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arn(outVertical)">
                                      <p:cBhvr>
                                        <p:cTn id="11" dur="500"/>
                                        <p:tgtEl>
                                          <p:spTgt spid="3">
                                            <p:txEl>
                                              <p:pRg st="2" end="2"/>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outVertical)">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arn(inVertical)">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37"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arn(outVertical)">
                                      <p:cBhvr>
                                        <p:cTn id="30" dur="500"/>
                                        <p:tgtEl>
                                          <p:spTgt spid="3">
                                            <p:txEl>
                                              <p:pRg st="6" end="6"/>
                                            </p:txEl>
                                          </p:spTgt>
                                        </p:tgtEl>
                                      </p:cBhvr>
                                    </p:animEffect>
                                  </p:childTnLst>
                                </p:cTn>
                              </p:par>
                            </p:childTnLst>
                          </p:cTn>
                        </p:par>
                        <p:par>
                          <p:cTn id="31" fill="hold">
                            <p:stCondLst>
                              <p:cond delay="500"/>
                            </p:stCondLst>
                            <p:childTnLst>
                              <p:par>
                                <p:cTn id="32" presetID="16" presetClass="entr" presetSubtype="21" fill="hold" grpId="0" nodeType="after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arn(inVertical)">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37"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arn(outVertical)">
                                      <p:cBhvr>
                                        <p:cTn id="39" dur="500"/>
                                        <p:tgtEl>
                                          <p:spTgt spid="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3">
                                            <p:txEl>
                                              <p:pRg st="10" end="10"/>
                                            </p:txEl>
                                          </p:spTgt>
                                        </p:tgtEl>
                                        <p:attrNameLst>
                                          <p:attrName>style.visibility</p:attrName>
                                        </p:attrNameLst>
                                      </p:cBhvr>
                                      <p:to>
                                        <p:strVal val="visible"/>
                                      </p:to>
                                    </p:set>
                                    <p:animEffect transition="in" filter="barn(inVertical)">
                                      <p:cBhvr>
                                        <p:cTn id="4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72143" y="217714"/>
            <a:ext cx="11734800" cy="6455229"/>
          </a:xfrm>
        </p:spPr>
        <p:txBody>
          <a:bodyPr/>
          <a:lstStyle/>
          <a:p>
            <a:endParaRPr lang="en-US" dirty="0"/>
          </a:p>
        </p:txBody>
      </p:sp>
      <p:sp>
        <p:nvSpPr>
          <p:cNvPr id="4" name="TextBox 3"/>
          <p:cNvSpPr txBox="1"/>
          <p:nvPr/>
        </p:nvSpPr>
        <p:spPr>
          <a:xfrm>
            <a:off x="315686" y="4578183"/>
            <a:ext cx="11647714" cy="2062103"/>
          </a:xfrm>
          <a:prstGeom prst="rect">
            <a:avLst/>
          </a:prstGeom>
          <a:solidFill>
            <a:schemeClr val="bg1">
              <a:lumMod val="95000"/>
            </a:schemeClr>
          </a:solidFill>
        </p:spPr>
        <p:txBody>
          <a:bodyPr wrap="square" rtlCol="0">
            <a:spAutoFit/>
          </a:bodyPr>
          <a:lstStyle/>
          <a:p>
            <a:r>
              <a:rPr lang="en-US" sz="3200" b="1" dirty="0">
                <a:effectLst>
                  <a:outerShdw blurRad="38100" dist="38100" dir="2700000" algn="tl">
                    <a:srgbClr val="000000">
                      <a:alpha val="43137"/>
                    </a:srgbClr>
                  </a:outerShdw>
                </a:effectLst>
                <a:latin typeface="Arial Rounded MT Bold" panose="020F0704030504030204" pitchFamily="34" charset="0"/>
              </a:rPr>
              <a:t>Psalm 23:4 (NLT2) </a:t>
            </a:r>
            <a:br>
              <a:rPr lang="en-US" sz="3200" dirty="0">
                <a:effectLst>
                  <a:outerShdw blurRad="38100" dist="38100" dir="2700000" algn="tl">
                    <a:srgbClr val="000000">
                      <a:alpha val="43137"/>
                    </a:srgbClr>
                  </a:outerShdw>
                </a:effectLst>
                <a:latin typeface="Arial Rounded MT Bold" panose="020F0704030504030204" pitchFamily="34" charset="0"/>
              </a:rPr>
            </a:br>
            <a:r>
              <a:rPr lang="en-US" sz="3200" baseline="30000" dirty="0">
                <a:effectLst>
                  <a:outerShdw blurRad="38100" dist="38100" dir="2700000" algn="tl">
                    <a:srgbClr val="000000">
                      <a:alpha val="43137"/>
                    </a:srgbClr>
                  </a:outerShdw>
                </a:effectLst>
                <a:latin typeface="Arial Rounded MT Bold" panose="020F0704030504030204" pitchFamily="34" charset="0"/>
              </a:rPr>
              <a:t>4 </a:t>
            </a:r>
            <a:r>
              <a:rPr lang="en-US" sz="3200" dirty="0">
                <a:effectLst>
                  <a:outerShdw blurRad="38100" dist="38100" dir="2700000" algn="tl">
                    <a:srgbClr val="000000">
                      <a:alpha val="43137"/>
                    </a:srgbClr>
                  </a:outerShdw>
                </a:effectLst>
                <a:latin typeface="Arial Rounded MT Bold" panose="020F0704030504030204" pitchFamily="34" charset="0"/>
              </a:rPr>
              <a:t> Even when I walk through the darkest valley, I will not be afraid, for you are close beside me. Your rod and your staff protect and comfort me. </a:t>
            </a:r>
            <a:endParaRPr lang="en-US" dirty="0">
              <a:latin typeface="Arial Rounded MT Bold" panose="020F07040305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500">
        <p:push dir="d"/>
      </p:transition>
    </mc:Choice>
    <mc:Fallback>
      <p:transition spd="slow">
        <p:push di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2240</Words>
  <Application>WPS Presentation</Application>
  <PresentationFormat>Widescreen</PresentationFormat>
  <Paragraphs>74</Paragraphs>
  <Slides>9</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9</vt:i4>
      </vt:variant>
    </vt:vector>
  </HeadingPairs>
  <TitlesOfParts>
    <vt:vector size="20" baseType="lpstr">
      <vt:lpstr>Arial</vt:lpstr>
      <vt:lpstr>SimSun</vt:lpstr>
      <vt:lpstr>Wingdings</vt:lpstr>
      <vt:lpstr>Arial Rounded MT Bold</vt:lpstr>
      <vt:lpstr>Times New Roman</vt:lpstr>
      <vt:lpstr>Calibri</vt:lpstr>
      <vt:lpstr>Courier New</vt:lpstr>
      <vt:lpstr>Microsoft YaHei</vt:lpstr>
      <vt:lpstr>Arial Unicode MS</vt:lpstr>
      <vt:lpstr>Calibri Light</vt:lpstr>
      <vt:lpstr>Office Theme</vt:lpstr>
      <vt:lpstr>PowerPoint 演示文稿</vt:lpstr>
      <vt:lpstr>Passing Through  Dark Valleys pt 1   </vt:lpstr>
      <vt:lpstr>PowerPoint 演示文稿</vt:lpstr>
      <vt:lpstr> Examples of Life's Valleys</vt:lpstr>
      <vt:lpstr>Dark Valleys Are…</vt:lpstr>
      <vt:lpstr>Dark Valleys Are…</vt:lpstr>
      <vt:lpstr>Dark Valleys Are…</vt:lpstr>
      <vt:lpstr>Dark Valleys Are…</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Passing Through Dark Valleys     How to Deal With Adversity</dc:title>
  <dc:creator>David Linton</dc:creator>
  <cp:lastModifiedBy>edwar</cp:lastModifiedBy>
  <cp:revision>118</cp:revision>
  <dcterms:created xsi:type="dcterms:W3CDTF">2015-11-30T00:44:00Z</dcterms:created>
  <dcterms:modified xsi:type="dcterms:W3CDTF">2022-07-24T19:45:25Z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1DB69E4727AD48AA8C4D85B353C1CF7F</vt:lpwstr>
  </property>
  <property fmtid="{D5CDD505-2E9C-101B-9397-08002B2CF9AE}" pid="3" name="KSOProductBuildVer">
    <vt:lpwstr>1033-11.2.0.11191</vt:lpwstr>
  </property>
</Properties>
</file>