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0" r:id="rId3"/>
    <p:sldId id="256" r:id="rId4"/>
    <p:sldId id="275" r:id="rId5"/>
    <p:sldId id="259" r:id="rId6"/>
    <p:sldId id="268" r:id="rId7"/>
    <p:sldId id="272" r:id="rId8"/>
    <p:sldId id="261" r:id="rId9"/>
    <p:sldId id="281" r:id="rId10"/>
    <p:sldId id="267" r:id="rId11"/>
    <p:sldId id="262" r:id="rId12"/>
    <p:sldId id="4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40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84E4B31-414B-4B82-A0AD-77249BE540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4E4B31-414B-4B82-A0AD-77249BE540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4E4B31-414B-4B82-A0AD-77249BE540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4E4B31-414B-4B82-A0AD-77249BE540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384E4B31-414B-4B82-A0AD-77249BE540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84E4B31-414B-4B82-A0AD-77249BE5402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84E4B31-414B-4B82-A0AD-77249BE5402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84E4B31-414B-4B82-A0AD-77249BE5402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E4B31-414B-4B82-A0AD-77249BE5402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84E4B31-414B-4B82-A0AD-77249BE5402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84E4B31-414B-4B82-A0AD-77249BE5402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E4B31-414B-4B82-A0AD-77249BE54023}"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A81C9-09AD-4C90-A49F-8A6410BB34D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202172" cy="666841"/>
          </a:xfrm>
          <a:solidFill>
            <a:schemeClr val="bg1">
              <a:lumMod val="95000"/>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Shadows…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1257" y="1188720"/>
            <a:ext cx="10537372" cy="3905793"/>
          </a:xfrm>
          <a:solidFill>
            <a:schemeClr val="bg1">
              <a:lumMod val="95000"/>
              <a:alpha val="80000"/>
            </a:schemeClr>
          </a:solidFill>
        </p:spPr>
        <p:txBody>
          <a:bodyPr>
            <a:normAutofit/>
          </a:bodyPr>
          <a:lstStyle/>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are always </a:t>
            </a:r>
            <a:r>
              <a:rPr lang="en-US" b="1" u="sng" dirty="0">
                <a:effectLst>
                  <a:outerShdw blurRad="38100" dist="38100" dir="2700000" algn="tl">
                    <a:srgbClr val="000000">
                      <a:alpha val="43137"/>
                    </a:srgbClr>
                  </a:outerShdw>
                </a:effectLst>
                <a:latin typeface="Arial Rounded MT Bold" panose="020F0704030504030204" pitchFamily="34" charset="0"/>
              </a:rPr>
              <a:t>Bigger Than Reality</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r>
              <a:rPr lang="en-US" sz="2800" dirty="0">
                <a:effectLst>
                  <a:outerShdw blurRad="38100" dist="38100" dir="2700000" algn="tl">
                    <a:srgbClr val="000000">
                      <a:alpha val="43137"/>
                    </a:srgbClr>
                  </a:outerShdw>
                </a:effectLst>
                <a:latin typeface="Arial Rounded MT Bold" panose="020F0704030504030204" pitchFamily="34" charset="0"/>
              </a:rPr>
              <a:t>Fear is always greater than the problems you face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cannot </a:t>
            </a:r>
            <a:r>
              <a:rPr lang="en-US" b="1" u="sng" dirty="0">
                <a:effectLst>
                  <a:outerShdw blurRad="38100" dist="38100" dir="2700000" algn="tl">
                    <a:srgbClr val="000000">
                      <a:alpha val="43137"/>
                    </a:srgbClr>
                  </a:outerShdw>
                </a:effectLst>
                <a:latin typeface="Arial Rounded MT Bold" panose="020F0704030504030204" pitchFamily="34" charset="0"/>
              </a:rPr>
              <a:t>Hurt You</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r>
              <a:rPr lang="en-US" sz="2800" dirty="0">
                <a:effectLst>
                  <a:outerShdw blurRad="38100" dist="38100" dir="2700000" algn="tl">
                    <a:srgbClr val="000000">
                      <a:alpha val="43137"/>
                    </a:srgbClr>
                  </a:outerShdw>
                </a:effectLst>
                <a:latin typeface="Arial Rounded MT Bold" panose="020F0704030504030204" pitchFamily="34" charset="0"/>
              </a:rPr>
              <a:t>Shadows can not hurt you – they can only scare you</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only appear when there is a </a:t>
            </a:r>
            <a:r>
              <a:rPr lang="en-US" b="1" u="sng" dirty="0">
                <a:effectLst>
                  <a:outerShdw blurRad="38100" dist="38100" dir="2700000" algn="tl">
                    <a:srgbClr val="000000">
                      <a:alpha val="43137"/>
                    </a:srgbClr>
                  </a:outerShdw>
                </a:effectLst>
                <a:latin typeface="Arial Rounded MT Bold" panose="020F0704030504030204" pitchFamily="34" charset="0"/>
              </a:rPr>
              <a:t>Light Source</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r>
              <a:rPr lang="en-US" sz="2800" dirty="0">
                <a:effectLst>
                  <a:outerShdw blurRad="38100" dist="38100" dir="2700000" algn="tl">
                    <a:srgbClr val="000000">
                      <a:alpha val="43137"/>
                    </a:srgbClr>
                  </a:outerShdw>
                </a:effectLst>
                <a:latin typeface="Arial Rounded MT Bold" panose="020F0704030504030204" pitchFamily="34" charset="0"/>
              </a:rPr>
              <a:t>there is light at the end of the tunnel</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r>
              <a:rPr lang="en-US" sz="2800" dirty="0">
                <a:effectLst>
                  <a:outerShdw blurRad="38100" dist="38100" dir="2700000" algn="tl">
                    <a:srgbClr val="000000">
                      <a:alpha val="43137"/>
                    </a:srgbClr>
                  </a:outerShdw>
                </a:effectLst>
                <a:latin typeface="Arial Rounded MT Bold" panose="020F0704030504030204" pitchFamily="34" charset="0"/>
              </a:rPr>
              <a:t>God is light – and in Him there is no darkness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457200" lvl="1"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Trust Him</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3000" fill="hold"/>
                                        <p:tgtEl>
                                          <p:spTgt spid="3">
                                            <p:bg/>
                                          </p:spTgt>
                                        </p:tgtEl>
                                        <p:attrNameLst>
                                          <p:attrName>ppt_w</p:attrName>
                                        </p:attrNameLst>
                                      </p:cBhvr>
                                      <p:tavLst>
                                        <p:tav tm="0">
                                          <p:val>
                                            <p:fltVal val="0"/>
                                          </p:val>
                                        </p:tav>
                                        <p:tav tm="100000">
                                          <p:val>
                                            <p:strVal val="#ppt_w"/>
                                          </p:val>
                                        </p:tav>
                                      </p:tavLst>
                                    </p:anim>
                                    <p:anim calcmode="lin" valueType="num">
                                      <p:cBhvr>
                                        <p:cTn id="8" dur="3000" fill="hold"/>
                                        <p:tgtEl>
                                          <p:spTgt spid="3">
                                            <p:bg/>
                                          </p:spTgt>
                                        </p:tgtEl>
                                        <p:attrNameLst>
                                          <p:attrName>ppt_h</p:attrName>
                                        </p:attrNameLst>
                                      </p:cBhvr>
                                      <p:tavLst>
                                        <p:tav tm="0">
                                          <p:val>
                                            <p:fltVal val="0"/>
                                          </p:val>
                                        </p:tav>
                                        <p:tav tm="100000">
                                          <p:val>
                                            <p:strVal val="#ppt_h"/>
                                          </p:val>
                                        </p:tav>
                                      </p:tavLst>
                                    </p:anim>
                                    <p:animEffect transition="in" filter="fade">
                                      <p:cBhvr>
                                        <p:cTn id="9" dur="3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3000"/>
                                        <p:tgtEl>
                                          <p:spTgt spid="3">
                                            <p:txEl>
                                              <p:pRg st="0" end="0"/>
                                            </p:txEl>
                                          </p:spTgt>
                                        </p:tgtEl>
                                      </p:cBhvr>
                                    </p:animEffect>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3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3000"/>
                                        <p:tgtEl>
                                          <p:spTgt spid="3">
                                            <p:txEl>
                                              <p:pRg st="2" end="2"/>
                                            </p:txEl>
                                          </p:spTgt>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3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3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3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3000"/>
                                        <p:tgtEl>
                                          <p:spTgt spid="3">
                                            <p:txEl>
                                              <p:pRg st="4" end="4"/>
                                            </p:txEl>
                                          </p:spTgt>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3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3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3000"/>
                                        <p:tgtEl>
                                          <p:spTgt spid="3">
                                            <p:txEl>
                                              <p:pRg st="5" end="5"/>
                                            </p:txEl>
                                          </p:spTgt>
                                        </p:tgtEl>
                                      </p:cBhvr>
                                    </p:animEffect>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3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3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3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3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3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9"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77345" y="1170955"/>
            <a:ext cx="5508170" cy="3667030"/>
          </a:xfrm>
          <a:prstGeom prst="rect">
            <a:avLst/>
          </a:prstGeom>
          <a:solidFill>
            <a:schemeClr val="bg1">
              <a:lumMod val="95000"/>
            </a:schemeClr>
          </a:solidFill>
        </p:spPr>
        <p:txBody>
          <a:bodyPr wrap="square" rtlCol="0">
            <a:spAutoFit/>
          </a:bodyPr>
          <a:lstStyle/>
          <a:p>
            <a:pPr algn="ctr">
              <a:lnSpc>
                <a:spcPct val="150000"/>
              </a:lnSpc>
            </a:pPr>
            <a:r>
              <a:rPr lang="en-US" sz="4000" b="1" dirty="0">
                <a:effectLst>
                  <a:outerShdw blurRad="38100" dist="38100" dir="2700000" algn="tl">
                    <a:srgbClr val="000000">
                      <a:alpha val="43137"/>
                    </a:srgbClr>
                  </a:outerShdw>
                </a:effectLst>
                <a:latin typeface="Arial Rounded MT Bold" panose="020F0704030504030204" pitchFamily="34" charset="0"/>
              </a:rPr>
              <a:t>God’s Got This!</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4000" b="1" dirty="0">
                <a:effectLst>
                  <a:outerShdw blurRad="38100" dist="38100" dir="2700000" algn="tl">
                    <a:srgbClr val="000000">
                      <a:alpha val="43137"/>
                    </a:srgbClr>
                  </a:outerShdw>
                </a:effectLst>
                <a:latin typeface="Arial Rounded MT Bold" panose="020F0704030504030204" pitchFamily="34" charset="0"/>
              </a:rPr>
              <a:t>God’s Got Me!!</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4000" b="1" dirty="0">
                <a:effectLst>
                  <a:outerShdw blurRad="38100" dist="38100" dir="2700000" algn="tl">
                    <a:srgbClr val="000000">
                      <a:alpha val="43137"/>
                    </a:srgbClr>
                  </a:outerShdw>
                </a:effectLst>
                <a:latin typeface="Arial Rounded MT Bold" panose="020F0704030504030204" pitchFamily="34" charset="0"/>
              </a:rPr>
              <a:t>When I Can’t See…</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4000" b="1" dirty="0">
                <a:effectLst>
                  <a:outerShdw blurRad="38100" dist="38100" dir="2700000" algn="tl">
                    <a:srgbClr val="000000">
                      <a:alpha val="43137"/>
                    </a:srgbClr>
                  </a:outerShdw>
                </a:effectLst>
                <a:latin typeface="Arial Rounded MT Bold" panose="020F0704030504030204" pitchFamily="34" charset="0"/>
              </a:rPr>
              <a:t>His Vision is Strong!!</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2" end="2"/>
                                            </p:txEl>
                                          </p:spTgt>
                                        </p:tgtEl>
                                      </p:cBhvr>
                                    </p:animEffect>
                                  </p:childTnLst>
                                </p:cTn>
                              </p:par>
                            </p:childTnLst>
                          </p:cTn>
                        </p:par>
                        <p:par>
                          <p:cTn id="25" fill="hold">
                            <p:stCondLst>
                              <p:cond delay="1000"/>
                            </p:stCondLst>
                            <p:childTnLst>
                              <p:par>
                                <p:cTn id="26" presetID="31" presetClass="entr" presetSubtype="0" fill="hold"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1236371"/>
            <a:ext cx="4675031" cy="2394725"/>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Passing Through</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 Dark Valleys</a:t>
            </a:r>
            <a:br>
              <a:rPr lang="en-US" b="1" dirty="0">
                <a:solidFill>
                  <a:schemeClr val="bg1"/>
                </a:solidFill>
                <a:effectLst>
                  <a:outerShdw blurRad="38100" dist="38100" dir="2700000" algn="tl">
                    <a:srgbClr val="000000">
                      <a:alpha val="43137"/>
                    </a:srgbClr>
                  </a:outerShdw>
                </a:effectLst>
              </a:rPr>
            </a:br>
            <a:r>
              <a:rPr lang="en-US" sz="5300" b="1" dirty="0" err="1">
                <a:solidFill>
                  <a:schemeClr val="bg1"/>
                </a:solidFill>
                <a:effectLst>
                  <a:outerShdw blurRad="38100" dist="38100" dir="2700000" algn="tl">
                    <a:srgbClr val="000000">
                      <a:alpha val="43137"/>
                    </a:srgbClr>
                  </a:outerShdw>
                </a:effectLst>
              </a:rPr>
              <a:t>pt</a:t>
            </a:r>
            <a:r>
              <a:rPr lang="en-US" sz="5300" b="1" dirty="0">
                <a:solidFill>
                  <a:schemeClr val="bg1"/>
                </a:solidFill>
                <a:effectLst>
                  <a:outerShdw blurRad="38100" dist="38100" dir="2700000" algn="tl">
                    <a:srgbClr val="000000">
                      <a:alpha val="43137"/>
                    </a:srgbClr>
                  </a:outerShdw>
                </a:effectLst>
              </a:rPr>
              <a:t> 2   </a:t>
            </a:r>
            <a:endParaRPr lang="en-US" sz="53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010331" y="3827516"/>
            <a:ext cx="2142186" cy="647990"/>
          </a:xfrm>
        </p:spPr>
        <p:txBody>
          <a:bodyPr>
            <a:normAutofit fontScale="85000" lnSpcReduction="20000"/>
          </a:bodyPr>
          <a:lstStyle/>
          <a:p>
            <a:r>
              <a:rPr lang="en-US" sz="3500" b="1" dirty="0">
                <a:solidFill>
                  <a:schemeClr val="bg1"/>
                </a:solidFill>
                <a:effectLst>
                  <a:outerShdw blurRad="38100" dist="38100" dir="2700000" algn="tl">
                    <a:srgbClr val="000000">
                      <a:alpha val="43137"/>
                    </a:srgbClr>
                  </a:outerShdw>
                </a:effectLst>
              </a:rPr>
              <a:t>Psalms 23:4</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5" name="Rectangle 4"/>
          <p:cNvSpPr/>
          <p:nvPr/>
        </p:nvSpPr>
        <p:spPr>
          <a:xfrm>
            <a:off x="8036218" y="3167390"/>
            <a:ext cx="4285981" cy="584775"/>
          </a:xfrm>
          <a:prstGeom prst="rect">
            <a:avLst/>
          </a:prstGeom>
        </p:spPr>
        <p:txBody>
          <a:bodyPr wrap="none">
            <a:spAutoFit/>
          </a:bodyPr>
          <a:lstStyle/>
          <a:p>
            <a:r>
              <a:rPr lang="en-US" sz="3200" b="1" dirty="0">
                <a:solidFill>
                  <a:schemeClr val="bg1"/>
                </a:solidFill>
                <a:effectLst>
                  <a:outerShdw blurRad="38100" dist="38100" dir="2700000" algn="tl">
                    <a:srgbClr val="000000">
                      <a:alpha val="43137"/>
                    </a:srgbClr>
                  </a:outerShdw>
                </a:effectLst>
              </a:rPr>
              <a:t>(Dealing with Adversity)</a:t>
            </a:r>
            <a:endParaRPr lang="en-US" sz="3200" b="1" dirty="0">
              <a:effectLst>
                <a:outerShdw blurRad="38100" dist="38100" dir="2700000" algn="tl">
                  <a:srgbClr val="000000">
                    <a:alpha val="43137"/>
                  </a:srgbClr>
                </a:outerShdw>
              </a:effectLst>
            </a:endParaRPr>
          </a:p>
        </p:txBody>
      </p:sp>
      <p:sp>
        <p:nvSpPr>
          <p:cNvPr id="6" name="TextBox 5"/>
          <p:cNvSpPr txBox="1"/>
          <p:nvPr/>
        </p:nvSpPr>
        <p:spPr>
          <a:xfrm>
            <a:off x="834888" y="6467061"/>
            <a:ext cx="1683026"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Edward Church</a:t>
            </a:r>
            <a:endParaRPr lang="en-US"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9239911" y="6467061"/>
            <a:ext cx="1683026"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July 31, 2022</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1" y="141667"/>
            <a:ext cx="11250769" cy="4665463"/>
          </a:xfrm>
        </p:spPr>
        <p:txBody>
          <a:bodyPr/>
          <a:lstStyle/>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What Do You Get in a Land(life) Where All You Have Is…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…Sunshine Every Day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…and No Rain?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“a Desert”</a:t>
            </a:r>
            <a:endParaRPr lang="en-US" sz="3200" i="1"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408349"/>
            <a:ext cx="12192000" cy="4447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250">
        <p:strips dir="ld"/>
      </p:transition>
    </mc:Choice>
    <mc:Fallback>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outVertical)">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312" y="1345475"/>
            <a:ext cx="3116688" cy="5512525"/>
          </a:xfrm>
          <a:prstGeom prst="rect">
            <a:avLst/>
          </a:prstGeom>
        </p:spPr>
      </p:pic>
      <p:sp>
        <p:nvSpPr>
          <p:cNvPr id="2" name="Title 1"/>
          <p:cNvSpPr>
            <a:spLocks noGrp="1"/>
          </p:cNvSpPr>
          <p:nvPr>
            <p:ph type="title"/>
          </p:nvPr>
        </p:nvSpPr>
        <p:spPr>
          <a:xfrm>
            <a:off x="5334000" y="156754"/>
            <a:ext cx="5410200" cy="666841"/>
          </a:xfrm>
        </p:spPr>
        <p:txBody>
          <a:bodyPr>
            <a:noAutofit/>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Dark Valleys Are…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90152" y="1188720"/>
            <a:ext cx="11754845" cy="4863737"/>
          </a:xfrm>
          <a:solidFill>
            <a:schemeClr val="bg2">
              <a:alpha val="80000"/>
            </a:schemeClr>
          </a:solidFill>
        </p:spPr>
        <p:txBody>
          <a:bodyPr>
            <a:noAutofit/>
          </a:bodyPr>
          <a:lstStyle/>
          <a:p>
            <a:pPr>
              <a:lnSpc>
                <a:spcPct val="10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Unavoidable</a:t>
            </a:r>
            <a:br>
              <a:rPr lang="en-US" dirty="0">
                <a:effectLst>
                  <a:outerShdw blurRad="38100" dist="38100" dir="2700000" algn="tl">
                    <a:srgbClr val="000000">
                      <a:alpha val="43137"/>
                    </a:srgbClr>
                  </a:outerShdw>
                </a:effectLst>
                <a:latin typeface="Arial Rounded MT Bold" panose="020F0704030504030204" pitchFamily="34" charset="0"/>
              </a:rPr>
            </a:br>
            <a:r>
              <a:rPr lang="en-US" sz="2600" i="1" dirty="0">
                <a:effectLst>
                  <a:outerShdw blurRad="38100" dist="38100" dir="2700000" algn="tl">
                    <a:srgbClr val="000000">
                      <a:alpha val="43137"/>
                    </a:srgbClr>
                  </a:outerShdw>
                </a:effectLst>
                <a:latin typeface="Arial Rounded MT Bold" panose="020F0704030504030204" pitchFamily="34" charset="0"/>
              </a:rPr>
              <a:t>"Mankind is born for trouble as surely as sparks fly upward." Job 5:7</a:t>
            </a:r>
            <a:endParaRPr lang="en-US" sz="2600" i="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Unpredictable</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You can’t plan them or time them (usually worst </a:t>
            </a:r>
            <a:r>
              <a:rPr lang="en-US" sz="2800" b="1" dirty="0" err="1">
                <a:effectLst>
                  <a:outerShdw blurRad="38100" dist="38100" dir="2700000" algn="tl">
                    <a:srgbClr val="000000">
                      <a:alpha val="43137"/>
                    </a:srgbClr>
                  </a:outerShdw>
                </a:effectLst>
                <a:latin typeface="Arial Rounded MT Bold" panose="020F0704030504030204" pitchFamily="34" charset="0"/>
              </a:rPr>
              <a:t>poss</a:t>
            </a:r>
            <a:r>
              <a:rPr lang="en-US" sz="2800" b="1" dirty="0">
                <a:effectLst>
                  <a:outerShdw blurRad="38100" dist="38100" dir="2700000" algn="tl">
                    <a:srgbClr val="000000">
                      <a:alpha val="43137"/>
                    </a:srgbClr>
                  </a:outerShdw>
                </a:effectLst>
                <a:latin typeface="Arial Rounded MT Bold" panose="020F0704030504030204" pitchFamily="34" charset="0"/>
              </a:rPr>
              <a:t> time)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spcBef>
                <a:spcPts val="600"/>
              </a:spcBef>
              <a:buNone/>
            </a:pPr>
            <a:r>
              <a:rPr lang="en-US" sz="2800" i="1" dirty="0">
                <a:effectLst>
                  <a:outerShdw blurRad="38100" dist="38100" dir="2700000" algn="tl">
                    <a:srgbClr val="000000">
                      <a:alpha val="43137"/>
                    </a:srgbClr>
                  </a:outerShdw>
                </a:effectLst>
                <a:latin typeface="Arial Rounded MT Bold" panose="020F0704030504030204" pitchFamily="34" charset="0"/>
              </a:rPr>
              <a:t>"Disaster after disaster is reported, for the whole land is destroyed. Suddenly my tents are destroyed, my tent curtains, in a moment."</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Jeremiah 4:20 (HCSB)</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Impartial</a:t>
            </a:r>
            <a:br>
              <a:rPr lang="en-US"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latin typeface="Arial Rounded MT Bold" panose="020F0704030504030204" pitchFamily="34" charset="0"/>
              </a:rPr>
              <a:t>"He causes His sun to rise on the evil and the good, and sends rain on the righteous and the unrighteous."  -</a:t>
            </a:r>
            <a:r>
              <a:rPr lang="en-US" dirty="0">
                <a:effectLst>
                  <a:outerShdw blurRad="38100" dist="38100" dir="2700000" algn="tl">
                    <a:srgbClr val="000000">
                      <a:alpha val="43137"/>
                    </a:srgbClr>
                  </a:outerShdw>
                </a:effectLst>
                <a:latin typeface="Arial Rounded MT Bold" panose="020F0704030504030204" pitchFamily="34" charset="0"/>
              </a:rPr>
              <a:t>Matt 5:45 (HCSB)</a:t>
            </a:r>
            <a:br>
              <a:rPr lang="en-US" dirty="0">
                <a:effectLst>
                  <a:outerShdw blurRad="38100" dist="38100" dir="2700000" algn="tl">
                    <a:srgbClr val="000000">
                      <a:alpha val="43137"/>
                    </a:srgbClr>
                  </a:outerShdw>
                </a:effectLst>
                <a:latin typeface="Arial Rounded MT Bold" panose="020F0704030504030204" pitchFamily="34" charset="0"/>
              </a:rPr>
            </a:br>
            <a:br>
              <a:rPr lang="en-US" sz="1100" dirty="0"/>
            </a:br>
            <a:br>
              <a:rPr lang="en-US" sz="1100" dirty="0"/>
            </a:br>
            <a:br>
              <a:rPr lang="en-US" sz="1100" dirty="0"/>
            </a:br>
            <a:endParaRPr lang="en-US" sz="1100" dirty="0"/>
          </a:p>
        </p:txBody>
      </p:sp>
    </p:spTree>
  </p:cSld>
  <p:clrMapOvr>
    <a:masterClrMapping/>
  </p:clrMapOvr>
  <mc:AlternateContent xmlns:mc="http://schemas.openxmlformats.org/markup-compatibility/2006">
    <mc:Choice xmlns:p14="http://schemas.microsoft.com/office/powerpoint/2010/main" Requires="p14">
      <p:transition spd="slow" p14:dur="3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75312" y="1345475"/>
            <a:ext cx="3116688" cy="5512525"/>
          </a:xfrm>
          <a:prstGeom prst="rect">
            <a:avLst/>
          </a:prstGeom>
        </p:spPr>
      </p:pic>
      <p:sp>
        <p:nvSpPr>
          <p:cNvPr id="2" name="Title 1"/>
          <p:cNvSpPr>
            <a:spLocks noGrp="1"/>
          </p:cNvSpPr>
          <p:nvPr>
            <p:ph type="title"/>
          </p:nvPr>
        </p:nvSpPr>
        <p:spPr>
          <a:xfrm>
            <a:off x="838200" y="180305"/>
            <a:ext cx="10515600" cy="851662"/>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Dark Valleys Are…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1257" y="1031966"/>
            <a:ext cx="11092543" cy="4367348"/>
          </a:xfrm>
          <a:solidFill>
            <a:schemeClr val="bg2">
              <a:alpha val="70000"/>
            </a:schemeClr>
          </a:solidFill>
        </p:spPr>
        <p:txBody>
          <a:bodyPr>
            <a:noAutofit/>
          </a:bodyPr>
          <a:lstStyle/>
          <a:p>
            <a:pPr>
              <a:lnSpc>
                <a:spcPct val="100000"/>
              </a:lnSpc>
              <a:spcBef>
                <a:spcPts val="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Temporary</a:t>
            </a:r>
            <a:endParaRPr lang="en-US"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Valleys…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have an end</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don’t last forever</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are not our permanent residence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endParaRPr lang="en-US" sz="14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"The suffering won’t last forever. It won’t be long before this generous God who has great plans for us in Christ—eternal and glorious plans they are!—will have you put together and on your feet for good"  -</a:t>
            </a:r>
            <a:r>
              <a:rPr lang="en-US" b="1" dirty="0">
                <a:effectLst>
                  <a:outerShdw blurRad="38100" dist="38100" dir="2700000" algn="tl">
                    <a:srgbClr val="000000">
                      <a:alpha val="43137"/>
                    </a:srgbClr>
                  </a:outerShdw>
                </a:effectLst>
                <a:latin typeface="Arial Rounded MT Bold" panose="020F0704030504030204" pitchFamily="34" charset="0"/>
              </a:rPr>
              <a:t>1 Peter 5:10 (MSG)</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br>
              <a:rPr lang="en-US" sz="1100" b="1" dirty="0"/>
            </a:br>
            <a:br>
              <a:rPr lang="en-US" sz="1100" dirty="0"/>
            </a:br>
            <a:endParaRPr lang="en-US" sz="1100" dirty="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out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5000" b="-2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312" y="1345475"/>
            <a:ext cx="3116688" cy="5512525"/>
          </a:xfrm>
          <a:prstGeom prst="rect">
            <a:avLst/>
          </a:prstGeom>
        </p:spPr>
      </p:pic>
      <p:sp>
        <p:nvSpPr>
          <p:cNvPr id="2" name="Title 1"/>
          <p:cNvSpPr>
            <a:spLocks noGrp="1"/>
          </p:cNvSpPr>
          <p:nvPr>
            <p:ph type="title"/>
          </p:nvPr>
        </p:nvSpPr>
        <p:spPr>
          <a:xfrm>
            <a:off x="6515987" y="0"/>
            <a:ext cx="5594498" cy="877420"/>
          </a:xfrm>
        </p:spPr>
        <p:txBody>
          <a:bodyPr>
            <a:normAutofit/>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Dark Valleys Are…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76197" y="2514833"/>
            <a:ext cx="11092543" cy="4188620"/>
          </a:xfrm>
          <a:solidFill>
            <a:schemeClr val="bg2">
              <a:alpha val="92000"/>
            </a:schemeClr>
          </a:solidFill>
        </p:spPr>
        <p:txBody>
          <a:bodyPr>
            <a:noAutofit/>
          </a:bodyPr>
          <a:lstStyle/>
          <a:p>
            <a:pPr>
              <a:lnSpc>
                <a:spcPct val="100000"/>
              </a:lnSpc>
              <a:spcBef>
                <a:spcPts val="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Have a Purpose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"You rejoice in this, though now for a short time you have had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to be distressed by various trials so that the genuineness of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your faith—more valuable than gold, which perishes though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refined by fire—may result in praise, glory, and honor at the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revelation of Jesus Christ."  -</a:t>
            </a:r>
            <a:r>
              <a:rPr lang="en-US" b="1" dirty="0">
                <a:effectLst>
                  <a:outerShdw blurRad="38100" dist="38100" dir="2700000" algn="tl">
                    <a:srgbClr val="000000">
                      <a:alpha val="43137"/>
                    </a:srgbClr>
                  </a:outerShdw>
                </a:effectLst>
                <a:latin typeface="Arial Rounded MT Bold" panose="020F0704030504030204" pitchFamily="34" charset="0"/>
              </a:rPr>
              <a:t>1 Peter 1:6-7 (HCSB)</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3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God Can Teach You Character</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3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 Wants To Change You, Mature You</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3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Faith Is Built In The Valleys Of Life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buFont typeface="Wingdings" panose="05000000000000000000" pitchFamily="2" charset="2"/>
              <a:buChar char="§"/>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endParaRPr lang="en-US" sz="1100" dirty="0"/>
          </a:p>
        </p:txBody>
      </p:sp>
    </p:spTree>
  </p:cSld>
  <p:clrMapOvr>
    <a:masterClrMapping/>
  </p:clrMapOvr>
  <mc:AlternateContent xmlns:mc="http://schemas.openxmlformats.org/markup-compatibility/2006">
    <mc:Choice xmlns:p14="http://schemas.microsoft.com/office/powerpoint/2010/main" Requires="p14">
      <p:transition spd="slow" p14:dur="275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par>
                          <p:cTn id="31" fill="hold">
                            <p:stCondLst>
                              <p:cond delay="3000"/>
                            </p:stCondLst>
                            <p:childTnLst>
                              <p:par>
                                <p:cTn id="32" presetID="16" presetClass="entr" presetSubtype="21" fill="hold" grpId="0" nodeType="afterEffect">
                                  <p:stCondLst>
                                    <p:cond delay="200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par>
                          <p:cTn id="35" fill="hold">
                            <p:stCondLst>
                              <p:cond delay="5500"/>
                            </p:stCondLst>
                            <p:childTnLst>
                              <p:par>
                                <p:cTn id="36" presetID="16" presetClass="entr" presetSubtype="21"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par>
                          <p:cTn id="39" fill="hold">
                            <p:stCondLst>
                              <p:cond delay="6000"/>
                            </p:stCondLst>
                            <p:childTnLst>
                              <p:par>
                                <p:cTn id="40" presetID="16" presetClass="entr" presetSubtype="21"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1188720"/>
            <a:ext cx="11768913" cy="4330337"/>
          </a:xfrm>
          <a:solidFill>
            <a:schemeClr val="bg1">
              <a:lumMod val="95000"/>
            </a:schemeClr>
          </a:solidFill>
        </p:spPr>
        <p:txBody>
          <a:bodyPr>
            <a:normAutofit/>
          </a:bodyPr>
          <a:lstStyle/>
          <a:p>
            <a:pPr>
              <a:lnSpc>
                <a:spcPct val="11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Remain Calm- </a:t>
            </a:r>
            <a:r>
              <a:rPr lang="en-US" i="1" dirty="0">
                <a:effectLst>
                  <a:outerShdw blurRad="38100" dist="38100" dir="2700000" algn="tl">
                    <a:srgbClr val="000000">
                      <a:alpha val="43137"/>
                    </a:srgbClr>
                  </a:outerShdw>
                </a:effectLst>
                <a:latin typeface="Arial Rounded MT Bold" panose="020F0704030504030204" pitchFamily="34" charset="0"/>
              </a:rPr>
              <a:t>“Even though I walk through the valley...”</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900" i="1" dirty="0">
                <a:effectLst>
                  <a:outerShdw blurRad="38100" dist="38100" dir="2700000" algn="tl">
                    <a:srgbClr val="000000">
                      <a:alpha val="43137"/>
                    </a:srgbClr>
                  </a:outerShdw>
                </a:effectLst>
                <a:latin typeface="Arial Rounded MT Bold" panose="020F0704030504030204" pitchFamily="34" charset="0"/>
              </a:rPr>
              <a:t>"I walk" </a:t>
            </a:r>
            <a:r>
              <a:rPr lang="en-US" sz="2900" dirty="0">
                <a:effectLst>
                  <a:outerShdw blurRad="38100" dist="38100" dir="2700000" algn="tl">
                    <a:srgbClr val="000000">
                      <a:alpha val="43137"/>
                    </a:srgbClr>
                  </a:outerShdw>
                </a:effectLst>
                <a:latin typeface="Arial Rounded MT Bold" panose="020F0704030504030204" pitchFamily="34" charset="0"/>
              </a:rPr>
              <a:t>- not </a:t>
            </a:r>
            <a:r>
              <a:rPr lang="en-US" sz="2900" i="1" dirty="0">
                <a:effectLst>
                  <a:outerShdw blurRad="38100" dist="38100" dir="2700000" algn="tl">
                    <a:srgbClr val="000000">
                      <a:alpha val="43137"/>
                    </a:srgbClr>
                  </a:outerShdw>
                </a:effectLst>
                <a:latin typeface="Arial Rounded MT Bold" panose="020F0704030504030204" pitchFamily="34" charset="0"/>
              </a:rPr>
              <a:t>"I run through it" </a:t>
            </a:r>
            <a:r>
              <a:rPr lang="en-US" sz="2900" dirty="0">
                <a:effectLst>
                  <a:outerShdw blurRad="38100" dist="38100" dir="2700000" algn="tl">
                    <a:srgbClr val="000000">
                      <a:alpha val="43137"/>
                    </a:srgbClr>
                  </a:outerShdw>
                </a:effectLst>
                <a:latin typeface="Arial Rounded MT Bold" panose="020F0704030504030204" pitchFamily="34" charset="0"/>
              </a:rPr>
              <a:t>or </a:t>
            </a:r>
            <a:r>
              <a:rPr lang="en-US" sz="2900" i="1" dirty="0">
                <a:effectLst>
                  <a:outerShdw blurRad="38100" dist="38100" dir="2700000" algn="tl">
                    <a:srgbClr val="000000">
                      <a:alpha val="43137"/>
                    </a:srgbClr>
                  </a:outerShdw>
                </a:effectLst>
                <a:latin typeface="Arial Rounded MT Bold" panose="020F0704030504030204" pitchFamily="34" charset="0"/>
              </a:rPr>
              <a:t>"I panic/ run the other way“</a:t>
            </a:r>
            <a:endParaRPr lang="en-US" sz="2900"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3200" b="1" dirty="0">
                <a:effectLst>
                  <a:outerShdw blurRad="38100" dist="38100" dir="2700000" algn="tl">
                    <a:srgbClr val="000000">
                      <a:alpha val="43137"/>
                    </a:srgbClr>
                  </a:outerShdw>
                </a:effectLst>
              </a:rPr>
              <a:t>John 14:27 (AMP) </a:t>
            </a:r>
            <a:r>
              <a:rPr lang="en-US" sz="3200" baseline="30000" dirty="0">
                <a:effectLst>
                  <a:outerShdw blurRad="38100" dist="38100" dir="2700000" algn="tl">
                    <a:srgbClr val="000000">
                      <a:alpha val="43137"/>
                    </a:srgbClr>
                  </a:outerShdw>
                </a:effectLst>
              </a:rPr>
              <a:t>27 </a:t>
            </a:r>
            <a:r>
              <a:rPr lang="en-US" sz="3200" dirty="0">
                <a:effectLst>
                  <a:outerShdw blurRad="38100" dist="38100" dir="2700000" algn="tl">
                    <a:srgbClr val="000000">
                      <a:alpha val="43137"/>
                    </a:srgbClr>
                  </a:outerShdw>
                </a:effectLst>
              </a:rPr>
              <a:t> Peace I leave with you; My [own] peace I now give </a:t>
            </a:r>
            <a:r>
              <a:rPr lang="en-US" sz="3200" i="1" dirty="0">
                <a:effectLst>
                  <a:outerShdw blurRad="38100" dist="38100" dir="2700000" algn="tl">
                    <a:srgbClr val="000000">
                      <a:alpha val="43137"/>
                    </a:srgbClr>
                  </a:outerShdw>
                </a:effectLst>
              </a:rPr>
              <a:t>and</a:t>
            </a:r>
            <a:r>
              <a:rPr lang="en-US" sz="3200" dirty="0">
                <a:effectLst>
                  <a:outerShdw blurRad="38100" dist="38100" dir="2700000" algn="tl">
                    <a:srgbClr val="000000">
                      <a:alpha val="43137"/>
                    </a:srgbClr>
                  </a:outerShdw>
                </a:effectLst>
              </a:rPr>
              <a:t> bequeath to you. Not as the world gives do I give to you. Do not let your hearts be troubled, neither let them be afraid. [Stop allowing yourselves to be agitated and disturbed; and do not permit yourselves to be fearful and intimidated and cowardly and unsettled.] </a:t>
            </a:r>
            <a:endParaRPr lang="en-US" sz="2900"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600"/>
              </a:spcBef>
              <a:buNone/>
            </a:pP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
        <p:nvSpPr>
          <p:cNvPr id="5" name="Title 1"/>
          <p:cNvSpPr>
            <a:spLocks noGrp="1"/>
          </p:cNvSpPr>
          <p:nvPr>
            <p:ph type="title"/>
          </p:nvPr>
        </p:nvSpPr>
        <p:spPr>
          <a:xfrm>
            <a:off x="90153" y="128789"/>
            <a:ext cx="9293334" cy="903177"/>
          </a:xfrm>
          <a:solidFill>
            <a:schemeClr val="bg1">
              <a:lumMod val="95000"/>
            </a:schemeClr>
          </a:solidFill>
        </p:spPr>
        <p:txBody>
          <a:bodyPr>
            <a:noAutofit/>
          </a:bodyPr>
          <a:lstStyle/>
          <a:p>
            <a:r>
              <a:rPr lang="en-US" sz="3600" dirty="0">
                <a:effectLst>
                  <a:outerShdw blurRad="38100" dist="38100" dir="2700000" algn="tl">
                    <a:srgbClr val="000000">
                      <a:alpha val="43137"/>
                    </a:srgbClr>
                  </a:outerShdw>
                </a:effectLst>
                <a:latin typeface="Arial Rounded MT Bold" panose="020F0704030504030204" pitchFamily="34" charset="0"/>
              </a:rPr>
              <a:t>What Do You Do When… </a:t>
            </a:r>
            <a:br>
              <a:rPr lang="en-US" sz="3600" dirty="0">
                <a:effectLst>
                  <a:outerShdw blurRad="38100" dist="38100" dir="2700000" algn="tl">
                    <a:srgbClr val="000000">
                      <a:alpha val="43137"/>
                    </a:srgbClr>
                  </a:outerShdw>
                </a:effectLst>
                <a:latin typeface="Arial Rounded MT Bold" panose="020F0704030504030204" pitchFamily="34" charset="0"/>
              </a:rPr>
            </a:br>
            <a:r>
              <a:rPr lang="en-US" sz="3600" dirty="0">
                <a:effectLst>
                  <a:outerShdw blurRad="38100" dist="38100" dir="2700000" algn="tl">
                    <a:srgbClr val="000000">
                      <a:alpha val="43137"/>
                    </a:srgbClr>
                  </a:outerShdw>
                </a:effectLst>
                <a:latin typeface="Arial Rounded MT Bold" panose="020F0704030504030204" pitchFamily="34" charset="0"/>
              </a:rPr>
              <a:t>       …You Go Through Dark Valleys? (4)</a:t>
            </a:r>
            <a:endParaRPr lang="en-US" sz="3600" i="1" dirty="0">
              <a:effectLst>
                <a:outerShdw blurRad="38100" dist="38100" dir="2700000" algn="tl">
                  <a:srgbClr val="000000">
                    <a:alpha val="43137"/>
                  </a:srgbClr>
                </a:outerShdw>
              </a:effectLst>
              <a:latin typeface="Arial Rounded MT Bold" panose="020F07040305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655" y="4615543"/>
            <a:ext cx="4520954" cy="22166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14:shred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ppt_y"/>
                                          </p:val>
                                        </p:tav>
                                        <p:tav tm="100000">
                                          <p:val>
                                            <p:strVal val="#ppt_y"/>
                                          </p:val>
                                        </p:tav>
                                      </p:tavLst>
                                    </p:anim>
                                  </p:childTnLst>
                                </p:cTn>
                              </p:par>
                              <p:par>
                                <p:cTn id="29" presetID="28"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5000" fill="hold"/>
                                        <p:tgtEl>
                                          <p:spTgt spid="9"/>
                                        </p:tgtEl>
                                        <p:attrNameLst>
                                          <p:attrName>ppt_x</p:attrName>
                                        </p:attrNameLst>
                                      </p:cBhvr>
                                      <p:tavLst>
                                        <p:tav tm="0">
                                          <p:val>
                                            <p:strVal val="#ppt_x"/>
                                          </p:val>
                                        </p:tav>
                                        <p:tav tm="100000">
                                          <p:val>
                                            <p:strVal val="#ppt_x"/>
                                          </p:val>
                                        </p:tav>
                                      </p:tavLst>
                                    </p:anim>
                                    <p:anim calcmode="lin" valueType="num">
                                      <p:cBhvr>
                                        <p:cTn id="32" dur="15000" fill="hold"/>
                                        <p:tgtEl>
                                          <p:spTgt spid="9"/>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72000" b="-7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1188721"/>
            <a:ext cx="11768913" cy="5137652"/>
          </a:xfrm>
          <a:solidFill>
            <a:schemeClr val="bg1">
              <a:lumMod val="95000"/>
            </a:schemeClr>
          </a:solidFill>
        </p:spPr>
        <p:txBody>
          <a:bodyPr>
            <a:normAutofit/>
          </a:bodyPr>
          <a:lstStyle/>
          <a:p>
            <a:pPr>
              <a:lnSpc>
                <a:spcPct val="11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Remain Calm- </a:t>
            </a:r>
            <a:r>
              <a:rPr lang="en-US" i="1" dirty="0">
                <a:effectLst>
                  <a:outerShdw blurRad="38100" dist="38100" dir="2700000" algn="tl">
                    <a:srgbClr val="000000">
                      <a:alpha val="43137"/>
                    </a:srgbClr>
                  </a:outerShdw>
                </a:effectLst>
                <a:latin typeface="Arial Rounded MT Bold" panose="020F0704030504030204" pitchFamily="34" charset="0"/>
              </a:rPr>
              <a:t>“Even though I walk through the valley...”</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900" i="1" dirty="0">
                <a:effectLst>
                  <a:outerShdw blurRad="38100" dist="38100" dir="2700000" algn="tl">
                    <a:srgbClr val="000000">
                      <a:alpha val="43137"/>
                    </a:srgbClr>
                  </a:outerShdw>
                </a:effectLst>
                <a:latin typeface="Arial Rounded MT Bold" panose="020F0704030504030204" pitchFamily="34" charset="0"/>
              </a:rPr>
              <a:t>"I walk" </a:t>
            </a:r>
            <a:r>
              <a:rPr lang="en-US" sz="2900" dirty="0">
                <a:effectLst>
                  <a:outerShdw blurRad="38100" dist="38100" dir="2700000" algn="tl">
                    <a:srgbClr val="000000">
                      <a:alpha val="43137"/>
                    </a:srgbClr>
                  </a:outerShdw>
                </a:effectLst>
                <a:latin typeface="Arial Rounded MT Bold" panose="020F0704030504030204" pitchFamily="34" charset="0"/>
              </a:rPr>
              <a:t>- not </a:t>
            </a:r>
            <a:r>
              <a:rPr lang="en-US" sz="2900" i="1" dirty="0">
                <a:effectLst>
                  <a:outerShdw blurRad="38100" dist="38100" dir="2700000" algn="tl">
                    <a:srgbClr val="000000">
                      <a:alpha val="43137"/>
                    </a:srgbClr>
                  </a:outerShdw>
                </a:effectLst>
                <a:latin typeface="Arial Rounded MT Bold" panose="020F0704030504030204" pitchFamily="34" charset="0"/>
              </a:rPr>
              <a:t>"I run through it" </a:t>
            </a:r>
            <a:r>
              <a:rPr lang="en-US" sz="2900" dirty="0">
                <a:effectLst>
                  <a:outerShdw blurRad="38100" dist="38100" dir="2700000" algn="tl">
                    <a:srgbClr val="000000">
                      <a:alpha val="43137"/>
                    </a:srgbClr>
                  </a:outerShdw>
                </a:effectLst>
                <a:latin typeface="Arial Rounded MT Bold" panose="020F0704030504030204" pitchFamily="34" charset="0"/>
              </a:rPr>
              <a:t>or </a:t>
            </a:r>
            <a:r>
              <a:rPr lang="en-US" sz="2900" i="1" dirty="0">
                <a:effectLst>
                  <a:outerShdw blurRad="38100" dist="38100" dir="2700000" algn="tl">
                    <a:srgbClr val="000000">
                      <a:alpha val="43137"/>
                    </a:srgbClr>
                  </a:outerShdw>
                </a:effectLst>
                <a:latin typeface="Arial Rounded MT Bold" panose="020F0704030504030204" pitchFamily="34" charset="0"/>
              </a:rPr>
              <a:t>"I panic/ run the other way“</a:t>
            </a:r>
            <a:endParaRPr lang="en-US" sz="2900" i="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6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Refuse To Be Discouraged- </a:t>
            </a:r>
            <a:r>
              <a:rPr lang="en-US" i="1" dirty="0">
                <a:effectLst>
                  <a:outerShdw blurRad="38100" dist="38100" dir="2700000" algn="tl">
                    <a:srgbClr val="000000">
                      <a:alpha val="43137"/>
                    </a:srgbClr>
                  </a:outerShdw>
                </a:effectLst>
                <a:latin typeface="Arial Rounded MT Bold" panose="020F0704030504030204" pitchFamily="34" charset="0"/>
              </a:rPr>
              <a:t>“I will fear no evil”</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Will implies a Choice, a Decision.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2800" dirty="0">
                <a:effectLst>
                  <a:outerShdw blurRad="38100" dist="38100" dir="2700000" algn="tl">
                    <a:srgbClr val="000000">
                      <a:alpha val="43137"/>
                    </a:srgbClr>
                  </a:outerShdw>
                </a:effectLst>
                <a:latin typeface="Arial Rounded MT Bold" panose="020F0704030504030204" pitchFamily="34" charset="0"/>
              </a:rPr>
              <a:t>Focus on God's Power Rather than on your Valley (problem)</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2800" b="1" dirty="0">
                <a:effectLst>
                  <a:outerShdw blurRad="38100" dist="38100" dir="2700000" algn="tl">
                    <a:srgbClr val="000000">
                      <a:alpha val="43137"/>
                    </a:srgbClr>
                  </a:outerShdw>
                </a:effectLst>
              </a:rPr>
              <a:t>Psalm 91:5-7 (KJV)</a:t>
            </a:r>
            <a:r>
              <a:rPr lang="en-US" sz="2800"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 Thou shalt not be afraid for the terror by night; </a:t>
            </a:r>
            <a:r>
              <a:rPr lang="en-US" sz="2800" i="1" dirty="0">
                <a:effectLst>
                  <a:outerShdw blurRad="38100" dist="38100" dir="2700000" algn="tl">
                    <a:srgbClr val="000000">
                      <a:alpha val="43137"/>
                    </a:srgbClr>
                  </a:outerShdw>
                </a:effectLst>
              </a:rPr>
              <a:t>nor</a:t>
            </a:r>
            <a:r>
              <a:rPr lang="en-US" sz="2800" dirty="0">
                <a:effectLst>
                  <a:outerShdw blurRad="38100" dist="38100" dir="2700000" algn="tl">
                    <a:srgbClr val="000000">
                      <a:alpha val="43137"/>
                    </a:srgbClr>
                  </a:outerShdw>
                </a:effectLst>
              </a:rPr>
              <a:t> for the arrow </a:t>
            </a:r>
            <a:r>
              <a:rPr lang="en-US" sz="2800" i="1" dirty="0">
                <a:effectLst>
                  <a:outerShdw blurRad="38100" dist="38100" dir="2700000" algn="tl">
                    <a:srgbClr val="000000">
                      <a:alpha val="43137"/>
                    </a:srgbClr>
                  </a:outerShdw>
                </a:effectLst>
              </a:rPr>
              <a:t>that</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flieth</a:t>
            </a:r>
            <a:r>
              <a:rPr lang="en-US" sz="2800" dirty="0">
                <a:effectLst>
                  <a:outerShdw blurRad="38100" dist="38100" dir="2700000" algn="tl">
                    <a:srgbClr val="000000">
                      <a:alpha val="43137"/>
                    </a:srgbClr>
                  </a:outerShdw>
                </a:effectLst>
              </a:rPr>
              <a:t> by day; </a:t>
            </a:r>
            <a:r>
              <a:rPr lang="en-US" sz="2800"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Nor</a:t>
            </a:r>
            <a:r>
              <a:rPr lang="en-US" sz="2800" dirty="0">
                <a:effectLst>
                  <a:outerShdw blurRad="38100" dist="38100" dir="2700000" algn="tl">
                    <a:srgbClr val="000000">
                      <a:alpha val="43137"/>
                    </a:srgbClr>
                  </a:outerShdw>
                </a:effectLst>
              </a:rPr>
              <a:t> for the pestilence </a:t>
            </a:r>
            <a:r>
              <a:rPr lang="en-US" sz="2800" i="1" dirty="0">
                <a:effectLst>
                  <a:outerShdw blurRad="38100" dist="38100" dir="2700000" algn="tl">
                    <a:srgbClr val="000000">
                      <a:alpha val="43137"/>
                    </a:srgbClr>
                  </a:outerShdw>
                </a:effectLst>
              </a:rPr>
              <a:t>that</a:t>
            </a:r>
            <a:r>
              <a:rPr lang="en-US" sz="2800" dirty="0">
                <a:effectLst>
                  <a:outerShdw blurRad="38100" dist="38100" dir="2700000" algn="tl">
                    <a:srgbClr val="000000">
                      <a:alpha val="43137"/>
                    </a:srgbClr>
                  </a:outerShdw>
                </a:effectLst>
              </a:rPr>
              <a:t> walketh in darkness; </a:t>
            </a:r>
            <a:r>
              <a:rPr lang="en-US" sz="2800" i="1" dirty="0">
                <a:effectLst>
                  <a:outerShdw blurRad="38100" dist="38100" dir="2700000" algn="tl">
                    <a:srgbClr val="000000">
                      <a:alpha val="43137"/>
                    </a:srgbClr>
                  </a:outerShdw>
                </a:effectLst>
              </a:rPr>
              <a:t>nor</a:t>
            </a:r>
            <a:r>
              <a:rPr lang="en-US" sz="2800" dirty="0">
                <a:effectLst>
                  <a:outerShdw blurRad="38100" dist="38100" dir="2700000" algn="tl">
                    <a:srgbClr val="000000">
                      <a:alpha val="43137"/>
                    </a:srgbClr>
                  </a:outerShdw>
                </a:effectLst>
              </a:rPr>
              <a:t> for the destruction </a:t>
            </a:r>
            <a:r>
              <a:rPr lang="en-US" sz="2800" i="1" dirty="0">
                <a:effectLst>
                  <a:outerShdw blurRad="38100" dist="38100" dir="2700000" algn="tl">
                    <a:srgbClr val="000000">
                      <a:alpha val="43137"/>
                    </a:srgbClr>
                  </a:outerShdw>
                </a:effectLst>
              </a:rPr>
              <a:t>that</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wasteth</a:t>
            </a:r>
            <a:r>
              <a:rPr lang="en-US" sz="2800" dirty="0">
                <a:effectLst>
                  <a:outerShdw blurRad="38100" dist="38100" dir="2700000" algn="tl">
                    <a:srgbClr val="000000">
                      <a:alpha val="43137"/>
                    </a:srgbClr>
                  </a:outerShdw>
                </a:effectLst>
              </a:rPr>
              <a:t> at noonday.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 A thousand shall fall at thy side, and ten thousand at thy right hand;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it shall not come nigh thee.</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
        <p:nvSpPr>
          <p:cNvPr id="5" name="Title 1"/>
          <p:cNvSpPr>
            <a:spLocks noGrp="1"/>
          </p:cNvSpPr>
          <p:nvPr>
            <p:ph type="title"/>
          </p:nvPr>
        </p:nvSpPr>
        <p:spPr>
          <a:xfrm>
            <a:off x="90153" y="128789"/>
            <a:ext cx="9293334" cy="903177"/>
          </a:xfrm>
          <a:solidFill>
            <a:schemeClr val="bg1">
              <a:lumMod val="95000"/>
            </a:schemeClr>
          </a:solidFill>
        </p:spPr>
        <p:txBody>
          <a:bodyPr>
            <a:noAutofit/>
          </a:bodyPr>
          <a:lstStyle/>
          <a:p>
            <a:r>
              <a:rPr lang="en-US" sz="3600" dirty="0">
                <a:effectLst>
                  <a:outerShdw blurRad="38100" dist="38100" dir="2700000" algn="tl">
                    <a:srgbClr val="000000">
                      <a:alpha val="43137"/>
                    </a:srgbClr>
                  </a:outerShdw>
                </a:effectLst>
                <a:latin typeface="Arial Rounded MT Bold" panose="020F0704030504030204" pitchFamily="34" charset="0"/>
              </a:rPr>
              <a:t>What Do You Do When… </a:t>
            </a:r>
            <a:br>
              <a:rPr lang="en-US" sz="3600" dirty="0">
                <a:effectLst>
                  <a:outerShdw blurRad="38100" dist="38100" dir="2700000" algn="tl">
                    <a:srgbClr val="000000">
                      <a:alpha val="43137"/>
                    </a:srgbClr>
                  </a:outerShdw>
                </a:effectLst>
                <a:latin typeface="Arial Rounded MT Bold" panose="020F0704030504030204" pitchFamily="34" charset="0"/>
              </a:rPr>
            </a:br>
            <a:r>
              <a:rPr lang="en-US" sz="3600" dirty="0">
                <a:effectLst>
                  <a:outerShdw blurRad="38100" dist="38100" dir="2700000" algn="tl">
                    <a:srgbClr val="000000">
                      <a:alpha val="43137"/>
                    </a:srgbClr>
                  </a:outerShdw>
                </a:effectLst>
                <a:latin typeface="Arial Rounded MT Bold" panose="020F0704030504030204" pitchFamily="34" charset="0"/>
              </a:rPr>
              <a:t>       …You Go Through Dark Valleys? (4)</a:t>
            </a:r>
            <a:endParaRPr lang="en-US" sz="3600" i="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1" presetClass="entr" presetSubtype="1" fill="hold" grpId="1"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heel(1)">
                                      <p:cBhvr>
                                        <p:cTn id="11" dur="2000"/>
                                        <p:tgtEl>
                                          <p:spTgt spid="3">
                                            <p:bg/>
                                          </p:spTgt>
                                        </p:tgtEl>
                                      </p:cBhvr>
                                    </p:animEffect>
                                  </p:childTnLst>
                                </p:cTn>
                              </p:par>
                              <p:par>
                                <p:cTn id="12" presetID="21" presetClass="entr" presetSubtype="1" fill="hold" grpId="1"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grpId="1"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1"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1"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1"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par>
                          <p:cTn id="33" fill="hold">
                            <p:stCondLst>
                              <p:cond delay="2000"/>
                            </p:stCondLst>
                            <p:childTnLst>
                              <p:par>
                                <p:cTn id="34" presetID="21" presetClass="entr" presetSubtype="1" fill="hold" grpId="1"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heel(1)">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52" y="128789"/>
            <a:ext cx="8798667" cy="903177"/>
          </a:xfrm>
        </p:spPr>
        <p:txBody>
          <a:bodyPr>
            <a:noAutofit/>
          </a:bodyPr>
          <a:lstStyle/>
          <a:p>
            <a:r>
              <a:rPr 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rPr>
              <a:t>What Do You Do When… </a:t>
            </a:r>
            <a:br>
              <a:rPr 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rPr>
              <a:t>       …You Go Through Dark Valleys? (4)</a:t>
            </a:r>
            <a:endParaRPr lang="en-US" sz="3600" i="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1188720"/>
            <a:ext cx="12300857" cy="5512526"/>
          </a:xfrm>
        </p:spPr>
        <p:txBody>
          <a:bodyPr>
            <a:normAutofit fontScale="92500"/>
          </a:bodyPr>
          <a:lstStyle/>
          <a:p>
            <a:pPr>
              <a:lnSpc>
                <a:spcPct val="100000"/>
              </a:lnSpc>
              <a:spcBef>
                <a:spcPts val="0"/>
              </a:spcBef>
              <a:buFont typeface="Courier New" panose="02070309020205020404" pitchFamily="49" charset="0"/>
              <a:buChar char="o"/>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Remain </a:t>
            </a:r>
            <a:r>
              <a:rPr lang="en-US" sz="3200" b="1" dirty="0">
                <a:solidFill>
                  <a:schemeClr val="bg1"/>
                </a:solidFill>
                <a:latin typeface="Arial Rounded MT Bold" panose="020F0704030504030204" pitchFamily="34" charset="0"/>
              </a:rPr>
              <a:t>Calm-</a:t>
            </a:r>
            <a:r>
              <a:rPr lang="en-US" i="1" dirty="0">
                <a:solidFill>
                  <a:schemeClr val="bg1"/>
                </a:solidFill>
                <a:latin typeface="Arial Rounded MT Bold" panose="020F0704030504030204" pitchFamily="34" charset="0"/>
              </a:rPr>
              <a:t> “Even though I walk through the valley...”</a:t>
            </a:r>
            <a:endParaRPr lang="en-US" i="1" dirty="0">
              <a:solidFill>
                <a:schemeClr val="bg1"/>
              </a:solidFill>
              <a:latin typeface="Arial Rounded MT Bold" panose="020F0704030504030204" pitchFamily="34" charset="0"/>
            </a:endParaRPr>
          </a:p>
          <a:p>
            <a:pPr>
              <a:lnSpc>
                <a:spcPct val="100000"/>
              </a:lnSpc>
              <a:spcBef>
                <a:spcPts val="0"/>
              </a:spcBef>
              <a:buFont typeface="Courier New" panose="02070309020205020404" pitchFamily="49" charset="0"/>
              <a:buChar char="o"/>
            </a:pPr>
            <a:r>
              <a:rPr lang="en-US" sz="3200" b="1" dirty="0">
                <a:solidFill>
                  <a:schemeClr val="bg1"/>
                </a:solidFill>
                <a:latin typeface="Arial Rounded MT Bold" panose="020F0704030504030204" pitchFamily="34" charset="0"/>
              </a:rPr>
              <a:t>Refuse To Be Discouraged-</a:t>
            </a:r>
            <a:r>
              <a:rPr lang="en-US" i="1" dirty="0">
                <a:solidFill>
                  <a:schemeClr val="bg1"/>
                </a:solidFill>
                <a:latin typeface="Arial Rounded MT Bold" panose="020F0704030504030204" pitchFamily="34" charset="0"/>
              </a:rPr>
              <a:t> “I will fear no evil”</a:t>
            </a:r>
            <a:endParaRPr lang="en-US" i="1" dirty="0">
              <a:solidFill>
                <a:schemeClr val="bg1"/>
              </a:solidFill>
              <a:latin typeface="Arial Rounded MT Bold" panose="020F0704030504030204" pitchFamily="34" charset="0"/>
            </a:endParaRPr>
          </a:p>
          <a:p>
            <a:pPr>
              <a:lnSpc>
                <a:spcPct val="110000"/>
              </a:lnSpc>
              <a:buFont typeface="Courier New" panose="02070309020205020404" pitchFamily="49" charset="0"/>
              <a:buChar char="o"/>
            </a:pPr>
            <a:r>
              <a:rPr lang="en-US" sz="3200" b="1" dirty="0">
                <a:solidFill>
                  <a:schemeClr val="bg1"/>
                </a:solidFill>
                <a:latin typeface="Arial Rounded MT Bold" panose="020F0704030504030204" pitchFamily="34" charset="0"/>
              </a:rPr>
              <a:t>Rest In God’s Presence- </a:t>
            </a:r>
            <a:r>
              <a:rPr lang="en-US" i="1" dirty="0">
                <a:solidFill>
                  <a:schemeClr val="bg1"/>
                </a:solidFill>
                <a:latin typeface="Arial Rounded MT Bold" panose="020F0704030504030204" pitchFamily="34" charset="0"/>
              </a:rPr>
              <a:t>“For You are with me” </a:t>
            </a:r>
            <a:endParaRPr lang="en-US" i="1" dirty="0">
              <a:solidFill>
                <a:schemeClr val="bg1"/>
              </a:solidFill>
              <a:latin typeface="Arial Rounded MT Bold" panose="020F0704030504030204" pitchFamily="34" charset="0"/>
            </a:endParaRPr>
          </a:p>
          <a:p>
            <a:pPr lvl="2">
              <a:lnSpc>
                <a:spcPct val="100000"/>
              </a:lnSpc>
              <a:spcBef>
                <a:spcPts val="0"/>
              </a:spcBef>
            </a:pPr>
            <a:r>
              <a:rPr lang="en-US" sz="2800" b="1" dirty="0">
                <a:solidFill>
                  <a:schemeClr val="bg1"/>
                </a:solidFill>
                <a:latin typeface="Arial Rounded MT Bold" panose="020F0704030504030204" pitchFamily="34" charset="0"/>
              </a:rPr>
              <a:t>God Promises to be with you every step of the way</a:t>
            </a:r>
            <a:r>
              <a:rPr lang="en-US" b="1" dirty="0">
                <a:solidFill>
                  <a:schemeClr val="bg1"/>
                </a:solidFill>
                <a:latin typeface="Arial Rounded MT Bold" panose="020F0704030504030204" pitchFamily="34" charset="0"/>
              </a:rPr>
              <a:t> </a:t>
            </a:r>
            <a:endParaRPr lang="en-US" b="1" dirty="0">
              <a:solidFill>
                <a:schemeClr val="bg1"/>
              </a:solidFill>
              <a:latin typeface="Arial Rounded MT Bold" panose="020F0704030504030204" pitchFamily="34" charset="0"/>
            </a:endParaRPr>
          </a:p>
          <a:p>
            <a:pPr algn="ctr">
              <a:lnSpc>
                <a:spcPct val="100000"/>
              </a:lnSpc>
              <a:spcBef>
                <a:spcPts val="0"/>
              </a:spcBef>
            </a:pPr>
            <a:r>
              <a:rPr lang="en-US" sz="3200" b="1" dirty="0">
                <a:solidFill>
                  <a:schemeClr val="bg1"/>
                </a:solidFill>
                <a:effectLst>
                  <a:outerShdw blurRad="38100" dist="38100" dir="2700000" algn="tl">
                    <a:srgbClr val="000000">
                      <a:alpha val="43137"/>
                    </a:srgbClr>
                  </a:outerShdw>
                </a:effectLst>
              </a:rPr>
              <a:t>Exodus 33:14 (KJV) </a:t>
            </a:r>
            <a:br>
              <a:rPr lang="en-US" sz="3200" dirty="0">
                <a:solidFill>
                  <a:schemeClr val="bg1"/>
                </a:solidFill>
                <a:effectLst>
                  <a:outerShdw blurRad="38100" dist="38100" dir="2700000" algn="tl">
                    <a:srgbClr val="000000">
                      <a:alpha val="43137"/>
                    </a:srgbClr>
                  </a:outerShdw>
                </a:effectLst>
              </a:rPr>
            </a:br>
            <a:r>
              <a:rPr lang="en-US" sz="3200" baseline="30000" dirty="0">
                <a:solidFill>
                  <a:schemeClr val="bg1"/>
                </a:solidFill>
                <a:effectLst>
                  <a:outerShdw blurRad="38100" dist="38100" dir="2700000" algn="tl">
                    <a:srgbClr val="000000">
                      <a:alpha val="43137"/>
                    </a:srgbClr>
                  </a:outerShdw>
                </a:effectLst>
              </a:rPr>
              <a:t>14 </a:t>
            </a:r>
            <a:r>
              <a:rPr lang="en-US" sz="3200" dirty="0">
                <a:solidFill>
                  <a:schemeClr val="bg1"/>
                </a:solidFill>
                <a:effectLst>
                  <a:outerShdw blurRad="38100" dist="38100" dir="2700000" algn="tl">
                    <a:srgbClr val="000000">
                      <a:alpha val="43137"/>
                    </a:srgbClr>
                  </a:outerShdw>
                </a:effectLst>
              </a:rPr>
              <a:t> And he said, My presence shall go </a:t>
            </a:r>
            <a:r>
              <a:rPr lang="en-US" sz="3200" i="1" dirty="0">
                <a:solidFill>
                  <a:schemeClr val="bg1"/>
                </a:solidFill>
                <a:effectLst>
                  <a:outerShdw blurRad="38100" dist="38100" dir="2700000" algn="tl">
                    <a:srgbClr val="000000">
                      <a:alpha val="43137"/>
                    </a:srgbClr>
                  </a:outerShdw>
                </a:effectLst>
              </a:rPr>
              <a:t>with thee</a:t>
            </a:r>
            <a:r>
              <a:rPr lang="en-US" sz="3200" dirty="0">
                <a:solidFill>
                  <a:schemeClr val="bg1"/>
                </a:solidFill>
                <a:effectLst>
                  <a:outerShdw blurRad="38100" dist="38100" dir="2700000" algn="tl">
                    <a:srgbClr val="000000">
                      <a:alpha val="43137"/>
                    </a:srgbClr>
                  </a:outerShdw>
                </a:effectLst>
              </a:rPr>
              <a:t>, and I will give thee rest. </a:t>
            </a:r>
            <a:endParaRPr lang="en-US" sz="3200" dirty="0">
              <a:solidFill>
                <a:schemeClr val="bg1"/>
              </a:solidFill>
              <a:effectLst>
                <a:outerShdw blurRad="38100" dist="38100" dir="2700000" algn="tl">
                  <a:srgbClr val="000000">
                    <a:alpha val="43137"/>
                  </a:srgbClr>
                </a:outerShdw>
              </a:effectLst>
            </a:endParaRPr>
          </a:p>
          <a:p>
            <a:pPr>
              <a:lnSpc>
                <a:spcPct val="100000"/>
              </a:lnSpc>
              <a:spcBef>
                <a:spcPts val="0"/>
              </a:spcBef>
              <a:buFont typeface="Courier New" panose="02070309020205020404" pitchFamily="49" charset="0"/>
              <a:buChar char="o"/>
            </a:pPr>
            <a:r>
              <a:rPr lang="en-US" sz="3200" b="1" dirty="0">
                <a:solidFill>
                  <a:schemeClr val="bg1"/>
                </a:solidFill>
                <a:latin typeface="Arial Rounded MT Bold" panose="020F0704030504030204" pitchFamily="34" charset="0"/>
              </a:rPr>
              <a:t>Rely on God’s Protection/ Guidance-</a:t>
            </a:r>
            <a:r>
              <a:rPr lang="en-US" sz="3200" i="1" dirty="0">
                <a:solidFill>
                  <a:schemeClr val="bg1"/>
                </a:solidFill>
                <a:latin typeface="Arial Rounded MT Bold" panose="020F0704030504030204" pitchFamily="34" charset="0"/>
              </a:rPr>
              <a:t>“Your rod /staff comfort me” </a:t>
            </a:r>
            <a:endParaRPr lang="en-US" sz="3200" i="1" dirty="0">
              <a:solidFill>
                <a:schemeClr val="bg1"/>
              </a:solidFill>
              <a:latin typeface="Arial Rounded MT Bold" panose="020F0704030504030204" pitchFamily="34" charset="0"/>
            </a:endParaRPr>
          </a:p>
          <a:p>
            <a:pPr algn="ctr">
              <a:lnSpc>
                <a:spcPct val="100000"/>
              </a:lnSpc>
              <a:spcBef>
                <a:spcPts val="0"/>
              </a:spcBef>
            </a:pPr>
            <a:r>
              <a:rPr lang="en-US" sz="3600" b="1" dirty="0">
                <a:solidFill>
                  <a:schemeClr val="bg1"/>
                </a:solidFill>
              </a:rPr>
              <a:t>Joshua 1:9 (KJV) </a:t>
            </a:r>
            <a:br>
              <a:rPr lang="en-US" sz="3600" dirty="0">
                <a:solidFill>
                  <a:schemeClr val="bg1"/>
                </a:solidFill>
              </a:rPr>
            </a:br>
            <a:r>
              <a:rPr lang="en-US" sz="3600" baseline="30000" dirty="0">
                <a:solidFill>
                  <a:schemeClr val="bg1"/>
                </a:solidFill>
              </a:rPr>
              <a:t>9 </a:t>
            </a:r>
            <a:r>
              <a:rPr lang="en-US" sz="3600" dirty="0">
                <a:solidFill>
                  <a:schemeClr val="bg1"/>
                </a:solidFill>
              </a:rPr>
              <a:t> Have not I commanded thee? Be strong and of a good courage; be not afraid, neither be thou dismayed: for the </a:t>
            </a:r>
            <a:r>
              <a:rPr lang="en-US" sz="3600" cap="small" dirty="0">
                <a:solidFill>
                  <a:schemeClr val="bg1"/>
                </a:solidFill>
              </a:rPr>
              <a:t>LORD</a:t>
            </a:r>
            <a:r>
              <a:rPr lang="en-US" sz="3600" dirty="0">
                <a:solidFill>
                  <a:schemeClr val="bg1"/>
                </a:solidFill>
              </a:rPr>
              <a:t> thy God </a:t>
            </a:r>
            <a:r>
              <a:rPr lang="en-US" sz="3600" i="1" dirty="0">
                <a:solidFill>
                  <a:schemeClr val="bg1"/>
                </a:solidFill>
              </a:rPr>
              <a:t>is</a:t>
            </a:r>
            <a:r>
              <a:rPr lang="en-US" sz="3600" dirty="0">
                <a:solidFill>
                  <a:schemeClr val="bg1"/>
                </a:solidFill>
              </a:rPr>
              <a:t> with thee whithersoever thou </a:t>
            </a:r>
            <a:r>
              <a:rPr lang="en-US" sz="3600" dirty="0" err="1">
                <a:solidFill>
                  <a:schemeClr val="bg1"/>
                </a:solidFill>
              </a:rPr>
              <a:t>goest</a:t>
            </a:r>
            <a:r>
              <a:rPr lang="en-US" sz="3600" dirty="0">
                <a:solidFill>
                  <a:schemeClr val="bg1"/>
                </a:solidFill>
              </a:rPr>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2000"/>
                                        <p:tgtEl>
                                          <p:spTgt spid="3">
                                            <p:txEl>
                                              <p:pRg st="2" end="2"/>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20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3621</Words>
  <Application>WPS Presentation</Application>
  <PresentationFormat>Widescreen</PresentationFormat>
  <Paragraphs>90</Paragraphs>
  <Slides>11</Slides>
  <Notes>0</Notes>
  <HiddenSlides>2</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Arial</vt:lpstr>
      <vt:lpstr>SimSun</vt:lpstr>
      <vt:lpstr>Wingdings</vt:lpstr>
      <vt:lpstr>Baskerville Old Face</vt:lpstr>
      <vt:lpstr>Arial Rounded MT Bold</vt:lpstr>
      <vt:lpstr>Amasis MT Pro Black</vt:lpstr>
      <vt:lpstr>Lapsus Pro (theguybrush.com)</vt:lpstr>
      <vt:lpstr>Calibri</vt:lpstr>
      <vt:lpstr>Microsoft YaHei</vt:lpstr>
      <vt:lpstr>Arial Unicode MS</vt:lpstr>
      <vt:lpstr>Calibri Light</vt:lpstr>
      <vt:lpstr>Arial Unicode MS</vt:lpstr>
      <vt:lpstr>Times New Roman</vt:lpstr>
      <vt:lpstr>Courier New</vt:lpstr>
      <vt:lpstr>Office Theme</vt:lpstr>
      <vt:lpstr>PowerPoint 演示文稿</vt:lpstr>
      <vt:lpstr>Passing Through  Dark Valleys pt 2   </vt:lpstr>
      <vt:lpstr>PowerPoint 演示文稿</vt:lpstr>
      <vt:lpstr>Dark Valleys Are…</vt:lpstr>
      <vt:lpstr>Dark Valleys Are…</vt:lpstr>
      <vt:lpstr>Dark Valleys Are…</vt:lpstr>
      <vt:lpstr>What Do You Do When…         …You Go Through Dark Valleys? (4)</vt:lpstr>
      <vt:lpstr>What Do You Do When…         …You Go Through Dark Valleys? (4)</vt:lpstr>
      <vt:lpstr>What Do You Do When…         …You Go Through Dark Valleys? (4)</vt:lpstr>
      <vt:lpstr>Shadows…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Passing Through Dark Valleys     How to Deal With Adversity</dc:title>
  <dc:creator>David Linton</dc:creator>
  <cp:lastModifiedBy>edwar</cp:lastModifiedBy>
  <cp:revision>151</cp:revision>
  <dcterms:created xsi:type="dcterms:W3CDTF">2015-11-30T00:44:00Z</dcterms:created>
  <dcterms:modified xsi:type="dcterms:W3CDTF">2022-07-31T19:19:16Z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AAEC34F6158C48B299514C57B7877912</vt:lpwstr>
  </property>
  <property fmtid="{D5CDD505-2E9C-101B-9397-08002B2CF9AE}" pid="3" name="KSOProductBuildVer">
    <vt:lpwstr>1033-11.2.0.11191</vt:lpwstr>
  </property>
</Properties>
</file>