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6"/>
  </p:handoutMasterIdLst>
  <p:sldIdLst>
    <p:sldId id="455" r:id="rId3"/>
    <p:sldId id="314" r:id="rId4"/>
    <p:sldId id="456" r:id="rId5"/>
    <p:sldId id="475" r:id="rId6"/>
    <p:sldId id="284" r:id="rId7"/>
    <p:sldId id="285" r:id="rId8"/>
    <p:sldId id="476" r:id="rId9"/>
    <p:sldId id="459" r:id="rId10"/>
    <p:sldId id="460" r:id="rId11"/>
    <p:sldId id="461" r:id="rId12"/>
    <p:sldId id="462" r:id="rId13"/>
    <p:sldId id="463" r:id="rId14"/>
    <p:sldId id="466" r:id="rId15"/>
    <p:sldId id="269" r:id="rId16"/>
    <p:sldId id="306" r:id="rId17"/>
    <p:sldId id="323" r:id="rId18"/>
    <p:sldId id="325" r:id="rId19"/>
    <p:sldId id="318" r:id="rId20"/>
    <p:sldId id="336" r:id="rId21"/>
    <p:sldId id="316" r:id="rId22"/>
    <p:sldId id="260" r:id="rId23"/>
    <p:sldId id="468" r:id="rId24"/>
    <p:sldId id="295" r:id="rId25"/>
    <p:sldId id="471" r:id="rId26"/>
    <p:sldId id="477" r:id="rId27"/>
    <p:sldId id="333" r:id="rId28"/>
    <p:sldId id="327" r:id="rId29"/>
    <p:sldId id="317" r:id="rId30"/>
    <p:sldId id="328" r:id="rId32"/>
    <p:sldId id="319" r:id="rId33"/>
    <p:sldId id="321" r:id="rId34"/>
    <p:sldId id="472"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inton" initials="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6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049" cy="465606"/>
          </a:xfrm>
          <a:prstGeom prst="rect">
            <a:avLst/>
          </a:prstGeom>
        </p:spPr>
        <p:txBody>
          <a:bodyPr vert="horz" lIns="90446" tIns="45223" rIns="90446" bIns="45223" rtlCol="0"/>
          <a:lstStyle>
            <a:lvl1pPr algn="l">
              <a:defRPr sz="1200"/>
            </a:lvl1pPr>
          </a:lstStyle>
          <a:p>
            <a:endParaRPr lang="en-US" dirty="0"/>
          </a:p>
        </p:txBody>
      </p:sp>
      <p:sp>
        <p:nvSpPr>
          <p:cNvPr id="3" name="Date Placeholder 2"/>
          <p:cNvSpPr>
            <a:spLocks noGrp="1"/>
          </p:cNvSpPr>
          <p:nvPr>
            <p:ph type="dt" sz="quarter" idx="1"/>
          </p:nvPr>
        </p:nvSpPr>
        <p:spPr>
          <a:xfrm>
            <a:off x="3970785" y="0"/>
            <a:ext cx="3038049" cy="465606"/>
          </a:xfrm>
          <a:prstGeom prst="rect">
            <a:avLst/>
          </a:prstGeom>
        </p:spPr>
        <p:txBody>
          <a:bodyPr vert="horz" lIns="90446" tIns="45223" rIns="90446" bIns="45223" rtlCol="0"/>
          <a:lstStyle>
            <a:lvl1pPr algn="r">
              <a:defRPr sz="1200"/>
            </a:lvl1pPr>
          </a:lstStyle>
          <a:p>
            <a:fld id="{1352590E-BB9E-4846-8D0C-F6100E0F676F}" type="datetimeFigureOut">
              <a:rPr lang="en-US" smtClean="0"/>
            </a:fld>
            <a:endParaRPr lang="en-US" dirty="0"/>
          </a:p>
        </p:txBody>
      </p:sp>
      <p:sp>
        <p:nvSpPr>
          <p:cNvPr id="4" name="Footer Placeholder 3"/>
          <p:cNvSpPr>
            <a:spLocks noGrp="1"/>
          </p:cNvSpPr>
          <p:nvPr>
            <p:ph type="ftr" sz="quarter" idx="2"/>
          </p:nvPr>
        </p:nvSpPr>
        <p:spPr>
          <a:xfrm>
            <a:off x="2" y="8829221"/>
            <a:ext cx="3038049" cy="465606"/>
          </a:xfrm>
          <a:prstGeom prst="rect">
            <a:avLst/>
          </a:prstGeom>
        </p:spPr>
        <p:txBody>
          <a:bodyPr vert="horz" lIns="90446" tIns="45223" rIns="90446" bIns="45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85" y="8829221"/>
            <a:ext cx="3038049" cy="465606"/>
          </a:xfrm>
          <a:prstGeom prst="rect">
            <a:avLst/>
          </a:prstGeom>
        </p:spPr>
        <p:txBody>
          <a:bodyPr vert="horz" lIns="90446" tIns="45223" rIns="90446" bIns="45223" rtlCol="0" anchor="b"/>
          <a:lstStyle>
            <a:lvl1pPr algn="r">
              <a:defRPr sz="1200"/>
            </a:lvl1pPr>
          </a:lstStyle>
          <a:p>
            <a:fld id="{92BA1953-5707-4E41-82AA-F5B3A16394E7}"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049" cy="465606"/>
          </a:xfrm>
          <a:prstGeom prst="rect">
            <a:avLst/>
          </a:prstGeom>
        </p:spPr>
        <p:txBody>
          <a:bodyPr vert="horz" lIns="90446" tIns="45223" rIns="90446" bIns="45223" rtlCol="0"/>
          <a:lstStyle>
            <a:lvl1pPr algn="l">
              <a:defRPr sz="1200"/>
            </a:lvl1pPr>
          </a:lstStyle>
          <a:p>
            <a:endParaRPr lang="en-US" dirty="0"/>
          </a:p>
        </p:txBody>
      </p:sp>
      <p:sp>
        <p:nvSpPr>
          <p:cNvPr id="3" name="Date Placeholder 2"/>
          <p:cNvSpPr>
            <a:spLocks noGrp="1"/>
          </p:cNvSpPr>
          <p:nvPr>
            <p:ph type="dt" idx="1"/>
          </p:nvPr>
        </p:nvSpPr>
        <p:spPr>
          <a:xfrm>
            <a:off x="3970785" y="0"/>
            <a:ext cx="3038049" cy="465606"/>
          </a:xfrm>
          <a:prstGeom prst="rect">
            <a:avLst/>
          </a:prstGeom>
        </p:spPr>
        <p:txBody>
          <a:bodyPr vert="horz" lIns="90446" tIns="45223" rIns="90446" bIns="45223" rtlCol="0"/>
          <a:lstStyle>
            <a:lvl1pPr algn="r">
              <a:defRPr sz="1200"/>
            </a:lvl1pPr>
          </a:lstStyle>
          <a:p>
            <a:fld id="{025AEF11-0E99-4C60-9B61-5B83E8FC053B}" type="datetimeFigureOut">
              <a:rPr lang="en-US" smtClean="0"/>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0446" tIns="45223" rIns="90446" bIns="45223" rtlCol="0" anchor="ctr"/>
          <a:lstStyle/>
          <a:p>
            <a:endParaRPr lang="en-US" dirty="0"/>
          </a:p>
        </p:txBody>
      </p:sp>
      <p:sp>
        <p:nvSpPr>
          <p:cNvPr id="5" name="Notes Placeholder 4"/>
          <p:cNvSpPr>
            <a:spLocks noGrp="1"/>
          </p:cNvSpPr>
          <p:nvPr>
            <p:ph type="body" sz="quarter" idx="3"/>
          </p:nvPr>
        </p:nvSpPr>
        <p:spPr>
          <a:xfrm>
            <a:off x="700728" y="4415398"/>
            <a:ext cx="5608947" cy="4184166"/>
          </a:xfrm>
          <a:prstGeom prst="rect">
            <a:avLst/>
          </a:prstGeom>
        </p:spPr>
        <p:txBody>
          <a:bodyPr vert="horz" lIns="90446" tIns="45223" rIns="90446" bIns="45223"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2" y="8829221"/>
            <a:ext cx="3038049" cy="465606"/>
          </a:xfrm>
          <a:prstGeom prst="rect">
            <a:avLst/>
          </a:prstGeom>
        </p:spPr>
        <p:txBody>
          <a:bodyPr vert="horz" lIns="90446" tIns="45223" rIns="90446" bIns="45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85" y="8829221"/>
            <a:ext cx="3038049" cy="465606"/>
          </a:xfrm>
          <a:prstGeom prst="rect">
            <a:avLst/>
          </a:prstGeom>
        </p:spPr>
        <p:txBody>
          <a:bodyPr vert="horz" lIns="90446" tIns="45223" rIns="90446" bIns="45223" rtlCol="0" anchor="b"/>
          <a:lstStyle>
            <a:lvl1pPr algn="r">
              <a:defRPr sz="1200"/>
            </a:lvl1pPr>
          </a:lstStyle>
          <a:p>
            <a:fld id="{0982BAF3-FD32-4905-9778-9E68421218E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2BAF3-FD32-4905-9778-9E68421218E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16" name="Date Placeholder 15"/>
          <p:cNvSpPr>
            <a:spLocks noGrp="1"/>
          </p:cNvSpPr>
          <p:nvPr>
            <p:ph type="dt" sz="half" idx="10"/>
          </p:nvPr>
        </p:nvSpPr>
        <p:spPr/>
        <p:txBody>
          <a:bodyPr/>
          <a:lstStyle/>
          <a:p>
            <a:fld id="{98D45E44-ACF7-4CD9-9EEB-3D2A40A255FF}" type="datetimeFigureOut">
              <a:rPr lang="en-US" smtClean="0"/>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7A07E069-2ECF-4F57-A9EF-64ED8F1AE93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D45E44-ACF7-4CD9-9EEB-3D2A40A255F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D45E44-ACF7-4CD9-9EEB-3D2A40A255F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8D45E44-ACF7-4CD9-9EEB-3D2A40A255FF}" type="datetimeFigureOut">
              <a:rPr lang="en-US" smtClean="0"/>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7A07E069-2ECF-4F57-A9EF-64ED8F1AE93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19" name="Date Placeholder 18"/>
          <p:cNvSpPr>
            <a:spLocks noGrp="1"/>
          </p:cNvSpPr>
          <p:nvPr>
            <p:ph type="dt" sz="half" idx="10"/>
          </p:nvPr>
        </p:nvSpPr>
        <p:spPr/>
        <p:txBody>
          <a:bodyPr/>
          <a:lstStyle/>
          <a:p>
            <a:fld id="{98D45E44-ACF7-4CD9-9EEB-3D2A40A255FF}" type="datetimeFigureOut">
              <a:rPr lang="en-US" smtClean="0"/>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7A07E069-2ECF-4F57-A9EF-64ED8F1AE935}" type="slidenum">
              <a:rPr lang="en-US" smtClean="0"/>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98D45E44-ACF7-4CD9-9EEB-3D2A40A255FF}" type="datetimeFigureOut">
              <a:rPr lang="en-US" smtClean="0"/>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98D45E44-ACF7-4CD9-9EEB-3D2A40A255F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7A07E069-2ECF-4F57-A9EF-64ED8F1AE935}" type="slidenum">
              <a:rPr lang="en-US" smtClean="0"/>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endParaRPr kumimoji="0" lang="en-US"/>
          </a:p>
        </p:txBody>
      </p:sp>
      <p:sp>
        <p:nvSpPr>
          <p:cNvPr id="12" name="Date Placeholder 11"/>
          <p:cNvSpPr>
            <a:spLocks noGrp="1"/>
          </p:cNvSpPr>
          <p:nvPr>
            <p:ph type="dt" sz="half" idx="10"/>
          </p:nvPr>
        </p:nvSpPr>
        <p:spPr/>
        <p:txBody>
          <a:bodyPr/>
          <a:lstStyle/>
          <a:p>
            <a:fld id="{98D45E44-ACF7-4CD9-9EEB-3D2A40A255FF}" type="datetimeFigureOut">
              <a:rPr lang="en-US" smtClean="0"/>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D45E44-ACF7-4CD9-9EEB-3D2A40A255FF}" type="datetimeFigureOut">
              <a:rPr lang="en-US" smtClean="0"/>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8D45E44-ACF7-4CD9-9EEB-3D2A40A255FF}" type="datetimeFigureOut">
              <a:rPr lang="en-US" smtClean="0"/>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endParaRPr kumimoji="0" lang="en-US" dirty="0"/>
          </a:p>
        </p:txBody>
      </p:sp>
      <p:sp>
        <p:nvSpPr>
          <p:cNvPr id="7" name="Date Placeholder 6"/>
          <p:cNvSpPr>
            <a:spLocks noGrp="1"/>
          </p:cNvSpPr>
          <p:nvPr>
            <p:ph type="dt" sz="half" idx="10"/>
          </p:nvPr>
        </p:nvSpPr>
        <p:spPr/>
        <p:txBody>
          <a:bodyPr/>
          <a:lstStyle/>
          <a:p>
            <a:fld id="{98D45E44-ACF7-4CD9-9EEB-3D2A40A255F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A07E069-2ECF-4F57-A9EF-64ED8F1AE935}" type="slidenum">
              <a:rPr lang="en-US" smtClean="0"/>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8D45E44-ACF7-4CD9-9EEB-3D2A40A255FF}" type="datetimeFigureOut">
              <a:rPr lang="en-US" smtClean="0"/>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07E069-2ECF-4F57-A9EF-64ED8F1AE935}" type="slidenum">
              <a:rPr lang="en-US" smtClean="0"/>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GIF"/><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GIF"/><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24.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914650"/>
            <a:ext cx="7696200" cy="2114550"/>
          </a:xfrm>
        </p:spPr>
        <p:txBody>
          <a:bodyPr>
            <a:noAutofit/>
          </a:bodyPr>
          <a:lstStyle/>
          <a:p>
            <a:pPr marL="0" indent="0" algn="ctr">
              <a:buNone/>
              <a:defRPr/>
            </a:pPr>
            <a:r>
              <a:rPr lang="en-US" sz="3600" b="1" dirty="0">
                <a:effectLst>
                  <a:outerShdw blurRad="38100" dist="38100" dir="2700000" algn="tl">
                    <a:srgbClr val="000000">
                      <a:alpha val="43137"/>
                    </a:srgbClr>
                  </a:outerShdw>
                </a:effectLst>
                <a:latin typeface="Baskerville Old Face" panose="02020602080505020303" pitchFamily="18" charset="0"/>
              </a:rPr>
              <a:t>This is the Day that the Lord Hath Made</a:t>
            </a:r>
            <a:endParaRPr lang="en-US" sz="3600" b="1" dirty="0">
              <a:effectLst>
                <a:outerShdw blurRad="38100" dist="38100" dir="2700000" algn="tl">
                  <a:srgbClr val="000000">
                    <a:alpha val="43137"/>
                  </a:srgbClr>
                </a:outerShdw>
              </a:effectLst>
              <a:latin typeface="Baskerville Old Face" panose="02020602080505020303" pitchFamily="18" charset="0"/>
            </a:endParaRPr>
          </a:p>
          <a:p>
            <a:pPr marL="0" indent="0" algn="ctr">
              <a:buNone/>
              <a:defRPr/>
            </a:pPr>
            <a:r>
              <a:rPr lang="en-US" sz="3600" b="1" dirty="0">
                <a:effectLst>
                  <a:outerShdw blurRad="38100" dist="38100" dir="2700000" algn="tl">
                    <a:srgbClr val="000000">
                      <a:alpha val="43137"/>
                    </a:srgbClr>
                  </a:outerShdw>
                </a:effectLst>
                <a:latin typeface="Baskerville Old Face" panose="02020602080505020303" pitchFamily="18" charset="0"/>
              </a:rPr>
              <a:t>We Will Rejoice and Be Glad in It!!</a:t>
            </a:r>
            <a:endParaRPr lang="en-US" sz="3600" b="1" dirty="0">
              <a:effectLst>
                <a:outerShdw blurRad="38100" dist="38100" dir="2700000" algn="tl">
                  <a:srgbClr val="000000">
                    <a:alpha val="43137"/>
                  </a:srgbClr>
                </a:outerShdw>
              </a:effectLst>
              <a:latin typeface="Baskerville Old Face" panose="02020602080505020303" pitchFamily="18" charset="0"/>
            </a:endParaRPr>
          </a:p>
          <a:p>
            <a:pPr marL="0" indent="0" algn="ctr">
              <a:lnSpc>
                <a:spcPct val="150000"/>
              </a:lnSpc>
              <a:buNone/>
              <a:defRPr/>
            </a:pPr>
            <a:r>
              <a:rPr lang="en-US" sz="3600" b="1" dirty="0">
                <a:effectLst>
                  <a:outerShdw blurRad="38100" dist="38100" dir="2700000" algn="tl">
                    <a:srgbClr val="000000">
                      <a:alpha val="43137"/>
                    </a:srgbClr>
                  </a:outerShdw>
                </a:effectLst>
                <a:latin typeface="Baskerville Old Face" panose="02020602080505020303" pitchFamily="18" charset="0"/>
              </a:rPr>
              <a:t>Glory</a:t>
            </a:r>
            <a:endParaRPr lang="en-US" sz="3600" b="1" dirty="0">
              <a:effectLst>
                <a:outerShdw blurRad="38100" dist="38100" dir="2700000" algn="tl">
                  <a:srgbClr val="000000">
                    <a:alpha val="43137"/>
                  </a:srgbClr>
                </a:outerShdw>
              </a:effectLst>
              <a:latin typeface="Baskerville Old Face" panose="02020602080505020303" pitchFamily="18" charset="0"/>
            </a:endParaRPr>
          </a:p>
        </p:txBody>
      </p:sp>
      <p:sp>
        <p:nvSpPr>
          <p:cNvPr id="2" name="TextBox 1"/>
          <p:cNvSpPr txBox="1"/>
          <p:nvPr/>
        </p:nvSpPr>
        <p:spPr>
          <a:xfrm>
            <a:off x="533400" y="2014538"/>
            <a:ext cx="8229600" cy="646331"/>
          </a:xfrm>
          <a:prstGeom prst="rect">
            <a:avLst/>
          </a:prstGeom>
          <a:noFill/>
        </p:spPr>
        <p:txBody>
          <a:bodyPr wrap="square">
            <a:spAutoFit/>
          </a:bodyPr>
          <a:lstStyle/>
          <a:p>
            <a:pPr>
              <a:defRPr/>
            </a:pPr>
            <a:r>
              <a:rPr lang="en-US" sz="3600" b="1" dirty="0">
                <a:effectLst>
                  <a:outerShdw blurRad="38100" dist="38100" dir="2700000" algn="tl">
                    <a:srgbClr val="000000">
                      <a:alpha val="43137"/>
                    </a:srgbClr>
                  </a:outerShdw>
                </a:effectLst>
              </a:rPr>
              <a:t>This is the </a:t>
            </a:r>
            <a:r>
              <a:rPr lang="en-US" sz="3600" b="1" u="sng" dirty="0">
                <a:effectLst>
                  <a:outerShdw blurRad="38100" dist="38100" dir="2700000" algn="tl">
                    <a:srgbClr val="000000">
                      <a:alpha val="43137"/>
                    </a:srgbClr>
                  </a:outerShdw>
                </a:effectLst>
              </a:rPr>
              <a:t>Year</a:t>
            </a:r>
            <a:r>
              <a:rPr lang="en-US" sz="3600" b="1" dirty="0">
                <a:effectLst>
                  <a:outerShdw blurRad="38100" dist="38100" dir="2700000" algn="tl">
                    <a:srgbClr val="000000">
                      <a:alpha val="43137"/>
                    </a:srgbClr>
                  </a:outerShdw>
                </a:effectLst>
              </a:rPr>
              <a:t> that the Lord Hath Made!!</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534400" cy="4572000"/>
          </a:xfrm>
        </p:spPr>
        <p:txBody>
          <a:bodyPr>
            <a:normAutofit/>
          </a:bodyPr>
          <a:lstStyle/>
          <a:p>
            <a:pPr marL="0" indent="0">
              <a:buNone/>
            </a:pPr>
            <a:r>
              <a:rPr lang="en-US" sz="2800" b="1" dirty="0">
                <a:effectLst>
                  <a:outerShdw blurRad="38100" dist="38100" dir="2700000" algn="tl">
                    <a:srgbClr val="000000">
                      <a:alpha val="43137"/>
                    </a:srgbClr>
                  </a:outerShdw>
                </a:effectLst>
                <a:latin typeface="Amasis MT Pro Black" panose="02040A04050005020304" pitchFamily="18" charset="0"/>
              </a:rPr>
              <a:t>Thru many dangers, toils and snares. </a:t>
            </a:r>
            <a:br>
              <a:rPr lang="en-US" sz="2800" b="1" dirty="0">
                <a:effectLst>
                  <a:outerShdw blurRad="38100" dist="38100" dir="2700000" algn="tl">
                    <a:srgbClr val="000000">
                      <a:alpha val="43137"/>
                    </a:srgbClr>
                  </a:outerShdw>
                </a:effectLst>
                <a:latin typeface="Amasis MT Pro Black" panose="02040A04050005020304" pitchFamily="18" charset="0"/>
              </a:rPr>
            </a:br>
            <a:br>
              <a:rPr lang="en-US" sz="2800" b="1" dirty="0">
                <a:effectLst>
                  <a:outerShdw blurRad="38100" dist="38100" dir="2700000" algn="tl">
                    <a:srgbClr val="000000">
                      <a:alpha val="43137"/>
                    </a:srgbClr>
                  </a:outerShdw>
                </a:effectLst>
                <a:latin typeface="Amasis MT Pro Black" panose="02040A04050005020304" pitchFamily="18" charset="0"/>
              </a:rPr>
            </a:br>
            <a:r>
              <a:rPr lang="en-US" sz="2800" b="1" dirty="0">
                <a:effectLst>
                  <a:outerShdw blurRad="38100" dist="38100" dir="2700000" algn="tl">
                    <a:srgbClr val="000000">
                      <a:alpha val="43137"/>
                    </a:srgbClr>
                  </a:outerShdw>
                </a:effectLst>
                <a:latin typeface="Amasis MT Pro Black" panose="02040A04050005020304" pitchFamily="18" charset="0"/>
              </a:rPr>
              <a:t>I have already come. </a:t>
            </a:r>
            <a:br>
              <a:rPr lang="en-US" sz="2800" b="1" dirty="0">
                <a:effectLst>
                  <a:outerShdw blurRad="38100" dist="38100" dir="2700000" algn="tl">
                    <a:srgbClr val="000000">
                      <a:alpha val="43137"/>
                    </a:srgbClr>
                  </a:outerShdw>
                </a:effectLst>
                <a:latin typeface="Amasis MT Pro Black" panose="02040A04050005020304" pitchFamily="18" charset="0"/>
              </a:rPr>
            </a:br>
            <a:br>
              <a:rPr lang="en-US" sz="2800" b="1" dirty="0">
                <a:effectLst>
                  <a:outerShdw blurRad="38100" dist="38100" dir="2700000" algn="tl">
                    <a:srgbClr val="000000">
                      <a:alpha val="43137"/>
                    </a:srgbClr>
                  </a:outerShdw>
                </a:effectLst>
                <a:latin typeface="Amasis MT Pro Black" panose="02040A04050005020304" pitchFamily="18" charset="0"/>
              </a:rPr>
            </a:br>
            <a:r>
              <a:rPr lang="en-US" sz="2800" b="1" dirty="0">
                <a:effectLst>
                  <a:outerShdw blurRad="38100" dist="38100" dir="2700000" algn="tl">
                    <a:srgbClr val="000000">
                      <a:alpha val="43137"/>
                    </a:srgbClr>
                  </a:outerShdw>
                </a:effectLst>
                <a:latin typeface="Amasis MT Pro Black" panose="02040A04050005020304" pitchFamily="18" charset="0"/>
              </a:rPr>
              <a:t>His grace has brought me safe thus far. </a:t>
            </a:r>
            <a:br>
              <a:rPr lang="en-US" sz="2800" b="1" dirty="0">
                <a:effectLst>
                  <a:outerShdw blurRad="38100" dist="38100" dir="2700000" algn="tl">
                    <a:srgbClr val="000000">
                      <a:alpha val="43137"/>
                    </a:srgbClr>
                  </a:outerShdw>
                </a:effectLst>
                <a:latin typeface="Amasis MT Pro Black" panose="02040A04050005020304" pitchFamily="18" charset="0"/>
              </a:rPr>
            </a:br>
            <a:br>
              <a:rPr lang="en-US" sz="2800" b="1" dirty="0">
                <a:effectLst>
                  <a:outerShdw blurRad="38100" dist="38100" dir="2700000" algn="tl">
                    <a:srgbClr val="000000">
                      <a:alpha val="43137"/>
                    </a:srgbClr>
                  </a:outerShdw>
                </a:effectLst>
                <a:latin typeface="Amasis MT Pro Black" panose="02040A04050005020304" pitchFamily="18" charset="0"/>
              </a:rPr>
            </a:br>
            <a:r>
              <a:rPr lang="en-US" sz="2800" b="1" dirty="0">
                <a:effectLst>
                  <a:outerShdw blurRad="38100" dist="38100" dir="2700000" algn="tl">
                    <a:srgbClr val="000000">
                      <a:alpha val="43137"/>
                    </a:srgbClr>
                  </a:outerShdw>
                </a:effectLst>
                <a:latin typeface="Amasis MT Pro Black" panose="02040A04050005020304" pitchFamily="18" charset="0"/>
              </a:rPr>
              <a:t>And grace will lead me home.</a:t>
            </a:r>
            <a:endParaRPr lang="en-US" sz="2800" b="1" dirty="0">
              <a:effectLst>
                <a:outerShdw blurRad="38100" dist="38100" dir="2700000" algn="tl">
                  <a:srgbClr val="000000">
                    <a:alpha val="43137"/>
                  </a:srgbClr>
                </a:outerShdw>
              </a:effectLst>
              <a:latin typeface="Amasis MT Pro Black" panose="02040A040500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067800" cy="4457700"/>
          </a:xfrm>
        </p:spPr>
        <p:txBody>
          <a:bodyPr>
            <a:normAutofit/>
          </a:bodyPr>
          <a:lstStyle/>
          <a:p>
            <a:pPr marL="0" indent="0">
              <a:lnSpc>
                <a:spcPct val="150000"/>
              </a:lnSpc>
              <a:buNone/>
            </a:pPr>
            <a:r>
              <a:rPr lang="en-US" sz="3000" b="1" dirty="0">
                <a:effectLst>
                  <a:outerShdw blurRad="38100" dist="38100" dir="2700000" algn="tl">
                    <a:srgbClr val="000000">
                      <a:alpha val="43137"/>
                    </a:srgbClr>
                  </a:outerShdw>
                </a:effectLst>
                <a:latin typeface="Amasis MT Pro Black" panose="02040A04050005020304" pitchFamily="18" charset="0"/>
              </a:rPr>
              <a:t>I get a peaceful, easy feeling.</a:t>
            </a:r>
            <a:br>
              <a:rPr lang="en-US" sz="3000" b="1" dirty="0">
                <a:effectLst>
                  <a:outerShdw blurRad="38100" dist="38100" dir="2700000" algn="tl">
                    <a:srgbClr val="000000">
                      <a:alpha val="43137"/>
                    </a:srgbClr>
                  </a:outerShdw>
                </a:effectLst>
                <a:latin typeface="Amasis MT Pro Black" panose="02040A04050005020304" pitchFamily="18" charset="0"/>
              </a:rPr>
            </a:br>
            <a:r>
              <a:rPr lang="en-US" sz="3000" b="1" dirty="0">
                <a:effectLst>
                  <a:outerShdw blurRad="38100" dist="38100" dir="2700000" algn="tl">
                    <a:srgbClr val="000000">
                      <a:alpha val="43137"/>
                    </a:srgbClr>
                  </a:outerShdw>
                </a:effectLst>
                <a:latin typeface="Amasis MT Pro Black" panose="02040A04050005020304" pitchFamily="18" charset="0"/>
              </a:rPr>
              <a:t>I know you won’t let me down. </a:t>
            </a:r>
            <a:br>
              <a:rPr lang="en-US" sz="3000" b="1" dirty="0">
                <a:effectLst>
                  <a:outerShdw blurRad="38100" dist="38100" dir="2700000" algn="tl">
                    <a:srgbClr val="000000">
                      <a:alpha val="43137"/>
                    </a:srgbClr>
                  </a:outerShdw>
                </a:effectLst>
                <a:latin typeface="Amasis MT Pro Black" panose="02040A04050005020304" pitchFamily="18" charset="0"/>
              </a:rPr>
            </a:br>
            <a:r>
              <a:rPr lang="en-US" sz="3000" b="1" dirty="0" err="1">
                <a:effectLst>
                  <a:outerShdw blurRad="38100" dist="38100" dir="2700000" algn="tl">
                    <a:srgbClr val="000000">
                      <a:alpha val="43137"/>
                    </a:srgbClr>
                  </a:outerShdw>
                </a:effectLst>
                <a:latin typeface="Amasis MT Pro Black" panose="02040A04050005020304" pitchFamily="18" charset="0"/>
              </a:rPr>
              <a:t>‘Cause</a:t>
            </a:r>
            <a:r>
              <a:rPr lang="en-US" sz="3000" b="1" dirty="0">
                <a:effectLst>
                  <a:outerShdw blurRad="38100" dist="38100" dir="2700000" algn="tl">
                    <a:srgbClr val="000000">
                      <a:alpha val="43137"/>
                    </a:srgbClr>
                  </a:outerShdw>
                </a:effectLst>
                <a:latin typeface="Amasis MT Pro Black" panose="02040A04050005020304" pitchFamily="18" charset="0"/>
              </a:rPr>
              <a:t> I’m already standing, On solid ground</a:t>
            </a:r>
            <a:r>
              <a:rPr lang="en-US" sz="3000" dirty="0">
                <a:effectLst>
                  <a:outerShdw blurRad="38100" dist="38100" dir="2700000" algn="tl">
                    <a:srgbClr val="000000">
                      <a:alpha val="43137"/>
                    </a:srgbClr>
                  </a:outerShdw>
                </a:effectLst>
                <a:latin typeface="Amasis MT Pro Black" panose="02040A04050005020304" pitchFamily="18" charset="0"/>
              </a:rPr>
              <a:t>. </a:t>
            </a:r>
            <a:endParaRPr lang="en-US" sz="3000" dirty="0">
              <a:effectLst>
                <a:outerShdw blurRad="38100" dist="38100" dir="2700000" algn="tl">
                  <a:srgbClr val="000000">
                    <a:alpha val="43137"/>
                  </a:srgbClr>
                </a:outerShdw>
              </a:effectLst>
              <a:latin typeface="Amasis MT Pro Black" panose="02040A040500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58200" cy="5543550"/>
          </a:xfrm>
        </p:spPr>
        <p:txBody>
          <a:bodyPr>
            <a:normAutofit/>
          </a:bodyPr>
          <a:lstStyle/>
          <a:p>
            <a:pPr marL="0" indent="0">
              <a:buNone/>
            </a:pPr>
            <a:r>
              <a:rPr lang="en-US" sz="2800" b="1" dirty="0">
                <a:effectLst>
                  <a:outerShdw blurRad="38100" dist="38100" dir="2700000" algn="tl">
                    <a:srgbClr val="000000">
                      <a:alpha val="43137"/>
                    </a:srgbClr>
                  </a:outerShdw>
                </a:effectLst>
                <a:latin typeface="Amasis MT Pro Black" panose="02040A04050005020304" pitchFamily="18" charset="0"/>
              </a:rPr>
              <a:t>When we’ve been there 10,000 years. </a:t>
            </a:r>
            <a:br>
              <a:rPr lang="en-US" sz="2800" b="1" dirty="0">
                <a:effectLst>
                  <a:outerShdw blurRad="38100" dist="38100" dir="2700000" algn="tl">
                    <a:srgbClr val="000000">
                      <a:alpha val="43137"/>
                    </a:srgbClr>
                  </a:outerShdw>
                </a:effectLst>
                <a:latin typeface="Amasis MT Pro Black" panose="02040A04050005020304" pitchFamily="18" charset="0"/>
              </a:rPr>
            </a:br>
            <a:br>
              <a:rPr lang="en-US" sz="2800" b="1" dirty="0">
                <a:effectLst>
                  <a:outerShdw blurRad="38100" dist="38100" dir="2700000" algn="tl">
                    <a:srgbClr val="000000">
                      <a:alpha val="43137"/>
                    </a:srgbClr>
                  </a:outerShdw>
                </a:effectLst>
                <a:latin typeface="Amasis MT Pro Black" panose="02040A04050005020304" pitchFamily="18" charset="0"/>
              </a:rPr>
            </a:br>
            <a:r>
              <a:rPr lang="en-US" sz="2800" b="1" dirty="0">
                <a:effectLst>
                  <a:outerShdw blurRad="38100" dist="38100" dir="2700000" algn="tl">
                    <a:srgbClr val="000000">
                      <a:alpha val="43137"/>
                    </a:srgbClr>
                  </a:outerShdw>
                </a:effectLst>
                <a:latin typeface="Amasis MT Pro Black" panose="02040A04050005020304" pitchFamily="18" charset="0"/>
              </a:rPr>
              <a:t>Bright shining as the sun. </a:t>
            </a:r>
            <a:br>
              <a:rPr lang="en-US" sz="2800" b="1" dirty="0">
                <a:effectLst>
                  <a:outerShdw blurRad="38100" dist="38100" dir="2700000" algn="tl">
                    <a:srgbClr val="000000">
                      <a:alpha val="43137"/>
                    </a:srgbClr>
                  </a:outerShdw>
                </a:effectLst>
                <a:latin typeface="Amasis MT Pro Black" panose="02040A04050005020304" pitchFamily="18" charset="0"/>
              </a:rPr>
            </a:br>
            <a:br>
              <a:rPr lang="en-US" sz="2800" b="1" dirty="0">
                <a:effectLst>
                  <a:outerShdw blurRad="38100" dist="38100" dir="2700000" algn="tl">
                    <a:srgbClr val="000000">
                      <a:alpha val="43137"/>
                    </a:srgbClr>
                  </a:outerShdw>
                </a:effectLst>
                <a:latin typeface="Amasis MT Pro Black" panose="02040A04050005020304" pitchFamily="18" charset="0"/>
              </a:rPr>
            </a:br>
            <a:r>
              <a:rPr lang="en-US" sz="2800" b="1" dirty="0">
                <a:effectLst>
                  <a:outerShdw blurRad="38100" dist="38100" dir="2700000" algn="tl">
                    <a:srgbClr val="000000">
                      <a:alpha val="43137"/>
                    </a:srgbClr>
                  </a:outerShdw>
                </a:effectLst>
                <a:latin typeface="Amasis MT Pro Black" panose="02040A04050005020304" pitchFamily="18" charset="0"/>
              </a:rPr>
              <a:t>We’ve no less days, to sing God’s praise,</a:t>
            </a:r>
            <a:br>
              <a:rPr lang="en-US" sz="2800" b="1" dirty="0">
                <a:effectLst>
                  <a:outerShdw blurRad="38100" dist="38100" dir="2700000" algn="tl">
                    <a:srgbClr val="000000">
                      <a:alpha val="43137"/>
                    </a:srgbClr>
                  </a:outerShdw>
                </a:effectLst>
                <a:latin typeface="Amasis MT Pro Black" panose="02040A04050005020304" pitchFamily="18" charset="0"/>
              </a:rPr>
            </a:br>
            <a:br>
              <a:rPr lang="en-US" sz="2800" b="1" dirty="0">
                <a:effectLst>
                  <a:outerShdw blurRad="38100" dist="38100" dir="2700000" algn="tl">
                    <a:srgbClr val="000000">
                      <a:alpha val="43137"/>
                    </a:srgbClr>
                  </a:outerShdw>
                </a:effectLst>
                <a:latin typeface="Amasis MT Pro Black" panose="02040A04050005020304" pitchFamily="18" charset="0"/>
              </a:rPr>
            </a:br>
            <a:r>
              <a:rPr lang="en-US" sz="2800" b="1" dirty="0">
                <a:effectLst>
                  <a:outerShdw blurRad="38100" dist="38100" dir="2700000" algn="tl">
                    <a:srgbClr val="000000">
                      <a:alpha val="43137"/>
                    </a:srgbClr>
                  </a:outerShdw>
                </a:effectLst>
                <a:latin typeface="Amasis MT Pro Black" panose="02040A04050005020304" pitchFamily="18" charset="0"/>
              </a:rPr>
              <a:t>then when we first begun. </a:t>
            </a:r>
            <a:endParaRPr lang="en-US" sz="2800" b="1" dirty="0">
              <a:effectLst>
                <a:outerShdw blurRad="38100" dist="38100" dir="2700000" algn="tl">
                  <a:srgbClr val="000000">
                    <a:alpha val="43137"/>
                  </a:srgbClr>
                </a:outerShdw>
              </a:effectLst>
              <a:latin typeface="Amasis MT Pro Black" panose="02040A040500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696200" cy="5867400"/>
          </a:xfrm>
        </p:spPr>
        <p:txBody>
          <a:bodyPr>
            <a:normAutofit/>
          </a:bodyPr>
          <a:lstStyle/>
          <a:p>
            <a:pPr marL="0" indent="0" algn="ctr">
              <a:lnSpc>
                <a:spcPct val="150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b="1" dirty="0">
                <a:solidFill>
                  <a:srgbClr val="21212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All to Jesus I surrender</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lgn="ctr">
              <a:lnSpc>
                <a:spcPct val="150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b="1" dirty="0">
                <a:solidFill>
                  <a:srgbClr val="21212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All to Him I freely give</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lgn="ctr">
              <a:lnSpc>
                <a:spcPct val="150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b="1" dirty="0">
                <a:solidFill>
                  <a:srgbClr val="21212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 will ever love and trust him,</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lgn="ctr">
              <a:lnSpc>
                <a:spcPct val="150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b="1" dirty="0">
                <a:solidFill>
                  <a:srgbClr val="21212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In His presence daily live</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lgn="ctr">
              <a:lnSpc>
                <a:spcPct val="150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b="1" dirty="0">
                <a:solidFill>
                  <a:srgbClr val="21212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[Chorus]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lgn="ctr">
              <a:lnSpc>
                <a:spcPct val="150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b="1" dirty="0">
                <a:solidFill>
                  <a:srgbClr val="21212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 surrender all, I surrender all</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lgn="ctr">
              <a:lnSpc>
                <a:spcPct val="150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b="1" dirty="0">
                <a:solidFill>
                  <a:srgbClr val="21212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All to thee, my blessed Savior, I surrender all.</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2000" r="-2000"/>
          </a:stretch>
        </a:blipFill>
        <a:effectLst/>
      </p:bgPr>
    </p:bg>
    <p:spTree>
      <p:nvGrpSpPr>
        <p:cNvPr id="1" name=""/>
        <p:cNvGrpSpPr/>
        <p:nvPr/>
      </p:nvGrpSpPr>
      <p:grpSpPr>
        <a:xfrm>
          <a:off x="0" y="0"/>
          <a:ext cx="0" cy="0"/>
          <a:chOff x="0" y="0"/>
          <a:chExt cx="0" cy="0"/>
        </a:xfrm>
      </p:grpSpPr>
      <p:pic>
        <p:nvPicPr>
          <p:cNvPr id="2" name="Picture 8"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29"/>
            <a:ext cx="9144000" cy="6752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5036" y="3733800"/>
            <a:ext cx="2628900" cy="1077218"/>
          </a:xfrm>
          <a:prstGeom prst="rect">
            <a:avLst/>
          </a:prstGeom>
          <a:noFill/>
          <a:effectLst>
            <a:softEdge rad="38100"/>
          </a:effectLst>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1 Kings 19</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Pt 2</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p:cNvSpPr txBox="1"/>
          <p:nvPr/>
        </p:nvSpPr>
        <p:spPr>
          <a:xfrm>
            <a:off x="1314450" y="93849"/>
            <a:ext cx="26289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Edward Christian Church</a:t>
            </a:r>
            <a:endParaRPr lang="en-US" b="1" dirty="0">
              <a:effectLst>
                <a:outerShdw blurRad="38100" dist="38100" dir="2700000" algn="tl">
                  <a:srgbClr val="000000">
                    <a:alpha val="43137"/>
                  </a:srgbClr>
                </a:outerShdw>
              </a:effectLst>
            </a:endParaRPr>
          </a:p>
        </p:txBody>
      </p:sp>
      <p:sp>
        <p:nvSpPr>
          <p:cNvPr id="9" name="TextBox 8"/>
          <p:cNvSpPr txBox="1"/>
          <p:nvPr/>
        </p:nvSpPr>
        <p:spPr>
          <a:xfrm>
            <a:off x="6667500" y="87868"/>
            <a:ext cx="1600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7- 26-2020</a:t>
            </a:r>
            <a:endParaRPr lang="en-US" b="1" dirty="0">
              <a:effectLst>
                <a:outerShdw blurRad="38100" dist="38100" dir="2700000" algn="tl">
                  <a:srgbClr val="000000">
                    <a:alpha val="43137"/>
                  </a:srgbClr>
                </a:outerShdw>
              </a:effectLst>
            </a:endParaRPr>
          </a:p>
        </p:txBody>
      </p:sp>
      <p:sp>
        <p:nvSpPr>
          <p:cNvPr id="3" name="TextBox 2"/>
          <p:cNvSpPr txBox="1"/>
          <p:nvPr/>
        </p:nvSpPr>
        <p:spPr>
          <a:xfrm>
            <a:off x="190501" y="39857"/>
            <a:ext cx="22860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Edward Church</a:t>
            </a:r>
            <a:endParaRPr lang="en-US" sz="24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858000" y="18493"/>
            <a:ext cx="20955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Aug 28-2022</a:t>
            </a:r>
            <a:endParaRPr lang="en-US" sz="24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388234" y="3276600"/>
            <a:ext cx="2209800" cy="1938992"/>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mj-lt"/>
              </a:rPr>
              <a:t>Running On Empty</a:t>
            </a:r>
            <a:endParaRPr lang="en-US" sz="4000"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5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2993609"/>
            <a:ext cx="5769796" cy="3319435"/>
          </a:xfrm>
          <a:prstGeom prst="rect">
            <a:avLst/>
          </a:prstGeom>
          <a:solidFill>
            <a:schemeClr val="bg1">
              <a:alpha val="80000"/>
            </a:schemeClr>
          </a:solidFill>
          <a:effectLst>
            <a:softEdge rad="38100"/>
          </a:effectLst>
        </p:spPr>
        <p:txBody>
          <a:bodyPr wrap="square" rtlCol="0">
            <a:spAutoFit/>
          </a:bodyPr>
          <a:lstStyle/>
          <a:p>
            <a:pPr marL="609600" indent="-609600">
              <a:lnSpc>
                <a:spcPct val="110000"/>
              </a:lnSpc>
              <a:spcBef>
                <a:spcPct val="0"/>
              </a:spcBef>
              <a:defRP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Have You…</a:t>
            </a:r>
            <a:endPar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lnSpc>
                <a:spcPct val="110000"/>
              </a:lnSpc>
              <a:spcBef>
                <a:spcPts val="500"/>
              </a:spcBef>
              <a:buClr>
                <a:srgbClr val="000000"/>
              </a:buClr>
              <a:buFont typeface="Arial" panose="020B0604020202020204" pitchFamily="34" charset="0"/>
              <a:buChar char="•"/>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as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 as You Can Go</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lnSpc>
                <a:spcPct val="110000"/>
              </a:lnSpc>
              <a:spcBef>
                <a:spcPts val="500"/>
              </a:spcBef>
              <a:buClr>
                <a:srgbClr val="000000"/>
              </a:buClr>
              <a:buFont typeface="Arial" panose="020B0604020202020204" pitchFamily="34" charset="0"/>
              <a:buChar char="•"/>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Taken All You Can Take</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lnSpc>
                <a:spcPct val="110000"/>
              </a:lnSpc>
              <a:spcBef>
                <a:spcPts val="500"/>
              </a:spcBef>
              <a:buClr>
                <a:srgbClr val="000000"/>
              </a:buClr>
              <a:buFont typeface="Arial" panose="020B0604020202020204" pitchFamily="34" charset="0"/>
              <a:buChar char="•"/>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Given All You Can Give</a:t>
            </a:r>
            <a:endPar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09600" indent="-609600">
              <a:lnSpc>
                <a:spcPct val="110000"/>
              </a:lnSpc>
              <a:spcBef>
                <a:spcPts val="1200"/>
              </a:spcBef>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Welcome to</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09600" indent="-609600">
              <a:lnSpc>
                <a:spcPct val="110000"/>
              </a:lnSpc>
              <a:spcBef>
                <a:spcPts val="600"/>
              </a:spcBef>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…Running on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Empty</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2800" dirty="0">
              <a:latin typeface="Arial Rounded MT Bold" panose="020F0704030504030204" pitchFamily="34" charset="0"/>
            </a:endParaRPr>
          </a:p>
        </p:txBody>
      </p:sp>
      <p:sp>
        <p:nvSpPr>
          <p:cNvPr id="3" name="TextBox 2"/>
          <p:cNvSpPr txBox="1"/>
          <p:nvPr/>
        </p:nvSpPr>
        <p:spPr>
          <a:xfrm>
            <a:off x="289367" y="144959"/>
            <a:ext cx="4511233" cy="769441"/>
          </a:xfrm>
          <a:prstGeom prst="rect">
            <a:avLst/>
          </a:prstGeom>
          <a:solidFill>
            <a:schemeClr val="tx1"/>
          </a:solid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Running on Empty</a:t>
            </a:r>
            <a:endParaRPr lang="en-US" sz="44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2000"/>
                                        <p:tgtEl>
                                          <p:spTgt spid="2">
                                            <p:txEl>
                                              <p:pRg st="1" end="1"/>
                                            </p:txEl>
                                          </p:spTgt>
                                        </p:tgtEl>
                                      </p:cBhvr>
                                    </p:animEffect>
                                  </p:childTnLst>
                                </p:cTn>
                              </p:par>
                            </p:childTnLst>
                          </p:cTn>
                        </p:par>
                        <p:par>
                          <p:cTn id="15" fill="hold">
                            <p:stCondLst>
                              <p:cond delay="4000"/>
                            </p:stCondLst>
                            <p:childTnLst>
                              <p:par>
                                <p:cTn id="16" presetID="16" presetClass="entr" presetSubtype="21"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2000"/>
                                        <p:tgtEl>
                                          <p:spTgt spid="2">
                                            <p:txEl>
                                              <p:pRg st="2" end="2"/>
                                            </p:txEl>
                                          </p:spTgt>
                                        </p:tgtEl>
                                      </p:cBhvr>
                                    </p:animEffect>
                                  </p:childTnLst>
                                </p:cTn>
                              </p:par>
                            </p:childTnLst>
                          </p:cTn>
                        </p:par>
                        <p:par>
                          <p:cTn id="19" fill="hold">
                            <p:stCondLst>
                              <p:cond delay="6000"/>
                            </p:stCondLst>
                            <p:childTnLst>
                              <p:par>
                                <p:cTn id="20" presetID="16" presetClass="entr" presetSubtype="21"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2000"/>
                                        <p:tgtEl>
                                          <p:spTgt spid="2">
                                            <p:txEl>
                                              <p:pRg st="3" end="3"/>
                                            </p:txEl>
                                          </p:spTgt>
                                        </p:tgtEl>
                                      </p:cBhvr>
                                    </p:animEffect>
                                  </p:childTnLst>
                                </p:cTn>
                              </p:par>
                            </p:childTnLst>
                          </p:cTn>
                        </p:par>
                        <p:par>
                          <p:cTn id="23" fill="hold">
                            <p:stCondLst>
                              <p:cond delay="8000"/>
                            </p:stCondLst>
                            <p:childTnLst>
                              <p:par>
                                <p:cTn id="24" presetID="16" presetClass="entr" presetSubtype="21"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2000"/>
                                        <p:tgtEl>
                                          <p:spTgt spid="2">
                                            <p:txEl>
                                              <p:pRg st="4" end="4"/>
                                            </p:txEl>
                                          </p:spTgt>
                                        </p:tgtEl>
                                      </p:cBhvr>
                                    </p:animEffect>
                                  </p:childTnLst>
                                </p:cTn>
                              </p:par>
                            </p:childTnLst>
                          </p:cTn>
                        </p:par>
                        <p:par>
                          <p:cTn id="27" fill="hold">
                            <p:stCondLst>
                              <p:cond delay="10000"/>
                            </p:stCondLst>
                            <p:childTnLst>
                              <p:par>
                                <p:cTn id="28" presetID="16" presetClass="entr" presetSubtype="21"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3429000"/>
            <a:ext cx="3657600" cy="3207249"/>
          </a:xfrm>
        </p:spPr>
        <p:txBody>
          <a:bodyPr>
            <a:normAutofit/>
          </a:bodyPr>
          <a:lstStyle/>
          <a:p>
            <a:pPr lvl="1"/>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Mentally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1"/>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Physically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1"/>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Spiritually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Exhausted</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289367" y="152400"/>
            <a:ext cx="4511233" cy="769441"/>
          </a:xfrm>
          <a:prstGeom prst="rect">
            <a:avLst/>
          </a:prstGeom>
          <a:solidFill>
            <a:schemeClr val="tx1"/>
          </a:solid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Running on Empty</a:t>
            </a:r>
            <a:endParaRPr lang="en-US" sz="4400" b="1" dirty="0">
              <a:solidFill>
                <a:schemeClr val="bg1"/>
              </a:solidFill>
              <a:effectLst>
                <a:outerShdw blurRad="38100" dist="38100" dir="2700000" algn="tl">
                  <a:srgbClr val="000000">
                    <a:alpha val="43137"/>
                  </a:srgbClr>
                </a:outerShdw>
              </a:effectLst>
            </a:endParaRPr>
          </a:p>
        </p:txBody>
      </p:sp>
      <p:pic>
        <p:nvPicPr>
          <p:cNvPr id="4098"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402"/>
          <a:stretch>
            <a:fillRect/>
          </a:stretch>
        </p:blipFill>
        <p:spPr bwMode="auto">
          <a:xfrm>
            <a:off x="266700" y="1066801"/>
            <a:ext cx="4914900" cy="579120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2000"/>
                                        <p:tgtEl>
                                          <p:spTgt spid="3">
                                            <p:txEl>
                                              <p:pRg st="3" end="3"/>
                                            </p:txEl>
                                          </p:spTgt>
                                        </p:tgtEl>
                                      </p:cBhvr>
                                    </p:animEffect>
                                  </p:childTnLst>
                                </p:cTn>
                              </p:par>
                            </p:childTnLst>
                          </p:cTn>
                        </p:par>
                        <p:par>
                          <p:cTn id="28" fill="hold">
                            <p:stCondLst>
                              <p:cond delay="8000"/>
                            </p:stCondLst>
                            <p:childTnLst>
                              <p:par>
                                <p:cTn id="29" presetID="6" presetClass="entr" presetSubtype="32" fill="hold" nodeType="after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circle(out)">
                                      <p:cBhvr>
                                        <p:cTn id="3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 name="Picture 10" descr="Image result for gas needle fallin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3929605"/>
            <a:ext cx="6248400" cy="2895600"/>
          </a:xfrm>
          <a:solidFill>
            <a:schemeClr val="bg1"/>
          </a:solidFill>
          <a:effectLst>
            <a:softEdge rad="38100"/>
          </a:effectLst>
        </p:spPr>
        <p:txBody>
          <a:bodyPr>
            <a:normAutofit fontScale="92500" lnSpcReduction="20000"/>
          </a:bodyPr>
          <a:lstStyle/>
          <a:p>
            <a:pPr marL="0" indent="0">
              <a:lnSpc>
                <a:spcPct val="120000"/>
              </a:lnSpc>
              <a:buNone/>
            </a:pPr>
            <a:r>
              <a:rPr lang="en-US" sz="3500" b="1" dirty="0">
                <a:solidFill>
                  <a:schemeClr val="tx1"/>
                </a:solidFill>
                <a:effectLst>
                  <a:outerShdw blurRad="38100" dist="38100" dir="2700000" algn="tl">
                    <a:srgbClr val="000000">
                      <a:alpha val="43137"/>
                    </a:srgbClr>
                  </a:outerShdw>
                </a:effectLst>
                <a:latin typeface="Arial Rounded MT Bold" panose="020F0704030504030204" pitchFamily="34" charset="0"/>
              </a:rPr>
              <a:t>The Danger of </a:t>
            </a:r>
            <a:endParaRPr lang="en-US" sz="35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Running on Empty…</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lnSpc>
                <a:spcPct val="120000"/>
              </a:lnSpc>
              <a:buFont typeface="Wingdings" panose="05000000000000000000"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Empty Leads to Burnout</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lnSpc>
                <a:spcPct val="120000"/>
              </a:lnSpc>
              <a:buFont typeface="Wingdings" panose="05000000000000000000"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Burnout Creates Brokenness</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lnSpc>
                <a:spcPct val="120000"/>
              </a:lnSpc>
              <a:buFont typeface="Wingdings" panose="05000000000000000000"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Brokenness Drives Depression</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3">
                                            <p:txEl>
                                              <p:pRg st="3" end="3"/>
                                            </p:txEl>
                                          </p:spTgt>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0536" y="13504"/>
            <a:ext cx="6342927" cy="2348695"/>
          </a:xfrm>
          <a:solidFill>
            <a:schemeClr val="bg1">
              <a:alpha val="75000"/>
            </a:schemeClr>
          </a:solidFill>
        </p:spPr>
        <p:txBody>
          <a:bodyPr/>
          <a:lstStyle/>
          <a:p>
            <a:pPr algn="ctr"/>
            <a:r>
              <a:rPr lang="en-US" b="1" dirty="0">
                <a:effectLst>
                  <a:outerShdw blurRad="38100" dist="38100" dir="2700000" algn="tl">
                    <a:srgbClr val="000000">
                      <a:alpha val="43137"/>
                    </a:srgbClr>
                  </a:outerShdw>
                </a:effectLst>
                <a:latin typeface="+mj-lt"/>
              </a:rPr>
              <a:t>The Bible is Full of God’s People</a:t>
            </a:r>
            <a:endParaRPr lang="en-US" b="1" dirty="0">
              <a:effectLst>
                <a:outerShdw blurRad="38100" dist="38100" dir="2700000" algn="tl">
                  <a:srgbClr val="000000">
                    <a:alpha val="43137"/>
                  </a:srgbClr>
                </a:outerShdw>
              </a:effectLst>
              <a:latin typeface="+mj-lt"/>
            </a:endParaRPr>
          </a:p>
          <a:p>
            <a:pPr algn="ctr"/>
            <a:r>
              <a:rPr lang="en-US" b="1" dirty="0">
                <a:effectLst>
                  <a:outerShdw blurRad="38100" dist="38100" dir="2700000" algn="tl">
                    <a:srgbClr val="000000">
                      <a:alpha val="43137"/>
                    </a:srgbClr>
                  </a:outerShdw>
                </a:effectLst>
                <a:latin typeface="+mj-lt"/>
              </a:rPr>
              <a:t>Facing Empty Tanks</a:t>
            </a:r>
            <a:endParaRPr lang="en-US" b="1" dirty="0">
              <a:effectLst>
                <a:outerShdw blurRad="38100" dist="38100" dir="2700000" algn="tl">
                  <a:srgbClr val="000000">
                    <a:alpha val="43137"/>
                  </a:srgbClr>
                </a:outerShdw>
              </a:effectLst>
              <a:latin typeface="+mj-lt"/>
            </a:endParaRPr>
          </a:p>
          <a:p>
            <a:pPr algn="ctr"/>
            <a:r>
              <a:rPr lang="en-US" b="1" dirty="0">
                <a:effectLst>
                  <a:outerShdw blurRad="38100" dist="38100" dir="2700000" algn="tl">
                    <a:srgbClr val="000000">
                      <a:alpha val="43137"/>
                    </a:srgbClr>
                  </a:outerShdw>
                </a:effectLst>
                <a:latin typeface="+mj-lt"/>
              </a:rPr>
              <a:t>But Had to Keep Going</a:t>
            </a:r>
            <a:endParaRPr lang="en-US" b="1" dirty="0">
              <a:effectLst>
                <a:outerShdw blurRad="38100" dist="38100" dir="2700000" algn="tl">
                  <a:srgbClr val="000000">
                    <a:alpha val="43137"/>
                  </a:srgbClr>
                </a:outerShdw>
              </a:effectLst>
              <a:latin typeface="+mj-lt"/>
            </a:endParaRPr>
          </a:p>
          <a:p>
            <a:pPr algn="ctr"/>
            <a:r>
              <a:rPr lang="en-US" b="1" dirty="0">
                <a:effectLst>
                  <a:outerShdw blurRad="38100" dist="38100" dir="2700000" algn="tl">
                    <a:srgbClr val="000000">
                      <a:alpha val="43137"/>
                    </a:srgbClr>
                  </a:outerShdw>
                </a:effectLst>
                <a:latin typeface="+mj-lt"/>
              </a:rPr>
              <a:t>Let’s Focus on One…</a:t>
            </a:r>
            <a:endParaRPr lang="en-US" b="1" dirty="0">
              <a:effectLst>
                <a:outerShdw blurRad="38100" dist="38100" dir="2700000" algn="tl">
                  <a:srgbClr val="000000">
                    <a:alpha val="43137"/>
                  </a:srgbClr>
                </a:outerShdw>
              </a:effectLst>
              <a:latin typeface="+mj-lt"/>
            </a:endParaRPr>
          </a:p>
          <a:p>
            <a:pPr algn="ctr"/>
            <a:endParaRPr lang="en-US" b="1" dirty="0">
              <a:effectLst>
                <a:outerShdw blurRad="38100" dist="38100" dir="2700000" algn="tl">
                  <a:srgbClr val="000000">
                    <a:alpha val="43137"/>
                  </a:srgbClr>
                </a:outerShdw>
              </a:effectLst>
              <a:latin typeface="+mj-lt"/>
            </a:endParaRPr>
          </a:p>
        </p:txBody>
      </p:sp>
      <p:sp>
        <p:nvSpPr>
          <p:cNvPr id="4" name="TextBox 3"/>
          <p:cNvSpPr txBox="1"/>
          <p:nvPr/>
        </p:nvSpPr>
        <p:spPr>
          <a:xfrm>
            <a:off x="2590800" y="4413559"/>
            <a:ext cx="4343400" cy="584775"/>
          </a:xfrm>
          <a:prstGeom prst="rect">
            <a:avLst/>
          </a:prstGeom>
          <a:solidFill>
            <a:schemeClr val="bg1">
              <a:alpha val="75000"/>
            </a:schemeClr>
          </a:solidFill>
        </p:spPr>
        <p:txBody>
          <a:bodyPr wrap="square" rtlCol="0">
            <a:spAutoFit/>
          </a:bodyPr>
          <a:lstStyle/>
          <a:p>
            <a:pPr marL="457200" indent="-4572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 I Kings 19</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7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1"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wheel(1)">
                                      <p:cBhvr>
                                        <p:cTn id="28" dur="2000"/>
                                        <p:tgtEl>
                                          <p:spTgt spid="4">
                                            <p:bg/>
                                          </p:spTgt>
                                        </p:tgtEl>
                                      </p:cBhvr>
                                    </p:animEffect>
                                  </p:childTnLst>
                                </p:cTn>
                              </p:par>
                            </p:childTnLst>
                          </p:cTn>
                        </p:par>
                        <p:par>
                          <p:cTn id="29" fill="hold">
                            <p:stCondLst>
                              <p:cond delay="2000"/>
                            </p:stCondLst>
                            <p:childTnLst>
                              <p:par>
                                <p:cTn id="30" presetID="21" presetClass="entr" presetSubtype="1" fill="hold" grpId="1"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heel(1)">
                                      <p:cBhvr>
                                        <p:cTn id="32" dur="2000"/>
                                        <p:tgtEl>
                                          <p:spTgt spid="4">
                                            <p:txEl>
                                              <p:pRg st="0" end="0"/>
                                            </p:txEl>
                                          </p:spTgt>
                                        </p:tgtEl>
                                      </p:cBhvr>
                                    </p:animEffect>
                                  </p:childTnLst>
                                </p:cTn>
                              </p:par>
                            </p:childTnLst>
                          </p:cTn>
                        </p:par>
                        <p:par>
                          <p:cTn id="33" fill="hold">
                            <p:stCondLst>
                              <p:cond delay="4000"/>
                            </p:stCondLst>
                            <p:childTnLst>
                              <p:par>
                                <p:cTn id="34" presetID="6" presetClass="emph" presetSubtype="0" fill="hold" grpId="0" nodeType="afterEffect">
                                  <p:stCondLst>
                                    <p:cond delay="0"/>
                                  </p:stCondLst>
                                  <p:childTnLst>
                                    <p:animScale>
                                      <p:cBhvr>
                                        <p:cTn id="35"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uiExpand="1" build="allAtOnce"/>
      <p:bldP spid="4" grpId="1" animBg="1"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304800" y="685800"/>
            <a:ext cx="8458200" cy="5715000"/>
          </a:xfrm>
        </p:spPr>
        <p:txBody>
          <a:bodyPr>
            <a:normAutofit fontScale="85000" lnSpcReduction="10000"/>
          </a:bodyPr>
          <a:lstStyle/>
          <a:p>
            <a:pPr marL="0" indent="0" algn="ctr">
              <a:lnSpc>
                <a:spcPct val="110000"/>
              </a:lnSpc>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These are the 2 Most Important Hours </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of My Week </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 Help Me to Cherish Them </a:t>
            </a:r>
            <a:endParaRPr lang="en-US" altLang="en-US" sz="40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endParaRPr lang="en-US" altLang="en-US" sz="40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260"/>
              </a:spcBef>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40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260"/>
              </a:spcBef>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40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260"/>
              </a:spcBef>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40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260"/>
              </a:spcBef>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7886700" cy="5715000"/>
          </a:xfrm>
          <a:solidFill>
            <a:schemeClr val="bg1">
              <a:alpha val="80000"/>
            </a:schemeClr>
          </a:solidFill>
          <a:effectLst>
            <a:softEdge rad="38100"/>
          </a:effectLst>
        </p:spPr>
        <p:txBody>
          <a:bodyPr>
            <a:noAutofit/>
          </a:bodyPr>
          <a:lstStyle/>
          <a:p>
            <a:pPr>
              <a:buClrTx/>
              <a:buSzPct val="99000"/>
              <a:buFont typeface="Courier New" panose="02070309020205020404" pitchFamily="49" charset="0"/>
              <a:buChar char="o"/>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Running on Feeling  </a:t>
            </a:r>
            <a:r>
              <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(Spt High)</a:t>
            </a:r>
            <a:endPar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1">
              <a:spcBef>
                <a:spcPts val="0"/>
              </a:spcBef>
              <a:buClrTx/>
              <a:buSzPct val="99000"/>
              <a:buFont typeface="Arial" panose="020B0604020202020204" pitchFamily="34" charset="0"/>
              <a:buChar char="•"/>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1 Kings 18:46</a:t>
            </a:r>
            <a:endPar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One of the Greatest MOVES of God</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Elijah was Running On Emotions</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a:spcBef>
                <a:spcPts val="1200"/>
              </a:spcBef>
              <a:buClrTx/>
              <a:buSzPct val="99000"/>
              <a:buFont typeface="Courier New" panose="02070309020205020404" pitchFamily="49" charset="0"/>
              <a:buChar char="o"/>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Running on Fear  </a:t>
            </a:r>
            <a:r>
              <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(Spt Low)</a:t>
            </a:r>
            <a:endPar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1">
              <a:spcBef>
                <a:spcPts val="0"/>
              </a:spcBef>
              <a:buClrTx/>
              <a:buSzPct val="99000"/>
              <a:buFont typeface="Arial" panose="020B0604020202020204" pitchFamily="34" charset="0"/>
              <a:buChar char="•"/>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1 Kings 19:1-3</a:t>
            </a:r>
            <a:endPar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One of the Greatest Threats of Satan</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This Time, Elijah Is Running On Fear</a:t>
            </a:r>
            <a:endParaRPr lang="en-US" sz="2800"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a:spcBef>
                <a:spcPts val="1200"/>
              </a:spcBef>
              <a:buClrTx/>
              <a:buSzPct val="99000"/>
              <a:buFont typeface="Courier New" panose="02070309020205020404" pitchFamily="49" charset="0"/>
              <a:buChar char="o"/>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Running on Empty  </a:t>
            </a:r>
            <a:r>
              <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(Spt Exhaustion)</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1">
              <a:spcBef>
                <a:spcPts val="0"/>
              </a:spcBef>
              <a:buClrTx/>
              <a:buSzPct val="99000"/>
              <a:buFont typeface="Arial" panose="020B0604020202020204" pitchFamily="34" charset="0"/>
              <a:buChar char="•"/>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1 Kings 19:4-5</a:t>
            </a:r>
            <a:endPar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One of the Greatest Moves of Fear </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Elijah Has Run Out Of Gas</a:t>
            </a:r>
            <a:r>
              <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2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bg/>
                                          </p:spTgt>
                                        </p:tgtEl>
                                        <p:attrNameLst>
                                          <p:attrName>ppt_w</p:attrName>
                                        </p:attrNameLst>
                                      </p:cBhvr>
                                      <p:tavLst>
                                        <p:tav tm="0">
                                          <p:val>
                                            <p:strVal val="#ppt_w*.05"/>
                                          </p:val>
                                        </p:tav>
                                        <p:tav tm="100000">
                                          <p:val>
                                            <p:strVal val="#ppt_w"/>
                                          </p:val>
                                        </p:tav>
                                      </p:tavLst>
                                    </p:anim>
                                    <p:anim calcmode="lin" valueType="num">
                                      <p:cBhvr>
                                        <p:cTn id="10" dur="2000" fill="hold"/>
                                        <p:tgtEl>
                                          <p:spTgt spid="3">
                                            <p:bg/>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bg/>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3">
                                            <p:txEl>
                                              <p:pRg st="0" end="0"/>
                                            </p:txEl>
                                          </p:spTgt>
                                        </p:tgtEl>
                                      </p:cBhvr>
                                    </p:animEffect>
                                  </p:childTnLst>
                                </p:cTn>
                              </p:par>
                            </p:childTnLst>
                          </p:cTn>
                        </p:par>
                        <p:par>
                          <p:cTn id="25" fill="hold">
                            <p:stCondLst>
                              <p:cond delay="2000"/>
                            </p:stCondLst>
                            <p:childTnLst>
                              <p:par>
                                <p:cTn id="26" presetID="25"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9"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0"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1"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2"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3"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4"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5" dur="2000" decel="50000">
                                          <p:stCondLst>
                                            <p:cond delay="0"/>
                                          </p:stCondLst>
                                        </p:cTn>
                                        <p:tgtEl>
                                          <p:spTgt spid="3">
                                            <p:txEl>
                                              <p:pRg st="1" end="1"/>
                                            </p:txEl>
                                          </p:spTgt>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2000" decel="50000">
                                          <p:stCondLst>
                                            <p:cond delay="0"/>
                                          </p:stCondLst>
                                        </p:cTn>
                                        <p:tgtEl>
                                          <p:spTgt spid="3">
                                            <p:txEl>
                                              <p:pRg st="2" end="2"/>
                                            </p:txEl>
                                          </p:spTgt>
                                        </p:tgtEl>
                                      </p:cBhvr>
                                    </p:animEffect>
                                  </p:childTnLst>
                                </p:cTn>
                              </p:par>
                              <p:par>
                                <p:cTn id="46" presetID="25" presetClass="entr" presetSubtype="0" fill="hold" grpId="0"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9"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0"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1"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2"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3"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4"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5" dur="2000" decel="50000">
                                          <p:stCondLst>
                                            <p:cond delay="0"/>
                                          </p:stCondLst>
                                        </p:cTn>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1"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2"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3"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4"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5"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6"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7" dur="2000" decel="50000">
                                          <p:stCondLst>
                                            <p:cond delay="0"/>
                                          </p:stCondLst>
                                        </p:cTn>
                                        <p:tgtEl>
                                          <p:spTgt spid="3">
                                            <p:txEl>
                                              <p:pRg st="4" end="4"/>
                                            </p:txEl>
                                          </p:spTgt>
                                        </p:tgtEl>
                                      </p:cBhvr>
                                    </p:animEffect>
                                  </p:childTnLst>
                                </p:cTn>
                              </p:par>
                            </p:childTnLst>
                          </p:cTn>
                        </p:par>
                        <p:par>
                          <p:cTn id="68" fill="hold">
                            <p:stCondLst>
                              <p:cond delay="2000"/>
                            </p:stCondLst>
                            <p:childTnLst>
                              <p:par>
                                <p:cTn id="69" presetID="25" presetClass="entr" presetSubtype="0" fill="hold" grpId="0" nodeType="after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p:cTn id="71"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2"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3"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4"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5"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6"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7"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8" dur="2000" decel="50000">
                                          <p:stCondLst>
                                            <p:cond delay="0"/>
                                          </p:stCondLst>
                                        </p:cTn>
                                        <p:tgtEl>
                                          <p:spTgt spid="3">
                                            <p:txEl>
                                              <p:pRg st="5" end="5"/>
                                            </p:txEl>
                                          </p:spTgt>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 calcmode="lin" valueType="num">
                                      <p:cBhvr>
                                        <p:cTn id="81"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2"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3"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4"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5"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6"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7"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8" dur="2000" decel="50000">
                                          <p:stCondLst>
                                            <p:cond delay="0"/>
                                          </p:stCondLst>
                                        </p:cTn>
                                        <p:tgtEl>
                                          <p:spTgt spid="3">
                                            <p:txEl>
                                              <p:pRg st="6" end="6"/>
                                            </p:txEl>
                                          </p:spTgt>
                                        </p:tgtEl>
                                      </p:cBhvr>
                                    </p:animEffect>
                                  </p:childTnLst>
                                </p:cTn>
                              </p:par>
                            </p:childTnLst>
                          </p:cTn>
                        </p:par>
                        <p:par>
                          <p:cTn id="89" fill="hold">
                            <p:stCondLst>
                              <p:cond delay="4000"/>
                            </p:stCondLst>
                            <p:childTnLst>
                              <p:par>
                                <p:cTn id="90" presetID="25" presetClass="entr" presetSubtype="0" fill="hold" grpId="0" nodeType="after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anim calcmode="lin" valueType="num">
                                      <p:cBhvr>
                                        <p:cTn id="92" dur="10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3" dur="10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4" dur="1000" accel="50000" fill="hold">
                                          <p:stCondLst>
                                            <p:cond delay="10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5"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6" dur="10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7" dur="10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8" dur="1000" accel="50000" fill="hold">
                                          <p:stCondLst>
                                            <p:cond delay="10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9" dur="2000" decel="50000">
                                          <p:stCondLst>
                                            <p:cond delay="0"/>
                                          </p:stCondLst>
                                        </p:cTn>
                                        <p:tgtEl>
                                          <p:spTgt spid="3">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5" presetClass="entr" presetSubtype="0" fill="hold" grpId="0" nodeType="clickEffect">
                                  <p:stCondLst>
                                    <p:cond delay="0"/>
                                  </p:stCondLst>
                                  <p:childTnLst>
                                    <p:set>
                                      <p:cBhvr>
                                        <p:cTn id="103" dur="1" fill="hold">
                                          <p:stCondLst>
                                            <p:cond delay="0"/>
                                          </p:stCondLst>
                                        </p:cTn>
                                        <p:tgtEl>
                                          <p:spTgt spid="3">
                                            <p:txEl>
                                              <p:pRg st="8" end="8"/>
                                            </p:txEl>
                                          </p:spTgt>
                                        </p:tgtEl>
                                        <p:attrNameLst>
                                          <p:attrName>style.visibility</p:attrName>
                                        </p:attrNameLst>
                                      </p:cBhvr>
                                      <p:to>
                                        <p:strVal val="visible"/>
                                      </p:to>
                                    </p:set>
                                    <p:anim calcmode="lin" valueType="num">
                                      <p:cBhvr>
                                        <p:cTn id="104" dur="10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05" dur="10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06" dur="1000" accel="50000" fill="hold">
                                          <p:stCondLst>
                                            <p:cond delay="10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7" dur="2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08" dur="10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09" dur="10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10" dur="1000" accel="50000" fill="hold">
                                          <p:stCondLst>
                                            <p:cond delay="10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1" dur="2000" decel="50000">
                                          <p:stCondLst>
                                            <p:cond delay="0"/>
                                          </p:stCondLst>
                                        </p:cTn>
                                        <p:tgtEl>
                                          <p:spTgt spid="3">
                                            <p:txEl>
                                              <p:pRg st="8" end="8"/>
                                            </p:txEl>
                                          </p:spTgt>
                                        </p:tgtEl>
                                      </p:cBhvr>
                                    </p:animEffect>
                                  </p:childTnLst>
                                </p:cTn>
                              </p:par>
                            </p:childTnLst>
                          </p:cTn>
                        </p:par>
                        <p:par>
                          <p:cTn id="112" fill="hold">
                            <p:stCondLst>
                              <p:cond delay="2000"/>
                            </p:stCondLst>
                            <p:childTnLst>
                              <p:par>
                                <p:cTn id="113" presetID="25" presetClass="entr" presetSubtype="0" fill="hold" grpId="0" nodeType="after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 calcmode="lin" valueType="num">
                                      <p:cBhvr>
                                        <p:cTn id="115" dur="10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16" dur="10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17" dur="1000" accel="50000" fill="hold">
                                          <p:stCondLst>
                                            <p:cond delay="10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18" dur="2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19" dur="10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0" dur="10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1" dur="1000" accel="50000" fill="hold">
                                          <p:stCondLst>
                                            <p:cond delay="10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22" dur="2000" decel="50000">
                                          <p:stCondLst>
                                            <p:cond delay="0"/>
                                          </p:stCondLst>
                                        </p:cTn>
                                        <p:tgtEl>
                                          <p:spTgt spid="3">
                                            <p:txEl>
                                              <p:pRg st="9" end="9"/>
                                            </p:txEl>
                                          </p:spTgt>
                                        </p:tgtEl>
                                      </p:cBhvr>
                                    </p:animEffect>
                                  </p:childTnLst>
                                </p:cTn>
                              </p:par>
                              <p:par>
                                <p:cTn id="123" presetID="25" presetClass="entr" presetSubtype="0" fill="hold" grpId="0" nodeType="withEffect">
                                  <p:stCondLst>
                                    <p:cond delay="0"/>
                                  </p:stCondLst>
                                  <p:childTnLst>
                                    <p:set>
                                      <p:cBhvr>
                                        <p:cTn id="124" dur="1" fill="hold">
                                          <p:stCondLst>
                                            <p:cond delay="0"/>
                                          </p:stCondLst>
                                        </p:cTn>
                                        <p:tgtEl>
                                          <p:spTgt spid="3">
                                            <p:txEl>
                                              <p:pRg st="10" end="10"/>
                                            </p:txEl>
                                          </p:spTgt>
                                        </p:tgtEl>
                                        <p:attrNameLst>
                                          <p:attrName>style.visibility</p:attrName>
                                        </p:attrNameLst>
                                      </p:cBhvr>
                                      <p:to>
                                        <p:strVal val="visible"/>
                                      </p:to>
                                    </p:set>
                                    <p:anim calcmode="lin" valueType="num">
                                      <p:cBhvr>
                                        <p:cTn id="125" dur="10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126" dur="10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127" dur="1000" accel="50000" fill="hold">
                                          <p:stCondLst>
                                            <p:cond delay="10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28" dur="2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29" dur="10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30" dur="10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31" dur="1000" accel="50000" fill="hold">
                                          <p:stCondLst>
                                            <p:cond delay="10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32" dur="2000" decel="50000">
                                          <p:stCondLst>
                                            <p:cond delay="0"/>
                                          </p:stCondLst>
                                        </p:cTn>
                                        <p:tgtEl>
                                          <p:spTgt spid="3">
                                            <p:txEl>
                                              <p:pRg st="10" end="10"/>
                                            </p:txEl>
                                          </p:spTgt>
                                        </p:tgtEl>
                                      </p:cBhvr>
                                    </p:animEffect>
                                  </p:childTnLst>
                                </p:cTn>
                              </p:par>
                            </p:childTnLst>
                          </p:cTn>
                        </p:par>
                        <p:par>
                          <p:cTn id="133" fill="hold">
                            <p:stCondLst>
                              <p:cond delay="4000"/>
                            </p:stCondLst>
                            <p:childTnLst>
                              <p:par>
                                <p:cTn id="134" presetID="25" presetClass="entr" presetSubtype="0" fill="hold" grpId="0" nodeType="afterEffect">
                                  <p:stCondLst>
                                    <p:cond delay="0"/>
                                  </p:stCondLst>
                                  <p:childTnLst>
                                    <p:set>
                                      <p:cBhvr>
                                        <p:cTn id="135" dur="1" fill="hold">
                                          <p:stCondLst>
                                            <p:cond delay="0"/>
                                          </p:stCondLst>
                                        </p:cTn>
                                        <p:tgtEl>
                                          <p:spTgt spid="3">
                                            <p:txEl>
                                              <p:pRg st="11" end="11"/>
                                            </p:txEl>
                                          </p:spTgt>
                                        </p:tgtEl>
                                        <p:attrNameLst>
                                          <p:attrName>style.visibility</p:attrName>
                                        </p:attrNameLst>
                                      </p:cBhvr>
                                      <p:to>
                                        <p:strVal val="visible"/>
                                      </p:to>
                                    </p:set>
                                    <p:anim calcmode="lin" valueType="num">
                                      <p:cBhvr>
                                        <p:cTn id="136" dur="10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137" dur="10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138" dur="1000" accel="50000" fill="hold">
                                          <p:stCondLst>
                                            <p:cond delay="10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139" dur="2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40" dur="10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141" dur="10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142" dur="1000" accel="50000" fill="hold">
                                          <p:stCondLst>
                                            <p:cond delay="10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143" dur="2000" decel="50000">
                                          <p:stCondLst>
                                            <p:cond delay="0"/>
                                          </p:stCondLst>
                                        </p:cTn>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848600" cy="1371599"/>
          </a:xfrm>
          <a:solidFill>
            <a:schemeClr val="bg1">
              <a:alpha val="80000"/>
            </a:schemeClr>
          </a:solidFill>
          <a:effectLst>
            <a:softEdge rad="38100"/>
          </a:effectLst>
        </p:spPr>
        <p:txBody>
          <a:bodyPr>
            <a:noAutofit/>
          </a:bodyPr>
          <a:lstStyle/>
          <a:p>
            <a:pPr algn="l"/>
            <a:r>
              <a:rPr lang="en-US"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Key To Elijah’s Life Drain (3,4)</a:t>
            </a:r>
            <a:br>
              <a:rPr lang="en-US"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He </a:t>
            </a:r>
            <a:r>
              <a:rPr lang="en-US" b="1" i="1" u="sng"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Saw</a:t>
            </a:r>
            <a:r>
              <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That ….”</a:t>
            </a:r>
            <a:endPar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609600" y="1676400"/>
            <a:ext cx="8229600" cy="4572000"/>
          </a:xfrm>
          <a:solidFill>
            <a:schemeClr val="bg1">
              <a:alpha val="80000"/>
            </a:schemeClr>
          </a:solidFill>
          <a:effectLst>
            <a:softEdge rad="38100"/>
          </a:effectLst>
        </p:spPr>
        <p:txBody>
          <a:bodyPr anchor="t">
            <a:noAutofit/>
          </a:bodyPr>
          <a:lstStyle/>
          <a:p>
            <a:pPr>
              <a:spcBef>
                <a:spcPts val="0"/>
              </a:spcBef>
              <a:spcAft>
                <a:spcPts val="600"/>
              </a:spcAft>
              <a:buClrTx/>
              <a:buSzPct val="120000"/>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Elijah Changed…</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gn="ctr">
              <a:spcBef>
                <a:spcPts val="0"/>
              </a:spcBef>
              <a:buClrTx/>
              <a:buSzPct val="120000"/>
              <a:buBlip>
                <a:blip r:embed="rId2"/>
              </a:buBlip>
            </a:pP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Focus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Ceased to Walk by Faith </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spcAft>
                <a:spcPts val="1200"/>
              </a:spcAft>
              <a:buClrTx/>
              <a:buSzPct val="120000"/>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when he saw that…”</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gn="ctr">
              <a:spcBef>
                <a:spcPts val="1800"/>
              </a:spcBef>
              <a:buClrTx/>
              <a:buSzPct val="120000"/>
              <a:buBlip>
                <a:blip r:embed="rId2"/>
              </a:buBlip>
            </a:pP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Force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Boldness to Fear</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spcAft>
                <a:spcPts val="1200"/>
              </a:spcAft>
              <a:buClrTx/>
              <a:buSzPct val="120000"/>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arose, and went for his life</a:t>
            </a: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gn="ctr">
              <a:spcBef>
                <a:spcPts val="1800"/>
              </a:spcBef>
              <a:buClrTx/>
              <a:buSzPct val="120000"/>
              <a:buBlip>
                <a:blip r:embed="rId2"/>
              </a:buBlip>
            </a:pP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Feelings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Became</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Depressed</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“came to Beersheba, …</a:t>
            </a:r>
            <a:r>
              <a:rPr lang="en-US" sz="2800" i="1" dirty="0" err="1">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belongeth</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to Judah, </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and left his servant there. ..Juniper Tree</a:t>
            </a: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endParaRPr lang="en-US" sz="2800" i="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edge">
                                      <p:cBhvr>
                                        <p:cTn id="11" dur="2000"/>
                                        <p:tgtEl>
                                          <p:spTgt spid="3">
                                            <p:bg/>
                                          </p:spTgt>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2000"/>
                                        <p:tgtEl>
                                          <p:spTgt spid="3">
                                            <p:txEl>
                                              <p:pRg st="0" end="0"/>
                                            </p:txEl>
                                          </p:spTgt>
                                        </p:tgtEl>
                                      </p:cBhvr>
                                    </p:animEffect>
                                  </p:childTnLst>
                                </p:cTn>
                              </p:par>
                            </p:childTnLst>
                          </p:cTn>
                        </p:par>
                        <p:par>
                          <p:cTn id="15" fill="hold">
                            <p:stCondLst>
                              <p:cond delay="4000"/>
                            </p:stCondLst>
                            <p:childTnLst>
                              <p:par>
                                <p:cTn id="16" presetID="2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edge">
                                      <p:cBhvr>
                                        <p:cTn id="18" dur="2000"/>
                                        <p:tgtEl>
                                          <p:spTgt spid="3">
                                            <p:txEl>
                                              <p:pRg st="1" end="1"/>
                                            </p:txEl>
                                          </p:spTgt>
                                        </p:tgtEl>
                                      </p:cBhvr>
                                    </p:animEffect>
                                  </p:childTnLst>
                                </p:cTn>
                              </p:par>
                            </p:childTnLst>
                          </p:cTn>
                        </p:par>
                        <p:par>
                          <p:cTn id="19" fill="hold">
                            <p:stCondLst>
                              <p:cond delay="6000"/>
                            </p:stCondLst>
                            <p:childTnLst>
                              <p:par>
                                <p:cTn id="20" presetID="2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childTnLst>
                          </p:cTn>
                        </p:par>
                        <p:par>
                          <p:cTn id="28" fill="hold">
                            <p:stCondLst>
                              <p:cond delay="2000"/>
                            </p:stCondLst>
                            <p:childTnLst>
                              <p:par>
                                <p:cTn id="29" presetID="2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edge">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edge">
                                      <p:cBhvr>
                                        <p:cTn id="36" dur="2000"/>
                                        <p:tgtEl>
                                          <p:spTgt spid="3">
                                            <p:txEl>
                                              <p:pRg st="5" end="5"/>
                                            </p:txEl>
                                          </p:spTgt>
                                        </p:tgtEl>
                                      </p:cBhvr>
                                    </p:animEffect>
                                  </p:childTnLst>
                                </p:cTn>
                              </p:par>
                            </p:childTnLst>
                          </p:cTn>
                        </p:par>
                        <p:par>
                          <p:cTn id="37" fill="hold">
                            <p:stCondLst>
                              <p:cond delay="2000"/>
                            </p:stCondLst>
                            <p:childTnLst>
                              <p:par>
                                <p:cTn id="38" presetID="20" presetClass="entr" presetSubtype="0"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edge">
                                      <p:cBhvr>
                                        <p:cTn id="40" dur="2000"/>
                                        <p:tgtEl>
                                          <p:spTgt spid="3">
                                            <p:txEl>
                                              <p:pRg st="6" end="6"/>
                                            </p:txEl>
                                          </p:spTgt>
                                        </p:tgtEl>
                                      </p:cBhvr>
                                    </p:animEffect>
                                  </p:childTnLst>
                                </p:cTn>
                              </p:par>
                            </p:childTnLst>
                          </p:cTn>
                        </p:par>
                        <p:par>
                          <p:cTn id="41" fill="hold">
                            <p:stCondLst>
                              <p:cond delay="4000"/>
                            </p:stCondLst>
                            <p:childTnLst>
                              <p:par>
                                <p:cTn id="42" presetID="20" presetClass="entr" presetSubtype="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edge">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5800" y="1200864"/>
            <a:ext cx="7772400" cy="5170646"/>
          </a:xfrm>
          <a:prstGeom prst="rect">
            <a:avLst/>
          </a:prstGeom>
          <a:solidFill>
            <a:schemeClr val="bg1">
              <a:alpha val="90000"/>
            </a:schemeClr>
          </a:solidFill>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Faced…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buSzPct val="13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 Exhaustion (5)</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3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Intense Activity-chap 18</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Rebuilt Altar - Showdown</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Killed 850 False Prophets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Prayed Intensely for Rain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Ran for Over 20 Miles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spcBef>
                <a:spcPts val="1200"/>
              </a:spcBef>
              <a:buSzPct val="13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Emotional Exhaustion (3a, 4)</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He’s on Emotional Roller Coaster</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Arose and Ran for His Life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 My Life -Kill Me!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Title 1"/>
          <p:cNvSpPr txBox="1"/>
          <p:nvPr/>
        </p:nvSpPr>
        <p:spPr>
          <a:xfrm>
            <a:off x="2590800" y="1"/>
            <a:ext cx="4038600" cy="761999"/>
          </a:xfrm>
          <a:prstGeom prst="rect">
            <a:avLst/>
          </a:prstGeom>
          <a:solidFill>
            <a:srgbClr val="FF0000"/>
          </a:solidFill>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Life Drainers…</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2000" fill="hold"/>
                                        <p:tgtEl>
                                          <p:spTgt spid="5"/>
                                        </p:tgtEl>
                                        <p:attrNameLst>
                                          <p:attrName>style.visibility</p:attrName>
                                        </p:attrNameLst>
                                      </p:cBhvr>
                                      <p:tavLst>
                                        <p:tav tm="0">
                                          <p:val>
                                            <p:strVal val="hidden"/>
                                          </p:val>
                                        </p:tav>
                                        <p:tav tm="50000">
                                          <p:val>
                                            <p:strVal val="visible"/>
                                          </p:val>
                                        </p:tav>
                                      </p:tavLst>
                                    </p:anim>
                                  </p:childTnLst>
                                </p:cTn>
                              </p:par>
                              <p:par>
                                <p:cTn id="7" presetID="2" presetClass="entr" presetSubtype="4"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anim calcmode="lin" valueType="num">
                                      <p:cBhvr additive="base">
                                        <p:cTn id="9"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10" dur="2000" fill="hold"/>
                                        <p:tgtEl>
                                          <p:spTgt spid="6">
                                            <p:bg/>
                                          </p:spTgt>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 presetClass="entr" presetSubtype="12"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6" fill="hold" grpId="0" nodeType="after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additive="base">
                                        <p:cTn id="34" dur="2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6000"/>
                            </p:stCondLst>
                            <p:childTnLst>
                              <p:par>
                                <p:cTn id="37" presetID="2" presetClass="entr" presetSubtype="4" fill="hold" grpId="0" nodeType="after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8000"/>
                            </p:stCondLst>
                            <p:childTnLst>
                              <p:par>
                                <p:cTn id="42" presetID="2" presetClass="entr" presetSubtype="8" fill="hold" grpId="0" nodeType="after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 calcmode="lin" valueType="num">
                                      <p:cBhvr additive="base">
                                        <p:cTn id="44"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 calcmode="lin" valueType="num">
                                      <p:cBhvr additive="base">
                                        <p:cTn id="50"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par>
                          <p:cTn id="52" fill="hold">
                            <p:stCondLst>
                              <p:cond delay="2000"/>
                            </p:stCondLst>
                            <p:childTnLst>
                              <p:par>
                                <p:cTn id="53" presetID="2" presetClass="entr" presetSubtype="12" fill="hold" grpId="0" nodeType="after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2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 presetClass="entr" presetSubtype="4" fill="hold" grpId="0" nodeType="afterEffect">
                                  <p:stCondLst>
                                    <p:cond delay="0"/>
                                  </p:stCondLst>
                                  <p:childTnLst>
                                    <p:set>
                                      <p:cBhvr>
                                        <p:cTn id="59" dur="1" fill="hold">
                                          <p:stCondLst>
                                            <p:cond delay="0"/>
                                          </p:stCondLst>
                                        </p:cTn>
                                        <p:tgtEl>
                                          <p:spTgt spid="6">
                                            <p:txEl>
                                              <p:pRg st="9" end="9"/>
                                            </p:txEl>
                                          </p:spTgt>
                                        </p:tgtEl>
                                        <p:attrNameLst>
                                          <p:attrName>style.visibility</p:attrName>
                                        </p:attrNameLst>
                                      </p:cBhvr>
                                      <p:to>
                                        <p:strVal val="visible"/>
                                      </p:to>
                                    </p:set>
                                    <p:anim calcmode="lin" valueType="num">
                                      <p:cBhvr additive="base">
                                        <p:cTn id="60" dur="2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1" dur="2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6" fill="hold" grpId="0" nodeType="after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 calcmode="lin" valueType="num">
                                      <p:cBhvr additive="base">
                                        <p:cTn id="65" dur="20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66" dur="2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allAtOnce"/>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5800" y="1427976"/>
            <a:ext cx="7772400" cy="5386090"/>
          </a:xfrm>
          <a:prstGeom prst="rect">
            <a:avLst/>
          </a:prstGeom>
          <a:solidFill>
            <a:schemeClr val="bg1">
              <a:alpha val="90000"/>
            </a:schemeClr>
          </a:solidFill>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Faced…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buSzPct val="130000"/>
              <a:buBlip>
                <a:blip r:embed="rId2"/>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 Exhaustion (5)</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buSzPct val="130000"/>
              <a:buBlip>
                <a:blip r:embed="rId2"/>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Emotional Exhaustion (4)</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1200"/>
              </a:spcBef>
              <a:buSzPct val="13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Social Exhaustion (1, 2)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buSzPct val="13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Relationship Conflict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buSzPct val="13000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Confronted / killed 850 prophets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buSzPct val="13000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Jezebel sent out Death Threats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1200"/>
              </a:spcBef>
              <a:buSzPct val="13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Exhaustion (10, 14)</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20000"/>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Down Played His Work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20000"/>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Exaggerated His Situation</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Lord Just Take Me!!!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4" name="Title 1"/>
          <p:cNvSpPr txBox="1"/>
          <p:nvPr/>
        </p:nvSpPr>
        <p:spPr>
          <a:xfrm>
            <a:off x="2438400" y="11575"/>
            <a:ext cx="4038600" cy="750425"/>
          </a:xfrm>
          <a:prstGeom prst="rect">
            <a:avLst/>
          </a:prstGeom>
          <a:solidFill>
            <a:srgbClr val="FF0000"/>
          </a:solidFill>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Life Drainers… </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4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childTnLst>
                                    <p:anim calcmode="discrete" valueType="str">
                                      <p:cBhvr>
                                        <p:cTn id="6"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par>
                                <p:cTn id="12" presetID="21" presetClass="entr" presetSubtype="4"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heel(4)">
                                      <p:cBhvr>
                                        <p:cTn id="14" dur="2000"/>
                                        <p:tgtEl>
                                          <p:spTgt spid="6">
                                            <p:txEl>
                                              <p:pRg st="0" end="0"/>
                                            </p:txEl>
                                          </p:spTgt>
                                        </p:tgtEl>
                                      </p:cBhvr>
                                    </p:animEffect>
                                  </p:childTnLst>
                                </p:cTn>
                              </p:par>
                              <p:par>
                                <p:cTn id="15" presetID="21"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4)">
                                      <p:cBhvr>
                                        <p:cTn id="17" dur="2000"/>
                                        <p:tgtEl>
                                          <p:spTgt spid="6">
                                            <p:txEl>
                                              <p:pRg st="1" end="1"/>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heel(4)">
                                      <p:cBhvr>
                                        <p:cTn id="20" dur="2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heel(4)">
                                      <p:cBhvr>
                                        <p:cTn id="25" dur="2000"/>
                                        <p:tgtEl>
                                          <p:spTgt spid="6">
                                            <p:txEl>
                                              <p:pRg st="3" end="3"/>
                                            </p:txEl>
                                          </p:spTgt>
                                        </p:tgtEl>
                                      </p:cBhvr>
                                    </p:animEffect>
                                  </p:childTnLst>
                                </p:cTn>
                              </p:par>
                            </p:childTnLst>
                          </p:cTn>
                        </p:par>
                        <p:par>
                          <p:cTn id="26" fill="hold">
                            <p:stCondLst>
                              <p:cond delay="2000"/>
                            </p:stCondLst>
                            <p:childTnLst>
                              <p:par>
                                <p:cTn id="27" presetID="21" presetClass="entr" presetSubtype="4" fill="hold" nodeType="after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heel(4)">
                                      <p:cBhvr>
                                        <p:cTn id="29" dur="2000"/>
                                        <p:tgtEl>
                                          <p:spTgt spid="6">
                                            <p:txEl>
                                              <p:pRg st="4" end="4"/>
                                            </p:txEl>
                                          </p:spTgt>
                                        </p:tgtEl>
                                      </p:cBhvr>
                                    </p:animEffect>
                                  </p:childTnLst>
                                </p:cTn>
                              </p:par>
                            </p:childTnLst>
                          </p:cTn>
                        </p:par>
                        <p:par>
                          <p:cTn id="30" fill="hold">
                            <p:stCondLst>
                              <p:cond delay="4000"/>
                            </p:stCondLst>
                            <p:childTnLst>
                              <p:par>
                                <p:cTn id="31" presetID="21" presetClass="entr" presetSubtype="4" fill="hold" nodeType="after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wheel(4)">
                                      <p:cBhvr>
                                        <p:cTn id="33" dur="2000"/>
                                        <p:tgtEl>
                                          <p:spTgt spid="6">
                                            <p:txEl>
                                              <p:pRg st="5" end="5"/>
                                            </p:txEl>
                                          </p:spTgt>
                                        </p:tgtEl>
                                      </p:cBhvr>
                                    </p:animEffect>
                                  </p:childTnLst>
                                </p:cTn>
                              </p:par>
                            </p:childTnLst>
                          </p:cTn>
                        </p:par>
                        <p:par>
                          <p:cTn id="34" fill="hold">
                            <p:stCondLst>
                              <p:cond delay="6000"/>
                            </p:stCondLst>
                            <p:childTnLst>
                              <p:par>
                                <p:cTn id="35" presetID="21" presetClass="entr" presetSubtype="4" fill="hold"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heel(4)">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heel(4)">
                                      <p:cBhvr>
                                        <p:cTn id="42" dur="2000"/>
                                        <p:tgtEl>
                                          <p:spTgt spid="6">
                                            <p:txEl>
                                              <p:pRg st="7" end="7"/>
                                            </p:txEl>
                                          </p:spTgt>
                                        </p:tgtEl>
                                      </p:cBhvr>
                                    </p:animEffect>
                                  </p:childTnLst>
                                </p:cTn>
                              </p:par>
                            </p:childTnLst>
                          </p:cTn>
                        </p:par>
                        <p:par>
                          <p:cTn id="43" fill="hold">
                            <p:stCondLst>
                              <p:cond delay="2000"/>
                            </p:stCondLst>
                            <p:childTnLst>
                              <p:par>
                                <p:cTn id="44" presetID="21" presetClass="entr" presetSubtype="4" fill="hold" nodeType="after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wheel(4)">
                                      <p:cBhvr>
                                        <p:cTn id="46" dur="2000"/>
                                        <p:tgtEl>
                                          <p:spTgt spid="6">
                                            <p:txEl>
                                              <p:pRg st="8" end="8"/>
                                            </p:txEl>
                                          </p:spTgt>
                                        </p:tgtEl>
                                      </p:cBhvr>
                                    </p:animEffect>
                                  </p:childTnLst>
                                </p:cTn>
                              </p:par>
                            </p:childTnLst>
                          </p:cTn>
                        </p:par>
                        <p:par>
                          <p:cTn id="47" fill="hold">
                            <p:stCondLst>
                              <p:cond delay="4000"/>
                            </p:stCondLst>
                            <p:childTnLst>
                              <p:par>
                                <p:cTn id="48" presetID="21" presetClass="entr" presetSubtype="4" fill="hold" nodeType="after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Effect transition="in" filter="wheel(4)">
                                      <p:cBhvr>
                                        <p:cTn id="50" dur="2000"/>
                                        <p:tgtEl>
                                          <p:spTgt spid="6">
                                            <p:txEl>
                                              <p:pRg st="9" end="9"/>
                                            </p:txEl>
                                          </p:spTgt>
                                        </p:tgtEl>
                                      </p:cBhvr>
                                    </p:animEffect>
                                  </p:childTnLst>
                                </p:cTn>
                              </p:par>
                            </p:childTnLst>
                          </p:cTn>
                        </p:par>
                        <p:par>
                          <p:cTn id="51" fill="hold">
                            <p:stCondLst>
                              <p:cond delay="6000"/>
                            </p:stCondLst>
                            <p:childTnLst>
                              <p:par>
                                <p:cTn id="52" presetID="21" presetClass="entr" presetSubtype="4" fill="hold" nodeType="after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wheel(4)">
                                      <p:cBhvr>
                                        <p:cTn id="54"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 r="42963"/>
          <a:stretch>
            <a:fillRect/>
          </a:stretch>
        </p:blipFill>
        <p:spPr bwMode="auto">
          <a:xfrm>
            <a:off x="6858000" y="0"/>
            <a:ext cx="2514600" cy="6858000"/>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28600"/>
            <a:ext cx="6781800" cy="1066800"/>
          </a:xfrm>
        </p:spPr>
        <p:txBody>
          <a:bodyPr>
            <a:noAutofit/>
          </a:bodyPr>
          <a:lstStyle/>
          <a:p>
            <a:r>
              <a:rPr lang="en-US"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Why Does God Allow Us to… </a:t>
            </a:r>
            <a:br>
              <a:rPr lang="en-US"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…Get to this Point?</a:t>
            </a:r>
            <a:endParaRPr lang="en-US" sz="3600" b="1" i="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304800" y="2324099"/>
            <a:ext cx="7924800" cy="4572000"/>
          </a:xfrm>
          <a:solidFill>
            <a:schemeClr val="bg1">
              <a:alpha val="90000"/>
            </a:schemeClr>
          </a:solidFill>
        </p:spPr>
        <p:txBody>
          <a:bodyPr>
            <a:normAutofit/>
          </a:bodyPr>
          <a:lstStyle/>
          <a:p>
            <a:pPr marL="914400" lvl="1" indent="-514350">
              <a:buClrTx/>
              <a:buSzPct val="100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Points to Power of the Cross…</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All Need His Help</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514350">
              <a:spcBef>
                <a:spcPts val="12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Brings Message of Grace/ Mercy to Life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Now It’s Personal</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857250" lvl="1" indent="-457200">
              <a:spcBef>
                <a:spcPts val="12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Prompts Reliance upon Him/ Others</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Can’t Do It Alone</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514350">
              <a:spcBef>
                <a:spcPts val="12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Show Us/ Others We Can Still Be Used</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Even in the Worst of Situations</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514350">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Move Beyond Guilt to Usefulness Again!</a:t>
            </a:r>
            <a:endPar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3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800" decel="100000"/>
                                        <p:tgtEl>
                                          <p:spTgt spid="3">
                                            <p:txEl>
                                              <p:pRg st="1" end="1"/>
                                            </p:txEl>
                                          </p:spTgt>
                                        </p:tgtEl>
                                      </p:cBhvr>
                                    </p:animEffect>
                                    <p:anim calcmode="lin" valueType="num">
                                      <p:cBhvr>
                                        <p:cTn id="2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800" decel="100000"/>
                                        <p:tgtEl>
                                          <p:spTgt spid="3">
                                            <p:txEl>
                                              <p:pRg st="2" end="2"/>
                                            </p:txEl>
                                          </p:spTgt>
                                        </p:tgtEl>
                                      </p:cBhvr>
                                    </p:animEffect>
                                    <p:anim calcmode="lin" valueType="num">
                                      <p:cBhvr>
                                        <p:cTn id="3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40" fill="hold">
                            <p:stCondLst>
                              <p:cond delay="1000"/>
                            </p:stCondLst>
                            <p:childTnLst>
                              <p:par>
                                <p:cTn id="41" presetID="30" presetClass="entr" presetSubtype="0"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800" decel="100000"/>
                                        <p:tgtEl>
                                          <p:spTgt spid="3">
                                            <p:txEl>
                                              <p:pRg st="3" end="3"/>
                                            </p:txEl>
                                          </p:spTgt>
                                        </p:tgtEl>
                                      </p:cBhvr>
                                    </p:animEffect>
                                    <p:anim calcmode="lin" valueType="num">
                                      <p:cBhvr>
                                        <p:cTn id="4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800" decel="100000"/>
                                        <p:tgtEl>
                                          <p:spTgt spid="3">
                                            <p:txEl>
                                              <p:pRg st="4" end="4"/>
                                            </p:txEl>
                                          </p:spTgt>
                                        </p:tgtEl>
                                      </p:cBhvr>
                                    </p:animEffect>
                                    <p:anim calcmode="lin" valueType="num">
                                      <p:cBhvr>
                                        <p:cTn id="5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59" fill="hold">
                            <p:stCondLst>
                              <p:cond delay="1000"/>
                            </p:stCondLst>
                            <p:childTnLst>
                              <p:par>
                                <p:cTn id="60" presetID="30" presetClass="entr" presetSubtype="0" fill="hold" grpId="0" nodeType="after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800" decel="100000"/>
                                        <p:tgtEl>
                                          <p:spTgt spid="3">
                                            <p:txEl>
                                              <p:pRg st="5" end="5"/>
                                            </p:txEl>
                                          </p:spTgt>
                                        </p:tgtEl>
                                      </p:cBhvr>
                                    </p:animEffect>
                                    <p:anim calcmode="lin" valueType="num">
                                      <p:cBhvr>
                                        <p:cTn id="63"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fade">
                                      <p:cBhvr>
                                        <p:cTn id="72" dur="800" decel="100000"/>
                                        <p:tgtEl>
                                          <p:spTgt spid="3">
                                            <p:txEl>
                                              <p:pRg st="6" end="6"/>
                                            </p:txEl>
                                          </p:spTgt>
                                        </p:tgtEl>
                                      </p:cBhvr>
                                    </p:animEffect>
                                    <p:anim calcmode="lin" valueType="num">
                                      <p:cBhvr>
                                        <p:cTn id="73"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4"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5"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78" fill="hold">
                            <p:stCondLst>
                              <p:cond delay="1000"/>
                            </p:stCondLst>
                            <p:childTnLst>
                              <p:par>
                                <p:cTn id="79" presetID="30" presetClass="entr" presetSubtype="0" fill="hold" grpId="0" nodeType="after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Effect transition="in" filter="fade">
                                      <p:cBhvr>
                                        <p:cTn id="81" dur="800" decel="100000"/>
                                        <p:tgtEl>
                                          <p:spTgt spid="3">
                                            <p:txEl>
                                              <p:pRg st="7" end="7"/>
                                            </p:txEl>
                                          </p:spTgt>
                                        </p:tgtEl>
                                      </p:cBhvr>
                                    </p:animEffect>
                                    <p:anim calcmode="lin" valueType="num">
                                      <p:cBhvr>
                                        <p:cTn id="82"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83"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par>
                          <p:cTn id="87" fill="hold">
                            <p:stCondLst>
                              <p:cond delay="2000"/>
                            </p:stCondLst>
                            <p:childTnLst>
                              <p:par>
                                <p:cTn id="88" presetID="2" presetClass="entr" presetSubtype="8" fill="hold" grpId="0" nodeType="afterEffect">
                                  <p:stCondLst>
                                    <p:cond delay="0"/>
                                  </p:stCondLst>
                                  <p:childTnLst>
                                    <p:set>
                                      <p:cBhvr>
                                        <p:cTn id="89" dur="1" fill="hold">
                                          <p:stCondLst>
                                            <p:cond delay="0"/>
                                          </p:stCondLst>
                                        </p:cTn>
                                        <p:tgtEl>
                                          <p:spTgt spid="3">
                                            <p:txEl>
                                              <p:pRg st="8" end="8"/>
                                            </p:txEl>
                                          </p:spTgt>
                                        </p:tgtEl>
                                        <p:attrNameLst>
                                          <p:attrName>style.visibility</p:attrName>
                                        </p:attrNameLst>
                                      </p:cBhvr>
                                      <p:to>
                                        <p:strVal val="visible"/>
                                      </p:to>
                                    </p:set>
                                    <p:anim calcmode="lin" valueType="num">
                                      <p:cBhvr additive="base">
                                        <p:cTn id="90" dur="3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91" dur="3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9301" y="4321076"/>
            <a:ext cx="6338104" cy="2246769"/>
          </a:xfrm>
          <a:prstGeom prst="rect">
            <a:avLst/>
          </a:prstGeom>
          <a:solidFill>
            <a:schemeClr val="bg1">
              <a:alpha val="50000"/>
            </a:schemeClr>
          </a:solidFill>
        </p:spPr>
        <p:txBody>
          <a:bodyPr wrap="square" rtlCol="0">
            <a:spAutoFit/>
          </a:bodyPr>
          <a:lstStyle/>
          <a:p>
            <a:pPr algn="ctr"/>
            <a:r>
              <a:rPr lang="en-US" sz="2800" b="1" dirty="0">
                <a:effectLst>
                  <a:outerShdw blurRad="38100" dist="38100" dir="2700000" algn="tl">
                    <a:srgbClr val="000000">
                      <a:alpha val="43137"/>
                    </a:srgbClr>
                  </a:outerShdw>
                </a:effectLst>
                <a:latin typeface="+mj-lt"/>
              </a:rPr>
              <a:t>  Matthew 11:28 (AMP) </a:t>
            </a:r>
            <a:br>
              <a:rPr lang="en-US" sz="2800" dirty="0">
                <a:effectLst>
                  <a:outerShdw blurRad="38100" dist="38100" dir="2700000" algn="tl">
                    <a:srgbClr val="000000">
                      <a:alpha val="43137"/>
                    </a:srgbClr>
                  </a:outerShdw>
                </a:effectLst>
                <a:latin typeface="+mj-lt"/>
              </a:rPr>
            </a:br>
            <a:r>
              <a:rPr lang="en-US" sz="2800" dirty="0">
                <a:effectLst>
                  <a:outerShdw blurRad="38100" dist="38100" dir="2700000" algn="tl">
                    <a:srgbClr val="000000">
                      <a:alpha val="43137"/>
                    </a:srgbClr>
                  </a:outerShdw>
                </a:effectLst>
                <a:latin typeface="+mj-lt"/>
              </a:rPr>
              <a:t>Come to Me, all you who labor and are heavy-laden </a:t>
            </a:r>
            <a:r>
              <a:rPr lang="en-US" sz="2800" i="1" dirty="0">
                <a:effectLst>
                  <a:outerShdw blurRad="38100" dist="38100" dir="2700000" algn="tl">
                    <a:srgbClr val="000000">
                      <a:alpha val="43137"/>
                    </a:srgbClr>
                  </a:outerShdw>
                </a:effectLst>
                <a:latin typeface="+mj-lt"/>
              </a:rPr>
              <a:t>and</a:t>
            </a:r>
            <a:r>
              <a:rPr lang="en-US" sz="2800" dirty="0">
                <a:effectLst>
                  <a:outerShdw blurRad="38100" dist="38100" dir="2700000" algn="tl">
                    <a:srgbClr val="000000">
                      <a:alpha val="43137"/>
                    </a:srgbClr>
                  </a:outerShdw>
                </a:effectLst>
                <a:latin typeface="+mj-lt"/>
              </a:rPr>
              <a:t> overburdened, and I will cause you to rest. [I will ease and relieve and refresh your souls.] </a:t>
            </a:r>
            <a:endParaRPr lang="en-US" sz="2800" dirty="0">
              <a:effectLst>
                <a:outerShdw blurRad="38100" dist="38100" dir="2700000" algn="tl">
                  <a:srgbClr val="000000">
                    <a:alpha val="43137"/>
                  </a:srgbClr>
                </a:outerShdw>
              </a:effectLst>
              <a:latin typeface="+mj-lt"/>
            </a:endParaRPr>
          </a:p>
        </p:txBody>
      </p:sp>
      <p:sp>
        <p:nvSpPr>
          <p:cNvPr id="6" name="TextBox 5"/>
          <p:cNvSpPr txBox="1"/>
          <p:nvPr/>
        </p:nvSpPr>
        <p:spPr>
          <a:xfrm>
            <a:off x="3200400" y="-56943"/>
            <a:ext cx="6109504" cy="2246769"/>
          </a:xfrm>
          <a:prstGeom prst="rect">
            <a:avLst/>
          </a:prstGeom>
          <a:solidFill>
            <a:schemeClr val="bg1">
              <a:alpha val="50000"/>
            </a:schemeClr>
          </a:solidFill>
        </p:spPr>
        <p:txBody>
          <a:bodyPr wrap="square" rtlCol="0">
            <a:spAutoFit/>
          </a:bodyPr>
          <a:lstStyle/>
          <a:p>
            <a:pPr algn="ctr"/>
            <a:r>
              <a:rPr lang="en-US" sz="2800" b="1" dirty="0">
                <a:effectLst>
                  <a:outerShdw blurRad="38100" dist="38100" dir="2700000" algn="tl">
                    <a:srgbClr val="000000">
                      <a:alpha val="43137"/>
                    </a:srgbClr>
                  </a:outerShdw>
                </a:effectLst>
                <a:latin typeface="+mj-lt"/>
              </a:rPr>
              <a:t>    Isaiah 40:29 (AMP) </a:t>
            </a:r>
            <a:br>
              <a:rPr lang="en-US" sz="2800" dirty="0">
                <a:effectLst>
                  <a:outerShdw blurRad="38100" dist="38100" dir="2700000" algn="tl">
                    <a:srgbClr val="000000">
                      <a:alpha val="43137"/>
                    </a:srgbClr>
                  </a:outerShdw>
                </a:effectLst>
                <a:latin typeface="+mj-lt"/>
              </a:rPr>
            </a:br>
            <a:r>
              <a:rPr lang="en-US" sz="2800" dirty="0">
                <a:effectLst>
                  <a:outerShdw blurRad="38100" dist="38100" dir="2700000" algn="tl">
                    <a:srgbClr val="000000">
                      <a:alpha val="43137"/>
                    </a:srgbClr>
                  </a:outerShdw>
                </a:effectLst>
                <a:latin typeface="+mj-lt"/>
              </a:rPr>
              <a:t>He gives power to the faint </a:t>
            </a:r>
            <a:r>
              <a:rPr lang="en-US" sz="2800" i="1" dirty="0">
                <a:effectLst>
                  <a:outerShdw blurRad="38100" dist="38100" dir="2700000" algn="tl">
                    <a:srgbClr val="000000">
                      <a:alpha val="43137"/>
                    </a:srgbClr>
                  </a:outerShdw>
                </a:effectLst>
                <a:latin typeface="+mj-lt"/>
              </a:rPr>
              <a:t>and</a:t>
            </a:r>
            <a:r>
              <a:rPr lang="en-US" sz="2800" dirty="0">
                <a:effectLst>
                  <a:outerShdw blurRad="38100" dist="38100" dir="2700000" algn="tl">
                    <a:srgbClr val="000000">
                      <a:alpha val="43137"/>
                    </a:srgbClr>
                  </a:outerShdw>
                </a:effectLst>
                <a:latin typeface="+mj-lt"/>
              </a:rPr>
              <a:t> weary, and to him who has no might He increases strength [causing it to multiply and making it to abound]. </a:t>
            </a:r>
            <a:endParaRPr lang="en-US" sz="2800" dirty="0">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32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6019800"/>
          </a:xfrm>
          <a:solidFill>
            <a:schemeClr val="bg1">
              <a:alpha val="80000"/>
            </a:schemeClr>
          </a:solidFill>
        </p:spPr>
        <p:txBody>
          <a:bodyPr>
            <a:normAutofit/>
          </a:bodyPr>
          <a:lstStyle/>
          <a:p>
            <a:pPr marL="0" indent="0">
              <a:lnSpc>
                <a:spcPct val="120000"/>
              </a:lnSpc>
              <a:buNone/>
            </a:pPr>
            <a:r>
              <a:rPr lang="en-US" sz="8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a:t>
            </a: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Running on Feeling.</a:t>
            </a:r>
            <a:b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18:46 KJV) And the hand of the LORD was on Elijah; and he girded up his loins, and ran before Ahab to the entrance of Jezreel.</a:t>
            </a: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After the seventh prayer, the rain came in the shape of a man</a:t>
            </a:r>
            <a:r>
              <a:rPr lang="en-US" sz="900" kern="100" dirty="0">
                <a:solidFill>
                  <a:srgbClr val="00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rPr>
              <a:t>’</a:t>
            </a: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s hand. Suddenly the sky was black, and the thundering rains came. </a:t>
            </a: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In our text, Elijah is running in the rain. What is his motivation? He was sure that revival had indeed come to Israel. He outran the chariot of King Ahab. He came to the entrance of the palace. No doubt, he must of thought, I will be an invited honored guest? After all, his God had won the contest of fire!</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Elijah was running on the emotion of hope. He was running on feelings. He felt good about his victory. Have you ever had your hopes suddenly dashed? Elijah was about to!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2. Running on Fear.</a:t>
            </a:r>
            <a:br>
              <a:rPr lang="en-US" sz="900" b="1"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19:1 KJV) And Ahab told Jezebel all that Elijah had done, and withal how he had slain all the prophets with the sword.</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19:2 KJV) Then Jezebel sent a messenger unto Elijah, saying, So let the gods do to me, and more also, if I make not thy life as the life of one of them by to morrow about this time.</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19:3 KJV) And when he saw that, he arose, and went for his life, and came to Beersheba, which belongeth to Judah, and left his servant there.</a:t>
            </a: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Queen Jezebel was not about to repent. She wanted the life of Elijah, and meant to do it by days end!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Elijah is up and running again. This time, Elijah is running on fear.</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Fear will motivate a man. Fear sells. Everyone wants to be safe. Some people only to come to Church, because, they feel safe there.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Unfortunately, for those who seek only safe harbors, God has called us to minister into the world of Jezebels!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We are to take up a cross and the message of the gospel and launch out into the deep. And Jezebel wants to take your life from you!</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3. Running on Fumes</a:t>
            </a: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19:4 KJV) But he himself went a day</a:t>
            </a:r>
            <a:r>
              <a:rPr lang="en-US" sz="900" kern="100" dirty="0">
                <a:solidFill>
                  <a:srgbClr val="00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rPr>
              <a:t>’</a:t>
            </a: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s journey into the wilderness, and came and sat down under a juniper tree: and he requested for himself that he might die; and said, It is enough; now, O LORD, take away my life; for I am not better than my fathers.</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19:5 KJV) And as he lay and slept under a juniper tree, behold, then an angel touched him, and said unto him, Arise and eat.</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In this text, Elijah has run out of gas. He is fully immersed in depression.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And so will you be, if you do not find the proper fuel source of the Christian life!</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 Christian is not to live by feelings. A Christian is not to live by fear. A Christian is to live by</a:t>
            </a:r>
            <a:r>
              <a:rPr lang="en-US" sz="900" kern="100" dirty="0">
                <a:solidFill>
                  <a:srgbClr val="00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rPr>
              <a:t>…</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b="1"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4. Running on Faith!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19:8 KJV) And he arose, and did eat and drink, and went in the strength of that meat forty days and forty nights unto Horeb the mount of God.</a:t>
            </a:r>
            <a:endParaRPr lang="en-US" sz="1400" dirty="0">
              <a:effectLst>
                <a:outerShdw blurRad="38100" dist="38100" dir="2700000" algn="tl">
                  <a:srgbClr val="000000">
                    <a:alpha val="43137"/>
                  </a:srgbClr>
                </a:outerShdw>
              </a:effectLst>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t="11260" b="8312"/>
          <a:stretch>
            <a:fillRect/>
          </a:stretch>
        </p:blipFill>
        <p:spPr>
          <a:xfrm>
            <a:off x="152400" y="76200"/>
            <a:ext cx="2895600" cy="2286000"/>
          </a:xfrm>
          <a:prstGeom prst="rect">
            <a:avLst/>
          </a:prstGeom>
        </p:spPr>
      </p:pic>
      <p:pic>
        <p:nvPicPr>
          <p:cNvPr id="7" name="Picture 6" descr="A person walking down the stree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2" y="362164"/>
            <a:ext cx="2762036" cy="1981200"/>
          </a:xfrm>
          <a:prstGeom prst="rect">
            <a:avLst/>
          </a:prstGeom>
        </p:spPr>
      </p:pic>
      <p:pic>
        <p:nvPicPr>
          <p:cNvPr id="9" name="Picture 8" descr="A picture containing outdoor, person, grass, perso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85" y="2438400"/>
            <a:ext cx="2273300" cy="1828800"/>
          </a:xfrm>
          <a:prstGeom prst="rect">
            <a:avLst/>
          </a:prstGeom>
        </p:spPr>
      </p:pic>
      <p:pic>
        <p:nvPicPr>
          <p:cNvPr id="13" name="Picture 12" descr="A picture containing object, clock, table, sitting&#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97" y="4514636"/>
            <a:ext cx="2273300" cy="1933253"/>
          </a:xfrm>
          <a:prstGeom prst="rect">
            <a:avLst/>
          </a:prstGeom>
        </p:spPr>
      </p:pic>
      <p:pic>
        <p:nvPicPr>
          <p:cNvPr id="15" name="Picture 14" descr="A close up of a person&#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6798" y="4514635"/>
            <a:ext cx="2124075" cy="2267163"/>
          </a:xfrm>
          <a:prstGeom prst="rect">
            <a:avLst/>
          </a:prstGeom>
        </p:spPr>
      </p:pic>
      <p:pic>
        <p:nvPicPr>
          <p:cNvPr id="17" name="Picture 16" descr="A statue of a person&#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4500078"/>
            <a:ext cx="2055495" cy="2267165"/>
          </a:xfrm>
          <a:prstGeom prst="rect">
            <a:avLst/>
          </a:prstGeom>
        </p:spPr>
      </p:pic>
      <p:pic>
        <p:nvPicPr>
          <p:cNvPr id="19" name="Picture 18" descr="A group of people standing around a fire&#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3743" y="4191000"/>
            <a:ext cx="1664240" cy="2133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t, shoes, sitting, standing&#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4801" y="228600"/>
            <a:ext cx="2362200" cy="1752600"/>
          </a:xfrm>
          <a:prstGeom prst="rect">
            <a:avLst/>
          </a:prstGeom>
        </p:spPr>
      </p:pic>
      <p:pic>
        <p:nvPicPr>
          <p:cNvPr id="5" name="Picture 4" descr="A close up of a logo&#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93361"/>
            <a:ext cx="4114800" cy="3774039"/>
          </a:xfrm>
          <a:prstGeom prst="rect">
            <a:avLst/>
          </a:prstGeom>
        </p:spPr>
      </p:pic>
      <p:pic>
        <p:nvPicPr>
          <p:cNvPr id="7" name="Picture 6" descr="A person standing in front of a ca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7779"/>
            <a:ext cx="2362200" cy="18955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a:xfrm>
            <a:off x="1143000" y="2590800"/>
            <a:ext cx="7238999" cy="1331119"/>
          </a:xfrm>
        </p:spPr>
        <p:txBody>
          <a:bodyPr>
            <a:normAutofit/>
          </a:bodyPr>
          <a:lstStyle/>
          <a:p>
            <a:pPr marL="0" indent="0">
              <a:buNone/>
              <a:defRPr/>
            </a:pPr>
            <a:r>
              <a:rPr lang="en-US" sz="2400" dirty="0">
                <a:effectLst>
                  <a:outerShdw blurRad="38100" dist="38100" dir="2700000" algn="tl">
                    <a:srgbClr val="000000">
                      <a:alpha val="43137"/>
                    </a:srgbClr>
                  </a:outerShdw>
                </a:effectLst>
                <a:latin typeface="Amasis MT Pro Black" panose="02040A04050005020304" pitchFamily="18" charset="0"/>
              </a:rPr>
              <a:t>             </a:t>
            </a:r>
            <a:r>
              <a:rPr lang="en-US" sz="4800" dirty="0">
                <a:effectLst>
                  <a:outerShdw blurRad="38100" dist="38100" dir="2700000" algn="tl">
                    <a:srgbClr val="000000">
                      <a:alpha val="43137"/>
                    </a:srgbClr>
                  </a:outerShdw>
                </a:effectLst>
                <a:latin typeface="Amasis MT Pro Black" panose="02040A04050005020304" pitchFamily="18" charset="0"/>
              </a:rPr>
              <a:t>Praise Time</a:t>
            </a:r>
            <a:endParaRPr lang="en-US" sz="2400" dirty="0">
              <a:effectLst>
                <a:outerShdw blurRad="38100" dist="38100" dir="2700000" algn="tl">
                  <a:srgbClr val="000000">
                    <a:alpha val="43137"/>
                  </a:srgbClr>
                </a:outerShdw>
              </a:effectLst>
              <a:latin typeface="Amasis MT Pro Black" panose="02040A040500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92500" lnSpcReduction="10000"/>
          </a:bodyPr>
          <a:lstStyle/>
          <a:p>
            <a:pPr marL="0" marR="0" indent="0">
              <a:lnSpc>
                <a:spcPct val="115000"/>
              </a:lnSpc>
              <a:spcBef>
                <a:spcPts val="0"/>
              </a:spcBef>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Symptoms of emotional exhaustion can manifest in emotional, physical and behavioral ways </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a sense of failure and self-doubt</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helpless, trapped and defeated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detached and alone in the world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unmotivated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negative, cynical and dissatisfied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tired and drained most of the time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sick a lot, and having a lowered immunity to illness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Frequent headaches and other aches and pains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sleep or appetite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Withdrawing from responsibilities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Isolating yourself from others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Procrastinating or taking longer than usual to get things done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Using food, drugs, alcohol, shopping to cope with feelings, or avoid feelings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Irritability, or taking frustrations out on others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Missing work, or coming in late and leaving early</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indent="0">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553200"/>
          </a:xfrm>
        </p:spPr>
        <p:txBody>
          <a:bodyPr/>
          <a:lstStyle/>
          <a:p>
            <a:pPr marL="0" indent="0">
              <a:buNone/>
            </a:pP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An </a:t>
            </a:r>
            <a:r>
              <a:rPr lang="en-US" b="1" i="0" dirty="0">
                <a:solidFill>
                  <a:srgbClr val="0A0A0A"/>
                </a:solidFill>
                <a:effectLst>
                  <a:outerShdw blurRad="38100" dist="38100" dir="2700000" algn="tl">
                    <a:srgbClr val="000000">
                      <a:alpha val="43137"/>
                    </a:srgbClr>
                  </a:outerShdw>
                </a:effectLst>
                <a:latin typeface="Arial Rounded MT Bold" panose="020F0704030504030204" pitchFamily="34" charset="0"/>
              </a:rPr>
              <a:t>oak tree </a:t>
            </a: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is the </a:t>
            </a:r>
            <a:r>
              <a:rPr lang="en-US" b="1" i="0" dirty="0">
                <a:solidFill>
                  <a:srgbClr val="0A0A0A"/>
                </a:solidFill>
                <a:effectLst>
                  <a:outerShdw blurRad="38100" dist="38100" dir="2700000" algn="tl">
                    <a:srgbClr val="000000">
                      <a:alpha val="43137"/>
                    </a:srgbClr>
                  </a:outerShdw>
                </a:effectLst>
                <a:latin typeface="Arial Rounded MT Bold" panose="020F0704030504030204" pitchFamily="34" charset="0"/>
              </a:rPr>
              <a:t>perfection of an acorn</a:t>
            </a: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 And somebody has written these words: </a:t>
            </a:r>
            <a:endPar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When you’re discouraged and feeling a little blue, take a look at a mighty oak and see what a nut can do (Laughter). </a:t>
            </a:r>
            <a:endPar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That oak tree is the perfection of an acorn. It is, it means maturity. We grow under stress.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20952" r="18095"/>
          <a:stretch>
            <a:fillRect/>
          </a:stretch>
        </p:blipFill>
        <p:spPr>
          <a:xfrm>
            <a:off x="4267200" y="1470025"/>
            <a:ext cx="4800599" cy="5159375"/>
          </a:xfrm>
          <a:prstGeom prst="rect">
            <a:avLst/>
          </a:prstGeom>
        </p:spPr>
      </p:pic>
      <p:sp>
        <p:nvSpPr>
          <p:cNvPr id="2" name="Title 1"/>
          <p:cNvSpPr>
            <a:spLocks noGrp="1"/>
          </p:cNvSpPr>
          <p:nvPr>
            <p:ph type="ctrTitle"/>
          </p:nvPr>
        </p:nvSpPr>
        <p:spPr>
          <a:xfrm>
            <a:off x="152400" y="0"/>
            <a:ext cx="8915400" cy="1470025"/>
          </a:xfrm>
        </p:spPr>
        <p:txBody>
          <a:bodyPr>
            <a:normAutofit/>
          </a:bodyPr>
          <a:lstStyle/>
          <a:p>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Four Factors of Elijah’s Depression</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TextBox 5"/>
          <p:cNvSpPr txBox="1"/>
          <p:nvPr/>
        </p:nvSpPr>
        <p:spPr>
          <a:xfrm>
            <a:off x="685800" y="914400"/>
            <a:ext cx="7772400" cy="5416868"/>
          </a:xfrm>
          <a:prstGeom prst="rect">
            <a:avLst/>
          </a:prstGeom>
          <a:solidFill>
            <a:schemeClr val="bg1">
              <a:alpha val="80000"/>
            </a:schemeClr>
          </a:solidFill>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Faced…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buSzPct val="130000"/>
              <a:buBlip>
                <a:blip r:embed="rId2"/>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 Exhaustion (5)</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3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Intense Activity-chap 18</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spcBef>
                <a:spcPts val="1200"/>
              </a:spcBef>
              <a:buSzPct val="130000"/>
              <a:buBlip>
                <a:blip r:embed="rId2"/>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Emotional Exhaustion (3a, 4)</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He’s on Emotional Roller Coaster</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1200"/>
              </a:spcBef>
              <a:buSzPct val="130000"/>
              <a:buBlip>
                <a:blip r:embed="rId3"/>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Social Exhaustion (1, 2)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buSzPct val="13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Relationship Conflict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1200"/>
              </a:spcBef>
              <a:buSzPct val="130000"/>
              <a:buBlip>
                <a:blip r:embed="rId3"/>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Exhaustion (10, 14)</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20000"/>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Down Played His Work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20000"/>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Exaggerated His Situation</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Lord Just Take Me!!!</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8" fill="hold" grpId="0"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9" fill="hold" grpId="0" nodeType="afterEffect">
                                  <p:stCondLst>
                                    <p:cond delay="100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9000"/>
                            </p:stCondLst>
                            <p:childTnLst>
                              <p:par>
                                <p:cTn id="29" presetID="2" presetClass="entr" presetSubtype="3"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1000"/>
                            </p:stCondLst>
                            <p:childTnLst>
                              <p:par>
                                <p:cTn id="34" presetID="2" presetClass="entr" presetSubtype="12" fill="hold" grpId="0" nodeType="afterEffect">
                                  <p:stCondLst>
                                    <p:cond delay="100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4000"/>
                            </p:stCondLst>
                            <p:childTnLst>
                              <p:par>
                                <p:cTn id="39" presetID="2" presetClass="entr" presetSubtype="6" fill="hold" grpId="0" nodeType="after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2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6000"/>
                            </p:stCondLst>
                            <p:childTnLst>
                              <p:par>
                                <p:cTn id="44" presetID="2" presetClass="entr" presetSubtype="4" fill="hold" grpId="0" nodeType="afterEffect">
                                  <p:stCondLst>
                                    <p:cond delay="1000"/>
                                  </p:stCondLst>
                                  <p:childTnLst>
                                    <p:set>
                                      <p:cBhvr>
                                        <p:cTn id="45" dur="1" fill="hold">
                                          <p:stCondLst>
                                            <p:cond delay="0"/>
                                          </p:stCondLst>
                                        </p:cTn>
                                        <p:tgtEl>
                                          <p:spTgt spid="6">
                                            <p:txEl>
                                              <p:pRg st="7" end="7"/>
                                            </p:txEl>
                                          </p:spTgt>
                                        </p:tgtEl>
                                        <p:attrNameLst>
                                          <p:attrName>style.visibility</p:attrName>
                                        </p:attrNameLst>
                                      </p:cBhvr>
                                      <p:to>
                                        <p:strVal val="visible"/>
                                      </p:to>
                                    </p:set>
                                    <p:anim calcmode="lin" valueType="num">
                                      <p:cBhvr additive="base">
                                        <p:cTn id="46"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9000"/>
                            </p:stCondLst>
                            <p:childTnLst>
                              <p:par>
                                <p:cTn id="49" presetID="2" presetClass="entr" presetSubtype="1" fill="hold" grpId="0" nodeType="after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additive="base">
                                        <p:cTn id="51"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6">
                                            <p:txEl>
                                              <p:pRg st="8" end="8"/>
                                            </p:txEl>
                                          </p:spTgt>
                                        </p:tgtEl>
                                        <p:attrNameLst>
                                          <p:attrName>ppt_y</p:attrName>
                                        </p:attrNameLst>
                                      </p:cBhvr>
                                      <p:tavLst>
                                        <p:tav tm="0">
                                          <p:val>
                                            <p:strVal val="0-#ppt_h/2"/>
                                          </p:val>
                                        </p:tav>
                                        <p:tav tm="100000">
                                          <p:val>
                                            <p:strVal val="#ppt_y"/>
                                          </p:val>
                                        </p:tav>
                                      </p:tavLst>
                                    </p:anim>
                                  </p:childTnLst>
                                </p:cTn>
                              </p:par>
                            </p:childTnLst>
                          </p:cTn>
                        </p:par>
                        <p:par>
                          <p:cTn id="53" fill="hold">
                            <p:stCondLst>
                              <p:cond delay="21000"/>
                            </p:stCondLst>
                            <p:childTnLst>
                              <p:par>
                                <p:cTn id="54" presetID="2" presetClass="entr" presetSubtype="4" fill="hold" grpId="0" nodeType="after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 calcmode="lin" valueType="num">
                                      <p:cBhvr additive="base">
                                        <p:cTn id="56" dur="2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7" dur="2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3000"/>
                            </p:stCondLst>
                            <p:childTnLst>
                              <p:par>
                                <p:cTn id="59" presetID="2" presetClass="entr" presetSubtype="1" fill="hold" grpId="0" nodeType="after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 calcmode="lin" valueType="num">
                                      <p:cBhvr additive="base">
                                        <p:cTn id="61" dur="30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2" dur="3000" fill="hold"/>
                                        <p:tgtEl>
                                          <p:spTgt spid="6">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152400" y="152400"/>
            <a:ext cx="8534400" cy="6705600"/>
          </a:xfrm>
        </p:spPr>
        <p:txBody>
          <a:bodyPr>
            <a:normAutofit/>
          </a:bodyPr>
          <a:lstStyle/>
          <a:p>
            <a:pPr algn="ctr" eaLnBrk="1" hangingPunct="1">
              <a:lnSpc>
                <a:spcPct val="110000"/>
              </a:lnSpc>
              <a:buFont typeface="Arial" panose="020B0604020202020204" pitchFamily="34" charset="0"/>
              <a:buNone/>
              <a:defRPr/>
            </a:pPr>
            <a:r>
              <a:rPr lang="en-US" altLang="en-US" sz="3300" dirty="0"/>
              <a:t>	</a:t>
            </a:r>
            <a:br>
              <a:rPr lang="en-US" altLang="en-US" sz="3300" dirty="0"/>
            </a:br>
            <a:r>
              <a:rPr lang="en-US" altLang="en-US" sz="3600" b="1" dirty="0">
                <a:effectLst>
                  <a:outerShdw blurRad="38100" dist="38100" dir="2700000" algn="tl">
                    <a:srgbClr val="000000">
                      <a:alpha val="43137"/>
                    </a:srgbClr>
                  </a:outerShdw>
                </a:effectLst>
              </a:rPr>
              <a:t>Soon and very soon</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 are going to see the King.</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Soon and very soon</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 are going to see the King.</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Soon and very soon</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 are going to see the King.</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Hallelujah, hallelujah,</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we’re going to see the King.</a:t>
            </a:r>
            <a:endParaRPr lang="en-US" altLang="en-US" sz="3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304800" y="228600"/>
            <a:ext cx="8610600" cy="6477000"/>
          </a:xfrm>
        </p:spPr>
        <p:txBody>
          <a:bodyPr>
            <a:normAutofit/>
          </a:bodyPr>
          <a:lstStyle/>
          <a:p>
            <a:pPr algn="ctr" eaLnBrk="1" hangingPunct="1">
              <a:lnSpc>
                <a:spcPct val="110000"/>
              </a:lnSpc>
              <a:buFont typeface="Arial" panose="020B0604020202020204" pitchFamily="34" charset="0"/>
              <a:buNone/>
              <a:defRPr/>
            </a:pPr>
            <a:r>
              <a:rPr lang="en-US" altLang="en-US" sz="3300" dirty="0"/>
              <a:t>	</a:t>
            </a:r>
            <a:br>
              <a:rPr lang="en-US" altLang="en-US" sz="3300" dirty="0"/>
            </a:br>
            <a:r>
              <a:rPr lang="en-US" altLang="en-US" sz="3600" b="1" dirty="0">
                <a:effectLst>
                  <a:outerShdw blurRad="38100" dist="38100" dir="2700000" algn="tl">
                    <a:srgbClr val="000000">
                      <a:alpha val="43137"/>
                    </a:srgbClr>
                  </a:outerShdw>
                </a:effectLst>
              </a:rPr>
              <a:t>No more crying there</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 are going to see the King.</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No more crying there</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 are going to see the King.</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No more crying there</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 are going to see the King.</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Hallelujah, hallelujah,</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we’re going to see the King.</a:t>
            </a:r>
            <a:endParaRPr lang="en-US" altLang="en-US" sz="3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76200"/>
            <a:ext cx="9067800" cy="6705600"/>
          </a:xfrm>
        </p:spPr>
        <p:txBody>
          <a:bodyPr>
            <a:normAutofit/>
          </a:bodyPr>
          <a:lstStyle/>
          <a:p>
            <a:pPr algn="ctr" eaLnBrk="1" hangingPunct="1">
              <a:lnSpc>
                <a:spcPct val="110000"/>
              </a:lnSpc>
              <a:buFont typeface="Arial" panose="020B0604020202020204" pitchFamily="34" charset="0"/>
              <a:buNone/>
              <a:defRPr/>
            </a:pPr>
            <a:r>
              <a:rPr lang="en-US" altLang="en-US" sz="3300" dirty="0"/>
              <a:t>	</a:t>
            </a:r>
            <a:br>
              <a:rPr lang="en-US" altLang="en-US" sz="3300" dirty="0"/>
            </a:br>
            <a:r>
              <a:rPr lang="en-US" altLang="en-US" sz="3600" b="1" dirty="0">
                <a:effectLst>
                  <a:outerShdw blurRad="38100" dist="38100" dir="2700000" algn="tl">
                    <a:srgbClr val="000000">
                      <a:alpha val="43137"/>
                    </a:srgbClr>
                  </a:outerShdw>
                </a:effectLst>
              </a:rPr>
              <a:t>No more dying there</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 are going to see the King.</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No more dying there</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 are going to see the King.</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No more dying there</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 are going to see the King.</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Hallelujah, hallelujah,</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we’re going to see the King.</a:t>
            </a:r>
            <a:endParaRPr lang="en-US" altLang="en-US" sz="3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685800" y="457200"/>
            <a:ext cx="7924800" cy="6019800"/>
          </a:xfrm>
        </p:spPr>
        <p:txBody>
          <a:bodyPr>
            <a:normAutofit/>
          </a:bodyPr>
          <a:lstStyle/>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Repeat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8001000" cy="5467350"/>
          </a:xfrm>
        </p:spPr>
        <p:txBody>
          <a:bodyPr>
            <a:normAutofit/>
          </a:bodyPr>
          <a:lstStyle/>
          <a:p>
            <a:pPr marL="0" indent="0">
              <a:buNone/>
            </a:pPr>
            <a:r>
              <a:rPr lang="en-US" sz="3000" b="1" dirty="0">
                <a:effectLst>
                  <a:outerShdw blurRad="38100" dist="38100" dir="2700000" algn="tl">
                    <a:srgbClr val="000000">
                      <a:alpha val="43137"/>
                    </a:srgbClr>
                  </a:outerShdw>
                </a:effectLst>
                <a:latin typeface="Amasis MT Pro Black" panose="02040A04050005020304" pitchFamily="18" charset="0"/>
              </a:rPr>
              <a:t>Amazing grace, how sweet the sound. That saved a wretch like me. </a:t>
            </a:r>
            <a:br>
              <a:rPr lang="en-US" sz="3000" b="1" dirty="0">
                <a:effectLst>
                  <a:outerShdw blurRad="38100" dist="38100" dir="2700000" algn="tl">
                    <a:srgbClr val="000000">
                      <a:alpha val="43137"/>
                    </a:srgbClr>
                  </a:outerShdw>
                </a:effectLst>
                <a:latin typeface="Amasis MT Pro Black" panose="02040A04050005020304" pitchFamily="18" charset="0"/>
              </a:rPr>
            </a:br>
            <a:br>
              <a:rPr lang="en-US" sz="3000" b="1" dirty="0">
                <a:effectLst>
                  <a:outerShdw blurRad="38100" dist="38100" dir="2700000" algn="tl">
                    <a:srgbClr val="000000">
                      <a:alpha val="43137"/>
                    </a:srgbClr>
                  </a:outerShdw>
                </a:effectLst>
                <a:latin typeface="Amasis MT Pro Black" panose="02040A04050005020304" pitchFamily="18" charset="0"/>
              </a:rPr>
            </a:br>
            <a:r>
              <a:rPr lang="en-US" sz="3000" b="1" dirty="0">
                <a:effectLst>
                  <a:outerShdw blurRad="38100" dist="38100" dir="2700000" algn="tl">
                    <a:srgbClr val="000000">
                      <a:alpha val="43137"/>
                    </a:srgbClr>
                  </a:outerShdw>
                </a:effectLst>
                <a:latin typeface="Amasis MT Pro Black" panose="02040A04050005020304" pitchFamily="18" charset="0"/>
              </a:rPr>
              <a:t>I once was lost, but now I’m found. Was blind, but now I see. </a:t>
            </a:r>
            <a:endParaRPr lang="en-US" sz="3000" b="1" dirty="0">
              <a:effectLst>
                <a:outerShdw blurRad="38100" dist="38100" dir="2700000" algn="tl">
                  <a:srgbClr val="000000">
                    <a:alpha val="43137"/>
                  </a:srgbClr>
                </a:outerShdw>
              </a:effectLst>
              <a:latin typeface="Amasis MT Pro Black" panose="02040A040500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3943350"/>
          </a:xfrm>
        </p:spPr>
        <p:txBody>
          <a:bodyPr>
            <a:normAutofit/>
          </a:bodyPr>
          <a:lstStyle/>
          <a:p>
            <a:pPr marL="0" indent="0">
              <a:buNone/>
            </a:pPr>
            <a:r>
              <a:rPr lang="en-US" sz="3000" b="1" dirty="0">
                <a:effectLst>
                  <a:outerShdw blurRad="38100" dist="38100" dir="2700000" algn="tl">
                    <a:srgbClr val="000000">
                      <a:alpha val="43137"/>
                    </a:srgbClr>
                  </a:outerShdw>
                </a:effectLst>
                <a:latin typeface="Amasis MT Pro Black" panose="02040A04050005020304" pitchFamily="18" charset="0"/>
              </a:rPr>
              <a:t>I get a peaceful, easy feeling.</a:t>
            </a:r>
            <a:br>
              <a:rPr lang="en-US" sz="3000" b="1" dirty="0">
                <a:effectLst>
                  <a:outerShdw blurRad="38100" dist="38100" dir="2700000" algn="tl">
                    <a:srgbClr val="000000">
                      <a:alpha val="43137"/>
                    </a:srgbClr>
                  </a:outerShdw>
                </a:effectLst>
                <a:latin typeface="Amasis MT Pro Black" panose="02040A04050005020304" pitchFamily="18" charset="0"/>
              </a:rPr>
            </a:br>
            <a:br>
              <a:rPr lang="en-US" sz="3000" b="1" dirty="0">
                <a:effectLst>
                  <a:outerShdw blurRad="38100" dist="38100" dir="2700000" algn="tl">
                    <a:srgbClr val="000000">
                      <a:alpha val="43137"/>
                    </a:srgbClr>
                  </a:outerShdw>
                </a:effectLst>
                <a:latin typeface="Amasis MT Pro Black" panose="02040A04050005020304" pitchFamily="18" charset="0"/>
              </a:rPr>
            </a:br>
            <a:r>
              <a:rPr lang="en-US" sz="3000" b="1" dirty="0">
                <a:effectLst>
                  <a:outerShdw blurRad="38100" dist="38100" dir="2700000" algn="tl">
                    <a:srgbClr val="000000">
                      <a:alpha val="43137"/>
                    </a:srgbClr>
                  </a:outerShdw>
                </a:effectLst>
                <a:latin typeface="Amasis MT Pro Black" panose="02040A04050005020304" pitchFamily="18" charset="0"/>
              </a:rPr>
              <a:t>I know you won’t let me down.</a:t>
            </a:r>
            <a:br>
              <a:rPr lang="en-US" sz="3000" b="1" dirty="0">
                <a:effectLst>
                  <a:outerShdw blurRad="38100" dist="38100" dir="2700000" algn="tl">
                    <a:srgbClr val="000000">
                      <a:alpha val="43137"/>
                    </a:srgbClr>
                  </a:outerShdw>
                </a:effectLst>
                <a:latin typeface="Amasis MT Pro Black" panose="02040A04050005020304" pitchFamily="18" charset="0"/>
              </a:rPr>
            </a:br>
            <a:r>
              <a:rPr lang="en-US" sz="3000" b="1" dirty="0">
                <a:effectLst>
                  <a:outerShdw blurRad="38100" dist="38100" dir="2700000" algn="tl">
                    <a:srgbClr val="000000">
                      <a:alpha val="43137"/>
                    </a:srgbClr>
                  </a:outerShdw>
                </a:effectLst>
                <a:latin typeface="Amasis MT Pro Black" panose="02040A04050005020304" pitchFamily="18" charset="0"/>
              </a:rPr>
              <a:t> </a:t>
            </a:r>
            <a:br>
              <a:rPr lang="en-US" sz="3000" b="1" dirty="0">
                <a:effectLst>
                  <a:outerShdw blurRad="38100" dist="38100" dir="2700000" algn="tl">
                    <a:srgbClr val="000000">
                      <a:alpha val="43137"/>
                    </a:srgbClr>
                  </a:outerShdw>
                </a:effectLst>
                <a:latin typeface="Amasis MT Pro Black" panose="02040A04050005020304" pitchFamily="18" charset="0"/>
              </a:rPr>
            </a:br>
            <a:r>
              <a:rPr lang="en-US" sz="3000" b="1" dirty="0" err="1">
                <a:effectLst>
                  <a:outerShdw blurRad="38100" dist="38100" dir="2700000" algn="tl">
                    <a:srgbClr val="000000">
                      <a:alpha val="43137"/>
                    </a:srgbClr>
                  </a:outerShdw>
                </a:effectLst>
                <a:latin typeface="Amasis MT Pro Black" panose="02040A04050005020304" pitchFamily="18" charset="0"/>
              </a:rPr>
              <a:t>‘Cause</a:t>
            </a:r>
            <a:r>
              <a:rPr lang="en-US" sz="3000" b="1" dirty="0">
                <a:effectLst>
                  <a:outerShdw blurRad="38100" dist="38100" dir="2700000" algn="tl">
                    <a:srgbClr val="000000">
                      <a:alpha val="43137"/>
                    </a:srgbClr>
                  </a:outerShdw>
                </a:effectLst>
                <a:latin typeface="Amasis MT Pro Black" panose="02040A04050005020304" pitchFamily="18" charset="0"/>
              </a:rPr>
              <a:t> I’m already standing, On solid ground. </a:t>
            </a:r>
            <a:endParaRPr lang="en-US" sz="3000" b="1" dirty="0">
              <a:effectLst>
                <a:outerShdw blurRad="38100" dist="38100" dir="2700000" algn="tl">
                  <a:srgbClr val="000000">
                    <a:alpha val="43137"/>
                  </a:srgbClr>
                </a:outerShdw>
              </a:effectLst>
              <a:latin typeface="Amasis MT Pro Black" panose="02040A040500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8346</Words>
  <Application>WPS Presentation</Application>
  <PresentationFormat>On-screen Show (4:3)</PresentationFormat>
  <Paragraphs>204</Paragraphs>
  <Slides>32</Slides>
  <Notes>1</Notes>
  <HiddenSlides>1</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32</vt:i4>
      </vt:variant>
    </vt:vector>
  </HeadingPairs>
  <TitlesOfParts>
    <vt:vector size="54" baseType="lpstr">
      <vt:lpstr>Arial</vt:lpstr>
      <vt:lpstr>SimSun</vt:lpstr>
      <vt:lpstr>Wingdings</vt:lpstr>
      <vt:lpstr>Wingdings 2</vt:lpstr>
      <vt:lpstr>Wingdings</vt:lpstr>
      <vt:lpstr>Baskerville Old Face</vt:lpstr>
      <vt:lpstr>Arial Rounded MT Bold</vt:lpstr>
      <vt:lpstr>Amasis MT Pro Black</vt:lpstr>
      <vt:lpstr>Lapsus Pro (theguybrush.com)</vt:lpstr>
      <vt:lpstr>Franklin Gothic Book</vt:lpstr>
      <vt:lpstr>Microsoft YaHei</vt:lpstr>
      <vt:lpstr>Arial Unicode MS</vt:lpstr>
      <vt:lpstr>Franklin Gothic Medium</vt:lpstr>
      <vt:lpstr>Calibri</vt:lpstr>
      <vt:lpstr>Times New Roman</vt:lpstr>
      <vt:lpstr>Arial Unicode MS</vt:lpstr>
      <vt:lpstr>Courier New</vt:lpstr>
      <vt:lpstr>Batang</vt:lpstr>
      <vt:lpstr>Verdana</vt:lpstr>
      <vt:lpstr>Constantia</vt:lpstr>
      <vt:lpstr>Symbol</vt:lpstr>
      <vt:lpstr>Trek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Key To Elijah’s Life Drain (3,4)      “When He Saw That ….”</vt:lpstr>
      <vt:lpstr>PowerPoint 演示文稿</vt:lpstr>
      <vt:lpstr>PowerPoint 演示文稿</vt:lpstr>
      <vt:lpstr>Why Does God Allow Us to…        …Get to this Point?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Four Factors of Elijah’s Depression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edwar</cp:lastModifiedBy>
  <cp:revision>658</cp:revision>
  <cp:lastPrinted>2020-07-21T22:15:00Z</cp:lastPrinted>
  <dcterms:created xsi:type="dcterms:W3CDTF">2010-05-12T01:16:00Z</dcterms:created>
  <dcterms:modified xsi:type="dcterms:W3CDTF">2022-08-28T19:20:31Z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EE5A62B2D66C404899058848C490FE3D</vt:lpwstr>
  </property>
  <property fmtid="{D5CDD505-2E9C-101B-9397-08002B2CF9AE}" pid="3" name="KSOProductBuildVer">
    <vt:lpwstr>1033-11.2.0.11254</vt:lpwstr>
  </property>
</Properties>
</file>