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56" r:id="rId4"/>
    <p:sldId id="283" r:id="rId5"/>
    <p:sldId id="268" r:id="rId6"/>
    <p:sldId id="278" r:id="rId7"/>
    <p:sldId id="291" r:id="rId8"/>
    <p:sldId id="258" r:id="rId9"/>
    <p:sldId id="272" r:id="rId10"/>
    <p:sldId id="269" r:id="rId11"/>
    <p:sldId id="270" r:id="rId12"/>
    <p:sldId id="292" r:id="rId13"/>
    <p:sldId id="271" r:id="rId14"/>
    <p:sldId id="295" r:id="rId15"/>
    <p:sldId id="259" r:id="rId16"/>
    <p:sldId id="288" r:id="rId17"/>
    <p:sldId id="286" r:id="rId18"/>
    <p:sldId id="262" r:id="rId19"/>
    <p:sldId id="289" r:id="rId20"/>
    <p:sldId id="284" r:id="rId21"/>
    <p:sldId id="287" r:id="rId22"/>
    <p:sldId id="274" r:id="rId23"/>
    <p:sldId id="275" r:id="rId24"/>
    <p:sldId id="276" r:id="rId25"/>
    <p:sldId id="285" r:id="rId26"/>
    <p:sldId id="261" r:id="rId27"/>
    <p:sldId id="265" r:id="rId28"/>
    <p:sldId id="257" r:id="rId29"/>
    <p:sldId id="273" r:id="rId30"/>
    <p:sldId id="277" r:id="rId31"/>
    <p:sldId id="279" r:id="rId32"/>
    <p:sldId id="280" r:id="rId33"/>
    <p:sldId id="267" r:id="rId34"/>
    <p:sldId id="266" r:id="rId35"/>
    <p:sldId id="293" r:id="rId36"/>
    <p:sldId id="29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30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F1D7-0EAA-75C1-66F2-6CB6BA4B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C28094-17BD-0907-F85A-A184624FD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07CC51-3E12-E61F-D557-54964BC96894}"/>
              </a:ext>
            </a:extLst>
          </p:cNvPr>
          <p:cNvSpPr>
            <a:spLocks noGrp="1"/>
          </p:cNvSpPr>
          <p:nvPr>
            <p:ph type="dt" sz="half" idx="10"/>
          </p:nvPr>
        </p:nvSpPr>
        <p:spPr/>
        <p:txBody>
          <a:bodyPr/>
          <a:lstStyle/>
          <a:p>
            <a:fld id="{EA1FD563-F39A-4027-B510-8111012808A9}" type="datetimeFigureOut">
              <a:rPr lang="en-US" smtClean="0"/>
              <a:t>11/19/2022</a:t>
            </a:fld>
            <a:endParaRPr lang="en-US" dirty="0"/>
          </a:p>
        </p:txBody>
      </p:sp>
      <p:sp>
        <p:nvSpPr>
          <p:cNvPr id="5" name="Footer Placeholder 4">
            <a:extLst>
              <a:ext uri="{FF2B5EF4-FFF2-40B4-BE49-F238E27FC236}">
                <a16:creationId xmlns:a16="http://schemas.microsoft.com/office/drawing/2014/main" id="{B81930EE-A890-6FF4-6EC6-CC7F76C5AC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9A27E6-E775-CCDC-65F6-47C72BEA65FF}"/>
              </a:ext>
            </a:extLst>
          </p:cNvPr>
          <p:cNvSpPr>
            <a:spLocks noGrp="1"/>
          </p:cNvSpPr>
          <p:nvPr>
            <p:ph type="sldNum" sz="quarter" idx="12"/>
          </p:nvPr>
        </p:nvSpPr>
        <p:spPr/>
        <p:txBody>
          <a:bodyPr/>
          <a:lstStyle/>
          <a:p>
            <a:fld id="{82524E44-4F22-4B6F-A719-21752435DB49}" type="slidenum">
              <a:rPr lang="en-US" smtClean="0"/>
              <a:t>‹#›</a:t>
            </a:fld>
            <a:endParaRPr lang="en-US" dirty="0"/>
          </a:p>
        </p:txBody>
      </p:sp>
    </p:spTree>
    <p:extLst>
      <p:ext uri="{BB962C8B-B14F-4D97-AF65-F5344CB8AC3E}">
        <p14:creationId xmlns:p14="http://schemas.microsoft.com/office/powerpoint/2010/main" val="379944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DB10-9AFB-3800-A532-1CC8DBA71A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B5449-EE4A-CBF1-3A6C-0B0B98F44C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CEB33-50CF-FA41-B136-3EBE6A88E1AD}"/>
              </a:ext>
            </a:extLst>
          </p:cNvPr>
          <p:cNvSpPr>
            <a:spLocks noGrp="1"/>
          </p:cNvSpPr>
          <p:nvPr>
            <p:ph type="dt" sz="half" idx="10"/>
          </p:nvPr>
        </p:nvSpPr>
        <p:spPr/>
        <p:txBody>
          <a:bodyPr/>
          <a:lstStyle/>
          <a:p>
            <a:fld id="{EA1FD563-F39A-4027-B510-8111012808A9}" type="datetimeFigureOut">
              <a:rPr lang="en-US" smtClean="0"/>
              <a:t>11/19/2022</a:t>
            </a:fld>
            <a:endParaRPr lang="en-US" dirty="0"/>
          </a:p>
        </p:txBody>
      </p:sp>
      <p:sp>
        <p:nvSpPr>
          <p:cNvPr id="5" name="Footer Placeholder 4">
            <a:extLst>
              <a:ext uri="{FF2B5EF4-FFF2-40B4-BE49-F238E27FC236}">
                <a16:creationId xmlns:a16="http://schemas.microsoft.com/office/drawing/2014/main" id="{BED91BC3-D7B7-BF0A-F218-BD1238B15F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8D7676-3A3F-95D7-CFEF-AD1A6E86332F}"/>
              </a:ext>
            </a:extLst>
          </p:cNvPr>
          <p:cNvSpPr>
            <a:spLocks noGrp="1"/>
          </p:cNvSpPr>
          <p:nvPr>
            <p:ph type="sldNum" sz="quarter" idx="12"/>
          </p:nvPr>
        </p:nvSpPr>
        <p:spPr/>
        <p:txBody>
          <a:bodyPr/>
          <a:lstStyle/>
          <a:p>
            <a:fld id="{82524E44-4F22-4B6F-A719-21752435DB49}" type="slidenum">
              <a:rPr lang="en-US" smtClean="0"/>
              <a:t>‹#›</a:t>
            </a:fld>
            <a:endParaRPr lang="en-US" dirty="0"/>
          </a:p>
        </p:txBody>
      </p:sp>
    </p:spTree>
    <p:extLst>
      <p:ext uri="{BB962C8B-B14F-4D97-AF65-F5344CB8AC3E}">
        <p14:creationId xmlns:p14="http://schemas.microsoft.com/office/powerpoint/2010/main" val="107382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FA6954-4952-F920-810B-A79111979E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E0083-C81A-7882-7A6C-65B4139664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EDE2C-9034-21C4-BC0F-F762BCC423DC}"/>
              </a:ext>
            </a:extLst>
          </p:cNvPr>
          <p:cNvSpPr>
            <a:spLocks noGrp="1"/>
          </p:cNvSpPr>
          <p:nvPr>
            <p:ph type="dt" sz="half" idx="10"/>
          </p:nvPr>
        </p:nvSpPr>
        <p:spPr/>
        <p:txBody>
          <a:bodyPr/>
          <a:lstStyle/>
          <a:p>
            <a:fld id="{EA1FD563-F39A-4027-B510-8111012808A9}" type="datetimeFigureOut">
              <a:rPr lang="en-US" smtClean="0"/>
              <a:t>11/19/2022</a:t>
            </a:fld>
            <a:endParaRPr lang="en-US" dirty="0"/>
          </a:p>
        </p:txBody>
      </p:sp>
      <p:sp>
        <p:nvSpPr>
          <p:cNvPr id="5" name="Footer Placeholder 4">
            <a:extLst>
              <a:ext uri="{FF2B5EF4-FFF2-40B4-BE49-F238E27FC236}">
                <a16:creationId xmlns:a16="http://schemas.microsoft.com/office/drawing/2014/main" id="{A51664AD-63F5-7785-9F9F-1C3E44BAFA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80489F-6DB3-02F9-9A39-2DEB005373B9}"/>
              </a:ext>
            </a:extLst>
          </p:cNvPr>
          <p:cNvSpPr>
            <a:spLocks noGrp="1"/>
          </p:cNvSpPr>
          <p:nvPr>
            <p:ph type="sldNum" sz="quarter" idx="12"/>
          </p:nvPr>
        </p:nvSpPr>
        <p:spPr/>
        <p:txBody>
          <a:bodyPr/>
          <a:lstStyle/>
          <a:p>
            <a:fld id="{82524E44-4F22-4B6F-A719-21752435DB49}" type="slidenum">
              <a:rPr lang="en-US" smtClean="0"/>
              <a:t>‹#›</a:t>
            </a:fld>
            <a:endParaRPr lang="en-US" dirty="0"/>
          </a:p>
        </p:txBody>
      </p:sp>
    </p:spTree>
    <p:extLst>
      <p:ext uri="{BB962C8B-B14F-4D97-AF65-F5344CB8AC3E}">
        <p14:creationId xmlns:p14="http://schemas.microsoft.com/office/powerpoint/2010/main" val="134691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65AE-722D-97A1-C714-3C106A068F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ACF97F-45B4-C405-90D0-0A786439D1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7FB58-4D4B-6CC9-264D-348E901C811C}"/>
              </a:ext>
            </a:extLst>
          </p:cNvPr>
          <p:cNvSpPr>
            <a:spLocks noGrp="1"/>
          </p:cNvSpPr>
          <p:nvPr>
            <p:ph type="dt" sz="half" idx="10"/>
          </p:nvPr>
        </p:nvSpPr>
        <p:spPr/>
        <p:txBody>
          <a:bodyPr/>
          <a:lstStyle/>
          <a:p>
            <a:fld id="{EA1FD563-F39A-4027-B510-8111012808A9}" type="datetimeFigureOut">
              <a:rPr lang="en-US" smtClean="0"/>
              <a:t>11/19/2022</a:t>
            </a:fld>
            <a:endParaRPr lang="en-US" dirty="0"/>
          </a:p>
        </p:txBody>
      </p:sp>
      <p:sp>
        <p:nvSpPr>
          <p:cNvPr id="5" name="Footer Placeholder 4">
            <a:extLst>
              <a:ext uri="{FF2B5EF4-FFF2-40B4-BE49-F238E27FC236}">
                <a16:creationId xmlns:a16="http://schemas.microsoft.com/office/drawing/2014/main" id="{18327B0D-3B1C-83F2-3C6F-272A9AEC85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148738-538B-EE27-07F1-98842277F9F8}"/>
              </a:ext>
            </a:extLst>
          </p:cNvPr>
          <p:cNvSpPr>
            <a:spLocks noGrp="1"/>
          </p:cNvSpPr>
          <p:nvPr>
            <p:ph type="sldNum" sz="quarter" idx="12"/>
          </p:nvPr>
        </p:nvSpPr>
        <p:spPr/>
        <p:txBody>
          <a:bodyPr/>
          <a:lstStyle/>
          <a:p>
            <a:fld id="{82524E44-4F22-4B6F-A719-21752435DB49}" type="slidenum">
              <a:rPr lang="en-US" smtClean="0"/>
              <a:t>‹#›</a:t>
            </a:fld>
            <a:endParaRPr lang="en-US" dirty="0"/>
          </a:p>
        </p:txBody>
      </p:sp>
    </p:spTree>
    <p:extLst>
      <p:ext uri="{BB962C8B-B14F-4D97-AF65-F5344CB8AC3E}">
        <p14:creationId xmlns:p14="http://schemas.microsoft.com/office/powerpoint/2010/main" val="85934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E053D-43E3-C4C5-D627-8F1A420B32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CA1473-204E-D518-2D3D-558ADE6998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46412F-0D89-C3B8-9A6B-A547A459C4CC}"/>
              </a:ext>
            </a:extLst>
          </p:cNvPr>
          <p:cNvSpPr>
            <a:spLocks noGrp="1"/>
          </p:cNvSpPr>
          <p:nvPr>
            <p:ph type="dt" sz="half" idx="10"/>
          </p:nvPr>
        </p:nvSpPr>
        <p:spPr/>
        <p:txBody>
          <a:bodyPr/>
          <a:lstStyle/>
          <a:p>
            <a:fld id="{EA1FD563-F39A-4027-B510-8111012808A9}" type="datetimeFigureOut">
              <a:rPr lang="en-US" smtClean="0"/>
              <a:t>11/19/2022</a:t>
            </a:fld>
            <a:endParaRPr lang="en-US" dirty="0"/>
          </a:p>
        </p:txBody>
      </p:sp>
      <p:sp>
        <p:nvSpPr>
          <p:cNvPr id="5" name="Footer Placeholder 4">
            <a:extLst>
              <a:ext uri="{FF2B5EF4-FFF2-40B4-BE49-F238E27FC236}">
                <a16:creationId xmlns:a16="http://schemas.microsoft.com/office/drawing/2014/main" id="{1908D57E-D86D-DB5C-5C43-A57AD8AE16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D80A19-D3F0-5DC4-BC23-451CEBD938D0}"/>
              </a:ext>
            </a:extLst>
          </p:cNvPr>
          <p:cNvSpPr>
            <a:spLocks noGrp="1"/>
          </p:cNvSpPr>
          <p:nvPr>
            <p:ph type="sldNum" sz="quarter" idx="12"/>
          </p:nvPr>
        </p:nvSpPr>
        <p:spPr/>
        <p:txBody>
          <a:bodyPr/>
          <a:lstStyle/>
          <a:p>
            <a:fld id="{82524E44-4F22-4B6F-A719-21752435DB49}" type="slidenum">
              <a:rPr lang="en-US" smtClean="0"/>
              <a:t>‹#›</a:t>
            </a:fld>
            <a:endParaRPr lang="en-US" dirty="0"/>
          </a:p>
        </p:txBody>
      </p:sp>
    </p:spTree>
    <p:extLst>
      <p:ext uri="{BB962C8B-B14F-4D97-AF65-F5344CB8AC3E}">
        <p14:creationId xmlns:p14="http://schemas.microsoft.com/office/powerpoint/2010/main" val="410813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3F79-BA35-8413-0F58-C9CDBFF6F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6EB98-0B29-A089-D305-0632AE7C71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56457-B774-40A6-ABE6-E6DD05199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D18D42-0E79-4A4E-704A-43DAD40E3103}"/>
              </a:ext>
            </a:extLst>
          </p:cNvPr>
          <p:cNvSpPr>
            <a:spLocks noGrp="1"/>
          </p:cNvSpPr>
          <p:nvPr>
            <p:ph type="dt" sz="half" idx="10"/>
          </p:nvPr>
        </p:nvSpPr>
        <p:spPr/>
        <p:txBody>
          <a:bodyPr/>
          <a:lstStyle/>
          <a:p>
            <a:fld id="{EA1FD563-F39A-4027-B510-8111012808A9}" type="datetimeFigureOut">
              <a:rPr lang="en-US" smtClean="0"/>
              <a:t>11/19/2022</a:t>
            </a:fld>
            <a:endParaRPr lang="en-US" dirty="0"/>
          </a:p>
        </p:txBody>
      </p:sp>
      <p:sp>
        <p:nvSpPr>
          <p:cNvPr id="6" name="Footer Placeholder 5">
            <a:extLst>
              <a:ext uri="{FF2B5EF4-FFF2-40B4-BE49-F238E27FC236}">
                <a16:creationId xmlns:a16="http://schemas.microsoft.com/office/drawing/2014/main" id="{0817104C-AFE7-4E0C-2CBC-B7A2C44690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781214-7548-8D0A-FDE8-01770205E90A}"/>
              </a:ext>
            </a:extLst>
          </p:cNvPr>
          <p:cNvSpPr>
            <a:spLocks noGrp="1"/>
          </p:cNvSpPr>
          <p:nvPr>
            <p:ph type="sldNum" sz="quarter" idx="12"/>
          </p:nvPr>
        </p:nvSpPr>
        <p:spPr/>
        <p:txBody>
          <a:bodyPr/>
          <a:lstStyle/>
          <a:p>
            <a:fld id="{82524E44-4F22-4B6F-A719-21752435DB49}" type="slidenum">
              <a:rPr lang="en-US" smtClean="0"/>
              <a:t>‹#›</a:t>
            </a:fld>
            <a:endParaRPr lang="en-US" dirty="0"/>
          </a:p>
        </p:txBody>
      </p:sp>
    </p:spTree>
    <p:extLst>
      <p:ext uri="{BB962C8B-B14F-4D97-AF65-F5344CB8AC3E}">
        <p14:creationId xmlns:p14="http://schemas.microsoft.com/office/powerpoint/2010/main" val="356452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1F13D-6630-6FF4-4C53-D291115EFD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005C2D-370C-241B-4508-E57526F24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932B61-2076-94A7-3124-7815C9F5E1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D09D82-9617-FCB0-B899-0E035DF6EC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55DF1-32E4-C05E-3AFC-A91B595667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EE504F-4AC4-D831-8020-DA008A5336AD}"/>
              </a:ext>
            </a:extLst>
          </p:cNvPr>
          <p:cNvSpPr>
            <a:spLocks noGrp="1"/>
          </p:cNvSpPr>
          <p:nvPr>
            <p:ph type="dt" sz="half" idx="10"/>
          </p:nvPr>
        </p:nvSpPr>
        <p:spPr/>
        <p:txBody>
          <a:bodyPr/>
          <a:lstStyle/>
          <a:p>
            <a:fld id="{EA1FD563-F39A-4027-B510-8111012808A9}" type="datetimeFigureOut">
              <a:rPr lang="en-US" smtClean="0"/>
              <a:t>11/19/2022</a:t>
            </a:fld>
            <a:endParaRPr lang="en-US" dirty="0"/>
          </a:p>
        </p:txBody>
      </p:sp>
      <p:sp>
        <p:nvSpPr>
          <p:cNvPr id="8" name="Footer Placeholder 7">
            <a:extLst>
              <a:ext uri="{FF2B5EF4-FFF2-40B4-BE49-F238E27FC236}">
                <a16:creationId xmlns:a16="http://schemas.microsoft.com/office/drawing/2014/main" id="{EC332292-216D-8251-634B-30FFB61D6B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FA284D-627B-700A-A76E-829C63042224}"/>
              </a:ext>
            </a:extLst>
          </p:cNvPr>
          <p:cNvSpPr>
            <a:spLocks noGrp="1"/>
          </p:cNvSpPr>
          <p:nvPr>
            <p:ph type="sldNum" sz="quarter" idx="12"/>
          </p:nvPr>
        </p:nvSpPr>
        <p:spPr/>
        <p:txBody>
          <a:bodyPr/>
          <a:lstStyle/>
          <a:p>
            <a:fld id="{82524E44-4F22-4B6F-A719-21752435DB49}" type="slidenum">
              <a:rPr lang="en-US" smtClean="0"/>
              <a:t>‹#›</a:t>
            </a:fld>
            <a:endParaRPr lang="en-US" dirty="0"/>
          </a:p>
        </p:txBody>
      </p:sp>
    </p:spTree>
    <p:extLst>
      <p:ext uri="{BB962C8B-B14F-4D97-AF65-F5344CB8AC3E}">
        <p14:creationId xmlns:p14="http://schemas.microsoft.com/office/powerpoint/2010/main" val="247885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399C-E88E-AF0F-FE88-92AE19584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96D744-9296-789F-92B5-44E4C25E10D9}"/>
              </a:ext>
            </a:extLst>
          </p:cNvPr>
          <p:cNvSpPr>
            <a:spLocks noGrp="1"/>
          </p:cNvSpPr>
          <p:nvPr>
            <p:ph type="dt" sz="half" idx="10"/>
          </p:nvPr>
        </p:nvSpPr>
        <p:spPr/>
        <p:txBody>
          <a:bodyPr/>
          <a:lstStyle/>
          <a:p>
            <a:fld id="{EA1FD563-F39A-4027-B510-8111012808A9}" type="datetimeFigureOut">
              <a:rPr lang="en-US" smtClean="0"/>
              <a:t>11/19/2022</a:t>
            </a:fld>
            <a:endParaRPr lang="en-US" dirty="0"/>
          </a:p>
        </p:txBody>
      </p:sp>
      <p:sp>
        <p:nvSpPr>
          <p:cNvPr id="4" name="Footer Placeholder 3">
            <a:extLst>
              <a:ext uri="{FF2B5EF4-FFF2-40B4-BE49-F238E27FC236}">
                <a16:creationId xmlns:a16="http://schemas.microsoft.com/office/drawing/2014/main" id="{D1392523-8BED-22C7-9886-16AE7981D5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12B6A04-9674-22C8-8D84-BB8FD1210C15}"/>
              </a:ext>
            </a:extLst>
          </p:cNvPr>
          <p:cNvSpPr>
            <a:spLocks noGrp="1"/>
          </p:cNvSpPr>
          <p:nvPr>
            <p:ph type="sldNum" sz="quarter" idx="12"/>
          </p:nvPr>
        </p:nvSpPr>
        <p:spPr/>
        <p:txBody>
          <a:bodyPr/>
          <a:lstStyle/>
          <a:p>
            <a:fld id="{82524E44-4F22-4B6F-A719-21752435DB49}" type="slidenum">
              <a:rPr lang="en-US" smtClean="0"/>
              <a:t>‹#›</a:t>
            </a:fld>
            <a:endParaRPr lang="en-US" dirty="0"/>
          </a:p>
        </p:txBody>
      </p:sp>
    </p:spTree>
    <p:extLst>
      <p:ext uri="{BB962C8B-B14F-4D97-AF65-F5344CB8AC3E}">
        <p14:creationId xmlns:p14="http://schemas.microsoft.com/office/powerpoint/2010/main" val="42630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EFBD1C-0248-7419-160A-5C1A00CCCD22}"/>
              </a:ext>
            </a:extLst>
          </p:cNvPr>
          <p:cNvSpPr>
            <a:spLocks noGrp="1"/>
          </p:cNvSpPr>
          <p:nvPr>
            <p:ph type="dt" sz="half" idx="10"/>
          </p:nvPr>
        </p:nvSpPr>
        <p:spPr/>
        <p:txBody>
          <a:bodyPr/>
          <a:lstStyle/>
          <a:p>
            <a:fld id="{EA1FD563-F39A-4027-B510-8111012808A9}" type="datetimeFigureOut">
              <a:rPr lang="en-US" smtClean="0"/>
              <a:t>11/19/2022</a:t>
            </a:fld>
            <a:endParaRPr lang="en-US" dirty="0"/>
          </a:p>
        </p:txBody>
      </p:sp>
      <p:sp>
        <p:nvSpPr>
          <p:cNvPr id="3" name="Footer Placeholder 2">
            <a:extLst>
              <a:ext uri="{FF2B5EF4-FFF2-40B4-BE49-F238E27FC236}">
                <a16:creationId xmlns:a16="http://schemas.microsoft.com/office/drawing/2014/main" id="{5AF5AF06-E3DA-897D-2744-926A2E5D5A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960319C-9A1D-6D3A-B649-56DFF57DAA2B}"/>
              </a:ext>
            </a:extLst>
          </p:cNvPr>
          <p:cNvSpPr>
            <a:spLocks noGrp="1"/>
          </p:cNvSpPr>
          <p:nvPr>
            <p:ph type="sldNum" sz="quarter" idx="12"/>
          </p:nvPr>
        </p:nvSpPr>
        <p:spPr/>
        <p:txBody>
          <a:bodyPr/>
          <a:lstStyle/>
          <a:p>
            <a:fld id="{82524E44-4F22-4B6F-A719-21752435DB49}" type="slidenum">
              <a:rPr lang="en-US" smtClean="0"/>
              <a:t>‹#›</a:t>
            </a:fld>
            <a:endParaRPr lang="en-US" dirty="0"/>
          </a:p>
        </p:txBody>
      </p:sp>
    </p:spTree>
    <p:extLst>
      <p:ext uri="{BB962C8B-B14F-4D97-AF65-F5344CB8AC3E}">
        <p14:creationId xmlns:p14="http://schemas.microsoft.com/office/powerpoint/2010/main" val="246081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F1F6-2DA7-A811-1862-07FAEA519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AA9228-A53B-7C84-BBC9-57188AB12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9BC492-66AE-6DCD-11C3-A5FA88804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DDFAF-D860-0676-17FB-0FAEDAD2E6B9}"/>
              </a:ext>
            </a:extLst>
          </p:cNvPr>
          <p:cNvSpPr>
            <a:spLocks noGrp="1"/>
          </p:cNvSpPr>
          <p:nvPr>
            <p:ph type="dt" sz="half" idx="10"/>
          </p:nvPr>
        </p:nvSpPr>
        <p:spPr/>
        <p:txBody>
          <a:bodyPr/>
          <a:lstStyle/>
          <a:p>
            <a:fld id="{EA1FD563-F39A-4027-B510-8111012808A9}" type="datetimeFigureOut">
              <a:rPr lang="en-US" smtClean="0"/>
              <a:t>11/19/2022</a:t>
            </a:fld>
            <a:endParaRPr lang="en-US" dirty="0"/>
          </a:p>
        </p:txBody>
      </p:sp>
      <p:sp>
        <p:nvSpPr>
          <p:cNvPr id="6" name="Footer Placeholder 5">
            <a:extLst>
              <a:ext uri="{FF2B5EF4-FFF2-40B4-BE49-F238E27FC236}">
                <a16:creationId xmlns:a16="http://schemas.microsoft.com/office/drawing/2014/main" id="{DA7B1C1B-C833-4FF2-BFC6-F7A4364268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80703D-B219-05CD-3CC0-98C7FADB1051}"/>
              </a:ext>
            </a:extLst>
          </p:cNvPr>
          <p:cNvSpPr>
            <a:spLocks noGrp="1"/>
          </p:cNvSpPr>
          <p:nvPr>
            <p:ph type="sldNum" sz="quarter" idx="12"/>
          </p:nvPr>
        </p:nvSpPr>
        <p:spPr/>
        <p:txBody>
          <a:bodyPr/>
          <a:lstStyle/>
          <a:p>
            <a:fld id="{82524E44-4F22-4B6F-A719-21752435DB49}" type="slidenum">
              <a:rPr lang="en-US" smtClean="0"/>
              <a:t>‹#›</a:t>
            </a:fld>
            <a:endParaRPr lang="en-US" dirty="0"/>
          </a:p>
        </p:txBody>
      </p:sp>
    </p:spTree>
    <p:extLst>
      <p:ext uri="{BB962C8B-B14F-4D97-AF65-F5344CB8AC3E}">
        <p14:creationId xmlns:p14="http://schemas.microsoft.com/office/powerpoint/2010/main" val="304451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F07E-CD46-ACF4-FFE1-090DCB3106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AF4B80-A692-B4F2-1B2A-578087DF0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CC0D675-5B47-2572-F43A-1E03612DA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E6B448-C829-C620-28C4-B045E6278DBC}"/>
              </a:ext>
            </a:extLst>
          </p:cNvPr>
          <p:cNvSpPr>
            <a:spLocks noGrp="1"/>
          </p:cNvSpPr>
          <p:nvPr>
            <p:ph type="dt" sz="half" idx="10"/>
          </p:nvPr>
        </p:nvSpPr>
        <p:spPr/>
        <p:txBody>
          <a:bodyPr/>
          <a:lstStyle/>
          <a:p>
            <a:fld id="{EA1FD563-F39A-4027-B510-8111012808A9}" type="datetimeFigureOut">
              <a:rPr lang="en-US" smtClean="0"/>
              <a:t>11/19/2022</a:t>
            </a:fld>
            <a:endParaRPr lang="en-US" dirty="0"/>
          </a:p>
        </p:txBody>
      </p:sp>
      <p:sp>
        <p:nvSpPr>
          <p:cNvPr id="6" name="Footer Placeholder 5">
            <a:extLst>
              <a:ext uri="{FF2B5EF4-FFF2-40B4-BE49-F238E27FC236}">
                <a16:creationId xmlns:a16="http://schemas.microsoft.com/office/drawing/2014/main" id="{A3453E70-0347-C678-2F97-CC2E73A69A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3A9E77-2B53-CF22-68B4-114A60BEE290}"/>
              </a:ext>
            </a:extLst>
          </p:cNvPr>
          <p:cNvSpPr>
            <a:spLocks noGrp="1"/>
          </p:cNvSpPr>
          <p:nvPr>
            <p:ph type="sldNum" sz="quarter" idx="12"/>
          </p:nvPr>
        </p:nvSpPr>
        <p:spPr/>
        <p:txBody>
          <a:bodyPr/>
          <a:lstStyle/>
          <a:p>
            <a:fld id="{82524E44-4F22-4B6F-A719-21752435DB49}" type="slidenum">
              <a:rPr lang="en-US" smtClean="0"/>
              <a:t>‹#›</a:t>
            </a:fld>
            <a:endParaRPr lang="en-US" dirty="0"/>
          </a:p>
        </p:txBody>
      </p:sp>
    </p:spTree>
    <p:extLst>
      <p:ext uri="{BB962C8B-B14F-4D97-AF65-F5344CB8AC3E}">
        <p14:creationId xmlns:p14="http://schemas.microsoft.com/office/powerpoint/2010/main" val="24804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E075AD-AA5E-4C5E-3752-7EFE1AB07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EDA156-79F3-3F71-476E-A6A315B468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02432-8532-C7C5-A000-FD6B8BD8B1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FD563-F39A-4027-B510-8111012808A9}" type="datetimeFigureOut">
              <a:rPr lang="en-US" smtClean="0"/>
              <a:t>11/19/2022</a:t>
            </a:fld>
            <a:endParaRPr lang="en-US" dirty="0"/>
          </a:p>
        </p:txBody>
      </p:sp>
      <p:sp>
        <p:nvSpPr>
          <p:cNvPr id="5" name="Footer Placeholder 4">
            <a:extLst>
              <a:ext uri="{FF2B5EF4-FFF2-40B4-BE49-F238E27FC236}">
                <a16:creationId xmlns:a16="http://schemas.microsoft.com/office/drawing/2014/main" id="{69479EDA-EFFF-47F3-9D24-7C6098364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55C5B69-CAC6-BD6D-9C3C-408287CF64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24E44-4F22-4B6F-A719-21752435DB49}" type="slidenum">
              <a:rPr lang="en-US" smtClean="0"/>
              <a:t>‹#›</a:t>
            </a:fld>
            <a:endParaRPr lang="en-US" dirty="0"/>
          </a:p>
        </p:txBody>
      </p:sp>
    </p:spTree>
    <p:extLst>
      <p:ext uri="{BB962C8B-B14F-4D97-AF65-F5344CB8AC3E}">
        <p14:creationId xmlns:p14="http://schemas.microsoft.com/office/powerpoint/2010/main" val="1813556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6.gif"/><Relationship Id="rId4" Type="http://schemas.openxmlformats.org/officeDocument/2006/relationships/image" Target="../media/image17.png"/><Relationship Id="rId9"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51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ACE7-700A-5BAF-94C8-9504805A9755}"/>
              </a:ext>
            </a:extLst>
          </p:cNvPr>
          <p:cNvSpPr>
            <a:spLocks noGrp="1"/>
          </p:cNvSpPr>
          <p:nvPr>
            <p:ph type="title"/>
          </p:nvPr>
        </p:nvSpPr>
        <p:spPr>
          <a:xfrm>
            <a:off x="2699658" y="5625476"/>
            <a:ext cx="8866414" cy="1102974"/>
          </a:xfrm>
          <a:solidFill>
            <a:schemeClr val="bg1">
              <a:alpha val="90000"/>
            </a:schemeClr>
          </a:solidFill>
        </p:spPr>
        <p:txBody>
          <a:bodyPr>
            <a:normAutofit/>
          </a:bodyPr>
          <a:lstStyle/>
          <a:p>
            <a:r>
              <a:rPr lang="en-US" sz="5400" dirty="0">
                <a:effectLst>
                  <a:outerShdw blurRad="38100" dist="38100" dir="2700000" algn="tl">
                    <a:srgbClr val="000000">
                      <a:alpha val="43137"/>
                    </a:srgbClr>
                  </a:outerShdw>
                </a:effectLst>
                <a:latin typeface="Arial Rounded MT Bold" panose="020F0704030504030204" pitchFamily="34" charset="0"/>
              </a:rPr>
              <a:t>(17) Don’t Take the Bait</a:t>
            </a:r>
          </a:p>
        </p:txBody>
      </p:sp>
      <p:sp>
        <p:nvSpPr>
          <p:cNvPr id="3" name="Content Placeholder 2">
            <a:extLst>
              <a:ext uri="{FF2B5EF4-FFF2-40B4-BE49-F238E27FC236}">
                <a16:creationId xmlns:a16="http://schemas.microsoft.com/office/drawing/2014/main" id="{9BE9C6EE-0263-EBC1-7637-7D79D75FA043}"/>
              </a:ext>
            </a:extLst>
          </p:cNvPr>
          <p:cNvSpPr>
            <a:spLocks noGrp="1"/>
          </p:cNvSpPr>
          <p:nvPr>
            <p:ph idx="1"/>
          </p:nvPr>
        </p:nvSpPr>
        <p:spPr>
          <a:xfrm>
            <a:off x="283028" y="1253331"/>
            <a:ext cx="11625943" cy="4351338"/>
          </a:xfrm>
          <a:solidFill>
            <a:schemeClr val="bg1">
              <a:alpha val="90000"/>
            </a:schemeClr>
          </a:solidFill>
        </p:spPr>
        <p:txBody>
          <a:bodyPr>
            <a:normAutofit lnSpcReduction="10000"/>
          </a:bodyPr>
          <a:lstStyle/>
          <a:p>
            <a:pPr marL="0" marR="0" indent="0">
              <a:lnSpc>
                <a:spcPct val="110000"/>
              </a:lnSpc>
              <a:spcBef>
                <a:spcPts val="0"/>
              </a:spcBef>
              <a:spcAft>
                <a:spcPts val="1800"/>
              </a:spcAft>
              <a:buNone/>
            </a:pPr>
            <a:r>
              <a:rPr lang="en-US" dirty="0">
                <a:solidFill>
                  <a:srgbClr val="222222"/>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 Not Let Ourselves Be Contaminated With Their Toxic Emotions By Replicating Their Actions Against Them.</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1800"/>
              </a:spcAft>
            </a:pPr>
            <a:r>
              <a:rPr lang="en-US" dirty="0">
                <a:solidFill>
                  <a:srgbClr val="222222"/>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If we let the actions or attitudes of the other generate in us the same negative responses, we are giving that person a power that they should not have.</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1800"/>
              </a:spcAft>
            </a:pPr>
            <a:r>
              <a:rPr lang="en-US" dirty="0">
                <a:solidFill>
                  <a:srgbClr val="222222"/>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The power to transform us into what that person is.</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1800"/>
              </a:spcAft>
            </a:pPr>
            <a:r>
              <a:rPr lang="en-US" dirty="0">
                <a:solidFill>
                  <a:srgbClr val="222222"/>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We are letting ourselves be overcome by evil, and we ourselves are becoming part of the problem.</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045444"/>
      </p:ext>
    </p:extLst>
  </p:cSld>
  <p:clrMapOvr>
    <a:masterClrMapping/>
  </p:clrMapOvr>
  <mc:AlternateContent xmlns:mc="http://schemas.openxmlformats.org/markup-compatibility/2006" xmlns:p14="http://schemas.microsoft.com/office/powerpoint/2010/main">
    <mc:Choice Requires="p14">
      <p:transition spd="slow" p14:dur="2500">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Horizontal)">
                                      <p:cBhvr>
                                        <p:cTn id="12" dur="2000"/>
                                        <p:tgtEl>
                                          <p:spTgt spid="3">
                                            <p:bg/>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Horizontal)">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Horizontal)">
                                      <p:cBhvr>
                                        <p:cTn id="20" dur="2000"/>
                                        <p:tgtEl>
                                          <p:spTgt spid="3">
                                            <p:txEl>
                                              <p:pRg st="1" end="1"/>
                                            </p:txEl>
                                          </p:spTgt>
                                        </p:tgtEl>
                                      </p:cBhvr>
                                    </p:animEffect>
                                  </p:childTnLst>
                                </p:cTn>
                              </p:par>
                            </p:childTnLst>
                          </p:cTn>
                        </p:par>
                        <p:par>
                          <p:cTn id="21" fill="hold">
                            <p:stCondLst>
                              <p:cond delay="2000"/>
                            </p:stCondLst>
                            <p:childTnLst>
                              <p:par>
                                <p:cTn id="22" presetID="16" presetClass="entr" presetSubtype="2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Horizontal)">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Horizontal)">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39C6-24F4-EF50-DEEA-3FA3676686CA}"/>
              </a:ext>
            </a:extLst>
          </p:cNvPr>
          <p:cNvSpPr>
            <a:spLocks noGrp="1"/>
          </p:cNvSpPr>
          <p:nvPr>
            <p:ph type="title"/>
          </p:nvPr>
        </p:nvSpPr>
        <p:spPr>
          <a:xfrm>
            <a:off x="130628" y="365125"/>
            <a:ext cx="11756571" cy="1325563"/>
          </a:xfrm>
          <a:solidFill>
            <a:schemeClr val="bg1">
              <a:alpha val="90000"/>
            </a:schemeClr>
          </a:solidFill>
        </p:spPr>
        <p:txBody>
          <a:bodyPr>
            <a:normAutofit fontScale="90000"/>
          </a:bodyPr>
          <a:lstStyle/>
          <a:p>
            <a:r>
              <a:rPr lang="en-US" dirty="0">
                <a:effectLst>
                  <a:outerShdw blurRad="38100" dist="38100" dir="2700000" algn="tl">
                    <a:srgbClr val="000000">
                      <a:alpha val="43137"/>
                    </a:srgbClr>
                  </a:outerShdw>
                </a:effectLst>
                <a:latin typeface="Arial Rounded MT Bold" panose="020F0704030504030204" pitchFamily="34" charset="0"/>
              </a:rPr>
              <a:t>Don’t BE Overwhelmed By Negative…</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…Overwhelm the Negative w- Positive (19-21)</a:t>
            </a:r>
          </a:p>
        </p:txBody>
      </p:sp>
      <p:sp>
        <p:nvSpPr>
          <p:cNvPr id="3" name="Content Placeholder 2">
            <a:extLst>
              <a:ext uri="{FF2B5EF4-FFF2-40B4-BE49-F238E27FC236}">
                <a16:creationId xmlns:a16="http://schemas.microsoft.com/office/drawing/2014/main" id="{FCECAEC8-71A8-0412-795D-C505B1D68C91}"/>
              </a:ext>
            </a:extLst>
          </p:cNvPr>
          <p:cNvSpPr>
            <a:spLocks noGrp="1"/>
          </p:cNvSpPr>
          <p:nvPr>
            <p:ph idx="1"/>
          </p:nvPr>
        </p:nvSpPr>
        <p:spPr>
          <a:solidFill>
            <a:schemeClr val="bg1">
              <a:alpha val="90000"/>
            </a:schemeClr>
          </a:solidFill>
        </p:spPr>
        <p:txBody>
          <a:bodyPr>
            <a:normAutofit lnSpcReduction="10000"/>
          </a:bodyPr>
          <a:lstStyle/>
          <a:p>
            <a:pPr marL="0" marR="0" indent="0" algn="ctr">
              <a:lnSpc>
                <a:spcPct val="120000"/>
              </a:lnSpc>
              <a:spcBef>
                <a:spcPts val="0"/>
              </a:spcBef>
              <a:spcAft>
                <a:spcPts val="600"/>
              </a:spcAft>
              <a:buNone/>
            </a:pPr>
            <a:r>
              <a:rPr lang="en-US" sz="2300" b="1" dirty="0">
                <a:solidFill>
                  <a:srgbClr val="222222"/>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Choosing a Better Path Than Paying Them Back.</a:t>
            </a:r>
            <a:endParaRPr lang="en-US" sz="2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20000"/>
              </a:lnSpc>
              <a:spcBef>
                <a:spcPts val="0"/>
              </a:spcBef>
              <a:spcAft>
                <a:spcPts val="600"/>
              </a:spcAft>
            </a:pPr>
            <a:r>
              <a:rPr lang="en-US" sz="2300" b="1" dirty="0">
                <a:solidFill>
                  <a:srgbClr val="222222"/>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It is overcoming evil with good.</a:t>
            </a:r>
            <a:endParaRPr lang="en-US" sz="2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20000"/>
              </a:lnSpc>
              <a:spcBef>
                <a:spcPts val="0"/>
              </a:spcBef>
              <a:spcAft>
                <a:spcPts val="600"/>
              </a:spcAft>
            </a:pPr>
            <a:r>
              <a:rPr lang="en-US" sz="2300" b="1" dirty="0">
                <a:solidFill>
                  <a:srgbClr val="222222"/>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We can choose the path of freedom.</a:t>
            </a:r>
            <a:endParaRPr lang="en-US" sz="2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20000"/>
              </a:lnSpc>
              <a:spcBef>
                <a:spcPts val="0"/>
              </a:spcBef>
              <a:spcAft>
                <a:spcPts val="600"/>
              </a:spcAft>
            </a:pPr>
            <a:r>
              <a:rPr lang="en-US" sz="2300" b="1" dirty="0">
                <a:solidFill>
                  <a:srgbClr val="222222"/>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The way of forgiveness, the way of healing.</a:t>
            </a:r>
            <a:endParaRPr lang="en-US" sz="2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20000"/>
              </a:lnSpc>
              <a:spcBef>
                <a:spcPts val="0"/>
              </a:spcBef>
              <a:spcAft>
                <a:spcPts val="600"/>
              </a:spcAft>
            </a:pPr>
            <a:r>
              <a:rPr lang="en-US" sz="2300" b="1" dirty="0">
                <a:solidFill>
                  <a:srgbClr val="222222"/>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Giving a positive response to a negative stimulus will always be more difficult, but you will be taking care of your mind and soul.</a:t>
            </a:r>
            <a:endParaRPr lang="en-US" sz="2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20000"/>
              </a:lnSpc>
              <a:spcBef>
                <a:spcPts val="0"/>
              </a:spcBef>
              <a:spcAft>
                <a:spcPts val="600"/>
              </a:spcAft>
            </a:pPr>
            <a:r>
              <a:rPr lang="en-US" sz="2300" b="1" dirty="0">
                <a:solidFill>
                  <a:srgbClr val="222222"/>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You will be doing what is best for yourself and for each other.</a:t>
            </a:r>
            <a:endParaRPr lang="en-US" sz="23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600"/>
              </a:spcAft>
              <a:buFont typeface="Symbol" panose="05050102010706020507" pitchFamily="18" charset="2"/>
              <a:buChar char=""/>
            </a:pPr>
            <a:r>
              <a:rPr lang="en-US" sz="2300" b="1" dirty="0">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Overcome Evil With Good</a:t>
            </a:r>
            <a:endParaRPr lang="en-US" sz="23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600"/>
              </a:spcAft>
              <a:buFont typeface="Symbol" panose="05050102010706020507" pitchFamily="18" charset="2"/>
              <a:buChar char=""/>
            </a:pPr>
            <a:r>
              <a:rPr lang="en-US" sz="2300" b="1" dirty="0">
                <a:solidFill>
                  <a:srgbClr val="000000"/>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Times New Roman" panose="02020603050405020304" pitchFamily="18" charset="0"/>
              </a:rPr>
              <a:t>Heaps Fires of Coals On Head</a:t>
            </a:r>
            <a:endPar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3077634"/>
      </p:ext>
    </p:extLst>
  </p:cSld>
  <p:clrMapOvr>
    <a:masterClrMapping/>
  </p:clrMapOvr>
  <mc:AlternateContent xmlns:mc="http://schemas.openxmlformats.org/markup-compatibility/2006" xmlns:p14="http://schemas.microsoft.com/office/powerpoint/2010/main">
    <mc:Choice Requires="p14">
      <p:transition spd="slow" p14:dur="425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heel(1)">
                                      <p:cBhvr>
                                        <p:cTn id="14" dur="2000"/>
                                        <p:tgtEl>
                                          <p:spTgt spid="3">
                                            <p:bg/>
                                          </p:spTgt>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heel(1)">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heel(1)">
                                      <p:cBhvr>
                                        <p:cTn id="36" dur="2000"/>
                                        <p:tgtEl>
                                          <p:spTgt spid="3">
                                            <p:txEl>
                                              <p:pRg st="4" end="4"/>
                                            </p:txEl>
                                          </p:spTgt>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heel(1)">
                                      <p:cBhvr>
                                        <p:cTn id="40" dur="2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heel(1)">
                                      <p:cBhvr>
                                        <p:cTn id="45" dur="2000"/>
                                        <p:tgtEl>
                                          <p:spTgt spid="3">
                                            <p:txEl>
                                              <p:pRg st="6" end="6"/>
                                            </p:txEl>
                                          </p:spTgt>
                                        </p:tgtEl>
                                      </p:cBhvr>
                                    </p:animEffect>
                                  </p:childTnLst>
                                </p:cTn>
                              </p:par>
                            </p:childTnLst>
                          </p:cTn>
                        </p:par>
                        <p:par>
                          <p:cTn id="46" fill="hold">
                            <p:stCondLst>
                              <p:cond delay="2000"/>
                            </p:stCondLst>
                            <p:childTnLst>
                              <p:par>
                                <p:cTn id="47" presetID="21" presetClass="entr" presetSubtype="1"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heel(1)">
                                      <p:cBhvr>
                                        <p:cTn id="4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See the source image">
            <a:extLst>
              <a:ext uri="{FF2B5EF4-FFF2-40B4-BE49-F238E27FC236}">
                <a16:creationId xmlns:a16="http://schemas.microsoft.com/office/drawing/2014/main" id="{3E7639C2-A2B4-A036-D9C2-A51E846ECD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811784"/>
            <a:ext cx="10905066" cy="523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838647"/>
      </p:ext>
    </p:extLst>
  </p:cSld>
  <p:clrMapOvr>
    <a:masterClrMapping/>
  </p:clrMapOvr>
  <p:transition spd="slow">
    <p:push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A547-3FCF-B81A-2805-C57D26F3AFF4}"/>
              </a:ext>
            </a:extLst>
          </p:cNvPr>
          <p:cNvSpPr>
            <a:spLocks noGrp="1"/>
          </p:cNvSpPr>
          <p:nvPr>
            <p:ph type="title"/>
          </p:nvPr>
        </p:nvSpPr>
        <p:spPr>
          <a:xfrm>
            <a:off x="603270" y="0"/>
            <a:ext cx="11000901" cy="1052623"/>
          </a:xfrm>
          <a:solidFill>
            <a:schemeClr val="bg1">
              <a:alpha val="90000"/>
            </a:schemeClr>
          </a:solidFill>
        </p:spPr>
        <p:txBody>
          <a:bodyPr>
            <a:normAutofit fontScale="90000"/>
          </a:bodyPr>
          <a:lstStyle/>
          <a:p>
            <a:r>
              <a:rPr lang="en-US" dirty="0">
                <a:effectLst>
                  <a:outerShdw blurRad="38100" dist="38100" dir="2700000" algn="tl">
                    <a:srgbClr val="000000">
                      <a:alpha val="43137"/>
                    </a:srgbClr>
                  </a:outerShdw>
                </a:effectLst>
                <a:latin typeface="Arial Rounded MT Bold" panose="020F0704030504030204" pitchFamily="34" charset="0"/>
              </a:rPr>
              <a:t>Do Build Bridges w- Proper Boundaries (18)</a:t>
            </a:r>
          </a:p>
        </p:txBody>
      </p:sp>
      <p:sp>
        <p:nvSpPr>
          <p:cNvPr id="6" name="Content Placeholder 2">
            <a:extLst>
              <a:ext uri="{FF2B5EF4-FFF2-40B4-BE49-F238E27FC236}">
                <a16:creationId xmlns:a16="http://schemas.microsoft.com/office/drawing/2014/main" id="{06530F53-C975-8E6C-709B-C667D527721E}"/>
              </a:ext>
            </a:extLst>
          </p:cNvPr>
          <p:cNvSpPr>
            <a:spLocks noGrp="1"/>
          </p:cNvSpPr>
          <p:nvPr>
            <p:ph idx="1"/>
          </p:nvPr>
        </p:nvSpPr>
        <p:spPr>
          <a:xfrm>
            <a:off x="838200" y="1175657"/>
            <a:ext cx="10515600" cy="5094514"/>
          </a:xfrm>
          <a:solidFill>
            <a:schemeClr val="bg1">
              <a:alpha val="90000"/>
            </a:schemeClr>
          </a:solidFill>
        </p:spPr>
        <p:txBody>
          <a:bodyPr>
            <a:normAutofit/>
          </a:bodyPr>
          <a:lstStyle/>
          <a:p>
            <a:pPr marL="0" marR="0" indent="0">
              <a:lnSpc>
                <a:spcPct val="120000"/>
              </a:lnSpc>
              <a:spcBef>
                <a:spcPts val="0"/>
              </a:spcBef>
              <a:spcAft>
                <a:spcPts val="600"/>
              </a:spcAft>
              <a:buNone/>
            </a:pPr>
            <a:r>
              <a:rPr lang="en-US" b="1" dirty="0">
                <a:solidFill>
                  <a:srgbClr val="222222"/>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S</a:t>
            </a:r>
            <a:r>
              <a:rPr lang="en-US" b="1" dirty="0">
                <a:solidFill>
                  <a:srgbClr val="222222"/>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et Proper Boundaries or Limits in Your Relationships</a:t>
            </a:r>
          </a:p>
          <a:p>
            <a:pPr marL="0" marR="0" indent="0" algn="ctr">
              <a:lnSpc>
                <a:spcPct val="12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No Boundaries = No Bridges</a:t>
            </a:r>
          </a:p>
          <a:p>
            <a:pPr marL="0">
              <a:lnSpc>
                <a:spcPct val="120000"/>
              </a:lnSpc>
              <a:spcBef>
                <a:spcPts val="0"/>
              </a:spcBef>
              <a:spcAft>
                <a:spcPts val="600"/>
              </a:spcAft>
            </a:pPr>
            <a:r>
              <a:rPr lang="en-US" b="1" dirty="0">
                <a:solidFill>
                  <a:srgbClr val="222222"/>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When Dealing w- Toxic, it is Necessary to Set Boundaries</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600"/>
              </a:spcAft>
            </a:pPr>
            <a:r>
              <a:rPr lang="en-US" b="1" dirty="0">
                <a:solidFill>
                  <a:srgbClr val="222222"/>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For Our Own Good and Theirs…</a:t>
            </a:r>
          </a:p>
          <a:p>
            <a:pPr marL="0" marR="0" algn="ctr">
              <a:lnSpc>
                <a:spcPct val="120000"/>
              </a:lnSpc>
              <a:spcBef>
                <a:spcPts val="0"/>
              </a:spcBef>
            </a:pPr>
            <a:r>
              <a:rPr lang="en-US" b="1" i="0" dirty="0">
                <a:effectLst>
                  <a:outerShdw blurRad="38100" dist="38100" dir="2700000" algn="tl">
                    <a:srgbClr val="000000">
                      <a:alpha val="43137"/>
                    </a:srgbClr>
                  </a:outerShdw>
                </a:effectLst>
                <a:latin typeface="Arial Rounded MT Bold" panose="020F0704030504030204" pitchFamily="34" charset="0"/>
              </a:rPr>
              <a:t>Boundaries </a:t>
            </a:r>
            <a:r>
              <a:rPr lang="en-US" b="1" dirty="0">
                <a:effectLst>
                  <a:outerShdw blurRad="38100" dist="38100" dir="2700000" algn="tl">
                    <a:srgbClr val="000000">
                      <a:alpha val="43137"/>
                    </a:srgbClr>
                  </a:outerShdw>
                </a:effectLst>
                <a:latin typeface="Arial Rounded MT Bold" panose="020F0704030504030204" pitchFamily="34" charset="0"/>
              </a:rPr>
              <a:t>Keep Us… </a:t>
            </a:r>
          </a:p>
          <a:p>
            <a:pPr marL="571500" lvl="1" indent="-342900" algn="ctr">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Safe</a:t>
            </a:r>
            <a:endParaRPr lang="en-US" sz="2800" b="1" i="0" dirty="0">
              <a:effectLst>
                <a:outerShdw blurRad="38100" dist="38100" dir="2700000" algn="tl">
                  <a:srgbClr val="000000">
                    <a:alpha val="43137"/>
                  </a:srgbClr>
                </a:outerShdw>
              </a:effectLst>
              <a:latin typeface="Arial Rounded MT Bold" panose="020F0704030504030204" pitchFamily="34" charset="0"/>
            </a:endParaRPr>
          </a:p>
          <a:p>
            <a:pPr marL="571500" lvl="1" indent="-342900" algn="ctr">
              <a:lnSpc>
                <a:spcPct val="120000"/>
              </a:lnSpc>
              <a:spcBef>
                <a:spcPts val="0"/>
              </a:spcBef>
              <a:buFont typeface="Courier New" panose="02070309020205020404" pitchFamily="49" charset="0"/>
              <a:buChar char="o"/>
            </a:pPr>
            <a:r>
              <a:rPr lang="en-US" sz="2800" b="1" i="0" dirty="0">
                <a:effectLst>
                  <a:outerShdw blurRad="38100" dist="38100" dir="2700000" algn="tl">
                    <a:srgbClr val="000000">
                      <a:alpha val="43137"/>
                    </a:srgbClr>
                  </a:outerShdw>
                </a:effectLst>
                <a:latin typeface="Arial Rounded MT Bold" panose="020F0704030504030204" pitchFamily="34" charset="0"/>
              </a:rPr>
              <a:t>Secure</a:t>
            </a:r>
          </a:p>
          <a:p>
            <a:pPr marL="571500" lvl="1" indent="-342900" algn="ctr">
              <a:lnSpc>
                <a:spcPct val="12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S</a:t>
            </a:r>
            <a:r>
              <a:rPr lang="en-US" sz="2800" b="1" i="0" dirty="0">
                <a:effectLst>
                  <a:outerShdw blurRad="38100" dist="38100" dir="2700000" algn="tl">
                    <a:srgbClr val="000000">
                      <a:alpha val="43137"/>
                    </a:srgbClr>
                  </a:outerShdw>
                </a:effectLst>
                <a:latin typeface="Arial Rounded MT Bold" panose="020F0704030504030204" pitchFamily="34" charset="0"/>
              </a:rPr>
              <a:t>trong</a:t>
            </a:r>
          </a:p>
          <a:p>
            <a:pPr marL="571500" lvl="1" indent="-342900" algn="ctr">
              <a:lnSpc>
                <a:spcPct val="12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S</a:t>
            </a:r>
            <a:r>
              <a:rPr lang="en-US" sz="2800" b="1" i="0" dirty="0">
                <a:effectLst>
                  <a:outerShdw blurRad="38100" dist="38100" dir="2700000" algn="tl">
                    <a:srgbClr val="000000">
                      <a:alpha val="43137"/>
                    </a:srgbClr>
                  </a:outerShdw>
                </a:effectLst>
                <a:latin typeface="Arial Rounded MT Bold" panose="020F0704030504030204" pitchFamily="34" charset="0"/>
              </a:rPr>
              <a:t>ane!</a:t>
            </a:r>
            <a:endParaRPr lang="en-US"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45738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wheel(1)">
                                      <p:cBhvr>
                                        <p:cTn id="14" dur="2000"/>
                                        <p:tgtEl>
                                          <p:spTgt spid="6">
                                            <p:bg/>
                                          </p:spTgt>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1)">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heel(1)">
                                      <p:cBhvr>
                                        <p:cTn id="22" dur="2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heel(1)">
                                      <p:cBhvr>
                                        <p:cTn id="27" dur="2000"/>
                                        <p:tgtEl>
                                          <p:spTgt spid="6">
                                            <p:txEl>
                                              <p:pRg st="2" end="2"/>
                                            </p:txEl>
                                          </p:spTgt>
                                        </p:tgtEl>
                                      </p:cBhvr>
                                    </p:animEffect>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heel(1)">
                                      <p:cBhvr>
                                        <p:cTn id="31" dur="20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heel(1)">
                                      <p:cBhvr>
                                        <p:cTn id="36" dur="2000"/>
                                        <p:tgtEl>
                                          <p:spTgt spid="6">
                                            <p:txEl>
                                              <p:pRg st="4" end="4"/>
                                            </p:txEl>
                                          </p:spTgt>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wheel(1)">
                                      <p:cBhvr>
                                        <p:cTn id="40" dur="2000"/>
                                        <p:tgtEl>
                                          <p:spTgt spid="6">
                                            <p:txEl>
                                              <p:pRg st="5" end="5"/>
                                            </p:txEl>
                                          </p:spTgt>
                                        </p:tgtEl>
                                      </p:cBhvr>
                                    </p:animEffect>
                                  </p:childTnLst>
                                </p:cTn>
                              </p:par>
                            </p:childTnLst>
                          </p:cTn>
                        </p:par>
                        <p:par>
                          <p:cTn id="41" fill="hold">
                            <p:stCondLst>
                              <p:cond delay="4000"/>
                            </p:stCondLst>
                            <p:childTnLst>
                              <p:par>
                                <p:cTn id="42" presetID="21" presetClass="entr" presetSubtype="1" fill="hold" grpId="0" nodeType="after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wheel(1)">
                                      <p:cBhvr>
                                        <p:cTn id="44" dur="2000"/>
                                        <p:tgtEl>
                                          <p:spTgt spid="6">
                                            <p:txEl>
                                              <p:pRg st="6" end="6"/>
                                            </p:txEl>
                                          </p:spTgt>
                                        </p:tgtEl>
                                      </p:cBhvr>
                                    </p:animEffect>
                                  </p:childTnLst>
                                </p:cTn>
                              </p:par>
                            </p:childTnLst>
                          </p:cTn>
                        </p:par>
                        <p:par>
                          <p:cTn id="45" fill="hold">
                            <p:stCondLst>
                              <p:cond delay="6000"/>
                            </p:stCondLst>
                            <p:childTnLst>
                              <p:par>
                                <p:cTn id="46" presetID="21" presetClass="entr" presetSubtype="1" fill="hold" grpId="0" nodeType="after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wheel(1)">
                                      <p:cBhvr>
                                        <p:cTn id="48" dur="2000"/>
                                        <p:tgtEl>
                                          <p:spTgt spid="6">
                                            <p:txEl>
                                              <p:pRg st="7" end="7"/>
                                            </p:txEl>
                                          </p:spTgt>
                                        </p:tgtEl>
                                      </p:cBhvr>
                                    </p:animEffect>
                                  </p:childTnLst>
                                </p:cTn>
                              </p:par>
                            </p:childTnLst>
                          </p:cTn>
                        </p:par>
                        <p:par>
                          <p:cTn id="49" fill="hold">
                            <p:stCondLst>
                              <p:cond delay="8000"/>
                            </p:stCondLst>
                            <p:childTnLst>
                              <p:par>
                                <p:cTn id="50" presetID="21" presetClass="entr" presetSubtype="1" fill="hold" grpId="0" nodeType="after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wheel(1)">
                                      <p:cBhvr>
                                        <p:cTn id="52"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A547-3FCF-B81A-2805-C57D26F3AFF4}"/>
              </a:ext>
            </a:extLst>
          </p:cNvPr>
          <p:cNvSpPr>
            <a:spLocks noGrp="1"/>
          </p:cNvSpPr>
          <p:nvPr>
            <p:ph type="title"/>
          </p:nvPr>
        </p:nvSpPr>
        <p:spPr>
          <a:xfrm>
            <a:off x="603270" y="0"/>
            <a:ext cx="11485949" cy="1052623"/>
          </a:xfrm>
          <a:solidFill>
            <a:schemeClr val="bg1">
              <a:alpha val="90000"/>
            </a:schemeClr>
          </a:solidFill>
        </p:spPr>
        <p:txBody>
          <a:bodyPr>
            <a:normAutofit fontScale="90000"/>
          </a:bodyPr>
          <a:lstStyle/>
          <a:p>
            <a:r>
              <a:rPr lang="en-US" dirty="0">
                <a:effectLst>
                  <a:outerShdw blurRad="38100" dist="38100" dir="2700000" algn="tl">
                    <a:srgbClr val="000000">
                      <a:alpha val="43137"/>
                    </a:srgbClr>
                  </a:outerShdw>
                </a:effectLst>
                <a:latin typeface="Arial Rounded MT Bold" panose="020F0704030504030204" pitchFamily="34" charset="0"/>
              </a:rPr>
              <a:t>Do Build Bridges w- Proper Boundaries (18)</a:t>
            </a:r>
          </a:p>
        </p:txBody>
      </p:sp>
      <p:sp>
        <p:nvSpPr>
          <p:cNvPr id="3" name="Content Placeholder 2">
            <a:extLst>
              <a:ext uri="{FF2B5EF4-FFF2-40B4-BE49-F238E27FC236}">
                <a16:creationId xmlns:a16="http://schemas.microsoft.com/office/drawing/2014/main" id="{784B951F-10FC-31B7-C62A-203334A7B559}"/>
              </a:ext>
            </a:extLst>
          </p:cNvPr>
          <p:cNvSpPr>
            <a:spLocks noGrp="1"/>
          </p:cNvSpPr>
          <p:nvPr>
            <p:ph idx="1"/>
          </p:nvPr>
        </p:nvSpPr>
        <p:spPr>
          <a:xfrm>
            <a:off x="511628" y="1201479"/>
            <a:ext cx="11168743" cy="3969235"/>
          </a:xfrm>
          <a:solidFill>
            <a:schemeClr val="bg1">
              <a:alpha val="90000"/>
            </a:schemeClr>
          </a:solidFill>
        </p:spPr>
        <p:txBody>
          <a:bodyPr>
            <a:normAutofit/>
          </a:bodyPr>
          <a:lstStyle/>
          <a:p>
            <a:pPr>
              <a:lnSpc>
                <a:spcPct val="12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Boundaries Should Be Decided Between You and God</a:t>
            </a:r>
          </a:p>
          <a:p>
            <a:pPr>
              <a:lnSpc>
                <a:spcPct val="12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They Should Be Exposed Only When You Feel Their Challenged </a:t>
            </a:r>
          </a:p>
          <a:p>
            <a:pPr marL="0" marR="0" indent="0">
              <a:lnSpc>
                <a:spcPct val="120000"/>
              </a:lnSpc>
              <a:spcBef>
                <a:spcPts val="0"/>
              </a:spcBef>
              <a:spcAft>
                <a:spcPts val="600"/>
              </a:spcAft>
              <a:buNone/>
            </a:pPr>
            <a:endPar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nSpc>
                <a:spcPct val="12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Not because we hate that person or because we want to repay them the same way, but because we must be wise in our actions and guard ourselves against being exposed to situations in which others hurt us.</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4397182"/>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plus(in)">
                                      <p:cBhvr>
                                        <p:cTn id="12" dur="2000"/>
                                        <p:tgtEl>
                                          <p:spTgt spid="3">
                                            <p:bg/>
                                          </p:spTgt>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plus(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plus(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plus(in)">
                                      <p:cBhvr>
                                        <p:cTn id="2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a:xfrm>
            <a:off x="2314575" y="1825625"/>
            <a:ext cx="7562850" cy="4667250"/>
          </a:xfrm>
          <a:solidFill>
            <a:schemeClr val="bg1"/>
          </a:solidFill>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Happy Thanksgiving</a:t>
            </a:r>
          </a:p>
          <a:p>
            <a:r>
              <a:rPr lang="en-US" b="1" dirty="0">
                <a:effectLst>
                  <a:outerShdw blurRad="38100" dist="38100" dir="2700000" algn="tl">
                    <a:srgbClr val="000000">
                      <a:alpha val="43137"/>
                    </a:srgbClr>
                  </a:outerShdw>
                </a:effectLst>
                <a:latin typeface="Arial Rounded MT Bold" panose="020F0704030504030204" pitchFamily="34" charset="0"/>
              </a:rPr>
              <a:t>Enjoy the Moment and Make Memories</a:t>
            </a:r>
          </a:p>
          <a:p>
            <a:r>
              <a:rPr lang="en-US" b="1" dirty="0">
                <a:effectLst>
                  <a:outerShdw blurRad="38100" dist="38100" dir="2700000" algn="tl">
                    <a:srgbClr val="000000">
                      <a:alpha val="43137"/>
                    </a:srgbClr>
                  </a:outerShdw>
                </a:effectLst>
                <a:latin typeface="Arial Rounded MT Bold" panose="020F0704030504030204" pitchFamily="34" charset="0"/>
              </a:rPr>
              <a:t>Don’t Take the Bait</a:t>
            </a:r>
          </a:p>
          <a:p>
            <a:r>
              <a:rPr lang="en-US" b="1" dirty="0">
                <a:effectLst>
                  <a:outerShdw blurRad="38100" dist="38100" dir="2700000" algn="tl">
                    <a:srgbClr val="000000">
                      <a:alpha val="43137"/>
                    </a:srgbClr>
                  </a:outerShdw>
                </a:effectLst>
                <a:latin typeface="Arial Rounded MT Bold" panose="020F0704030504030204" pitchFamily="34" charset="0"/>
              </a:rPr>
              <a:t>Pour Out Positive</a:t>
            </a:r>
          </a:p>
          <a:p>
            <a:r>
              <a:rPr lang="en-US" b="1" dirty="0">
                <a:effectLst>
                  <a:outerShdw blurRad="38100" dist="38100" dir="2700000" algn="tl">
                    <a:srgbClr val="000000">
                      <a:alpha val="43137"/>
                    </a:srgbClr>
                  </a:outerShdw>
                </a:effectLst>
                <a:latin typeface="Arial Rounded MT Bold" panose="020F0704030504030204" pitchFamily="34" charset="0"/>
              </a:rPr>
              <a:t>Set and Keep Boundaries</a:t>
            </a:r>
          </a:p>
          <a:p>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Remember Your Family…</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…Is Not the Manson Family!!</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…or the Addams Family!!</a:t>
            </a:r>
          </a:p>
          <a:p>
            <a:pPr marL="0" indent="0">
              <a:buNone/>
            </a:pPr>
            <a:endParaRPr lang="en-US" dirty="0"/>
          </a:p>
        </p:txBody>
      </p:sp>
      <p:sp>
        <p:nvSpPr>
          <p:cNvPr id="7" name="TextBox 6">
            <a:extLst>
              <a:ext uri="{FF2B5EF4-FFF2-40B4-BE49-F238E27FC236}">
                <a16:creationId xmlns:a16="http://schemas.microsoft.com/office/drawing/2014/main" id="{4290C7A2-B436-A179-DAA0-8537A559F1A4}"/>
              </a:ext>
            </a:extLst>
          </p:cNvPr>
          <p:cNvSpPr txBox="1"/>
          <p:nvPr/>
        </p:nvSpPr>
        <p:spPr>
          <a:xfrm>
            <a:off x="2240938" y="365125"/>
            <a:ext cx="7710123" cy="2308324"/>
          </a:xfrm>
          <a:prstGeom prst="rect">
            <a:avLst/>
          </a:prstGeom>
          <a:solidFill>
            <a:schemeClr val="bg1"/>
          </a:solidFill>
        </p:spPr>
        <p:txBody>
          <a:bodyPr wrap="square" rtlCol="0">
            <a:spAutoFit/>
          </a:bodyPr>
          <a:lstStyle/>
          <a:p>
            <a:pPr algn="ctr"/>
            <a:r>
              <a:rPr lang="en-US" sz="7200" dirty="0">
                <a:effectLst>
                  <a:outerShdw blurRad="38100" dist="38100" dir="2700000" algn="tl">
                    <a:srgbClr val="000000">
                      <a:alpha val="43137"/>
                    </a:srgbClr>
                  </a:outerShdw>
                </a:effectLst>
                <a:latin typeface="Arial Rounded MT Bold" panose="020F0704030504030204" pitchFamily="34" charset="0"/>
              </a:rPr>
              <a:t>Remember </a:t>
            </a:r>
            <a:br>
              <a:rPr lang="en-US" sz="7200" dirty="0">
                <a:effectLst>
                  <a:outerShdw blurRad="38100" dist="38100" dir="2700000" algn="tl">
                    <a:srgbClr val="000000">
                      <a:alpha val="43137"/>
                    </a:srgbClr>
                  </a:outerShdw>
                </a:effectLst>
                <a:latin typeface="Arial Rounded MT Bold" panose="020F0704030504030204" pitchFamily="34" charset="0"/>
              </a:rPr>
            </a:br>
            <a:r>
              <a:rPr lang="en-US" sz="7200" dirty="0">
                <a:effectLst>
                  <a:outerShdw blurRad="38100" dist="38100" dir="2700000" algn="tl">
                    <a:srgbClr val="000000">
                      <a:alpha val="43137"/>
                    </a:srgbClr>
                  </a:outerShdw>
                </a:effectLst>
                <a:latin typeface="Arial Rounded MT Bold" panose="020F0704030504030204" pitchFamily="34" charset="0"/>
              </a:rPr>
              <a:t>It is Temporary!!</a:t>
            </a:r>
            <a:endParaRPr lang="en-US" sz="7200" dirty="0"/>
          </a:p>
        </p:txBody>
      </p:sp>
    </p:spTree>
    <p:extLst>
      <p:ext uri="{BB962C8B-B14F-4D97-AF65-F5344CB8AC3E}">
        <p14:creationId xmlns:p14="http://schemas.microsoft.com/office/powerpoint/2010/main" val="1940704253"/>
      </p:ext>
    </p:extLst>
  </p:cSld>
  <p:clrMapOvr>
    <a:masterClrMapping/>
  </p:clrMapOvr>
  <mc:AlternateContent xmlns:mc="http://schemas.openxmlformats.org/markup-compatibility/2006" xmlns:p14="http://schemas.microsoft.com/office/powerpoint/2010/main">
    <mc:Choice Requires="p14">
      <p:transition spd="slow" p14:dur="3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1)">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heel(1)">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heel(1)">
                                      <p:cBhvr>
                                        <p:cTn id="35" dur="2000"/>
                                        <p:tgtEl>
                                          <p:spTgt spid="3">
                                            <p:txEl>
                                              <p:pRg st="6" end="6"/>
                                            </p:txEl>
                                          </p:spTgt>
                                        </p:tgtEl>
                                      </p:cBhvr>
                                    </p:animEffect>
                                  </p:childTnLst>
                                </p:cTn>
                              </p:par>
                            </p:childTnLst>
                          </p:cTn>
                        </p:par>
                        <p:par>
                          <p:cTn id="36" fill="hold">
                            <p:stCondLst>
                              <p:cond delay="2000"/>
                            </p:stCondLst>
                            <p:childTnLst>
                              <p:par>
                                <p:cTn id="37" presetID="21" presetClass="entr" presetSubtype="1"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heel(1)">
                                      <p:cBhvr>
                                        <p:cTn id="39" dur="2000"/>
                                        <p:tgtEl>
                                          <p:spTgt spid="3">
                                            <p:txEl>
                                              <p:pRg st="7" end="7"/>
                                            </p:txEl>
                                          </p:spTgt>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heel(1)">
                                      <p:cBhvr>
                                        <p:cTn id="43" dur="20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56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DF0FCF-D190-9558-FE08-40F66C3868AD}"/>
              </a:ext>
            </a:extLst>
          </p:cNvPr>
          <p:cNvSpPr txBox="1"/>
          <p:nvPr/>
        </p:nvSpPr>
        <p:spPr>
          <a:xfrm>
            <a:off x="3721396" y="3793038"/>
            <a:ext cx="2870790" cy="830997"/>
          </a:xfrm>
          <a:prstGeom prst="rect">
            <a:avLst/>
          </a:prstGeom>
          <a:noFill/>
        </p:spPr>
        <p:txBody>
          <a:bodyPr wrap="square" rtlCol="0">
            <a:spAutoFit/>
          </a:bodyPr>
          <a:lstStyle/>
          <a:p>
            <a:r>
              <a:rPr lang="en-US" sz="4800" dirty="0">
                <a:effectLst>
                  <a:outerShdw blurRad="38100" dist="38100" dir="2700000" algn="tl">
                    <a:srgbClr val="000000">
                      <a:alpha val="43137"/>
                    </a:srgbClr>
                  </a:outerShdw>
                </a:effectLst>
              </a:rPr>
              <a:t>Part 2</a:t>
            </a:r>
          </a:p>
        </p:txBody>
      </p:sp>
    </p:spTree>
    <p:extLst>
      <p:ext uri="{BB962C8B-B14F-4D97-AF65-F5344CB8AC3E}">
        <p14:creationId xmlns:p14="http://schemas.microsoft.com/office/powerpoint/2010/main" val="624642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a:xfrm>
            <a:off x="0" y="87086"/>
            <a:ext cx="12115799" cy="6770914"/>
          </a:xfrm>
        </p:spPr>
        <p:txBody>
          <a:bodyPr>
            <a:normAutofit fontScale="92500" lnSpcReduction="20000"/>
          </a:bodyPr>
          <a:lstStyle/>
          <a:p>
            <a:pPr marL="0" marR="0" indent="0" algn="ctr">
              <a:lnSpc>
                <a:spcPct val="110000"/>
              </a:lnSpc>
              <a:spcBef>
                <a:spcPts val="0"/>
              </a:spcBef>
              <a:buNone/>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Who are the toxic people in your life – </a:t>
            </a:r>
            <a:endParaRPr lang="en-US" sz="26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indent="0" algn="ctr">
              <a:lnSpc>
                <a:spcPct val="110000"/>
              </a:lnSpc>
              <a:spcBef>
                <a:spcPts val="0"/>
              </a:spcBef>
              <a:buNone/>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Maybe they are like Judas – </a:t>
            </a:r>
          </a:p>
          <a:p>
            <a:pPr marL="0" marR="0" algn="ctr">
              <a:lnSpc>
                <a:spcPct val="110000"/>
              </a:lnSpc>
              <a:spcBef>
                <a:spcPts val="0"/>
              </a:spcBef>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lying thieves, betrayers of trust. People who take advantage of every opportunity to get ahead on the backs of who ever gets in the way.</a:t>
            </a:r>
            <a:endParaRPr lang="en-US" sz="26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a:lnSpc>
                <a:spcPct val="110000"/>
              </a:lnSpc>
              <a:spcBef>
                <a:spcPts val="1200"/>
              </a:spcBef>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Maybe they are people that you have to rely on, </a:t>
            </a:r>
          </a:p>
          <a:p>
            <a:pPr marL="0" marR="0" indent="0" algn="ctr">
              <a:lnSpc>
                <a:spcPct val="110000"/>
              </a:lnSpc>
              <a:spcBef>
                <a:spcPts val="0"/>
              </a:spcBef>
              <a:spcAft>
                <a:spcPts val="800"/>
              </a:spcAft>
              <a:buNone/>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but they continually let you down.</a:t>
            </a:r>
            <a:endParaRPr lang="en-US" sz="26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a:lnSpc>
                <a:spcPct val="110000"/>
              </a:lnSpc>
              <a:spcBef>
                <a:spcPts val="0"/>
              </a:spcBef>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Maybe you share the toxicity – you have a great need to please, </a:t>
            </a:r>
          </a:p>
          <a:p>
            <a:pPr marL="0" marR="0" indent="0" algn="ctr">
              <a:lnSpc>
                <a:spcPct val="110000"/>
              </a:lnSpc>
              <a:spcBef>
                <a:spcPts val="0"/>
              </a:spcBef>
              <a:spcAft>
                <a:spcPts val="1200"/>
              </a:spcAft>
              <a:buNone/>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and they are impossible to please!</a:t>
            </a:r>
            <a:endParaRPr lang="en-US" sz="26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indent="0" algn="ctr">
              <a:lnSpc>
                <a:spcPct val="110000"/>
              </a:lnSpc>
              <a:spcBef>
                <a:spcPts val="0"/>
              </a:spcBef>
              <a:buNone/>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Maybe they are hateful people; </a:t>
            </a:r>
          </a:p>
          <a:p>
            <a:pPr marL="0" marR="0" algn="ctr">
              <a:lnSpc>
                <a:spcPct val="110000"/>
              </a:lnSpc>
              <a:spcBef>
                <a:spcPts val="0"/>
              </a:spcBef>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who pour their hate out on whoever is around or</a:t>
            </a:r>
          </a:p>
          <a:p>
            <a:pPr marL="0" marR="0" indent="0" algn="ctr">
              <a:lnSpc>
                <a:spcPct val="110000"/>
              </a:lnSpc>
              <a:spcBef>
                <a:spcPts val="0"/>
              </a:spcBef>
              <a:spcAft>
                <a:spcPts val="1200"/>
              </a:spcAft>
              <a:buNone/>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the one who should show you love, but they show hate.</a:t>
            </a:r>
            <a:endParaRPr lang="en-US" sz="26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indent="0" algn="ctr">
              <a:lnSpc>
                <a:spcPct val="110000"/>
              </a:lnSpc>
              <a:spcBef>
                <a:spcPts val="0"/>
              </a:spcBef>
              <a:buNone/>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Maybe they have a bent, twisted negative view of the world</a:t>
            </a:r>
          </a:p>
          <a:p>
            <a:pPr marL="0" marR="0" algn="ctr">
              <a:lnSpc>
                <a:spcPct val="110000"/>
              </a:lnSpc>
              <a:spcBef>
                <a:spcPts val="0"/>
              </a:spcBef>
              <a:spcAft>
                <a:spcPts val="800"/>
              </a:spcAft>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they share that twisted negative view with who ever will listen</a:t>
            </a:r>
            <a:endParaRPr lang="en-US" sz="26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a:lnSpc>
                <a:spcPct val="110000"/>
              </a:lnSpc>
              <a:spcBef>
                <a:spcPts val="0"/>
              </a:spcBef>
              <a:spcAft>
                <a:spcPts val="800"/>
              </a:spcAft>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Maybe they have power that they use to grind you down.</a:t>
            </a:r>
            <a:endParaRPr lang="en-US" sz="26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a:lnSpc>
                <a:spcPct val="110000"/>
              </a:lnSpc>
              <a:spcBef>
                <a:spcPts val="0"/>
              </a:spcBef>
              <a:spcAft>
                <a:spcPts val="800"/>
              </a:spcAft>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How do you deal with them?</a:t>
            </a:r>
            <a:endParaRPr lang="en-US" sz="26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gn="ctr">
              <a:lnSpc>
                <a:spcPct val="110000"/>
              </a:lnSpc>
              <a:spcBef>
                <a:spcPts val="0"/>
              </a:spcBef>
              <a:spcAft>
                <a:spcPts val="800"/>
              </a:spcAft>
            </a:pPr>
            <a:r>
              <a:rPr lang="en-US" sz="2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How does Jesus deal with Judas?</a:t>
            </a:r>
            <a:endParaRPr lang="en-US" sz="18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702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AA8C-9044-FA59-B485-03A6DBF662CA}"/>
              </a:ext>
            </a:extLst>
          </p:cNvPr>
          <p:cNvSpPr>
            <a:spLocks noGrp="1"/>
          </p:cNvSpPr>
          <p:nvPr>
            <p:ph type="title"/>
          </p:nvPr>
        </p:nvSpPr>
        <p:spPr>
          <a:xfrm>
            <a:off x="217713" y="365125"/>
            <a:ext cx="11865429" cy="1325563"/>
          </a:xfrm>
        </p:spPr>
        <p:txBody>
          <a:bodyPr>
            <a:noAutofit/>
          </a:bodyPr>
          <a:lstStyle/>
          <a:p>
            <a:r>
              <a:rPr lang="en-US" sz="4800" b="1" dirty="0">
                <a:effectLst>
                  <a:outerShdw blurRad="38100" dist="38100" dir="2700000" algn="tl">
                    <a:srgbClr val="000000">
                      <a:alpha val="43137"/>
                    </a:srgbClr>
                  </a:outerShdw>
                </a:effectLst>
                <a:latin typeface="Arial Rounded MT Bold" panose="020F0704030504030204" pitchFamily="34" charset="0"/>
              </a:rPr>
              <a:t>Toxic Can Be an Attitude or Personality</a:t>
            </a:r>
          </a:p>
        </p:txBody>
      </p:sp>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p:txBody>
          <a:bodyPr>
            <a:normAutofit/>
          </a:bodyPr>
          <a:lstStyle/>
          <a:p>
            <a:pPr marL="0" indent="0" algn="ctr">
              <a:lnSpc>
                <a:spcPct val="100000"/>
              </a:lnSpc>
              <a:buNone/>
            </a:pPr>
            <a:r>
              <a:rPr lang="en-US" sz="5400" b="1" dirty="0">
                <a:effectLst>
                  <a:outerShdw blurRad="38100" dist="38100" dir="2700000" algn="tl">
                    <a:srgbClr val="000000">
                      <a:alpha val="43137"/>
                    </a:srgbClr>
                  </a:outerShdw>
                </a:effectLst>
                <a:latin typeface="Arial Rounded MT Bold" panose="020F0704030504030204" pitchFamily="34" charset="0"/>
              </a:rPr>
              <a:t>Sometimes You Are </a:t>
            </a:r>
          </a:p>
          <a:p>
            <a:pPr algn="ctr">
              <a:lnSpc>
                <a:spcPct val="100000"/>
              </a:lnSpc>
            </a:pPr>
            <a:r>
              <a:rPr lang="en-US" sz="5400" b="1" dirty="0">
                <a:effectLst>
                  <a:outerShdw blurRad="38100" dist="38100" dir="2700000" algn="tl">
                    <a:srgbClr val="000000">
                      <a:alpha val="43137"/>
                    </a:srgbClr>
                  </a:outerShdw>
                </a:effectLst>
                <a:latin typeface="Arial Rounded MT Bold" panose="020F0704030504030204" pitchFamily="34" charset="0"/>
              </a:rPr>
              <a:t>Confronted By Toxic Without</a:t>
            </a:r>
          </a:p>
          <a:p>
            <a:pPr algn="ctr">
              <a:lnSpc>
                <a:spcPct val="100000"/>
              </a:lnSpc>
            </a:pPr>
            <a:r>
              <a:rPr lang="en-US" sz="5400" b="1" dirty="0">
                <a:effectLst>
                  <a:outerShdw blurRad="38100" dist="38100" dir="2700000" algn="tl">
                    <a:srgbClr val="000000">
                      <a:alpha val="43137"/>
                    </a:srgbClr>
                  </a:outerShdw>
                </a:effectLst>
                <a:latin typeface="Arial Rounded MT Bold" panose="020F0704030504030204" pitchFamily="34" charset="0"/>
              </a:rPr>
              <a:t>Confronted By Toxic Within</a:t>
            </a:r>
          </a:p>
          <a:p>
            <a:pPr marL="0" indent="0">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2">
            <a:extLst>
              <a:ext uri="{FF2B5EF4-FFF2-40B4-BE49-F238E27FC236}">
                <a16:creationId xmlns:a16="http://schemas.microsoft.com/office/drawing/2014/main" id="{43DC7C60-73DE-E591-0D78-341787F0ADAD}"/>
              </a:ext>
            </a:extLst>
          </p:cNvPr>
          <p:cNvSpPr txBox="1">
            <a:spLocks/>
          </p:cNvSpPr>
          <p:nvPr/>
        </p:nvSpPr>
        <p:spPr>
          <a:xfrm>
            <a:off x="2732315" y="1357540"/>
            <a:ext cx="6509657" cy="5337174"/>
          </a:xfrm>
          <a:prstGeom prst="rect">
            <a:avLst/>
          </a:prstGeom>
          <a:solidFill>
            <a:schemeClr val="bg1">
              <a:alpha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Jesus Had to Confront TOXIC </a:t>
            </a:r>
          </a:p>
          <a:p>
            <a:r>
              <a:rPr lang="en-US" sz="3200" b="1" dirty="0">
                <a:effectLst>
                  <a:outerShdw blurRad="38100" dist="38100" dir="2700000" algn="tl">
                    <a:srgbClr val="000000">
                      <a:alpha val="43137"/>
                    </a:srgbClr>
                  </a:outerShdw>
                </a:effectLst>
                <a:latin typeface="Arial Rounded MT Bold" panose="020F0704030504030204" pitchFamily="34" charset="0"/>
              </a:rPr>
              <a:t>Within –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Judas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Disciples</a:t>
            </a:r>
          </a:p>
          <a:p>
            <a:r>
              <a:rPr lang="en-US" sz="3200" b="1" dirty="0">
                <a:effectLst>
                  <a:outerShdw blurRad="38100" dist="38100" dir="2700000" algn="tl">
                    <a:srgbClr val="000000">
                      <a:alpha val="43137"/>
                    </a:srgbClr>
                  </a:outerShdw>
                </a:effectLst>
                <a:latin typeface="Arial Rounded MT Bold" panose="020F0704030504030204" pitchFamily="34" charset="0"/>
              </a:rPr>
              <a:t>Without – </a:t>
            </a: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Religion</a:t>
            </a: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Satan </a:t>
            </a: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Broken  </a:t>
            </a:r>
          </a:p>
          <a:p>
            <a:pPr marL="0" indent="0">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How Did He Do This…</a:t>
            </a:r>
          </a:p>
          <a:p>
            <a:pPr marL="0" indent="0">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            …Effectively/ Positively?</a:t>
            </a:r>
          </a:p>
        </p:txBody>
      </p:sp>
    </p:spTree>
    <p:extLst>
      <p:ext uri="{BB962C8B-B14F-4D97-AF65-F5344CB8AC3E}">
        <p14:creationId xmlns:p14="http://schemas.microsoft.com/office/powerpoint/2010/main" val="279103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out)">
                                      <p:cBhvr>
                                        <p:cTn id="7" dur="2000"/>
                                        <p:tgtEl>
                                          <p:spTgt spid="4">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ircle(out)">
                                      <p:cBhvr>
                                        <p:cTn id="10" dur="2000"/>
                                        <p:tgtEl>
                                          <p:spTgt spid="4">
                                            <p:txEl>
                                              <p:pRg st="0" end="0"/>
                                            </p:txEl>
                                          </p:spTgt>
                                        </p:tgtEl>
                                      </p:cBhvr>
                                    </p:animEffect>
                                  </p:childTnLst>
                                </p:cTn>
                              </p:par>
                            </p:childTnLst>
                          </p:cTn>
                        </p:par>
                        <p:par>
                          <p:cTn id="11" fill="hold">
                            <p:stCondLst>
                              <p:cond delay="2000"/>
                            </p:stCondLst>
                            <p:childTnLst>
                              <p:par>
                                <p:cTn id="12" presetID="6" presetClass="entr" presetSubtype="32"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ircle(out)">
                                      <p:cBhvr>
                                        <p:cTn id="14" dur="2000"/>
                                        <p:tgtEl>
                                          <p:spTgt spid="4">
                                            <p:txEl>
                                              <p:pRg st="1" end="1"/>
                                            </p:txEl>
                                          </p:spTgt>
                                        </p:tgtEl>
                                      </p:cBhvr>
                                    </p:animEffect>
                                  </p:childTnLst>
                                </p:cTn>
                              </p:par>
                            </p:childTnLst>
                          </p:cTn>
                        </p:par>
                        <p:par>
                          <p:cTn id="15" fill="hold">
                            <p:stCondLst>
                              <p:cond delay="4000"/>
                            </p:stCondLst>
                            <p:childTnLst>
                              <p:par>
                                <p:cTn id="16" presetID="6" presetClass="entr" presetSubtype="32"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out)">
                                      <p:cBhvr>
                                        <p:cTn id="18" dur="2000"/>
                                        <p:tgtEl>
                                          <p:spTgt spid="4">
                                            <p:txEl>
                                              <p:pRg st="2" end="2"/>
                                            </p:txEl>
                                          </p:spTgt>
                                        </p:tgtEl>
                                      </p:cBhvr>
                                    </p:animEffect>
                                  </p:childTnLst>
                                </p:cTn>
                              </p:par>
                            </p:childTnLst>
                          </p:cTn>
                        </p:par>
                        <p:par>
                          <p:cTn id="19" fill="hold">
                            <p:stCondLst>
                              <p:cond delay="6000"/>
                            </p:stCondLst>
                            <p:childTnLst>
                              <p:par>
                                <p:cTn id="20" presetID="6" presetClass="entr" presetSubtype="32"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out)">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out)">
                                      <p:cBhvr>
                                        <p:cTn id="27" dur="2000"/>
                                        <p:tgtEl>
                                          <p:spTgt spid="4">
                                            <p:txEl>
                                              <p:pRg st="4" end="4"/>
                                            </p:txEl>
                                          </p:spTgt>
                                        </p:tgtEl>
                                      </p:cBhvr>
                                    </p:animEffect>
                                  </p:childTnLst>
                                </p:cTn>
                              </p:par>
                            </p:childTnLst>
                          </p:cTn>
                        </p:par>
                        <p:par>
                          <p:cTn id="28" fill="hold">
                            <p:stCondLst>
                              <p:cond delay="2000"/>
                            </p:stCondLst>
                            <p:childTnLst>
                              <p:par>
                                <p:cTn id="29" presetID="6" presetClass="entr" presetSubtype="32"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circle(out)">
                                      <p:cBhvr>
                                        <p:cTn id="31" dur="2000"/>
                                        <p:tgtEl>
                                          <p:spTgt spid="4">
                                            <p:txEl>
                                              <p:pRg st="5" end="5"/>
                                            </p:txEl>
                                          </p:spTgt>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circle(out)">
                                      <p:cBhvr>
                                        <p:cTn id="35" dur="2000"/>
                                        <p:tgtEl>
                                          <p:spTgt spid="4">
                                            <p:txEl>
                                              <p:pRg st="6" end="6"/>
                                            </p:txEl>
                                          </p:spTgt>
                                        </p:tgtEl>
                                      </p:cBhvr>
                                    </p:animEffect>
                                  </p:childTnLst>
                                </p:cTn>
                              </p:par>
                            </p:childTnLst>
                          </p:cTn>
                        </p:par>
                        <p:par>
                          <p:cTn id="36" fill="hold">
                            <p:stCondLst>
                              <p:cond delay="6000"/>
                            </p:stCondLst>
                            <p:childTnLst>
                              <p:par>
                                <p:cTn id="37" presetID="6" presetClass="entr" presetSubtype="32"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circle(out)">
                                      <p:cBhvr>
                                        <p:cTn id="39" dur="2000"/>
                                        <p:tgtEl>
                                          <p:spTgt spid="4">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circle(out)">
                                      <p:cBhvr>
                                        <p:cTn id="44" dur="2000"/>
                                        <p:tgtEl>
                                          <p:spTgt spid="4">
                                            <p:txEl>
                                              <p:pRg st="8" end="8"/>
                                            </p:txEl>
                                          </p:spTgt>
                                        </p:tgtEl>
                                      </p:cBhvr>
                                    </p:animEffect>
                                  </p:childTnLst>
                                </p:cTn>
                              </p:par>
                            </p:childTnLst>
                          </p:cTn>
                        </p:par>
                        <p:par>
                          <p:cTn id="45" fill="hold">
                            <p:stCondLst>
                              <p:cond delay="2000"/>
                            </p:stCondLst>
                            <p:childTnLst>
                              <p:par>
                                <p:cTn id="46" presetID="6" presetClass="entr" presetSubtype="32" fill="hold" grpId="0" nodeType="after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circle(out)">
                                      <p:cBhvr>
                                        <p:cTn id="48"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986D48D-1F20-9D93-DE7E-9B8267FDD2AB}"/>
              </a:ext>
            </a:extLst>
          </p:cNvPr>
          <p:cNvSpPr>
            <a:spLocks noGrp="1"/>
          </p:cNvSpPr>
          <p:nvPr>
            <p:ph idx="1"/>
          </p:nvPr>
        </p:nvSpPr>
        <p:spPr>
          <a:xfrm>
            <a:off x="838200" y="555171"/>
            <a:ext cx="10515600" cy="5621792"/>
          </a:xfrm>
        </p:spPr>
        <p:txBody>
          <a:bodyPr>
            <a:normAutofit/>
          </a:bodyPr>
          <a:lstStyle/>
          <a:p>
            <a:pPr marL="0" indent="0">
              <a:buNone/>
            </a:pPr>
            <a:r>
              <a:rPr lang="en-US" sz="4800" dirty="0">
                <a:effectLst>
                  <a:outerShdw blurRad="38100" dist="38100" dir="2700000" algn="tl">
                    <a:srgbClr val="000000">
                      <a:alpha val="43137"/>
                    </a:srgbClr>
                  </a:outerShdw>
                </a:effectLst>
                <a:latin typeface="Amasis MT Pro Black" panose="02040A04050005020304" pitchFamily="18" charset="0"/>
              </a:rPr>
              <a:t>        Thanksgiving </a:t>
            </a:r>
          </a:p>
        </p:txBody>
      </p:sp>
    </p:spTree>
    <p:extLst>
      <p:ext uri="{BB962C8B-B14F-4D97-AF65-F5344CB8AC3E}">
        <p14:creationId xmlns:p14="http://schemas.microsoft.com/office/powerpoint/2010/main" val="156331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CA5281-54B1-D8BF-F9E7-F56DDF3F90B3}"/>
              </a:ext>
            </a:extLst>
          </p:cNvPr>
          <p:cNvSpPr>
            <a:spLocks noGrp="1"/>
          </p:cNvSpPr>
          <p:nvPr>
            <p:ph idx="1"/>
          </p:nvPr>
        </p:nvSpPr>
        <p:spPr>
          <a:xfrm>
            <a:off x="87087" y="87086"/>
            <a:ext cx="11908970" cy="6553199"/>
          </a:xfrm>
          <a:solidFill>
            <a:schemeClr val="bg1"/>
          </a:solidFill>
        </p:spPr>
        <p:txBody>
          <a:bodyPr/>
          <a:lstStyle/>
          <a:p>
            <a:pPr marL="0" indent="0" algn="ctr">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John 13:1-6 (MSG)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 </a:t>
            </a:r>
            <a:r>
              <a:rPr lang="en-US" dirty="0">
                <a:effectLst>
                  <a:outerShdw blurRad="38100" dist="38100" dir="2700000" algn="tl">
                    <a:srgbClr val="000000">
                      <a:alpha val="43137"/>
                    </a:srgbClr>
                  </a:outerShdw>
                </a:effectLst>
                <a:latin typeface="Arial Rounded MT Bold" panose="020F0704030504030204" pitchFamily="34" charset="0"/>
              </a:rPr>
              <a:t> Just before the Passover Feast, Jesus knew that the time had come to leave this world to go to the Father. Having loved his dear companions, he continued to love them right to the end.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2 </a:t>
            </a:r>
            <a:r>
              <a:rPr lang="en-US" dirty="0">
                <a:effectLst>
                  <a:outerShdw blurRad="38100" dist="38100" dir="2700000" algn="tl">
                    <a:srgbClr val="000000">
                      <a:alpha val="43137"/>
                    </a:srgbClr>
                  </a:outerShdw>
                </a:effectLst>
                <a:latin typeface="Arial Rounded MT Bold" panose="020F0704030504030204" pitchFamily="34" charset="0"/>
              </a:rPr>
              <a:t> It was suppertime. The Devil by now had Judas, son of Simon the Iscariot, firmly in his grip, all set for the betrayal.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3 </a:t>
            </a:r>
            <a:r>
              <a:rPr lang="en-US" dirty="0">
                <a:effectLst>
                  <a:outerShdw blurRad="38100" dist="38100" dir="2700000" algn="tl">
                    <a:srgbClr val="000000">
                      <a:alpha val="43137"/>
                    </a:srgbClr>
                  </a:outerShdw>
                </a:effectLst>
                <a:latin typeface="Arial Rounded MT Bold" panose="020F0704030504030204" pitchFamily="34" charset="0"/>
              </a:rPr>
              <a:t> Jesus knew that the Father had put him in complete charge of everything, that he came from God </a:t>
            </a:r>
          </a:p>
          <a:p>
            <a:pPr marL="0" indent="0" algn="ctr">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and was on his way back to God.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4 </a:t>
            </a:r>
            <a:r>
              <a:rPr lang="en-US" dirty="0">
                <a:effectLst>
                  <a:outerShdw blurRad="38100" dist="38100" dir="2700000" algn="tl">
                    <a:srgbClr val="000000">
                      <a:alpha val="43137"/>
                    </a:srgbClr>
                  </a:outerShdw>
                </a:effectLst>
                <a:latin typeface="Arial Rounded MT Bold" panose="020F0704030504030204" pitchFamily="34" charset="0"/>
              </a:rPr>
              <a:t> So he got up from the supper table, set aside his robe, </a:t>
            </a:r>
          </a:p>
          <a:p>
            <a:pPr marL="0" indent="0" algn="ctr">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and put on an apron.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5 </a:t>
            </a:r>
            <a:r>
              <a:rPr lang="en-US" dirty="0">
                <a:effectLst>
                  <a:outerShdw blurRad="38100" dist="38100" dir="2700000" algn="tl">
                    <a:srgbClr val="000000">
                      <a:alpha val="43137"/>
                    </a:srgbClr>
                  </a:outerShdw>
                </a:effectLst>
                <a:latin typeface="Arial Rounded MT Bold" panose="020F0704030504030204" pitchFamily="34" charset="0"/>
              </a:rPr>
              <a:t> Then he poured water into a basin and began to wash the feet of the disciples, drying them with his apron. </a:t>
            </a:r>
            <a:br>
              <a:rPr lang="en-US" dirty="0">
                <a:effectLst>
                  <a:outerShdw blurRad="38100" dist="38100" dir="2700000" algn="tl">
                    <a:srgbClr val="000000">
                      <a:alpha val="43137"/>
                    </a:srgbClr>
                  </a:outerShdw>
                </a:effectLst>
                <a:latin typeface="Arial Rounded MT Bold" panose="020F0704030504030204" pitchFamily="34" charset="0"/>
              </a:rPr>
            </a:b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extLst>
      <p:ext uri="{BB962C8B-B14F-4D97-AF65-F5344CB8AC3E}">
        <p14:creationId xmlns:p14="http://schemas.microsoft.com/office/powerpoint/2010/main" val="1685677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AB1EA-DC27-DFB1-E449-AC9A0B65264F}"/>
              </a:ext>
            </a:extLst>
          </p:cNvPr>
          <p:cNvSpPr>
            <a:spLocks noGrp="1"/>
          </p:cNvSpPr>
          <p:nvPr>
            <p:ph idx="1"/>
          </p:nvPr>
        </p:nvSpPr>
        <p:spPr>
          <a:xfrm>
            <a:off x="195943" y="261256"/>
            <a:ext cx="11821886" cy="6379029"/>
          </a:xfrm>
        </p:spPr>
        <p:txBody>
          <a:bodyPr/>
          <a:lstStyle/>
          <a:p>
            <a:pPr marL="0" indent="0">
              <a:buNone/>
            </a:pPr>
            <a:r>
              <a:rPr lang="en-US" dirty="0"/>
              <a:t>Jesus was Secure in HIS </a:t>
            </a:r>
          </a:p>
          <a:p>
            <a:pPr marL="0" indent="0">
              <a:buNone/>
            </a:pPr>
            <a:r>
              <a:rPr lang="en-US" dirty="0"/>
              <a:t>Assignment</a:t>
            </a:r>
          </a:p>
          <a:p>
            <a:pPr marL="0" indent="0">
              <a:buNone/>
            </a:pPr>
            <a:endParaRPr lang="en-US" dirty="0"/>
          </a:p>
        </p:txBody>
      </p:sp>
    </p:spTree>
    <p:extLst>
      <p:ext uri="{BB962C8B-B14F-4D97-AF65-F5344CB8AC3E}">
        <p14:creationId xmlns:p14="http://schemas.microsoft.com/office/powerpoint/2010/main" val="175070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a:xfrm>
            <a:off x="250371" y="130629"/>
            <a:ext cx="11734800" cy="6596741"/>
          </a:xfrm>
        </p:spPr>
        <p:txBody>
          <a:bodyPr/>
          <a:lstStyle/>
          <a:p>
            <a:pPr marL="0" marR="0" algn="ctr">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Jesus’ Service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Eating with him – Middle east – to eat with is to accept – Jesus is accused of eating with sinners &amp; thus accepting them.</a:t>
            </a:r>
          </a:p>
          <a:p>
            <a:pPr marL="0" marR="0">
              <a:lnSpc>
                <a:spcPct val="107000"/>
              </a:lnSpc>
              <a:spcBef>
                <a:spcPts val="0"/>
              </a:spcBef>
              <a:spcAft>
                <a:spcPts val="800"/>
              </a:spcAft>
            </a:pPr>
            <a:r>
              <a:rPr lang="en-US" sz="18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Jesus ate with Judas</a:t>
            </a: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 every day, but this special meal – the Passover, the Last Supper, the “do this in remembrance of me” meal. He shares this meal with toxic Judas.</a:t>
            </a:r>
          </a:p>
          <a:p>
            <a:pPr marL="0" marR="0">
              <a:lnSpc>
                <a:spcPct val="107000"/>
              </a:lnSpc>
              <a:spcBef>
                <a:spcPts val="0"/>
              </a:spcBef>
              <a:spcAft>
                <a:spcPts val="800"/>
              </a:spcAft>
            </a:pPr>
            <a:r>
              <a:rPr lang="en-US" sz="18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They share the same dipping bowl</a:t>
            </a: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“The one who dipped his bread with me…” He shares his dipping bowl with the one who is in the midst of betraying him – and Jesus knows it – he in not unaware.</a:t>
            </a:r>
          </a:p>
          <a:p>
            <a:pPr marL="0" marR="0">
              <a:lnSpc>
                <a:spcPct val="107000"/>
              </a:lnSpc>
              <a:spcBef>
                <a:spcPts val="0"/>
              </a:spcBef>
              <a:spcAft>
                <a:spcPts val="800"/>
              </a:spcAft>
            </a:pPr>
            <a:r>
              <a:rPr lang="en-US" sz="18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Jesus washes Judas’ feet</a:t>
            </a:r>
            <a:endPar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It is Peter he has the argument with.</a:t>
            </a:r>
          </a:p>
          <a:p>
            <a:pPr marL="0" marR="0">
              <a:lnSpc>
                <a:spcPct val="107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Lowest service</a:t>
            </a:r>
          </a:p>
          <a:p>
            <a:pPr marL="0" marR="0">
              <a:lnSpc>
                <a:spcPct val="107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Intimate service – two men who would not participate in the foot washing – one would leave and then the other.</a:t>
            </a:r>
          </a:p>
          <a:p>
            <a:pPr marL="0" marR="0" algn="ctr">
              <a:lnSpc>
                <a:spcPct val="107000"/>
              </a:lnSpc>
              <a:spcBef>
                <a:spcPts val="0"/>
              </a:spcBef>
              <a:spcAft>
                <a:spcPts val="800"/>
              </a:spcAft>
            </a:pPr>
            <a:r>
              <a:rPr lang="en-US" sz="1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Jesus way of dealing with toxic people is to serve them, show them love, and welcome them in.</a:t>
            </a:r>
            <a:endPar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If we are to follow Jesus, this is how we should deal with toxic </a:t>
            </a:r>
            <a:r>
              <a:rPr lang="en-US" sz="18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peple</a:t>
            </a:r>
            <a:r>
              <a:rPr lang="en-US" sz="1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8383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a:xfrm>
            <a:off x="228600" y="174172"/>
            <a:ext cx="11734800" cy="6466114"/>
          </a:xfrm>
        </p:spPr>
        <p:txBody>
          <a:bodyPr>
            <a:normAutofit fontScale="85000" lnSpcReduction="10000"/>
          </a:bodyPr>
          <a:lstStyle/>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You might say, that will never work!</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What is our purpose? Is it to change the toxic person or is it to be like Jesus?</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This is not to change Judas – it is right after this that Jesus frees him to betray Him.</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It is our goal to be like Jesus, and let God change people.</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Jesus’ Strength</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Jesus loves &amp; Serves Judas, not to placate him, or even to change him – we often try to placate toxic people, dance around them, avoid them.</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Jesus gets in his face and serves him.</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You might say, “I could never do that.” Neither could I.</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Jesus does it because of the power within him.</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Jesus knows who he is…</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0000"/>
              </a:lnSpc>
              <a:spcBef>
                <a:spcPts val="0"/>
              </a:spcBef>
              <a:spcAft>
                <a:spcPts val="800"/>
              </a:spcAft>
            </a:pPr>
            <a:r>
              <a:rPr lang="en-US" sz="1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John 13:1&amp;3</a:t>
            </a:r>
            <a:endPar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 It was just before the Passover Festival. Jesus knew that the hour had come for him to leave this world and go to the Father. Having loved his own who were in the world, he loved them to the end.</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3 Jesus knew that the Father had put all things under his power, and that he had come from God and was returning to God;</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We need to meditate on who we are in Christ. – that way we will not try to build our self worth by trying to please, or change, or defeat the toxic people in our lives.</a:t>
            </a:r>
          </a:p>
          <a:p>
            <a:pPr marL="0" marR="0">
              <a:lnSpc>
                <a:spcPct val="110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Meditate on who you are in Christ – Loved, accepted, adopted, forgiven.</a:t>
            </a:r>
          </a:p>
        </p:txBody>
      </p:sp>
    </p:spTree>
    <p:extLst>
      <p:ext uri="{BB962C8B-B14F-4D97-AF65-F5344CB8AC3E}">
        <p14:creationId xmlns:p14="http://schemas.microsoft.com/office/powerpoint/2010/main" val="2909576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a:xfrm>
            <a:off x="250371" y="228601"/>
            <a:ext cx="11734800" cy="6498770"/>
          </a:xfrm>
        </p:spPr>
        <p:txBody>
          <a:bodyPr>
            <a:normAutofit/>
          </a:bodyPr>
          <a:lstStyle/>
          <a:p>
            <a:pPr marL="0" marR="0" indent="0" algn="ctr">
              <a:lnSpc>
                <a:spcPct val="107000"/>
              </a:lnSpc>
              <a:spcBef>
                <a:spcPts val="0"/>
              </a:spcBef>
              <a:spcAft>
                <a:spcPts val="800"/>
              </a:spcAft>
              <a:buNone/>
            </a:pPr>
            <a:r>
              <a:rPr lang="en-US" sz="1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Jesus’ call</a:t>
            </a:r>
            <a:endPar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Matthew 5:43-44</a:t>
            </a: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"You have heard that it was said, ’Love your neighbor and hate your enemy.’ But I tell you, love your enemies and pray for those who persecute you, that you may be children of your Father in heaven. He causes his sun to rise on the evil and the good, and sends rain on the righteous and the unrighteous.”</a:t>
            </a:r>
          </a:p>
          <a:p>
            <a:pPr marL="0" marR="0">
              <a:lnSpc>
                <a:spcPct val="107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Luke 6:27,28 &amp;36</a:t>
            </a:r>
            <a:endPar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"But to you who are listening I say: Love your enemies, do good to those who hate you, bless those who curse you, pray for those who mistreat you. … Be merciful, just as your Father is merciful.”</a:t>
            </a:r>
          </a:p>
          <a:p>
            <a:pPr marL="0" marR="0">
              <a:lnSpc>
                <a:spcPct val="107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gn="ctr">
              <a:lnSpc>
                <a:spcPct val="107000"/>
              </a:lnSpc>
              <a:spcBef>
                <a:spcPts val="0"/>
              </a:spcBef>
              <a:spcAft>
                <a:spcPts val="800"/>
              </a:spcAft>
              <a:buNone/>
            </a:pPr>
            <a:r>
              <a:rPr lang="en-US" sz="1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Paul’s call</a:t>
            </a:r>
          </a:p>
          <a:p>
            <a:pPr marL="0" marR="0">
              <a:lnSpc>
                <a:spcPct val="107000"/>
              </a:lnSpc>
              <a:spcBef>
                <a:spcPts val="0"/>
              </a:spcBef>
              <a:spcAft>
                <a:spcPts val="800"/>
              </a:spcAft>
            </a:pPr>
            <a:r>
              <a:rPr lang="en-US" sz="1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Romans 12:14-21</a:t>
            </a:r>
            <a:endPar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Bless those who persecute you; bless and do not curse. …</a:t>
            </a:r>
          </a:p>
          <a:p>
            <a:pPr marL="0" marR="0">
              <a:lnSpc>
                <a:spcPct val="107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Do not repay anyone evil for evil. …Do not take revenge, my dear friends, but leave room for God’s wrath, for it is written: "It is mine to avenge; I will repay," says the Lord. On the contrary:</a:t>
            </a:r>
          </a:p>
          <a:p>
            <a:pPr marL="0" marR="0">
              <a:lnSpc>
                <a:spcPct val="107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If your enemy is hungry, feed him; if he is thirsty, give him something to drink. In doing this, you will heap burning coals on his head." (and they will be ashamed of what they have done to you – NLT)</a:t>
            </a:r>
          </a:p>
          <a:p>
            <a:pPr marL="0" marR="0">
              <a:lnSpc>
                <a:spcPct val="107000"/>
              </a:lnSpc>
              <a:spcBef>
                <a:spcPts val="0"/>
              </a:spcBef>
              <a:spcAft>
                <a:spcPts val="800"/>
              </a:spcAft>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Do not be overcome by evil, but overcome evil with good.</a:t>
            </a:r>
          </a:p>
        </p:txBody>
      </p:sp>
    </p:spTree>
    <p:extLst>
      <p:ext uri="{BB962C8B-B14F-4D97-AF65-F5344CB8AC3E}">
        <p14:creationId xmlns:p14="http://schemas.microsoft.com/office/powerpoint/2010/main" val="2861270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608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AA8C-9044-FA59-B485-03A6DBF662CA}"/>
              </a:ext>
            </a:extLst>
          </p:cNvPr>
          <p:cNvSpPr>
            <a:spLocks noGrp="1"/>
          </p:cNvSpPr>
          <p:nvPr>
            <p:ph type="title"/>
          </p:nvPr>
        </p:nvSpPr>
        <p:spPr>
          <a:xfrm>
            <a:off x="217713" y="365125"/>
            <a:ext cx="11865429" cy="1325563"/>
          </a:xfrm>
        </p:spPr>
        <p:txBody>
          <a:bodyPr>
            <a:noAutofit/>
          </a:bodyPr>
          <a:lstStyle/>
          <a:p>
            <a:r>
              <a:rPr lang="en-US" sz="4800" b="1" dirty="0">
                <a:effectLst>
                  <a:outerShdw blurRad="38100" dist="38100" dir="2700000" algn="tl">
                    <a:srgbClr val="000000">
                      <a:alpha val="43137"/>
                    </a:srgbClr>
                  </a:outerShdw>
                </a:effectLst>
                <a:latin typeface="Arial Rounded MT Bold" panose="020F0704030504030204" pitchFamily="34" charset="0"/>
              </a:rPr>
              <a:t>Toxic Can Be an Attitude or Personality</a:t>
            </a:r>
          </a:p>
        </p:txBody>
      </p:sp>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p:txBody>
          <a:bodyPr>
            <a:normAutofit/>
          </a:bodyPr>
          <a:lstStyle/>
          <a:p>
            <a:pPr marL="0" indent="0" algn="ctr">
              <a:lnSpc>
                <a:spcPct val="100000"/>
              </a:lnSpc>
              <a:buNone/>
            </a:pPr>
            <a:r>
              <a:rPr lang="en-US" sz="5400" b="1" dirty="0">
                <a:effectLst>
                  <a:outerShdw blurRad="38100" dist="38100" dir="2700000" algn="tl">
                    <a:srgbClr val="000000">
                      <a:alpha val="43137"/>
                    </a:srgbClr>
                  </a:outerShdw>
                </a:effectLst>
                <a:latin typeface="Arial Rounded MT Bold" panose="020F0704030504030204" pitchFamily="34" charset="0"/>
              </a:rPr>
              <a:t>Sometimes You Are </a:t>
            </a:r>
          </a:p>
          <a:p>
            <a:pPr algn="ctr">
              <a:lnSpc>
                <a:spcPct val="100000"/>
              </a:lnSpc>
            </a:pPr>
            <a:r>
              <a:rPr lang="en-US" sz="5400" b="1" dirty="0">
                <a:effectLst>
                  <a:outerShdw blurRad="38100" dist="38100" dir="2700000" algn="tl">
                    <a:srgbClr val="000000">
                      <a:alpha val="43137"/>
                    </a:srgbClr>
                  </a:outerShdw>
                </a:effectLst>
                <a:latin typeface="Arial Rounded MT Bold" panose="020F0704030504030204" pitchFamily="34" charset="0"/>
              </a:rPr>
              <a:t>Confronted By Toxic Without</a:t>
            </a:r>
          </a:p>
          <a:p>
            <a:pPr algn="ctr">
              <a:lnSpc>
                <a:spcPct val="100000"/>
              </a:lnSpc>
            </a:pPr>
            <a:r>
              <a:rPr lang="en-US" sz="5400" b="1" dirty="0">
                <a:effectLst>
                  <a:outerShdw blurRad="38100" dist="38100" dir="2700000" algn="tl">
                    <a:srgbClr val="000000">
                      <a:alpha val="43137"/>
                    </a:srgbClr>
                  </a:outerShdw>
                </a:effectLst>
                <a:latin typeface="Arial Rounded MT Bold" panose="020F0704030504030204" pitchFamily="34" charset="0"/>
              </a:rPr>
              <a:t>Confronted By Toxic Within</a:t>
            </a:r>
          </a:p>
          <a:p>
            <a:pPr marL="0" indent="0">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2">
            <a:extLst>
              <a:ext uri="{FF2B5EF4-FFF2-40B4-BE49-F238E27FC236}">
                <a16:creationId xmlns:a16="http://schemas.microsoft.com/office/drawing/2014/main" id="{43DC7C60-73DE-E591-0D78-341787F0ADAD}"/>
              </a:ext>
            </a:extLst>
          </p:cNvPr>
          <p:cNvSpPr txBox="1">
            <a:spLocks/>
          </p:cNvSpPr>
          <p:nvPr/>
        </p:nvSpPr>
        <p:spPr>
          <a:xfrm>
            <a:off x="2732315" y="1357540"/>
            <a:ext cx="6509657" cy="5337174"/>
          </a:xfrm>
          <a:prstGeom prst="rect">
            <a:avLst/>
          </a:prstGeom>
          <a:solidFill>
            <a:schemeClr val="bg1">
              <a:alpha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a:effectLst>
                  <a:outerShdw blurRad="38100" dist="38100" dir="2700000" algn="tl">
                    <a:srgbClr val="000000">
                      <a:alpha val="43137"/>
                    </a:srgbClr>
                  </a:outerShdw>
                </a:effectLst>
                <a:latin typeface="Arial Rounded MT Bold" panose="020F0704030504030204" pitchFamily="34" charset="0"/>
              </a:rPr>
              <a:t>Jesus Had to Confront TOXIC </a:t>
            </a:r>
          </a:p>
          <a:p>
            <a:r>
              <a:rPr lang="en-US" sz="3200" b="1">
                <a:effectLst>
                  <a:outerShdw blurRad="38100" dist="38100" dir="2700000" algn="tl">
                    <a:srgbClr val="000000">
                      <a:alpha val="43137"/>
                    </a:srgbClr>
                  </a:outerShdw>
                </a:effectLst>
                <a:latin typeface="Arial Rounded MT Bold" panose="020F0704030504030204" pitchFamily="34" charset="0"/>
              </a:rPr>
              <a:t>Within – </a:t>
            </a:r>
          </a:p>
          <a:p>
            <a:pPr lvl="1">
              <a:buFont typeface="Courier New" panose="02070309020205020404" pitchFamily="49" charset="0"/>
              <a:buChar char="o"/>
            </a:pPr>
            <a:r>
              <a:rPr lang="en-US" sz="2800" b="1">
                <a:effectLst>
                  <a:outerShdw blurRad="38100" dist="38100" dir="2700000" algn="tl">
                    <a:srgbClr val="000000">
                      <a:alpha val="43137"/>
                    </a:srgbClr>
                  </a:outerShdw>
                </a:effectLst>
                <a:latin typeface="Arial Rounded MT Bold" panose="020F0704030504030204" pitchFamily="34" charset="0"/>
              </a:rPr>
              <a:t>Judas </a:t>
            </a:r>
          </a:p>
          <a:p>
            <a:pPr lvl="1">
              <a:buFont typeface="Courier New" panose="02070309020205020404" pitchFamily="49" charset="0"/>
              <a:buChar char="o"/>
            </a:pPr>
            <a:r>
              <a:rPr lang="en-US" sz="2800" b="1">
                <a:effectLst>
                  <a:outerShdw blurRad="38100" dist="38100" dir="2700000" algn="tl">
                    <a:srgbClr val="000000">
                      <a:alpha val="43137"/>
                    </a:srgbClr>
                  </a:outerShdw>
                </a:effectLst>
                <a:latin typeface="Arial Rounded MT Bold" panose="020F0704030504030204" pitchFamily="34" charset="0"/>
              </a:rPr>
              <a:t>Disciples</a:t>
            </a:r>
          </a:p>
          <a:p>
            <a:r>
              <a:rPr lang="en-US" sz="3200" b="1">
                <a:effectLst>
                  <a:outerShdw blurRad="38100" dist="38100" dir="2700000" algn="tl">
                    <a:srgbClr val="000000">
                      <a:alpha val="43137"/>
                    </a:srgbClr>
                  </a:outerShdw>
                </a:effectLst>
                <a:latin typeface="Arial Rounded MT Bold" panose="020F0704030504030204" pitchFamily="34" charset="0"/>
              </a:rPr>
              <a:t>Without – </a:t>
            </a:r>
          </a:p>
          <a:p>
            <a:pPr lvl="1">
              <a:buFont typeface="Courier New" panose="02070309020205020404" pitchFamily="49" charset="0"/>
              <a:buChar char="o"/>
            </a:pPr>
            <a:r>
              <a:rPr lang="en-US" sz="3200" b="1">
                <a:effectLst>
                  <a:outerShdw blurRad="38100" dist="38100" dir="2700000" algn="tl">
                    <a:srgbClr val="000000">
                      <a:alpha val="43137"/>
                    </a:srgbClr>
                  </a:outerShdw>
                </a:effectLst>
                <a:latin typeface="Arial Rounded MT Bold" panose="020F0704030504030204" pitchFamily="34" charset="0"/>
              </a:rPr>
              <a:t>Religion</a:t>
            </a:r>
          </a:p>
          <a:p>
            <a:pPr lvl="1">
              <a:buFont typeface="Courier New" panose="02070309020205020404" pitchFamily="49" charset="0"/>
              <a:buChar char="o"/>
            </a:pPr>
            <a:r>
              <a:rPr lang="en-US" sz="3200" b="1">
                <a:effectLst>
                  <a:outerShdw blurRad="38100" dist="38100" dir="2700000" algn="tl">
                    <a:srgbClr val="000000">
                      <a:alpha val="43137"/>
                    </a:srgbClr>
                  </a:outerShdw>
                </a:effectLst>
                <a:latin typeface="Arial Rounded MT Bold" panose="020F0704030504030204" pitchFamily="34" charset="0"/>
              </a:rPr>
              <a:t>Satan </a:t>
            </a:r>
          </a:p>
          <a:p>
            <a:pPr lvl="1">
              <a:buFont typeface="Courier New" panose="02070309020205020404" pitchFamily="49" charset="0"/>
              <a:buChar char="o"/>
            </a:pPr>
            <a:r>
              <a:rPr lang="en-US" sz="3200" b="1">
                <a:effectLst>
                  <a:outerShdw blurRad="38100" dist="38100" dir="2700000" algn="tl">
                    <a:srgbClr val="000000">
                      <a:alpha val="43137"/>
                    </a:srgbClr>
                  </a:outerShdw>
                </a:effectLst>
                <a:latin typeface="Arial Rounded MT Bold" panose="020F0704030504030204" pitchFamily="34" charset="0"/>
              </a:rPr>
              <a:t>Broken  </a:t>
            </a:r>
          </a:p>
          <a:p>
            <a:pPr marL="0" indent="0">
              <a:buFont typeface="Arial" panose="020B0604020202020204" pitchFamily="34" charset="0"/>
              <a:buNone/>
            </a:pPr>
            <a:r>
              <a:rPr lang="en-US" sz="3200" b="1">
                <a:effectLst>
                  <a:outerShdw blurRad="38100" dist="38100" dir="2700000" algn="tl">
                    <a:srgbClr val="000000">
                      <a:alpha val="43137"/>
                    </a:srgbClr>
                  </a:outerShdw>
                </a:effectLst>
                <a:latin typeface="Arial Rounded MT Bold" panose="020F0704030504030204" pitchFamily="34" charset="0"/>
              </a:rPr>
              <a:t>How Did He Do This…</a:t>
            </a:r>
          </a:p>
          <a:p>
            <a:pPr marL="0" indent="0">
              <a:buFont typeface="Arial" panose="020B0604020202020204" pitchFamily="34" charset="0"/>
              <a:buNone/>
            </a:pPr>
            <a:r>
              <a:rPr lang="en-US" sz="3200" b="1">
                <a:effectLst>
                  <a:outerShdw blurRad="38100" dist="38100" dir="2700000" algn="tl">
                    <a:srgbClr val="000000">
                      <a:alpha val="43137"/>
                    </a:srgbClr>
                  </a:outerShdw>
                </a:effectLst>
                <a:latin typeface="Arial Rounded MT Bold" panose="020F0704030504030204" pitchFamily="34" charset="0"/>
              </a:rPr>
              <a:t>            …Effectively/ Positively?</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46651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out)">
                                      <p:cBhvr>
                                        <p:cTn id="7" dur="2000"/>
                                        <p:tgtEl>
                                          <p:spTgt spid="4">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ircle(out)">
                                      <p:cBhvr>
                                        <p:cTn id="10" dur="2000"/>
                                        <p:tgtEl>
                                          <p:spTgt spid="4">
                                            <p:txEl>
                                              <p:pRg st="0" end="0"/>
                                            </p:txEl>
                                          </p:spTgt>
                                        </p:tgtEl>
                                      </p:cBhvr>
                                    </p:animEffect>
                                  </p:childTnLst>
                                </p:cTn>
                              </p:par>
                            </p:childTnLst>
                          </p:cTn>
                        </p:par>
                        <p:par>
                          <p:cTn id="11" fill="hold">
                            <p:stCondLst>
                              <p:cond delay="2000"/>
                            </p:stCondLst>
                            <p:childTnLst>
                              <p:par>
                                <p:cTn id="12" presetID="6" presetClass="entr" presetSubtype="32"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ircle(out)">
                                      <p:cBhvr>
                                        <p:cTn id="14" dur="2000"/>
                                        <p:tgtEl>
                                          <p:spTgt spid="4">
                                            <p:txEl>
                                              <p:pRg st="1" end="1"/>
                                            </p:txEl>
                                          </p:spTgt>
                                        </p:tgtEl>
                                      </p:cBhvr>
                                    </p:animEffect>
                                  </p:childTnLst>
                                </p:cTn>
                              </p:par>
                            </p:childTnLst>
                          </p:cTn>
                        </p:par>
                        <p:par>
                          <p:cTn id="15" fill="hold">
                            <p:stCondLst>
                              <p:cond delay="4000"/>
                            </p:stCondLst>
                            <p:childTnLst>
                              <p:par>
                                <p:cTn id="16" presetID="6" presetClass="entr" presetSubtype="32"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out)">
                                      <p:cBhvr>
                                        <p:cTn id="18" dur="2000"/>
                                        <p:tgtEl>
                                          <p:spTgt spid="4">
                                            <p:txEl>
                                              <p:pRg st="2" end="2"/>
                                            </p:txEl>
                                          </p:spTgt>
                                        </p:tgtEl>
                                      </p:cBhvr>
                                    </p:animEffect>
                                  </p:childTnLst>
                                </p:cTn>
                              </p:par>
                            </p:childTnLst>
                          </p:cTn>
                        </p:par>
                        <p:par>
                          <p:cTn id="19" fill="hold">
                            <p:stCondLst>
                              <p:cond delay="6000"/>
                            </p:stCondLst>
                            <p:childTnLst>
                              <p:par>
                                <p:cTn id="20" presetID="6" presetClass="entr" presetSubtype="32"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out)">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out)">
                                      <p:cBhvr>
                                        <p:cTn id="27" dur="2000"/>
                                        <p:tgtEl>
                                          <p:spTgt spid="4">
                                            <p:txEl>
                                              <p:pRg st="4" end="4"/>
                                            </p:txEl>
                                          </p:spTgt>
                                        </p:tgtEl>
                                      </p:cBhvr>
                                    </p:animEffect>
                                  </p:childTnLst>
                                </p:cTn>
                              </p:par>
                            </p:childTnLst>
                          </p:cTn>
                        </p:par>
                        <p:par>
                          <p:cTn id="28" fill="hold">
                            <p:stCondLst>
                              <p:cond delay="2000"/>
                            </p:stCondLst>
                            <p:childTnLst>
                              <p:par>
                                <p:cTn id="29" presetID="6" presetClass="entr" presetSubtype="32"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circle(out)">
                                      <p:cBhvr>
                                        <p:cTn id="31" dur="2000"/>
                                        <p:tgtEl>
                                          <p:spTgt spid="4">
                                            <p:txEl>
                                              <p:pRg st="5" end="5"/>
                                            </p:txEl>
                                          </p:spTgt>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circle(out)">
                                      <p:cBhvr>
                                        <p:cTn id="35" dur="2000"/>
                                        <p:tgtEl>
                                          <p:spTgt spid="4">
                                            <p:txEl>
                                              <p:pRg st="6" end="6"/>
                                            </p:txEl>
                                          </p:spTgt>
                                        </p:tgtEl>
                                      </p:cBhvr>
                                    </p:animEffect>
                                  </p:childTnLst>
                                </p:cTn>
                              </p:par>
                            </p:childTnLst>
                          </p:cTn>
                        </p:par>
                        <p:par>
                          <p:cTn id="36" fill="hold">
                            <p:stCondLst>
                              <p:cond delay="6000"/>
                            </p:stCondLst>
                            <p:childTnLst>
                              <p:par>
                                <p:cTn id="37" presetID="6" presetClass="entr" presetSubtype="32"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circle(out)">
                                      <p:cBhvr>
                                        <p:cTn id="39" dur="2000"/>
                                        <p:tgtEl>
                                          <p:spTgt spid="4">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circle(out)">
                                      <p:cBhvr>
                                        <p:cTn id="44" dur="2000"/>
                                        <p:tgtEl>
                                          <p:spTgt spid="4">
                                            <p:txEl>
                                              <p:pRg st="8" end="8"/>
                                            </p:txEl>
                                          </p:spTgt>
                                        </p:tgtEl>
                                      </p:cBhvr>
                                    </p:animEffect>
                                  </p:childTnLst>
                                </p:cTn>
                              </p:par>
                            </p:childTnLst>
                          </p:cTn>
                        </p:par>
                        <p:par>
                          <p:cTn id="45" fill="hold">
                            <p:stCondLst>
                              <p:cond delay="2000"/>
                            </p:stCondLst>
                            <p:childTnLst>
                              <p:par>
                                <p:cTn id="46" presetID="6" presetClass="entr" presetSubtype="32" fill="hold" grpId="0" nodeType="after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circle(out)">
                                      <p:cBhvr>
                                        <p:cTn id="48"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AA8C-9044-FA59-B485-03A6DBF662C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p:txBody>
          <a:bodyPr/>
          <a:lstStyle/>
          <a:p>
            <a:pPr marL="0" marR="0" lvl="0" indent="0" algn="ctr">
              <a:lnSpc>
                <a:spcPct val="107000"/>
              </a:lnSpc>
              <a:spcBef>
                <a:spcPts val="0"/>
              </a:spcBef>
              <a:spcAft>
                <a:spcPts val="0"/>
              </a:spcAft>
              <a:buSzPts val="1000"/>
              <a:buNone/>
              <a:tabLst>
                <a:tab pos="457200" algn="l"/>
              </a:tabLst>
            </a:pPr>
            <a:r>
              <a:rPr lang="en-US" b="1"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Don’t  </a:t>
            </a:r>
          </a:p>
          <a:p>
            <a:pPr marL="0" marR="0" lvl="0" indent="0" algn="ctr">
              <a:lnSpc>
                <a:spcPct val="107000"/>
              </a:lnSpc>
              <a:spcBef>
                <a:spcPts val="0"/>
              </a:spcBef>
              <a:spcAft>
                <a:spcPts val="0"/>
              </a:spcAft>
              <a:buSzPts val="1000"/>
              <a:buNone/>
              <a:tabLst>
                <a:tab pos="457200" algn="l"/>
              </a:tabLst>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b="1"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Be Contaminated With Their Toxic Emotions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SzPts val="1000"/>
              <a:buNone/>
              <a:tabLst>
                <a:tab pos="457200" algn="l"/>
              </a:tabLst>
            </a:pPr>
            <a:r>
              <a:rPr lang="en-US" b="1"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 </a:t>
            </a:r>
          </a:p>
          <a:p>
            <a:pPr marL="0" marR="0" lvl="0" indent="0" algn="ctr">
              <a:lnSpc>
                <a:spcPct val="107000"/>
              </a:lnSpc>
              <a:spcBef>
                <a:spcPts val="0"/>
              </a:spcBef>
              <a:spcAft>
                <a:spcPts val="0"/>
              </a:spcAft>
              <a:buSzPts val="1000"/>
              <a:buNone/>
              <a:tabLst>
                <a:tab pos="457200" algn="l"/>
              </a:tabLst>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b="1"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Give A Positive Response To A Negative Stimulus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SzPts val="1000"/>
              <a:buNone/>
              <a:tabLst>
                <a:tab pos="457200" algn="l"/>
              </a:tabLst>
            </a:pPr>
            <a:r>
              <a:rPr lang="en-US" b="1"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 </a:t>
            </a:r>
          </a:p>
          <a:p>
            <a:pPr marL="0" marR="0" lvl="0" indent="0" algn="ctr">
              <a:lnSpc>
                <a:spcPct val="107000"/>
              </a:lnSpc>
              <a:spcBef>
                <a:spcPts val="0"/>
              </a:spcBef>
              <a:spcAft>
                <a:spcPts val="0"/>
              </a:spcAft>
              <a:buSzPts val="1000"/>
              <a:buNone/>
              <a:tabLst>
                <a:tab pos="457200" algn="l"/>
              </a:tabLst>
            </a:pPr>
            <a:r>
              <a:rPr lang="en-US" b="1"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…Set Boundaries When Dealing With Toxic People</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64361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AA8C-9044-FA59-B485-03A6DBF662C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p:txBody>
          <a:bodyPr/>
          <a:lstStyle/>
          <a:p>
            <a:pPr marL="0" marR="0">
              <a:lnSpc>
                <a:spcPct val="107000"/>
              </a:lnSpc>
              <a:spcBef>
                <a:spcPts val="0"/>
              </a:spcBef>
              <a:spcAft>
                <a:spcPts val="800"/>
              </a:spcAft>
            </a:pPr>
            <a:r>
              <a:rPr lang="en-US" sz="1800" i="1"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Do not let yourself be overcome by evil; on the contrary, overcome evil with good.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1800"/>
              </a:spcAft>
            </a:pPr>
            <a:r>
              <a:rPr lang="en-US"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It’s giving us a very interesting principle for dealing with toxic people.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1800"/>
              </a:spcAft>
            </a:pPr>
            <a:r>
              <a:rPr lang="en-US"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These people who hate us or hurt us.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98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51D6E-53C0-A59B-15B7-D0AD7F972E29}"/>
              </a:ext>
            </a:extLst>
          </p:cNvPr>
          <p:cNvSpPr>
            <a:spLocks noGrp="1"/>
          </p:cNvSpPr>
          <p:nvPr>
            <p:ph idx="1"/>
          </p:nvPr>
        </p:nvSpPr>
        <p:spPr>
          <a:xfrm>
            <a:off x="185057" y="217714"/>
            <a:ext cx="11778343" cy="6400800"/>
          </a:xfrm>
        </p:spPr>
        <p:txBody>
          <a:bodyPr>
            <a:normAutofit fontScale="85000" lnSpcReduction="20000"/>
          </a:bodyPr>
          <a:lstStyle/>
          <a:p>
            <a:pPr marL="0" marR="0" indent="0" algn="ctr" fontAlgn="base">
              <a:lnSpc>
                <a:spcPct val="120000"/>
              </a:lnSpc>
              <a:spcBef>
                <a:spcPts val="0"/>
              </a:spcBef>
              <a:spcAft>
                <a:spcPts val="0"/>
              </a:spcAft>
              <a:buNone/>
            </a:pPr>
            <a:r>
              <a:rPr lang="en-US" sz="1800" b="1" kern="1800" dirty="0">
                <a:solidFill>
                  <a:srgbClr val="000000"/>
                </a:solidFill>
                <a:effectLst/>
                <a:latin typeface="Heebo" pitchFamily="2" charset="-79"/>
                <a:ea typeface="Times New Roman" panose="02020603050405020304" pitchFamily="18" charset="0"/>
                <a:cs typeface="Times New Roman" panose="02020603050405020304" pitchFamily="18" charset="0"/>
              </a:rPr>
              <a:t>How to Deal with Difficult People Biblically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fontAlgn="base">
              <a:lnSpc>
                <a:spcPct val="120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Jesus suffered significantly at the hands of sinners, toxic people, religious people, and difficult people. As His followers, we should learn from Him how to handle difficult situations better.</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20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Jesus prayed beforehand (Matthew 26:44).</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A lifestyle of prayer gives us the grace to deal with difficult people in a way that glorifies God.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20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Jesus caused others to marvel because of His silence (Mark 14:61)</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James 1:19 reveals the secret to dealing with difficult people, “slow to speak, slow to anger, and swift to hear”.</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fontAlgn="base">
              <a:lnSpc>
                <a:spcPct val="120000"/>
              </a:lnSpc>
              <a:spcBef>
                <a:spcPts val="0"/>
              </a:spcBef>
              <a:spcAft>
                <a:spcPts val="0"/>
              </a:spcAft>
            </a:pPr>
            <a:r>
              <a:rPr lang="en-US"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Jesus took the beating.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He wasn’t a pacifist; He was powerful. 2 Timothy 2:3 says, “Endure hardship as a good soldier of Jesus Christ.”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20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Jesus poured out His heart to the Father (Mark 15:34).</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It’s okay to have doubts, fears, and complaints, but open up to the right people, like Jesus with His Father.</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20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Jesus forgave before they apologized (Luke 22:34).</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If you’re hurting, quickly forgive for your own sake. “Do not let the sun go down on your wrath” (Ephesians </a:t>
            </a:r>
            <a:r>
              <a:rPr lang="en-US" sz="1800" dirty="0" err="1">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4:26b</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20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Jesus responded to the Father; He did not react to people (Luke 23:46).</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Focus on living in obedience to God. Pause and ponder, what would He want you to do in this situation?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20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Jesus ministered while suffering (Luke 22:49-51).</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Don’t let pain stop your purpose, minister to someone who is going through worse situations than you.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20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Jesus received ministry from others.</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Mary poured anointing oil on Him, and Simon helped carry His cross. God will use people to heal and minister to you in your suffering.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20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Jesus didn’t associate with the Pharisees after His resurrection.</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Learn to set distance and boundaries with people who are toxic.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lnSpc>
                <a:spcPct val="120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Jesus rose again, so will you.</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Difficult people may repent, so no matter how much pain people caused you, your greatest ministry and pleasures will also involve people.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468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0562-2FA1-3159-D52E-5346861DBA6E}"/>
              </a:ext>
            </a:extLst>
          </p:cNvPr>
          <p:cNvSpPr>
            <a:spLocks noGrp="1"/>
          </p:cNvSpPr>
          <p:nvPr>
            <p:ph type="ctrTitle"/>
          </p:nvPr>
        </p:nvSpPr>
        <p:spPr/>
        <p:txBody>
          <a:bodyPr>
            <a:normAutofit/>
          </a:bodyPr>
          <a:lstStyle/>
          <a:p>
            <a:r>
              <a:rPr lang="en-US" sz="7200" b="1" dirty="0">
                <a:solidFill>
                  <a:schemeClr val="bg1"/>
                </a:solidFill>
                <a:effectLst>
                  <a:outerShdw blurRad="38100" dist="38100" dir="2700000" algn="tl">
                    <a:srgbClr val="000000">
                      <a:alpha val="43137"/>
                    </a:srgbClr>
                  </a:outerShdw>
                </a:effectLst>
                <a:latin typeface="Arial Rounded MT Bold" panose="020F0704030504030204" pitchFamily="34" charset="0"/>
              </a:rPr>
              <a:t>Dealing with TOXIC</a:t>
            </a:r>
          </a:p>
        </p:txBody>
      </p:sp>
      <p:sp>
        <p:nvSpPr>
          <p:cNvPr id="3" name="Subtitle 2">
            <a:extLst>
              <a:ext uri="{FF2B5EF4-FFF2-40B4-BE49-F238E27FC236}">
                <a16:creationId xmlns:a16="http://schemas.microsoft.com/office/drawing/2014/main" id="{054D83DA-689B-9CFC-9A0C-1CEEA6A395E2}"/>
              </a:ext>
            </a:extLst>
          </p:cNvPr>
          <p:cNvSpPr>
            <a:spLocks noGrp="1"/>
          </p:cNvSpPr>
          <p:nvPr>
            <p:ph type="subTitle" idx="1"/>
          </p:nvPr>
        </p:nvSpPr>
        <p:spPr/>
        <p:txBody>
          <a:bodyPr>
            <a:normAutofit/>
          </a:bodyPr>
          <a:lstStyle/>
          <a:p>
            <a:r>
              <a:rPr lang="en-US" sz="4000" b="1" dirty="0">
                <a:solidFill>
                  <a:schemeClr val="bg1"/>
                </a:solidFill>
                <a:effectLst>
                  <a:outerShdw blurRad="38100" dist="38100" dir="2700000" algn="tl">
                    <a:srgbClr val="000000">
                      <a:alpha val="43137"/>
                    </a:srgbClr>
                  </a:outerShdw>
                </a:effectLst>
              </a:rPr>
              <a:t>Pt 1</a:t>
            </a:r>
          </a:p>
        </p:txBody>
      </p:sp>
      <p:sp>
        <p:nvSpPr>
          <p:cNvPr id="4" name="TextBox 3">
            <a:extLst>
              <a:ext uri="{FF2B5EF4-FFF2-40B4-BE49-F238E27FC236}">
                <a16:creationId xmlns:a16="http://schemas.microsoft.com/office/drawing/2014/main" id="{E38136F4-6516-DF1D-A511-36549853854F}"/>
              </a:ext>
            </a:extLst>
          </p:cNvPr>
          <p:cNvSpPr txBox="1"/>
          <p:nvPr/>
        </p:nvSpPr>
        <p:spPr>
          <a:xfrm>
            <a:off x="1334386" y="7939"/>
            <a:ext cx="324293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Rounded MT Bold" panose="020F0704030504030204" pitchFamily="34" charset="0"/>
              </a:rPr>
              <a:t>Edward Church</a:t>
            </a:r>
          </a:p>
        </p:txBody>
      </p:sp>
      <p:sp>
        <p:nvSpPr>
          <p:cNvPr id="5" name="TextBox 4">
            <a:extLst>
              <a:ext uri="{FF2B5EF4-FFF2-40B4-BE49-F238E27FC236}">
                <a16:creationId xmlns:a16="http://schemas.microsoft.com/office/drawing/2014/main" id="{8F77173C-DC88-2E09-1AC7-5EADA11DD4B8}"/>
              </a:ext>
            </a:extLst>
          </p:cNvPr>
          <p:cNvSpPr txBox="1"/>
          <p:nvPr/>
        </p:nvSpPr>
        <p:spPr>
          <a:xfrm>
            <a:off x="8333901" y="7939"/>
            <a:ext cx="324293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Rounded MT Bold" panose="020F0704030504030204" pitchFamily="34" charset="0"/>
              </a:rPr>
              <a:t>November 20, 2022</a:t>
            </a:r>
          </a:p>
        </p:txBody>
      </p:sp>
    </p:spTree>
    <p:extLst>
      <p:ext uri="{BB962C8B-B14F-4D97-AF65-F5344CB8AC3E}">
        <p14:creationId xmlns:p14="http://schemas.microsoft.com/office/powerpoint/2010/main" val="832359856"/>
      </p:ext>
    </p:extLst>
  </p:cSld>
  <p:clrMapOvr>
    <a:masterClrMapping/>
  </p:clrMapOvr>
  <mc:AlternateContent xmlns:mc="http://schemas.openxmlformats.org/markup-compatibility/2006" xmlns:p14="http://schemas.microsoft.com/office/powerpoint/2010/main">
    <mc:Choice Requires="p14">
      <p:transition spd="slow" p14:dur="2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000" fill="hold"/>
                                        <p:tgtEl>
                                          <p:spTgt spid="5"/>
                                        </p:tgtEl>
                                        <p:attrNameLst>
                                          <p:attrName>ppt_x</p:attrName>
                                        </p:attrNameLst>
                                      </p:cBhvr>
                                      <p:tavLst>
                                        <p:tav tm="0">
                                          <p:val>
                                            <p:strVal val="#ppt_x"/>
                                          </p:val>
                                        </p:tav>
                                        <p:tav tm="100000">
                                          <p:val>
                                            <p:strVal val="#ppt_x"/>
                                          </p:val>
                                        </p:tav>
                                      </p:tavLst>
                                    </p:anim>
                                    <p:anim calcmode="lin" valueType="num">
                                      <p:cBhvr additive="base">
                                        <p:cTn id="17" dur="20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2" presetClass="entr" presetSubtype="4"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AA8C-9044-FA59-B485-03A6DBF662CA}"/>
              </a:ext>
            </a:extLst>
          </p:cNvPr>
          <p:cNvSpPr>
            <a:spLocks noGrp="1"/>
          </p:cNvSpPr>
          <p:nvPr>
            <p:ph type="title"/>
          </p:nvPr>
        </p:nvSpPr>
        <p:spPr>
          <a:xfrm>
            <a:off x="424544" y="130629"/>
            <a:ext cx="10929256" cy="1088571"/>
          </a:xfrm>
        </p:spPr>
        <p:txBody>
          <a:bodyPr>
            <a:normAutofit fontScale="90000"/>
          </a:bodyPr>
          <a:lstStyle/>
          <a:p>
            <a:r>
              <a:rPr lang="en-US" sz="4900" b="1" dirty="0">
                <a:effectLst>
                  <a:outerShdw blurRad="38100" dist="38100" dir="2700000" algn="tl">
                    <a:srgbClr val="000000">
                      <a:alpha val="43137"/>
                    </a:srgbClr>
                  </a:outerShdw>
                </a:effectLst>
                <a:latin typeface="Arial Rounded MT Bold" panose="020F0704030504030204" pitchFamily="34" charset="0"/>
              </a:rPr>
              <a:t>Toxic People and Attitudes in the Bib</a:t>
            </a:r>
            <a:r>
              <a:rPr lang="en-US" b="1" dirty="0">
                <a:effectLst>
                  <a:outerShdw blurRad="38100" dist="38100" dir="2700000" algn="tl">
                    <a:srgbClr val="000000">
                      <a:alpha val="43137"/>
                    </a:srgbClr>
                  </a:outerShdw>
                </a:effectLst>
                <a:latin typeface="Arial Rounded MT Bold" panose="020F0704030504030204" pitchFamily="34" charset="0"/>
              </a:rPr>
              <a:t>le</a:t>
            </a:r>
          </a:p>
        </p:txBody>
      </p:sp>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a:xfrm>
            <a:off x="250371" y="1219200"/>
            <a:ext cx="11734800" cy="5508170"/>
          </a:xfrm>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Judas</a:t>
            </a:r>
          </a:p>
          <a:p>
            <a:r>
              <a:rPr lang="en-US" dirty="0">
                <a:effectLst>
                  <a:outerShdw blurRad="38100" dist="38100" dir="2700000" algn="tl">
                    <a:srgbClr val="000000">
                      <a:alpha val="43137"/>
                    </a:srgbClr>
                  </a:outerShdw>
                </a:effectLst>
                <a:latin typeface="Arial Rounded MT Bold" panose="020F0704030504030204" pitchFamily="34" charset="0"/>
              </a:rPr>
              <a:t>Saul/ Paul</a:t>
            </a:r>
          </a:p>
          <a:p>
            <a:r>
              <a:rPr lang="en-US" dirty="0">
                <a:effectLst>
                  <a:outerShdw blurRad="38100" dist="38100" dir="2700000" algn="tl">
                    <a:srgbClr val="000000">
                      <a:alpha val="43137"/>
                    </a:srgbClr>
                  </a:outerShdw>
                </a:effectLst>
                <a:latin typeface="Arial Rounded MT Bold" panose="020F0704030504030204" pitchFamily="34" charset="0"/>
              </a:rPr>
              <a:t>James/ John- sons of thunder</a:t>
            </a:r>
          </a:p>
          <a:p>
            <a:r>
              <a:rPr lang="en-US" dirty="0">
                <a:effectLst>
                  <a:outerShdw blurRad="38100" dist="38100" dir="2700000" algn="tl">
                    <a:srgbClr val="000000">
                      <a:alpha val="43137"/>
                    </a:srgbClr>
                  </a:outerShdw>
                </a:effectLst>
                <a:latin typeface="Arial Rounded MT Bold" panose="020F0704030504030204" pitchFamily="34" charset="0"/>
              </a:rPr>
              <a:t>Peter – when you are converted</a:t>
            </a:r>
          </a:p>
          <a:p>
            <a:r>
              <a:rPr lang="en-US" dirty="0">
                <a:effectLst>
                  <a:outerShdw blurRad="38100" dist="38100" dir="2700000" algn="tl">
                    <a:srgbClr val="000000">
                      <a:alpha val="43137"/>
                    </a:srgbClr>
                  </a:outerShdw>
                </a:effectLst>
                <a:latin typeface="Arial Rounded MT Bold" panose="020F0704030504030204" pitchFamily="34" charset="0"/>
              </a:rPr>
              <a:t>The Twelve</a:t>
            </a:r>
          </a:p>
          <a:p>
            <a:r>
              <a:rPr lang="en-US" dirty="0">
                <a:effectLst>
                  <a:outerShdw blurRad="38100" dist="38100" dir="2700000" algn="tl">
                    <a:srgbClr val="000000">
                      <a:alpha val="43137"/>
                    </a:srgbClr>
                  </a:outerShdw>
                </a:effectLst>
                <a:latin typeface="Arial Rounded MT Bold" panose="020F0704030504030204" pitchFamily="34" charset="0"/>
              </a:rPr>
              <a:t>Demas</a:t>
            </a:r>
          </a:p>
          <a:p>
            <a:r>
              <a:rPr lang="en-US" dirty="0">
                <a:effectLst>
                  <a:outerShdw blurRad="38100" dist="38100" dir="2700000" algn="tl">
                    <a:srgbClr val="000000">
                      <a:alpha val="43137"/>
                    </a:srgbClr>
                  </a:outerShdw>
                </a:effectLst>
                <a:latin typeface="Arial Rounded MT Bold" panose="020F0704030504030204" pitchFamily="34" charset="0"/>
              </a:rPr>
              <a:t>Saul</a:t>
            </a:r>
          </a:p>
          <a:p>
            <a:r>
              <a:rPr lang="en-US" dirty="0">
                <a:effectLst>
                  <a:outerShdw blurRad="38100" dist="38100" dir="2700000" algn="tl">
                    <a:srgbClr val="000000">
                      <a:alpha val="43137"/>
                    </a:srgbClr>
                  </a:outerShdw>
                </a:effectLst>
                <a:latin typeface="Arial Rounded MT Bold" panose="020F0704030504030204" pitchFamily="34" charset="0"/>
              </a:rPr>
              <a:t>Samson</a:t>
            </a:r>
          </a:p>
          <a:p>
            <a:r>
              <a:rPr lang="en-US" dirty="0">
                <a:effectLst>
                  <a:outerShdw blurRad="38100" dist="38100" dir="2700000" algn="tl">
                    <a:srgbClr val="000000">
                      <a:alpha val="43137"/>
                    </a:srgbClr>
                  </a:outerShdw>
                </a:effectLst>
                <a:latin typeface="Arial Rounded MT Bold" panose="020F0704030504030204" pitchFamily="34" charset="0"/>
              </a:rPr>
              <a:t>Eve</a:t>
            </a:r>
          </a:p>
        </p:txBody>
      </p:sp>
    </p:spTree>
    <p:extLst>
      <p:ext uri="{BB962C8B-B14F-4D97-AF65-F5344CB8AC3E}">
        <p14:creationId xmlns:p14="http://schemas.microsoft.com/office/powerpoint/2010/main" val="3260439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a:xfrm>
            <a:off x="228600" y="304794"/>
            <a:ext cx="11734800" cy="6466119"/>
          </a:xfrm>
          <a:solidFill>
            <a:schemeClr val="bg1">
              <a:alpha val="90000"/>
            </a:schemeClr>
          </a:solidFill>
        </p:spPr>
        <p:txBody>
          <a:bodyPr>
            <a:normAutofit lnSpcReduction="10000"/>
          </a:bodyPr>
          <a:lstStyle/>
          <a:p>
            <a:pPr marL="0" marR="0" indent="0" algn="ctr">
              <a:lnSpc>
                <a:spcPct val="110000"/>
              </a:lnSpc>
              <a:spcBef>
                <a:spcPts val="0"/>
              </a:spcBef>
              <a:buNone/>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How do we handle the toxic people in our lives? </a:t>
            </a:r>
          </a:p>
          <a:p>
            <a:pPr marL="0" marR="0" indent="0" algn="ctr">
              <a:lnSpc>
                <a:spcPct val="110000"/>
              </a:lnSpc>
              <a:spcBef>
                <a:spcPts val="0"/>
              </a:spcBef>
              <a:spcAft>
                <a:spcPts val="1200"/>
              </a:spcAft>
              <a:buNone/>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Or even just the regular folks who might have toxic behaviors (attitudes)?</a:t>
            </a:r>
          </a:p>
          <a:p>
            <a:pPr marL="0" marR="0" algn="ctr">
              <a:lnSpc>
                <a:spcPct val="110000"/>
              </a:lnSpc>
              <a:spcBef>
                <a:spcPts val="600"/>
              </a:spcBef>
              <a:spcAft>
                <a:spcPts val="600"/>
              </a:spcAft>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Love them from your heart – ask God to give you this love. Do acts of love and service for them with out expecting a positive response. Pray prayers of blessing for them rather than prayers of change.</a:t>
            </a:r>
          </a:p>
          <a:p>
            <a:pPr marL="0" marR="0" algn="ctr">
              <a:lnSpc>
                <a:spcPct val="110000"/>
              </a:lnSpc>
              <a:spcBef>
                <a:spcPts val="0"/>
              </a:spcBef>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Ask God if you are the one to confront them, what is his timing, </a:t>
            </a:r>
          </a:p>
          <a:p>
            <a:pPr marL="0" marR="0" indent="0" algn="ctr">
              <a:lnSpc>
                <a:spcPct val="110000"/>
              </a:lnSpc>
              <a:spcBef>
                <a:spcPts val="0"/>
              </a:spcBef>
              <a:spcAft>
                <a:spcPts val="800"/>
              </a:spcAft>
              <a:buNone/>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what are his words?</a:t>
            </a:r>
          </a:p>
          <a:p>
            <a:pPr marL="0" marR="0" algn="ctr">
              <a:lnSpc>
                <a:spcPct val="120000"/>
              </a:lnSpc>
              <a:spcBef>
                <a:spcPts val="0"/>
              </a:spcBef>
              <a:spcAft>
                <a:spcPts val="800"/>
              </a:spcAft>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Do it soon. Speak before things “come to a head.” This might help you with your frustration.</a:t>
            </a:r>
          </a:p>
          <a:p>
            <a:pPr marL="0" marR="0" algn="ctr">
              <a:lnSpc>
                <a:spcPct val="120000"/>
              </a:lnSpc>
              <a:spcBef>
                <a:spcPts val="0"/>
              </a:spcBef>
              <a:spcAft>
                <a:spcPts val="800"/>
              </a:spcAft>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Do it privately – this is not to shame your friend.</a:t>
            </a:r>
          </a:p>
          <a:p>
            <a:pPr marL="0" marR="0" algn="ctr">
              <a:lnSpc>
                <a:spcPct val="120000"/>
              </a:lnSpc>
              <a:spcBef>
                <a:spcPts val="0"/>
              </a:spcBef>
              <a:spcAft>
                <a:spcPts val="800"/>
              </a:spcAft>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Express as much hope and care as you can in ways that they can receive.</a:t>
            </a:r>
          </a:p>
          <a:p>
            <a:pPr marL="0" marR="0" algn="ctr">
              <a:lnSpc>
                <a:spcPct val="120000"/>
              </a:lnSpc>
              <a:spcBef>
                <a:spcPts val="0"/>
              </a:spcBef>
              <a:spcAft>
                <a:spcPts val="800"/>
              </a:spcAft>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Pray Hard!</a:t>
            </a:r>
          </a:p>
        </p:txBody>
      </p:sp>
    </p:spTree>
    <p:extLst>
      <p:ext uri="{BB962C8B-B14F-4D97-AF65-F5344CB8AC3E}">
        <p14:creationId xmlns:p14="http://schemas.microsoft.com/office/powerpoint/2010/main" val="4078927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AA8C-9044-FA59-B485-03A6DBF662CA}"/>
              </a:ext>
            </a:extLst>
          </p:cNvPr>
          <p:cNvSpPr>
            <a:spLocks noGrp="1"/>
          </p:cNvSpPr>
          <p:nvPr>
            <p:ph type="title"/>
          </p:nvPr>
        </p:nvSpPr>
        <p:spPr>
          <a:xfrm>
            <a:off x="838200" y="130630"/>
            <a:ext cx="10515600" cy="838200"/>
          </a:xfrm>
        </p:spPr>
        <p:txBody>
          <a:bodyPr/>
          <a:lstStyle/>
          <a:p>
            <a:endParaRPr lang="en-US" dirty="0"/>
          </a:p>
        </p:txBody>
      </p:sp>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a:xfrm>
            <a:off x="250371" y="1219200"/>
            <a:ext cx="11734800" cy="5508170"/>
          </a:xfrm>
        </p:spPr>
        <p:txBody>
          <a:bodyPr/>
          <a:lstStyle/>
          <a:p>
            <a:endParaRPr lang="en-US" dirty="0"/>
          </a:p>
        </p:txBody>
      </p:sp>
    </p:spTree>
    <p:extLst>
      <p:ext uri="{BB962C8B-B14F-4D97-AF65-F5344CB8AC3E}">
        <p14:creationId xmlns:p14="http://schemas.microsoft.com/office/powerpoint/2010/main" val="994667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FB036292-D064-F9DF-ECC2-1E17546A94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334" b="1"/>
          <a:stretch/>
        </p:blipFill>
        <p:spPr bwMode="auto">
          <a:xfrm>
            <a:off x="3793813" y="744344"/>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206A7823-8688-2ADE-5D90-A6FDD7A641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06" r="35189" b="1"/>
          <a:stretch/>
        </p:blipFill>
        <p:spPr bwMode="auto">
          <a:xfrm>
            <a:off x="1319706" y="1757695"/>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196E21FD-102E-F261-3041-04A7B7C724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12" r="35482" b="-2"/>
          <a:stretch/>
        </p:blipFill>
        <p:spPr bwMode="auto">
          <a:xfrm>
            <a:off x="8297994" y="1757695"/>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907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FB036292-D064-F9DF-ECC2-1E17546A9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07" y="273503"/>
            <a:ext cx="2857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196E21FD-102E-F261-3041-04A7B7C72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564" y="273503"/>
            <a:ext cx="28575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206A7823-8688-2ADE-5D90-A6FDD7A64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536" y="65315"/>
            <a:ext cx="2242459" cy="20342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747413BE-26B8-4792-F8B1-AA735B9D25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15" y="2318657"/>
            <a:ext cx="2996292" cy="24941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EE1FD49D-96D5-5C76-91D5-B6D210ECC2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9564" y="2111831"/>
            <a:ext cx="3390900" cy="24941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a:extLst>
              <a:ext uri="{FF2B5EF4-FFF2-40B4-BE49-F238E27FC236}">
                <a16:creationId xmlns:a16="http://schemas.microsoft.com/office/drawing/2014/main" id="{5AA5A572-689A-6058-45B7-D55F134175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6467" y="17010"/>
            <a:ext cx="2997652" cy="20342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a:extLst>
              <a:ext uri="{FF2B5EF4-FFF2-40B4-BE49-F238E27FC236}">
                <a16:creationId xmlns:a16="http://schemas.microsoft.com/office/drawing/2014/main" id="{A1A36569-C606-2DF9-E4C9-67A83750F7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4765" y="2427511"/>
            <a:ext cx="3083379" cy="239485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a:extLst>
              <a:ext uri="{FF2B5EF4-FFF2-40B4-BE49-F238E27FC236}">
                <a16:creationId xmlns:a16="http://schemas.microsoft.com/office/drawing/2014/main" id="{403204C7-D382-A703-35B4-A50B6DBCF3F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7461"/>
          <a:stretch/>
        </p:blipFill>
        <p:spPr bwMode="auto">
          <a:xfrm>
            <a:off x="581478" y="4996544"/>
            <a:ext cx="2207986" cy="152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554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e the source image">
            <a:extLst>
              <a:ext uri="{FF2B5EF4-FFF2-40B4-BE49-F238E27FC236}">
                <a16:creationId xmlns:a16="http://schemas.microsoft.com/office/drawing/2014/main" id="{B4902821-11AD-24BA-2512-AD869A3D1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39486"/>
            <a:ext cx="4762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 the source image">
            <a:extLst>
              <a:ext uri="{FF2B5EF4-FFF2-40B4-BE49-F238E27FC236}">
                <a16:creationId xmlns:a16="http://schemas.microsoft.com/office/drawing/2014/main" id="{CF5E1FF0-FD0C-FB19-4BFD-C1F27404B0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2" b="5397"/>
          <a:stretch/>
        </p:blipFill>
        <p:spPr bwMode="auto">
          <a:xfrm>
            <a:off x="5506131" y="304800"/>
            <a:ext cx="38576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What Do Boundaries Look Like?">
            <a:extLst>
              <a:ext uri="{FF2B5EF4-FFF2-40B4-BE49-F238E27FC236}">
                <a16:creationId xmlns:a16="http://schemas.microsoft.com/office/drawing/2014/main" id="{37AB5307-A7CB-1204-F100-136CB9AA75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3352800"/>
            <a:ext cx="3369129" cy="2933700"/>
          </a:xfrm>
          <a:prstGeom prst="rect">
            <a:avLst/>
          </a:prstGeom>
          <a:noFill/>
          <a:ln>
            <a:noFill/>
          </a:ln>
        </p:spPr>
      </p:pic>
    </p:spTree>
    <p:extLst>
      <p:ext uri="{BB962C8B-B14F-4D97-AF65-F5344CB8AC3E}">
        <p14:creationId xmlns:p14="http://schemas.microsoft.com/office/powerpoint/2010/main" val="1950231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A547-3FCF-B81A-2805-C57D26F3AFF4}"/>
              </a:ext>
            </a:extLst>
          </p:cNvPr>
          <p:cNvSpPr>
            <a:spLocks noGrp="1"/>
          </p:cNvSpPr>
          <p:nvPr>
            <p:ph type="title"/>
          </p:nvPr>
        </p:nvSpPr>
        <p:spPr>
          <a:xfrm>
            <a:off x="603270" y="0"/>
            <a:ext cx="11485949" cy="1052623"/>
          </a:xfrm>
          <a:solidFill>
            <a:schemeClr val="bg1">
              <a:alpha val="90000"/>
            </a:schemeClr>
          </a:solidFill>
        </p:spPr>
        <p:txBody>
          <a:bodyPr>
            <a:normAutofit fontScale="90000"/>
          </a:bodyPr>
          <a:lstStyle/>
          <a:p>
            <a:r>
              <a:rPr lang="en-US" dirty="0">
                <a:effectLst>
                  <a:outerShdw blurRad="38100" dist="38100" dir="2700000" algn="tl">
                    <a:srgbClr val="000000">
                      <a:alpha val="43137"/>
                    </a:srgbClr>
                  </a:outerShdw>
                </a:effectLst>
                <a:latin typeface="Arial Rounded MT Bold" panose="020F0704030504030204" pitchFamily="34" charset="0"/>
              </a:rPr>
              <a:t>Do Build Bridges w- Proper Boundaries (18)</a:t>
            </a:r>
          </a:p>
        </p:txBody>
      </p:sp>
      <p:sp>
        <p:nvSpPr>
          <p:cNvPr id="3" name="Content Placeholder 2">
            <a:extLst>
              <a:ext uri="{FF2B5EF4-FFF2-40B4-BE49-F238E27FC236}">
                <a16:creationId xmlns:a16="http://schemas.microsoft.com/office/drawing/2014/main" id="{784B951F-10FC-31B7-C62A-203334A7B559}"/>
              </a:ext>
            </a:extLst>
          </p:cNvPr>
          <p:cNvSpPr>
            <a:spLocks noGrp="1"/>
          </p:cNvSpPr>
          <p:nvPr>
            <p:ph idx="1"/>
          </p:nvPr>
        </p:nvSpPr>
        <p:spPr>
          <a:xfrm>
            <a:off x="603270" y="1052623"/>
            <a:ext cx="11168743" cy="5293747"/>
          </a:xfrm>
          <a:solidFill>
            <a:schemeClr val="bg1">
              <a:alpha val="90000"/>
            </a:schemeClr>
          </a:solidFill>
        </p:spPr>
        <p:txBody>
          <a:bodyPr>
            <a:normAutofit/>
          </a:bodyPr>
          <a:lstStyle/>
          <a:p>
            <a:pPr marL="0" marR="0" indent="0">
              <a:lnSpc>
                <a:spcPct val="120000"/>
              </a:lnSpc>
              <a:spcBef>
                <a:spcPts val="0"/>
              </a:spcBef>
              <a:spcAft>
                <a:spcPts val="600"/>
              </a:spcAft>
              <a:buNone/>
            </a:pPr>
            <a:r>
              <a:rPr lang="en-US" b="1" dirty="0">
                <a:solidFill>
                  <a:srgbClr val="222222"/>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S</a:t>
            </a:r>
            <a:r>
              <a:rPr lang="en-US" b="1" dirty="0">
                <a:solidFill>
                  <a:srgbClr val="222222"/>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et Proper Boundaries or Limits in Your Relationships</a:t>
            </a:r>
          </a:p>
          <a:p>
            <a:pPr marL="0" marR="0" indent="0" algn="ctr">
              <a:lnSpc>
                <a:spcPct val="12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No Boundaries = No Bridges</a:t>
            </a:r>
          </a:p>
          <a:p>
            <a:pPr marL="0">
              <a:lnSpc>
                <a:spcPct val="120000"/>
              </a:lnSpc>
              <a:spcBef>
                <a:spcPts val="0"/>
              </a:spcBef>
              <a:spcAft>
                <a:spcPts val="600"/>
              </a:spcAft>
            </a:pPr>
            <a:r>
              <a:rPr lang="en-US" b="1" dirty="0">
                <a:solidFill>
                  <a:srgbClr val="222222"/>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When Dealing with Toxic, it is Necessary to Set Boundaries.</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600"/>
              </a:spcAft>
            </a:pPr>
            <a:r>
              <a:rPr lang="en-US" b="1" dirty="0">
                <a:solidFill>
                  <a:srgbClr val="222222"/>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For Our Own Good and Theirs…</a:t>
            </a:r>
          </a:p>
          <a:p>
            <a:pPr marL="0" marR="0" algn="ctr">
              <a:lnSpc>
                <a:spcPct val="120000"/>
              </a:lnSpc>
              <a:spcBef>
                <a:spcPts val="0"/>
              </a:spcBef>
            </a:pPr>
            <a:r>
              <a:rPr lang="en-US" sz="2900" b="1" i="0" dirty="0">
                <a:effectLst>
                  <a:outerShdw blurRad="38100" dist="38100" dir="2700000" algn="tl">
                    <a:srgbClr val="000000">
                      <a:alpha val="43137"/>
                    </a:srgbClr>
                  </a:outerShdw>
                </a:effectLst>
                <a:latin typeface="Arial Rounded MT Bold" panose="020F0704030504030204" pitchFamily="34" charset="0"/>
              </a:rPr>
              <a:t>Boundaries </a:t>
            </a:r>
            <a:r>
              <a:rPr lang="en-US" sz="2900" b="1" dirty="0">
                <a:effectLst>
                  <a:outerShdw blurRad="38100" dist="38100" dir="2700000" algn="tl">
                    <a:srgbClr val="000000">
                      <a:alpha val="43137"/>
                    </a:srgbClr>
                  </a:outerShdw>
                </a:effectLst>
                <a:latin typeface="Arial Rounded MT Bold" panose="020F0704030504030204" pitchFamily="34" charset="0"/>
              </a:rPr>
              <a:t>Keeps Us… </a:t>
            </a:r>
          </a:p>
          <a:p>
            <a:pPr marL="571500" lvl="1" indent="-342900" algn="ctr">
              <a:lnSpc>
                <a:spcPct val="120000"/>
              </a:lnSpc>
              <a:spcBef>
                <a:spcPts val="0"/>
              </a:spcBef>
              <a:buFont typeface="Courier New" panose="02070309020205020404" pitchFamily="49" charset="0"/>
              <a:buChar char="o"/>
            </a:pPr>
            <a:r>
              <a:rPr lang="en-US" sz="2900" b="1" dirty="0">
                <a:effectLst>
                  <a:outerShdw blurRad="38100" dist="38100" dir="2700000" algn="tl">
                    <a:srgbClr val="000000">
                      <a:alpha val="43137"/>
                    </a:srgbClr>
                  </a:outerShdw>
                </a:effectLst>
                <a:latin typeface="Arial Rounded MT Bold" panose="020F0704030504030204" pitchFamily="34" charset="0"/>
              </a:rPr>
              <a:t>Safe</a:t>
            </a:r>
            <a:endParaRPr lang="en-US" sz="2900" b="1" i="0" dirty="0">
              <a:effectLst>
                <a:outerShdw blurRad="38100" dist="38100" dir="2700000" algn="tl">
                  <a:srgbClr val="000000">
                    <a:alpha val="43137"/>
                  </a:srgbClr>
                </a:outerShdw>
              </a:effectLst>
              <a:latin typeface="Arial Rounded MT Bold" panose="020F0704030504030204" pitchFamily="34" charset="0"/>
            </a:endParaRPr>
          </a:p>
          <a:p>
            <a:pPr marL="571500" lvl="1" indent="-342900" algn="ctr">
              <a:lnSpc>
                <a:spcPct val="120000"/>
              </a:lnSpc>
              <a:spcBef>
                <a:spcPts val="0"/>
              </a:spcBef>
              <a:buFont typeface="Courier New" panose="02070309020205020404" pitchFamily="49" charset="0"/>
              <a:buChar char="o"/>
            </a:pPr>
            <a:r>
              <a:rPr lang="en-US" sz="2900" b="1" i="0" dirty="0">
                <a:effectLst>
                  <a:outerShdw blurRad="38100" dist="38100" dir="2700000" algn="tl">
                    <a:srgbClr val="000000">
                      <a:alpha val="43137"/>
                    </a:srgbClr>
                  </a:outerShdw>
                </a:effectLst>
                <a:latin typeface="Arial Rounded MT Bold" panose="020F0704030504030204" pitchFamily="34" charset="0"/>
              </a:rPr>
              <a:t>Secure</a:t>
            </a:r>
          </a:p>
          <a:p>
            <a:pPr marL="571500" lvl="1" indent="-342900" algn="ctr">
              <a:lnSpc>
                <a:spcPct val="120000"/>
              </a:lnSpc>
              <a:spcBef>
                <a:spcPts val="0"/>
              </a:spcBef>
              <a:buFont typeface="Courier New" panose="02070309020205020404" pitchFamily="49" charset="0"/>
              <a:buChar char="o"/>
            </a:pPr>
            <a:r>
              <a:rPr lang="en-US" sz="2900" b="1" dirty="0">
                <a:effectLst>
                  <a:outerShdw blurRad="38100" dist="38100" dir="2700000" algn="tl">
                    <a:srgbClr val="000000">
                      <a:alpha val="43137"/>
                    </a:srgbClr>
                  </a:outerShdw>
                </a:effectLst>
                <a:latin typeface="Arial Rounded MT Bold" panose="020F0704030504030204" pitchFamily="34" charset="0"/>
              </a:rPr>
              <a:t>S</a:t>
            </a:r>
            <a:r>
              <a:rPr lang="en-US" sz="2900" b="1" i="0" dirty="0">
                <a:effectLst>
                  <a:outerShdw blurRad="38100" dist="38100" dir="2700000" algn="tl">
                    <a:srgbClr val="000000">
                      <a:alpha val="43137"/>
                    </a:srgbClr>
                  </a:outerShdw>
                </a:effectLst>
                <a:latin typeface="Arial Rounded MT Bold" panose="020F0704030504030204" pitchFamily="34" charset="0"/>
              </a:rPr>
              <a:t>trong</a:t>
            </a:r>
          </a:p>
          <a:p>
            <a:pPr marL="571500" lvl="1" indent="-342900" algn="ctr">
              <a:lnSpc>
                <a:spcPct val="120000"/>
              </a:lnSpc>
              <a:spcBef>
                <a:spcPts val="0"/>
              </a:spcBef>
              <a:spcAft>
                <a:spcPts val="600"/>
              </a:spcAft>
              <a:buFont typeface="Courier New" panose="02070309020205020404" pitchFamily="49" charset="0"/>
              <a:buChar char="o"/>
            </a:pPr>
            <a:r>
              <a:rPr lang="en-US" sz="2900" b="1" dirty="0">
                <a:effectLst>
                  <a:outerShdw blurRad="38100" dist="38100" dir="2700000" algn="tl">
                    <a:srgbClr val="000000">
                      <a:alpha val="43137"/>
                    </a:srgbClr>
                  </a:outerShdw>
                </a:effectLst>
                <a:latin typeface="Arial Rounded MT Bold" panose="020F0704030504030204" pitchFamily="34" charset="0"/>
              </a:rPr>
              <a:t>S</a:t>
            </a:r>
            <a:r>
              <a:rPr lang="en-US" sz="2900" b="1" i="0" dirty="0">
                <a:effectLst>
                  <a:outerShdw blurRad="38100" dist="38100" dir="2700000" algn="tl">
                    <a:srgbClr val="000000">
                      <a:alpha val="43137"/>
                    </a:srgbClr>
                  </a:outerShdw>
                </a:effectLst>
                <a:latin typeface="Arial Rounded MT Bold" panose="020F0704030504030204" pitchFamily="34" charset="0"/>
              </a:rPr>
              <a:t>ane!</a:t>
            </a:r>
            <a:endParaRPr lang="en-US" sz="29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08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103A-8071-FE94-7C4A-4C28BE4B8978}"/>
              </a:ext>
            </a:extLst>
          </p:cNvPr>
          <p:cNvSpPr>
            <a:spLocks noGrp="1"/>
          </p:cNvSpPr>
          <p:nvPr>
            <p:ph type="title"/>
          </p:nvPr>
        </p:nvSpPr>
        <p:spPr>
          <a:xfrm>
            <a:off x="2525486" y="18255"/>
            <a:ext cx="6923314" cy="1325563"/>
          </a:xfrm>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It’s that Time of the Year</a:t>
            </a:r>
          </a:p>
        </p:txBody>
      </p:sp>
      <p:sp>
        <p:nvSpPr>
          <p:cNvPr id="3" name="Content Placeholder 2">
            <a:extLst>
              <a:ext uri="{FF2B5EF4-FFF2-40B4-BE49-F238E27FC236}">
                <a16:creationId xmlns:a16="http://schemas.microsoft.com/office/drawing/2014/main" id="{B1A1EA1D-D87E-EF10-2F60-BC0338C961C1}"/>
              </a:ext>
            </a:extLst>
          </p:cNvPr>
          <p:cNvSpPr>
            <a:spLocks noGrp="1"/>
          </p:cNvSpPr>
          <p:nvPr>
            <p:ph idx="1"/>
          </p:nvPr>
        </p:nvSpPr>
        <p:spPr>
          <a:xfrm>
            <a:off x="838200" y="1825624"/>
            <a:ext cx="10515600" cy="4357461"/>
          </a:xfrm>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The Holidays Are Filled with Family</a:t>
            </a: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Fun</a:t>
            </a: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Meals </a:t>
            </a: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Celebrations</a:t>
            </a: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Memories Made and Remembered</a:t>
            </a: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Also Opportunities to Be Exposed to …</a:t>
            </a:r>
          </a:p>
          <a:p>
            <a:pPr marL="0" indent="0" algn="ctr">
              <a:buNone/>
            </a:pPr>
            <a:r>
              <a:rPr lang="en-US" sz="4000" b="1" dirty="0">
                <a:solidFill>
                  <a:schemeClr val="accent2"/>
                </a:solidFill>
                <a:effectLst>
                  <a:outerShdw blurRad="38100" dist="38100" dir="2700000" algn="tl">
                    <a:srgbClr val="000000">
                      <a:alpha val="43137"/>
                    </a:srgbClr>
                  </a:outerShdw>
                </a:effectLst>
                <a:latin typeface="Arial Rounded MT Bold" panose="020F0704030504030204" pitchFamily="34" charset="0"/>
              </a:rPr>
              <a:t>TOXIC</a:t>
            </a:r>
            <a:endParaRPr lang="en-US" sz="3600" b="1" dirty="0">
              <a:solidFill>
                <a:schemeClr val="accent2"/>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702609684"/>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heel(1)">
                                      <p:cBhvr>
                                        <p:cTn id="14" dur="2000"/>
                                        <p:tgtEl>
                                          <p:spTgt spid="3">
                                            <p:txEl>
                                              <p:pRg st="2" end="2"/>
                                            </p:txEl>
                                          </p:spTgt>
                                        </p:tgtEl>
                                      </p:cBhvr>
                                    </p:animEffect>
                                  </p:childTnLst>
                                </p:cTn>
                              </p:par>
                            </p:childTnLst>
                          </p:cTn>
                        </p:par>
                        <p:par>
                          <p:cTn id="15" fill="hold">
                            <p:stCondLst>
                              <p:cond delay="4000"/>
                            </p:stCondLst>
                            <p:childTnLst>
                              <p:par>
                                <p:cTn id="16" presetID="21" presetClass="entr" presetSubtype="1"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childTnLst>
                          </p:cTn>
                        </p:par>
                        <p:par>
                          <p:cTn id="19" fill="hold">
                            <p:stCondLst>
                              <p:cond delay="6000"/>
                            </p:stCondLst>
                            <p:childTnLst>
                              <p:par>
                                <p:cTn id="20" presetID="21" presetClass="entr" presetSubtype="1"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par>
                          <p:cTn id="23" fill="hold">
                            <p:stCondLst>
                              <p:cond delay="8000"/>
                            </p:stCondLst>
                            <p:childTnLst>
                              <p:par>
                                <p:cTn id="24" presetID="21" presetClass="entr" presetSubtype="1"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heel(1)">
                                      <p:cBhvr>
                                        <p:cTn id="26" dur="2000"/>
                                        <p:tgtEl>
                                          <p:spTgt spid="3">
                                            <p:txEl>
                                              <p:pRg st="5" end="5"/>
                                            </p:txEl>
                                          </p:spTgt>
                                        </p:tgtEl>
                                      </p:cBhvr>
                                    </p:animEffect>
                                  </p:childTnLst>
                                </p:cTn>
                              </p:par>
                            </p:childTnLst>
                          </p:cTn>
                        </p:par>
                        <p:par>
                          <p:cTn id="27" fill="hold">
                            <p:stCondLst>
                              <p:cond delay="10000"/>
                            </p:stCondLst>
                            <p:childTnLst>
                              <p:par>
                                <p:cTn id="28" presetID="21" presetClass="entr" presetSubtype="1"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heel(1)">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581549-0608-3B56-701B-3BAFBEB8389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042005957"/>
      </p:ext>
    </p:extLst>
  </p:cSld>
  <p:clrMapOvr>
    <a:masterClrMapping/>
  </p:clrMapOvr>
  <mc:AlternateContent xmlns:mc="http://schemas.openxmlformats.org/markup-compatibility/2006" xmlns:p14="http://schemas.microsoft.com/office/powerpoint/2010/main">
    <mc:Choice Requires="p14">
      <p:transition spd="slow" p14:dur="45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a:xfrm>
            <a:off x="54428" y="21773"/>
            <a:ext cx="10570028" cy="6694713"/>
          </a:xfrm>
          <a:solidFill>
            <a:schemeClr val="bg1">
              <a:alpha val="80000"/>
            </a:schemeClr>
          </a:solidFill>
        </p:spPr>
        <p:txBody>
          <a:bodyPr>
            <a:normAutofit fontScale="85000" lnSpcReduction="20000"/>
          </a:bodyPr>
          <a:lstStyle/>
          <a:p>
            <a:pPr marL="0" marR="0" indent="0" algn="ctr">
              <a:lnSpc>
                <a:spcPct val="120000"/>
              </a:lnSpc>
              <a:spcBef>
                <a:spcPts val="0"/>
              </a:spcBef>
              <a:spcAft>
                <a:spcPts val="300"/>
              </a:spcAft>
              <a:buNone/>
            </a:pPr>
            <a:r>
              <a:rPr lang="en-US" sz="3300" b="1" u="sng"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Key Traits of a Toxic</a:t>
            </a:r>
            <a:endParaRPr lang="en-US" sz="33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300"/>
              </a:spcAft>
              <a:buSzPts val="1000"/>
              <a:buFont typeface="Symbol" panose="05050102010706020507" pitchFamily="18" charset="2"/>
              <a:buChar char=""/>
              <a:tabLst>
                <a:tab pos="457200" algn="l"/>
              </a:tabLst>
            </a:pPr>
            <a:r>
              <a:rPr lang="en-US" sz="3300" b="1"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Negativity</a:t>
            </a:r>
            <a:endParaRPr lang="en-US" sz="3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300"/>
              </a:spcAft>
              <a:buSzPts val="1000"/>
              <a:buFont typeface="Symbol" panose="05050102010706020507" pitchFamily="18" charset="2"/>
              <a:buChar char=""/>
              <a:tabLst>
                <a:tab pos="457200" algn="l"/>
              </a:tabLst>
            </a:pPr>
            <a:r>
              <a:rPr lang="en-US" sz="3300" b="1"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Blaming others</a:t>
            </a:r>
            <a:endParaRPr lang="en-US" sz="3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300"/>
              </a:spcAft>
              <a:buSzPts val="1000"/>
              <a:buFont typeface="Symbol" panose="05050102010706020507" pitchFamily="18" charset="2"/>
              <a:buChar char=""/>
              <a:tabLst>
                <a:tab pos="457200" algn="l"/>
              </a:tabLst>
            </a:pPr>
            <a:r>
              <a:rPr lang="en-US" sz="3300" b="1"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Being critical and judgmental</a:t>
            </a:r>
            <a:endParaRPr lang="en-US" sz="3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300"/>
              </a:spcAft>
              <a:buSzPts val="1000"/>
              <a:buFont typeface="Symbol" panose="05050102010706020507" pitchFamily="18" charset="2"/>
              <a:buChar char=""/>
              <a:tabLst>
                <a:tab pos="457200" algn="l"/>
              </a:tabLst>
            </a:pPr>
            <a:r>
              <a:rPr lang="en-US" sz="3300" b="1"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A lack of empathy</a:t>
            </a:r>
            <a:endParaRPr lang="en-US" sz="3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300"/>
              </a:spcAft>
              <a:buSzPts val="1000"/>
              <a:buFont typeface="Symbol" panose="05050102010706020507" pitchFamily="18" charset="2"/>
              <a:buChar char=""/>
              <a:tabLst>
                <a:tab pos="457200" algn="l"/>
              </a:tabLst>
            </a:pPr>
            <a:r>
              <a:rPr lang="en-US" sz="3300" b="1"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A sense of entitlement</a:t>
            </a:r>
            <a:endParaRPr lang="en-US" sz="3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300"/>
              </a:spcAft>
              <a:buSzPts val="1000"/>
              <a:buFont typeface="Symbol" panose="05050102010706020507" pitchFamily="18" charset="2"/>
              <a:buChar char=""/>
              <a:tabLst>
                <a:tab pos="457200" algn="l"/>
              </a:tabLst>
            </a:pPr>
            <a:r>
              <a:rPr lang="en-US" sz="3300" b="1"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Manipulativeness</a:t>
            </a:r>
            <a:endParaRPr lang="en-US" sz="3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300"/>
              </a:spcAft>
              <a:buSzPts val="1000"/>
              <a:buFont typeface="Symbol" panose="05050102010706020507" pitchFamily="18" charset="2"/>
              <a:buChar char=""/>
              <a:tabLst>
                <a:tab pos="457200" algn="l"/>
              </a:tabLst>
            </a:pPr>
            <a:r>
              <a:rPr lang="en-US" sz="3300" b="1"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Exploiting Others</a:t>
            </a:r>
            <a:endParaRPr lang="en-US" sz="3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300"/>
              </a:spcAft>
              <a:buSzPts val="1000"/>
              <a:buFont typeface="Symbol" panose="05050102010706020507" pitchFamily="18" charset="2"/>
              <a:buChar char=""/>
              <a:tabLst>
                <a:tab pos="457200" algn="l"/>
              </a:tabLst>
            </a:pPr>
            <a:r>
              <a:rPr lang="en-US" sz="3300" b="1"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Difficulty regulating unwanted emotional states</a:t>
            </a:r>
            <a:endParaRPr lang="en-US" sz="3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300"/>
              </a:spcAft>
              <a:buSzPts val="1000"/>
              <a:buFont typeface="Symbol" panose="05050102010706020507" pitchFamily="18" charset="2"/>
              <a:buChar char=""/>
              <a:tabLst>
                <a:tab pos="457200" algn="l"/>
              </a:tabLst>
            </a:pPr>
            <a:r>
              <a:rPr lang="en-US" sz="3300" b="1"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Using guilt as "emotional blackmail" to get what they want</a:t>
            </a:r>
            <a:endParaRPr lang="en-US" sz="3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300"/>
              </a:spcAft>
              <a:buSzPts val="1000"/>
              <a:buFont typeface="Symbol" panose="05050102010706020507" pitchFamily="18" charset="2"/>
              <a:buChar char=""/>
              <a:tabLst>
                <a:tab pos="457200" algn="l"/>
              </a:tabLst>
            </a:pPr>
            <a:r>
              <a:rPr lang="en-US" sz="3300" b="1"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Assuming the victim role</a:t>
            </a:r>
            <a:endParaRPr lang="en-US" sz="3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300"/>
              </a:spcAft>
              <a:buSzPts val="1000"/>
              <a:buFont typeface="Symbol" panose="05050102010706020507" pitchFamily="18" charset="2"/>
              <a:buChar char=""/>
              <a:tabLst>
                <a:tab pos="457200" algn="l"/>
              </a:tabLst>
            </a:pPr>
            <a:r>
              <a:rPr lang="en-US" sz="3300" b="1"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Being passive-aggressive</a:t>
            </a:r>
            <a:endParaRPr lang="en-US" sz="3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300"/>
              </a:spcAft>
              <a:buSzPts val="1000"/>
              <a:buFont typeface="Symbol" panose="05050102010706020507" pitchFamily="18" charset="2"/>
              <a:buChar char=""/>
              <a:tabLst>
                <a:tab pos="457200" algn="l"/>
              </a:tabLst>
            </a:pPr>
            <a:r>
              <a:rPr lang="en-US" sz="3300" b="1"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Hostility</a:t>
            </a:r>
            <a:endParaRPr lang="en-US" sz="33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300"/>
              </a:spcAft>
              <a:buSzPts val="1000"/>
              <a:buFont typeface="Symbol" panose="05050102010706020507" pitchFamily="18" charset="2"/>
              <a:buChar char=""/>
              <a:tabLst>
                <a:tab pos="457200" algn="l"/>
              </a:tabLst>
            </a:pPr>
            <a:r>
              <a:rPr lang="en-US" sz="3300" b="1" dirty="0">
                <a:solidFill>
                  <a:srgbClr val="222222"/>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Being untrustworthy.</a:t>
            </a:r>
            <a:endParaRPr lang="en-US" sz="1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2343705"/>
      </p:ext>
    </p:extLst>
  </p:cSld>
  <p:clrMapOvr>
    <a:masterClrMapping/>
  </p:clrMapOvr>
  <mc:AlternateContent xmlns:mc="http://schemas.openxmlformats.org/markup-compatibility/2006" xmlns:p14="http://schemas.microsoft.com/office/powerpoint/2010/main">
    <mc:Choice Requires="p14">
      <p:transition spd="slow" p14:dur="275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childTnLst>
                          </p:cTn>
                        </p:par>
                        <p:par>
                          <p:cTn id="27" fill="hold">
                            <p:stCondLst>
                              <p:cond delay="6000"/>
                            </p:stCondLst>
                            <p:childTnLst>
                              <p:par>
                                <p:cTn id="28" presetID="53"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2000"/>
                                        <p:tgtEl>
                                          <p:spTgt spid="3">
                                            <p:txEl>
                                              <p:pRg st="3" end="3"/>
                                            </p:txEl>
                                          </p:spTgt>
                                        </p:tgtEl>
                                      </p:cBhvr>
                                    </p:animEffect>
                                  </p:childTnLst>
                                </p:cTn>
                              </p:par>
                            </p:childTnLst>
                          </p:cTn>
                        </p:par>
                        <p:par>
                          <p:cTn id="33" fill="hold">
                            <p:stCondLst>
                              <p:cond delay="8000"/>
                            </p:stCondLst>
                            <p:childTnLst>
                              <p:par>
                                <p:cTn id="34" presetID="53" presetClass="entr" presetSubtype="16"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2000"/>
                                        <p:tgtEl>
                                          <p:spTgt spid="3">
                                            <p:txEl>
                                              <p:pRg st="4" end="4"/>
                                            </p:txEl>
                                          </p:spTgt>
                                        </p:tgtEl>
                                      </p:cBhvr>
                                    </p:animEffect>
                                  </p:childTnLst>
                                </p:cTn>
                              </p:par>
                            </p:childTnLst>
                          </p:cTn>
                        </p:par>
                        <p:par>
                          <p:cTn id="39" fill="hold">
                            <p:stCondLst>
                              <p:cond delay="10000"/>
                            </p:stCondLst>
                            <p:childTnLst>
                              <p:par>
                                <p:cTn id="40" presetID="53" presetClass="entr" presetSubtype="16"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2000"/>
                                        <p:tgtEl>
                                          <p:spTgt spid="3">
                                            <p:txEl>
                                              <p:pRg st="5" end="5"/>
                                            </p:txEl>
                                          </p:spTgt>
                                        </p:tgtEl>
                                      </p:cBhvr>
                                    </p:animEffect>
                                  </p:childTnLst>
                                </p:cTn>
                              </p:par>
                            </p:childTnLst>
                          </p:cTn>
                        </p:par>
                        <p:par>
                          <p:cTn id="45" fill="hold">
                            <p:stCondLst>
                              <p:cond delay="12000"/>
                            </p:stCondLst>
                            <p:childTnLst>
                              <p:par>
                                <p:cTn id="46" presetID="53" presetClass="entr" presetSubtype="16"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0" dur="2000"/>
                                        <p:tgtEl>
                                          <p:spTgt spid="3">
                                            <p:txEl>
                                              <p:pRg st="6" end="6"/>
                                            </p:txEl>
                                          </p:spTgt>
                                        </p:tgtEl>
                                      </p:cBhvr>
                                    </p:animEffect>
                                  </p:childTnLst>
                                </p:cTn>
                              </p:par>
                            </p:childTnLst>
                          </p:cTn>
                        </p:par>
                        <p:par>
                          <p:cTn id="51" fill="hold">
                            <p:stCondLst>
                              <p:cond delay="14000"/>
                            </p:stCondLst>
                            <p:childTnLst>
                              <p:par>
                                <p:cTn id="52" presetID="53" presetClass="entr" presetSubtype="16" fill="hold" grpId="0"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2000"/>
                                        <p:tgtEl>
                                          <p:spTgt spid="3">
                                            <p:txEl>
                                              <p:pRg st="7" end="7"/>
                                            </p:txEl>
                                          </p:spTgt>
                                        </p:tgtEl>
                                      </p:cBhvr>
                                    </p:animEffect>
                                  </p:childTnLst>
                                </p:cTn>
                              </p:par>
                            </p:childTnLst>
                          </p:cTn>
                        </p:par>
                        <p:par>
                          <p:cTn id="57" fill="hold">
                            <p:stCondLst>
                              <p:cond delay="16000"/>
                            </p:stCondLst>
                            <p:childTnLst>
                              <p:par>
                                <p:cTn id="58" presetID="53" presetClass="entr" presetSubtype="16" fill="hold" grpId="0" nodeType="after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p:cTn id="60"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1"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2" dur="2000"/>
                                        <p:tgtEl>
                                          <p:spTgt spid="3">
                                            <p:txEl>
                                              <p:pRg st="8" end="8"/>
                                            </p:txEl>
                                          </p:spTgt>
                                        </p:tgtEl>
                                      </p:cBhvr>
                                    </p:animEffect>
                                  </p:childTnLst>
                                </p:cTn>
                              </p:par>
                            </p:childTnLst>
                          </p:cTn>
                        </p:par>
                        <p:par>
                          <p:cTn id="63" fill="hold">
                            <p:stCondLst>
                              <p:cond delay="18000"/>
                            </p:stCondLst>
                            <p:childTnLst>
                              <p:par>
                                <p:cTn id="64" presetID="53" presetClass="entr" presetSubtype="16" fill="hold" grpId="0" nodeType="after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p:cTn id="66"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7"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8" dur="2000"/>
                                        <p:tgtEl>
                                          <p:spTgt spid="3">
                                            <p:txEl>
                                              <p:pRg st="9" end="9"/>
                                            </p:txEl>
                                          </p:spTgt>
                                        </p:tgtEl>
                                      </p:cBhvr>
                                    </p:animEffect>
                                  </p:childTnLst>
                                </p:cTn>
                              </p:par>
                            </p:childTnLst>
                          </p:cTn>
                        </p:par>
                        <p:par>
                          <p:cTn id="69" fill="hold">
                            <p:stCondLst>
                              <p:cond delay="20000"/>
                            </p:stCondLst>
                            <p:childTnLst>
                              <p:par>
                                <p:cTn id="70" presetID="53" presetClass="entr" presetSubtype="16" fill="hold" grpId="0" nodeType="after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p:cTn id="72"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3" dur="2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4" dur="2000"/>
                                        <p:tgtEl>
                                          <p:spTgt spid="3">
                                            <p:txEl>
                                              <p:pRg st="10" end="10"/>
                                            </p:txEl>
                                          </p:spTgt>
                                        </p:tgtEl>
                                      </p:cBhvr>
                                    </p:animEffect>
                                  </p:childTnLst>
                                </p:cTn>
                              </p:par>
                            </p:childTnLst>
                          </p:cTn>
                        </p:par>
                        <p:par>
                          <p:cTn id="75" fill="hold">
                            <p:stCondLst>
                              <p:cond delay="22000"/>
                            </p:stCondLst>
                            <p:childTnLst>
                              <p:par>
                                <p:cTn id="76" presetID="53" presetClass="entr" presetSubtype="16" fill="hold" grpId="0" nodeType="after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p:cTn id="78" dur="2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9" dur="20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0" dur="2000"/>
                                        <p:tgtEl>
                                          <p:spTgt spid="3">
                                            <p:txEl>
                                              <p:pRg st="11" end="11"/>
                                            </p:txEl>
                                          </p:spTgt>
                                        </p:tgtEl>
                                      </p:cBhvr>
                                    </p:animEffect>
                                  </p:childTnLst>
                                </p:cTn>
                              </p:par>
                            </p:childTnLst>
                          </p:cTn>
                        </p:par>
                        <p:par>
                          <p:cTn id="81" fill="hold">
                            <p:stCondLst>
                              <p:cond delay="24000"/>
                            </p:stCondLst>
                            <p:childTnLst>
                              <p:par>
                                <p:cTn id="82" presetID="53" presetClass="entr" presetSubtype="16" fill="hold" grpId="0" nodeType="after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p:cTn id="84" dur="2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5" dur="20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86" dur="2000"/>
                                        <p:tgtEl>
                                          <p:spTgt spid="3">
                                            <p:txEl>
                                              <p:pRg st="12" end="12"/>
                                            </p:txEl>
                                          </p:spTgt>
                                        </p:tgtEl>
                                      </p:cBhvr>
                                    </p:animEffect>
                                  </p:childTnLst>
                                </p:cTn>
                              </p:par>
                            </p:childTnLst>
                          </p:cTn>
                        </p:par>
                        <p:par>
                          <p:cTn id="87" fill="hold">
                            <p:stCondLst>
                              <p:cond delay="26000"/>
                            </p:stCondLst>
                            <p:childTnLst>
                              <p:par>
                                <p:cTn id="88" presetID="53" presetClass="entr" presetSubtype="16" fill="hold" grpId="0" nodeType="after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anim calcmode="lin" valueType="num">
                                      <p:cBhvr>
                                        <p:cTn id="90" dur="2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1" dur="20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9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16" descr="See the source image">
            <a:extLst>
              <a:ext uri="{FF2B5EF4-FFF2-40B4-BE49-F238E27FC236}">
                <a16:creationId xmlns:a16="http://schemas.microsoft.com/office/drawing/2014/main" id="{7E6BB0B6-1484-7C69-D194-A02C3B4CB8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2" r="3969"/>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66E9042-955D-7CB0-1489-3604F2B08277}"/>
              </a:ext>
            </a:extLst>
          </p:cNvPr>
          <p:cNvSpPr>
            <a:spLocks noGrp="1"/>
          </p:cNvSpPr>
          <p:nvPr>
            <p:ph idx="1"/>
          </p:nvPr>
        </p:nvSpPr>
        <p:spPr>
          <a:xfrm>
            <a:off x="5529944" y="228600"/>
            <a:ext cx="6574970" cy="5948363"/>
          </a:xfrm>
        </p:spPr>
        <p:txBody>
          <a:bodyPr>
            <a:normAutofit fontScale="85000" lnSpcReduction="10000"/>
          </a:bodyPr>
          <a:lstStyle/>
          <a:p>
            <a:pPr marL="0" indent="0" algn="ctr">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Does Any of These… </a:t>
            </a:r>
          </a:p>
          <a:p>
            <a:pPr marL="0" indent="0" algn="ctr">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Sound Familiar?</a:t>
            </a:r>
          </a:p>
          <a:p>
            <a:pPr marL="0" indent="0" algn="ctr">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Remind You of Someone?</a:t>
            </a:r>
          </a:p>
          <a:p>
            <a:pPr marL="0" indent="0" algn="ctr">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Ever See Any of These in Mirror?</a:t>
            </a:r>
          </a:p>
          <a:p>
            <a:pPr marL="0" indent="0">
              <a:lnSpc>
                <a:spcPct val="120000"/>
              </a:lnSpc>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How Do You Handle These People?</a:t>
            </a:r>
          </a:p>
          <a:p>
            <a:pPr marL="0" indent="0" algn="ctr">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How Do You Deal w- Attitudes?</a:t>
            </a:r>
          </a:p>
          <a:p>
            <a:pPr marL="0" indent="0" algn="ctr">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Especially When You Can’t Walk Away</a:t>
            </a:r>
          </a:p>
          <a:p>
            <a:pPr marL="0" indent="0" algn="ctr">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Does the Bible Teach Us How To</a:t>
            </a:r>
          </a:p>
          <a:p>
            <a:pPr marL="0" indent="0" algn="ctr">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Handle these Kind of People?</a:t>
            </a:r>
          </a:p>
          <a:p>
            <a:pPr marL="0" indent="0">
              <a:buNone/>
            </a:pPr>
            <a:endParaRPr lang="en-US" dirty="0"/>
          </a:p>
        </p:txBody>
      </p:sp>
    </p:spTree>
    <p:extLst>
      <p:ext uri="{BB962C8B-B14F-4D97-AF65-F5344CB8AC3E}">
        <p14:creationId xmlns:p14="http://schemas.microsoft.com/office/powerpoint/2010/main" val="2416031418"/>
      </p:ext>
    </p:extLst>
  </p:cSld>
  <p:clrMapOvr>
    <a:masterClrMapping/>
  </p:clrMapOvr>
  <mc:AlternateContent xmlns:mc="http://schemas.openxmlformats.org/markup-compatibility/2006" xmlns:p14="http://schemas.microsoft.com/office/powerpoint/2010/main">
    <mc:Choice Requires="p14">
      <p:transition spd="slow" p14:dur="2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circle(in)">
                                      <p:cBhvr>
                                        <p:cTn id="14" dur="2000"/>
                                        <p:tgtEl>
                                          <p:spTgt spid="5">
                                            <p:txEl>
                                              <p:pRg st="2" end="2"/>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ircle(in)">
                                      <p:cBhvr>
                                        <p:cTn id="18" dur="2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circle(in)">
                                      <p:cBhvr>
                                        <p:cTn id="23" dur="2000"/>
                                        <p:tgtEl>
                                          <p:spTgt spid="5">
                                            <p:txEl>
                                              <p:pRg st="5" end="5"/>
                                            </p:txEl>
                                          </p:spTgt>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circle(in)">
                                      <p:cBhvr>
                                        <p:cTn id="27" dur="2000"/>
                                        <p:tgtEl>
                                          <p:spTgt spid="5">
                                            <p:txEl>
                                              <p:pRg st="6" end="6"/>
                                            </p:txEl>
                                          </p:spTgt>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circle(in)">
                                      <p:cBhvr>
                                        <p:cTn id="31" dur="2000"/>
                                        <p:tgtEl>
                                          <p:spTgt spid="5">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circle(in)">
                                      <p:cBhvr>
                                        <p:cTn id="36" dur="2000"/>
                                        <p:tgtEl>
                                          <p:spTgt spid="5">
                                            <p:txEl>
                                              <p:pRg st="8" end="8"/>
                                            </p:txEl>
                                          </p:spTgt>
                                        </p:tgtEl>
                                      </p:cBhvr>
                                    </p:animEffect>
                                  </p:childTnLst>
                                </p:cTn>
                              </p:par>
                            </p:childTnLst>
                          </p:cTn>
                        </p:par>
                        <p:par>
                          <p:cTn id="37" fill="hold">
                            <p:stCondLst>
                              <p:cond delay="2000"/>
                            </p:stCondLst>
                            <p:childTnLst>
                              <p:par>
                                <p:cTn id="38" presetID="6" presetClass="entr" presetSubtype="16" fill="hold" grpId="0" nodeType="after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circle(in)">
                                      <p:cBhvr>
                                        <p:cTn id="40"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15ECE-9186-8445-4F31-07EDEBAF5E83}"/>
              </a:ext>
            </a:extLst>
          </p:cNvPr>
          <p:cNvSpPr>
            <a:spLocks noGrp="1"/>
          </p:cNvSpPr>
          <p:nvPr>
            <p:ph idx="1"/>
          </p:nvPr>
        </p:nvSpPr>
        <p:spPr>
          <a:xfrm>
            <a:off x="195943" y="555171"/>
            <a:ext cx="11702143" cy="5486400"/>
          </a:xfrm>
        </p:spPr>
        <p:txBody>
          <a:bodyPr>
            <a:normAutofit/>
          </a:bodyPr>
          <a:lstStyle/>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Romans 12:17-21 (MSG) </a:t>
            </a:r>
            <a:br>
              <a:rPr lang="en-US" sz="3200" dirty="0">
                <a:effectLst>
                  <a:outerShdw blurRad="38100" dist="38100" dir="2700000" algn="tl">
                    <a:srgbClr val="000000">
                      <a:alpha val="43137"/>
                    </a:srgbClr>
                  </a:outerShdw>
                </a:effectLst>
                <a:latin typeface="Arial Rounded MT Bold" panose="020F0704030504030204" pitchFamily="34" charset="0"/>
              </a:rPr>
            </a:br>
            <a:r>
              <a:rPr lang="en-US" sz="3200" baseline="30000" dirty="0">
                <a:effectLst>
                  <a:outerShdw blurRad="38100" dist="38100" dir="2700000" algn="tl">
                    <a:srgbClr val="000000">
                      <a:alpha val="43137"/>
                    </a:srgbClr>
                  </a:outerShdw>
                </a:effectLst>
                <a:latin typeface="Arial Rounded MT Bold" panose="020F0704030504030204" pitchFamily="34" charset="0"/>
              </a:rPr>
              <a:t>17 </a:t>
            </a:r>
            <a:r>
              <a:rPr lang="en-US" sz="3200" dirty="0">
                <a:effectLst>
                  <a:outerShdw blurRad="38100" dist="38100" dir="2700000" algn="tl">
                    <a:srgbClr val="000000">
                      <a:alpha val="43137"/>
                    </a:srgbClr>
                  </a:outerShdw>
                </a:effectLst>
                <a:latin typeface="Arial Rounded MT Bold" panose="020F0704030504030204" pitchFamily="34" charset="0"/>
              </a:rPr>
              <a:t> Don't hit back; discover beauty in everyone. </a:t>
            </a:r>
            <a:br>
              <a:rPr lang="en-US" sz="3200" dirty="0">
                <a:effectLst>
                  <a:outerShdw blurRad="38100" dist="38100" dir="2700000" algn="tl">
                    <a:srgbClr val="000000">
                      <a:alpha val="43137"/>
                    </a:srgbClr>
                  </a:outerShdw>
                </a:effectLst>
                <a:latin typeface="Arial Rounded MT Bold" panose="020F0704030504030204" pitchFamily="34" charset="0"/>
              </a:rPr>
            </a:br>
            <a:r>
              <a:rPr lang="en-US" sz="3200" baseline="30000" dirty="0">
                <a:effectLst>
                  <a:outerShdw blurRad="38100" dist="38100" dir="2700000" algn="tl">
                    <a:srgbClr val="000000">
                      <a:alpha val="43137"/>
                    </a:srgbClr>
                  </a:outerShdw>
                </a:effectLst>
                <a:latin typeface="Arial Rounded MT Bold" panose="020F0704030504030204" pitchFamily="34" charset="0"/>
              </a:rPr>
              <a:t>18 </a:t>
            </a:r>
            <a:r>
              <a:rPr lang="en-US" sz="3200" dirty="0">
                <a:effectLst>
                  <a:outerShdw blurRad="38100" dist="38100" dir="2700000" algn="tl">
                    <a:srgbClr val="000000">
                      <a:alpha val="43137"/>
                    </a:srgbClr>
                  </a:outerShdw>
                </a:effectLst>
                <a:latin typeface="Arial Rounded MT Bold" panose="020F0704030504030204" pitchFamily="34" charset="0"/>
              </a:rPr>
              <a:t> If you've got it in you, get along with everybody. </a:t>
            </a:r>
            <a:br>
              <a:rPr lang="en-US" sz="3200" dirty="0">
                <a:effectLst>
                  <a:outerShdw blurRad="38100" dist="38100" dir="2700000" algn="tl">
                    <a:srgbClr val="000000">
                      <a:alpha val="43137"/>
                    </a:srgbClr>
                  </a:outerShdw>
                </a:effectLst>
                <a:latin typeface="Arial Rounded MT Bold" panose="020F0704030504030204" pitchFamily="34" charset="0"/>
              </a:rPr>
            </a:br>
            <a:r>
              <a:rPr lang="en-US" sz="3200" baseline="30000" dirty="0">
                <a:effectLst>
                  <a:outerShdw blurRad="38100" dist="38100" dir="2700000" algn="tl">
                    <a:srgbClr val="000000">
                      <a:alpha val="43137"/>
                    </a:srgbClr>
                  </a:outerShdw>
                </a:effectLst>
                <a:latin typeface="Arial Rounded MT Bold" panose="020F0704030504030204" pitchFamily="34" charset="0"/>
              </a:rPr>
              <a:t>19 </a:t>
            </a:r>
            <a:r>
              <a:rPr lang="en-US" sz="3200" dirty="0">
                <a:effectLst>
                  <a:outerShdw blurRad="38100" dist="38100" dir="2700000" algn="tl">
                    <a:srgbClr val="000000">
                      <a:alpha val="43137"/>
                    </a:srgbClr>
                  </a:outerShdw>
                </a:effectLst>
                <a:latin typeface="Arial Rounded MT Bold" panose="020F0704030504030204" pitchFamily="34" charset="0"/>
              </a:rPr>
              <a:t> Don't insist on getting even; that's not for you to do. </a:t>
            </a:r>
          </a:p>
          <a:p>
            <a:pPr marL="0" indent="0" algn="ctr">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"I'll do the judging," says God. "I'll take care of it." </a:t>
            </a:r>
            <a:br>
              <a:rPr lang="en-US" sz="3200" dirty="0">
                <a:effectLst>
                  <a:outerShdw blurRad="38100" dist="38100" dir="2700000" algn="tl">
                    <a:srgbClr val="000000">
                      <a:alpha val="43137"/>
                    </a:srgbClr>
                  </a:outerShdw>
                </a:effectLst>
                <a:latin typeface="Arial Rounded MT Bold" panose="020F0704030504030204" pitchFamily="34" charset="0"/>
              </a:rPr>
            </a:br>
            <a:r>
              <a:rPr lang="en-US" sz="3200" baseline="30000" dirty="0">
                <a:effectLst>
                  <a:outerShdw blurRad="38100" dist="38100" dir="2700000" algn="tl">
                    <a:srgbClr val="000000">
                      <a:alpha val="43137"/>
                    </a:srgbClr>
                  </a:outerShdw>
                </a:effectLst>
                <a:latin typeface="Arial Rounded MT Bold" panose="020F0704030504030204" pitchFamily="34" charset="0"/>
              </a:rPr>
              <a:t>20 </a:t>
            </a:r>
            <a:r>
              <a:rPr lang="en-US" sz="3200" dirty="0">
                <a:effectLst>
                  <a:outerShdw blurRad="38100" dist="38100" dir="2700000" algn="tl">
                    <a:srgbClr val="000000">
                      <a:alpha val="43137"/>
                    </a:srgbClr>
                  </a:outerShdw>
                </a:effectLst>
                <a:latin typeface="Arial Rounded MT Bold" panose="020F0704030504030204" pitchFamily="34" charset="0"/>
              </a:rPr>
              <a:t> Our Scriptures tell us that if you see your enemy hungry, go buy that person lunch, or if he's thirsty, get him a drink. Your generosity will surprise him with goodness. </a:t>
            </a:r>
            <a:br>
              <a:rPr lang="en-US" sz="3200" dirty="0">
                <a:effectLst>
                  <a:outerShdw blurRad="38100" dist="38100" dir="2700000" algn="tl">
                    <a:srgbClr val="000000">
                      <a:alpha val="43137"/>
                    </a:srgbClr>
                  </a:outerShdw>
                </a:effectLst>
                <a:latin typeface="Arial Rounded MT Bold" panose="020F0704030504030204" pitchFamily="34" charset="0"/>
              </a:rPr>
            </a:br>
            <a:r>
              <a:rPr lang="en-US" sz="3200" baseline="30000" dirty="0">
                <a:effectLst>
                  <a:outerShdw blurRad="38100" dist="38100" dir="2700000" algn="tl">
                    <a:srgbClr val="000000">
                      <a:alpha val="43137"/>
                    </a:srgbClr>
                  </a:outerShdw>
                </a:effectLst>
                <a:latin typeface="Arial Rounded MT Bold" panose="020F0704030504030204" pitchFamily="34" charset="0"/>
              </a:rPr>
              <a:t>21 </a:t>
            </a:r>
            <a:r>
              <a:rPr lang="en-US" sz="3200" dirty="0">
                <a:effectLst>
                  <a:outerShdw blurRad="38100" dist="38100" dir="2700000" algn="tl">
                    <a:srgbClr val="000000">
                      <a:alpha val="43137"/>
                    </a:srgbClr>
                  </a:outerShdw>
                </a:effectLst>
                <a:latin typeface="Arial Rounded MT Bold" panose="020F0704030504030204" pitchFamily="34" charset="0"/>
              </a:rPr>
              <a:t> Don't let evil get the best of you; </a:t>
            </a:r>
          </a:p>
          <a:p>
            <a:pPr marL="0" indent="0" algn="ctr">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get the best of evil by doing good.</a:t>
            </a:r>
          </a:p>
        </p:txBody>
      </p:sp>
      <p:sp>
        <p:nvSpPr>
          <p:cNvPr id="2" name="TextBox 1">
            <a:extLst>
              <a:ext uri="{FF2B5EF4-FFF2-40B4-BE49-F238E27FC236}">
                <a16:creationId xmlns:a16="http://schemas.microsoft.com/office/drawing/2014/main" id="{DBFD59BE-8DF7-A3DA-882C-494BC67D374A}"/>
              </a:ext>
            </a:extLst>
          </p:cNvPr>
          <p:cNvSpPr txBox="1"/>
          <p:nvPr/>
        </p:nvSpPr>
        <p:spPr>
          <a:xfrm>
            <a:off x="195942" y="414670"/>
            <a:ext cx="11702143" cy="4832092"/>
          </a:xfrm>
          <a:prstGeom prst="rect">
            <a:avLst/>
          </a:prstGeom>
          <a:solidFill>
            <a:schemeClr val="accent4">
              <a:lumMod val="40000"/>
              <a:lumOff val="60000"/>
            </a:schemeClr>
          </a:solidFill>
        </p:spPr>
        <p:txBody>
          <a:bodyPr wrap="square" rtlCol="0">
            <a:spAutoFit/>
          </a:bodyPr>
          <a:lstStyle/>
          <a:p>
            <a:pPr algn="ctr"/>
            <a:r>
              <a:rPr lang="en-US" sz="2800" b="1" dirty="0">
                <a:effectLst>
                  <a:outerShdw blurRad="38100" dist="38100" dir="2700000" algn="tl">
                    <a:srgbClr val="000000">
                      <a:alpha val="43137"/>
                    </a:srgbClr>
                  </a:outerShdw>
                </a:effectLst>
                <a:latin typeface="Arial Rounded MT Bold" panose="020F0704030504030204" pitchFamily="34" charset="0"/>
              </a:rPr>
              <a:t>Romans 12:17-21 (NLT2) </a:t>
            </a: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baseline="30000" dirty="0">
                <a:effectLst>
                  <a:outerShdw blurRad="38100" dist="38100" dir="2700000" algn="tl">
                    <a:srgbClr val="000000">
                      <a:alpha val="43137"/>
                    </a:srgbClr>
                  </a:outerShdw>
                </a:effectLst>
                <a:latin typeface="Arial Rounded MT Bold" panose="020F0704030504030204" pitchFamily="34" charset="0"/>
              </a:rPr>
              <a:t>17 </a:t>
            </a:r>
            <a:r>
              <a:rPr lang="en-US" sz="2800" dirty="0">
                <a:effectLst>
                  <a:outerShdw blurRad="38100" dist="38100" dir="2700000" algn="tl">
                    <a:srgbClr val="000000">
                      <a:alpha val="43137"/>
                    </a:srgbClr>
                  </a:outerShdw>
                </a:effectLst>
                <a:latin typeface="Arial Rounded MT Bold" panose="020F0704030504030204" pitchFamily="34" charset="0"/>
              </a:rPr>
              <a:t> Never pay back evil with more evil. Do things in such a way that everyone can see you are honorable. </a:t>
            </a: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baseline="30000" dirty="0">
                <a:effectLst>
                  <a:outerShdw blurRad="38100" dist="38100" dir="2700000" algn="tl">
                    <a:srgbClr val="000000">
                      <a:alpha val="43137"/>
                    </a:srgbClr>
                  </a:outerShdw>
                </a:effectLst>
                <a:latin typeface="Arial Rounded MT Bold" panose="020F0704030504030204" pitchFamily="34" charset="0"/>
              </a:rPr>
              <a:t>18 </a:t>
            </a:r>
            <a:r>
              <a:rPr lang="en-US" sz="2800" dirty="0">
                <a:effectLst>
                  <a:outerShdw blurRad="38100" dist="38100" dir="2700000" algn="tl">
                    <a:srgbClr val="000000">
                      <a:alpha val="43137"/>
                    </a:srgbClr>
                  </a:outerShdw>
                </a:effectLst>
                <a:latin typeface="Arial Rounded MT Bold" panose="020F0704030504030204" pitchFamily="34" charset="0"/>
              </a:rPr>
              <a:t> Do all that you can to live in peace with everyone. </a:t>
            </a: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baseline="30000" dirty="0">
                <a:effectLst>
                  <a:outerShdw blurRad="38100" dist="38100" dir="2700000" algn="tl">
                    <a:srgbClr val="000000">
                      <a:alpha val="43137"/>
                    </a:srgbClr>
                  </a:outerShdw>
                </a:effectLst>
                <a:latin typeface="Arial Rounded MT Bold" panose="020F0704030504030204" pitchFamily="34" charset="0"/>
              </a:rPr>
              <a:t>19 </a:t>
            </a:r>
            <a:r>
              <a:rPr lang="en-US" sz="2800" dirty="0">
                <a:effectLst>
                  <a:outerShdw blurRad="38100" dist="38100" dir="2700000" algn="tl">
                    <a:srgbClr val="000000">
                      <a:alpha val="43137"/>
                    </a:srgbClr>
                  </a:outerShdw>
                </a:effectLst>
                <a:latin typeface="Arial Rounded MT Bold" panose="020F0704030504030204" pitchFamily="34" charset="0"/>
              </a:rPr>
              <a:t> Dear friends, never take revenge. Leave that to the righteous anger of God. For the Scriptures say, “I will take revenge; I will pay them back,” says the </a:t>
            </a:r>
            <a:r>
              <a:rPr lang="en-US" sz="2800" cap="small" dirty="0">
                <a:effectLst>
                  <a:outerShdw blurRad="38100" dist="38100" dir="2700000" algn="tl">
                    <a:srgbClr val="000000">
                      <a:alpha val="43137"/>
                    </a:srgbClr>
                  </a:outerShdw>
                </a:effectLst>
                <a:latin typeface="Arial Rounded MT Bold" panose="020F0704030504030204" pitchFamily="34" charset="0"/>
              </a:rPr>
              <a:t>LORD</a:t>
            </a:r>
            <a:r>
              <a:rPr lang="en-US" sz="2800" dirty="0">
                <a:effectLst>
                  <a:outerShdw blurRad="38100" dist="38100" dir="2700000" algn="tl">
                    <a:srgbClr val="000000">
                      <a:alpha val="43137"/>
                    </a:srgbClr>
                  </a:outerShdw>
                </a:effectLst>
                <a:latin typeface="Arial Rounded MT Bold" panose="020F0704030504030204" pitchFamily="34" charset="0"/>
              </a:rPr>
              <a:t>. </a:t>
            </a: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baseline="30000" dirty="0">
                <a:effectLst>
                  <a:outerShdw blurRad="38100" dist="38100" dir="2700000" algn="tl">
                    <a:srgbClr val="000000">
                      <a:alpha val="43137"/>
                    </a:srgbClr>
                  </a:outerShdw>
                </a:effectLst>
                <a:latin typeface="Arial Rounded MT Bold" panose="020F0704030504030204" pitchFamily="34" charset="0"/>
              </a:rPr>
              <a:t>20 </a:t>
            </a:r>
            <a:r>
              <a:rPr lang="en-US" sz="2800" dirty="0">
                <a:effectLst>
                  <a:outerShdw blurRad="38100" dist="38100" dir="2700000" algn="tl">
                    <a:srgbClr val="000000">
                      <a:alpha val="43137"/>
                    </a:srgbClr>
                  </a:outerShdw>
                </a:effectLst>
                <a:latin typeface="Arial Rounded MT Bold" panose="020F0704030504030204" pitchFamily="34" charset="0"/>
              </a:rPr>
              <a:t> Instead, “If your enemies are hungry, feed them. If they are thirsty, give them something to drink. In doing this, you will heap burning coals of shame on their heads.” </a:t>
            </a: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baseline="30000" dirty="0">
                <a:effectLst>
                  <a:outerShdw blurRad="38100" dist="38100" dir="2700000" algn="tl">
                    <a:srgbClr val="000000">
                      <a:alpha val="43137"/>
                    </a:srgbClr>
                  </a:outerShdw>
                </a:effectLst>
                <a:latin typeface="Arial Rounded MT Bold" panose="020F0704030504030204" pitchFamily="34" charset="0"/>
              </a:rPr>
              <a:t>21 </a:t>
            </a:r>
            <a:r>
              <a:rPr lang="en-US" sz="2800" dirty="0">
                <a:effectLst>
                  <a:outerShdw blurRad="38100" dist="38100" dir="2700000" algn="tl">
                    <a:srgbClr val="000000">
                      <a:alpha val="43137"/>
                    </a:srgbClr>
                  </a:outerShdw>
                </a:effectLst>
                <a:latin typeface="Arial Rounded MT Bold" panose="020F0704030504030204" pitchFamily="34" charset="0"/>
              </a:rPr>
              <a:t> Don’t let evil conquer you, but conquer evil by doing good. </a:t>
            </a:r>
          </a:p>
        </p:txBody>
      </p:sp>
    </p:spTree>
    <p:extLst>
      <p:ext uri="{BB962C8B-B14F-4D97-AF65-F5344CB8AC3E}">
        <p14:creationId xmlns:p14="http://schemas.microsoft.com/office/powerpoint/2010/main" val="2115011456"/>
      </p:ext>
    </p:extLst>
  </p:cSld>
  <p:clrMapOvr>
    <a:masterClrMapping/>
  </p:clrMapOvr>
  <mc:AlternateContent xmlns:mc="http://schemas.openxmlformats.org/markup-compatibility/2006" xmlns:p14="http://schemas.microsoft.com/office/powerpoint/2010/main">
    <mc:Choice Requires="p14">
      <p:transition spd="slow" p14:dur="3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See the source image">
            <a:extLst>
              <a:ext uri="{FF2B5EF4-FFF2-40B4-BE49-F238E27FC236}">
                <a16:creationId xmlns:a16="http://schemas.microsoft.com/office/drawing/2014/main" id="{46D1A57A-A652-5EC1-A123-F9B71E0CFF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22"/>
          <a:stretch/>
        </p:blipFill>
        <p:spPr bwMode="auto">
          <a:xfrm>
            <a:off x="163286" y="226217"/>
            <a:ext cx="11865428" cy="56085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B877A4A-A302-5255-F602-1EF8823C8C1E}"/>
              </a:ext>
            </a:extLst>
          </p:cNvPr>
          <p:cNvSpPr>
            <a:spLocks noGrp="1"/>
          </p:cNvSpPr>
          <p:nvPr>
            <p:ph idx="1"/>
          </p:nvPr>
        </p:nvSpPr>
        <p:spPr>
          <a:xfrm>
            <a:off x="2710543" y="5946661"/>
            <a:ext cx="7794171" cy="1213077"/>
          </a:xfrm>
        </p:spPr>
        <p:txBody>
          <a:bodyPr>
            <a:normAutofit fontScale="92500"/>
          </a:bodyPr>
          <a:lstStyle/>
          <a:p>
            <a:pPr marL="0" indent="0">
              <a:buNone/>
            </a:pPr>
            <a:r>
              <a:rPr lang="en-US" sz="4800" dirty="0">
                <a:effectLst>
                  <a:outerShdw blurRad="38100" dist="38100" dir="2700000" algn="tl">
                    <a:srgbClr val="000000">
                      <a:alpha val="43137"/>
                    </a:srgbClr>
                  </a:outerShdw>
                </a:effectLst>
                <a:latin typeface="Amasis MT Pro Black" panose="02040A04050005020304" pitchFamily="18" charset="0"/>
              </a:rPr>
              <a:t>Don’t Take the Bait! (17) </a:t>
            </a:r>
          </a:p>
        </p:txBody>
      </p:sp>
    </p:spTree>
    <p:extLst>
      <p:ext uri="{BB962C8B-B14F-4D97-AF65-F5344CB8AC3E}">
        <p14:creationId xmlns:p14="http://schemas.microsoft.com/office/powerpoint/2010/main" val="714659923"/>
      </p:ext>
    </p:extLst>
  </p:cSld>
  <p:clrMapOvr>
    <a:masterClrMapping/>
  </p:clrMapOvr>
  <mc:AlternateContent xmlns:mc="http://schemas.openxmlformats.org/markup-compatibility/2006" xmlns:p14="http://schemas.microsoft.com/office/powerpoint/2010/main">
    <mc:Choice Requires="p14">
      <p:transition spd="slow" p14:dur="30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3344</TotalTime>
  <Words>2531</Words>
  <Application>Microsoft Office PowerPoint</Application>
  <PresentationFormat>Widescreen</PresentationFormat>
  <Paragraphs>233</Paragraphs>
  <Slides>36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Amasis MT Pro Black</vt:lpstr>
      <vt:lpstr>Arial</vt:lpstr>
      <vt:lpstr>Arial Rounded MT Bold</vt:lpstr>
      <vt:lpstr>Calibri</vt:lpstr>
      <vt:lpstr>Calibri Light</vt:lpstr>
      <vt:lpstr>Courier New</vt:lpstr>
      <vt:lpstr>Heebo</vt:lpstr>
      <vt:lpstr>Helvetica</vt:lpstr>
      <vt:lpstr>Open Sans</vt:lpstr>
      <vt:lpstr>Segoe UI</vt:lpstr>
      <vt:lpstr>Symbol</vt:lpstr>
      <vt:lpstr>Times New Roman</vt:lpstr>
      <vt:lpstr>Office Theme</vt:lpstr>
      <vt:lpstr>PowerPoint Presentation</vt:lpstr>
      <vt:lpstr>PowerPoint Presentation</vt:lpstr>
      <vt:lpstr>Dealing with TOXIC</vt:lpstr>
      <vt:lpstr>It’s that Time of the Year</vt:lpstr>
      <vt:lpstr>PowerPoint Presentation</vt:lpstr>
      <vt:lpstr>PowerPoint Presentation</vt:lpstr>
      <vt:lpstr>PowerPoint Presentation</vt:lpstr>
      <vt:lpstr>PowerPoint Presentation</vt:lpstr>
      <vt:lpstr>PowerPoint Presentation</vt:lpstr>
      <vt:lpstr>(17) Don’t Take the Bait</vt:lpstr>
      <vt:lpstr>Don’t BE Overwhelmed By Negative…    …Overwhelm the Negative w- Positive (19-21)</vt:lpstr>
      <vt:lpstr>PowerPoint Presentation</vt:lpstr>
      <vt:lpstr>Do Build Bridges w- Proper Boundaries (18)</vt:lpstr>
      <vt:lpstr>Do Build Bridges w- Proper Boundaries (18)</vt:lpstr>
      <vt:lpstr>PowerPoint Presentation</vt:lpstr>
      <vt:lpstr>PowerPoint Presentation</vt:lpstr>
      <vt:lpstr>PowerPoint Presentation</vt:lpstr>
      <vt:lpstr>PowerPoint Presentation</vt:lpstr>
      <vt:lpstr>Toxic Can Be an Attitude or Personality</vt:lpstr>
      <vt:lpstr>PowerPoint Presentation</vt:lpstr>
      <vt:lpstr>PowerPoint Presentation</vt:lpstr>
      <vt:lpstr>PowerPoint Presentation</vt:lpstr>
      <vt:lpstr>PowerPoint Presentation</vt:lpstr>
      <vt:lpstr>PowerPoint Presentation</vt:lpstr>
      <vt:lpstr>PowerPoint Presentation</vt:lpstr>
      <vt:lpstr>Toxic Can Be an Attitude or Personality</vt:lpstr>
      <vt:lpstr>PowerPoint Presentation</vt:lpstr>
      <vt:lpstr>PowerPoint Presentation</vt:lpstr>
      <vt:lpstr>PowerPoint Presentation</vt:lpstr>
      <vt:lpstr>Toxic People and Attitudes in the Bible</vt:lpstr>
      <vt:lpstr>PowerPoint Presentation</vt:lpstr>
      <vt:lpstr>PowerPoint Presentation</vt:lpstr>
      <vt:lpstr>PowerPoint Presentation</vt:lpstr>
      <vt:lpstr>PowerPoint Presentation</vt:lpstr>
      <vt:lpstr>PowerPoint Presentation</vt:lpstr>
      <vt:lpstr>Do Build Bridges w- Proper Boundaries (18)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120</cp:revision>
  <dcterms:created xsi:type="dcterms:W3CDTF">2022-11-17T23:06:18Z</dcterms:created>
  <dcterms:modified xsi:type="dcterms:W3CDTF">2022-11-20T14:40:30Z</dcterms:modified>
</cp:coreProperties>
</file>