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3" r:id="rId3"/>
    <p:sldId id="256" r:id="rId4"/>
    <p:sldId id="260" r:id="rId5"/>
    <p:sldId id="259" r:id="rId6"/>
    <p:sldId id="271" r:id="rId7"/>
    <p:sldId id="261" r:id="rId8"/>
    <p:sldId id="291" r:id="rId9"/>
    <p:sldId id="288" r:id="rId10"/>
    <p:sldId id="287" r:id="rId11"/>
    <p:sldId id="266" r:id="rId12"/>
    <p:sldId id="4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40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AF3F-DAA0-4911-A801-037762F3588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CADF-1291-4177-9F8E-40E814FAA7F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hyperlink" Target="http://communionlessons.com/" TargetMode="Externa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9171" y="0"/>
            <a:ext cx="8436429" cy="77787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Jesus Recognized Her Effort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226629" y="3153682"/>
            <a:ext cx="5965371" cy="3617232"/>
          </a:xfrm>
          <a:solidFill>
            <a:schemeClr val="bg1">
              <a:alpha val="90000"/>
            </a:schemeClr>
          </a:solidFill>
        </p:spPr>
        <p:txBody>
          <a:bodyPr/>
          <a:lstStyle/>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a:t>
            </a:r>
            <a:r>
              <a:rPr lang="en-US" sz="3200" dirty="0">
                <a:effectLst>
                  <a:outerShdw blurRad="38100" dist="38100" dir="2700000" algn="tl">
                    <a:srgbClr val="000000">
                      <a:alpha val="43137"/>
                    </a:srgbClr>
                  </a:outerShdw>
                </a:effectLst>
                <a:latin typeface="Arial Rounded MT Bold" panose="020F0704030504030204" pitchFamily="34" charset="0"/>
              </a:rPr>
              <a:t> the Timing (1-3)</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Rebuked</a:t>
            </a:r>
            <a:r>
              <a:rPr lang="en-US" sz="3200" dirty="0">
                <a:effectLst>
                  <a:outerShdw blurRad="38100" dist="38100" dir="2700000" algn="tl">
                    <a:srgbClr val="000000">
                      <a:alpha val="43137"/>
                    </a:srgbClr>
                  </a:outerShdw>
                </a:effectLst>
                <a:latin typeface="Arial Rounded MT Bold" panose="020F0704030504030204" pitchFamily="34" charset="0"/>
              </a:rPr>
              <a:t> Her Critics (4-6)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 </a:t>
            </a:r>
            <a:r>
              <a:rPr lang="en-US" sz="3200" dirty="0">
                <a:effectLst>
                  <a:outerShdw blurRad="38100" dist="38100" dir="2700000" algn="tl">
                    <a:srgbClr val="000000">
                      <a:alpha val="43137"/>
                    </a:srgbClr>
                  </a:outerShdw>
                </a:effectLst>
                <a:latin typeface="Arial Rounded MT Bold" panose="020F0704030504030204" pitchFamily="34" charset="0"/>
              </a:rPr>
              <a:t>Her Effort (7-8)</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Rewarded </a:t>
            </a:r>
            <a:r>
              <a:rPr lang="en-US" sz="3200" dirty="0">
                <a:effectLst>
                  <a:outerShdw blurRad="38100" dist="38100" dir="2700000" algn="tl">
                    <a:srgbClr val="000000">
                      <a:alpha val="43137"/>
                    </a:srgbClr>
                  </a:outerShdw>
                </a:effectLst>
                <a:latin typeface="Arial Rounded MT Bold" panose="020F0704030504030204" pitchFamily="34" charset="0"/>
              </a:rPr>
              <a:t>Her Sacrifice (9)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Shape 2054"/>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t="1696"/>
          <a:stretch>
            <a:fillRect/>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4180" y="5461713"/>
            <a:ext cx="11145934" cy="1661993"/>
          </a:xfrm>
          <a:prstGeom prst="rect">
            <a:avLst/>
          </a:prstGeom>
          <a:solidFill>
            <a:schemeClr val="bg1">
              <a:alpha val="90000"/>
            </a:schemeClr>
          </a:solidFill>
        </p:spPr>
        <p:txBody>
          <a:bodyPr wrap="square" rtlCol="0">
            <a:spAutoFit/>
          </a:bodyPr>
          <a:lstStyle/>
          <a:p>
            <a:r>
              <a:rPr lang="en-US" sz="2800" b="1" i="0" dirty="0">
                <a:solidFill>
                  <a:srgbClr val="111111"/>
                </a:solidFill>
                <a:effectLst>
                  <a:outerShdw blurRad="38100" dist="38100" dir="2700000" algn="tl">
                    <a:srgbClr val="000000">
                      <a:alpha val="43137"/>
                    </a:srgbClr>
                  </a:outerShdw>
                </a:effectLst>
                <a:latin typeface="Helvetica Neue"/>
              </a:rPr>
              <a:t>Colossians 3:23-24 </a:t>
            </a:r>
            <a:r>
              <a:rPr lang="en-US" sz="2800" i="0" dirty="0">
                <a:solidFill>
                  <a:srgbClr val="111111"/>
                </a:solidFill>
                <a:effectLst>
                  <a:outerShdw blurRad="38100" dist="38100" dir="2700000" algn="tl">
                    <a:srgbClr val="000000">
                      <a:alpha val="43137"/>
                    </a:srgbClr>
                  </a:outerShdw>
                </a:effectLst>
                <a:latin typeface="Helvetica Neue"/>
              </a:rPr>
              <a:t>Whatever you do, work heartily, as for the Lord and not for men, knowing that from the Lord you will receive the inheritance as your reward.</a:t>
            </a:r>
            <a:r>
              <a:rPr lang="en-US" sz="2800" i="0" dirty="0">
                <a:solidFill>
                  <a:srgbClr val="FF0000"/>
                </a:solidFill>
                <a:effectLst>
                  <a:outerShdw blurRad="38100" dist="38100" dir="2700000" algn="tl">
                    <a:srgbClr val="000000">
                      <a:alpha val="43137"/>
                    </a:srgbClr>
                  </a:outerShdw>
                </a:effectLst>
                <a:latin typeface="Helvetica Neue"/>
              </a:rPr>
              <a:t> You are serving the Lord Christ.</a:t>
            </a:r>
            <a:endParaRPr lang="en-US" sz="2800" i="0" dirty="0">
              <a:solidFill>
                <a:srgbClr val="FF0000"/>
              </a:solidFill>
              <a:effectLst>
                <a:outerShdw blurRad="38100" dist="38100" dir="2700000" algn="tl">
                  <a:srgbClr val="000000">
                    <a:alpha val="43137"/>
                  </a:srgbClr>
                </a:outerShdw>
              </a:effectLst>
              <a:latin typeface="Helvetica Neue"/>
            </a:endParaRPr>
          </a:p>
          <a:p>
            <a:endParaRPr lang="en-US" dirty="0"/>
          </a:p>
        </p:txBody>
      </p:sp>
      <p:sp>
        <p:nvSpPr>
          <p:cNvPr id="3" name="TextBox 2"/>
          <p:cNvSpPr txBox="1"/>
          <p:nvPr/>
        </p:nvSpPr>
        <p:spPr>
          <a:xfrm>
            <a:off x="9381068" y="524193"/>
            <a:ext cx="2700670" cy="2862322"/>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Arial Rounded MT Bold" panose="020F0704030504030204" pitchFamily="34" charset="0"/>
              </a:rPr>
              <a:t>For God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In 2023</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This Year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Transition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771"/>
            <a:ext cx="8469086" cy="925286"/>
          </a:xfrm>
          <a:solidFill>
            <a:schemeClr val="bg1">
              <a:alpha val="80000"/>
            </a:schemeClr>
          </a:solidFill>
        </p:spPr>
        <p:txBody>
          <a:bodyPr/>
          <a:lstStyle/>
          <a:p>
            <a:r>
              <a:rPr lang="en-US" b="1" dirty="0">
                <a:effectLst>
                  <a:outerShdw blurRad="38100" dist="38100" dir="2700000" algn="tl">
                    <a:srgbClr val="000000">
                      <a:alpha val="43137"/>
                    </a:srgbClr>
                  </a:outerShdw>
                </a:effectLst>
              </a:rPr>
              <a:t>From Surviving to Thriving </a:t>
            </a:r>
            <a:endParaRPr lang="en-US" b="1" dirty="0">
              <a:effectLst>
                <a:outerShdw blurRad="38100" dist="38100" dir="2700000" algn="tl">
                  <a:srgbClr val="000000">
                    <a:alpha val="43137"/>
                  </a:srgbClr>
                </a:outerShdw>
              </a:effectLst>
            </a:endParaRPr>
          </a:p>
        </p:txBody>
      </p:sp>
      <p:sp>
        <p:nvSpPr>
          <p:cNvPr id="3" name="TextBox 2"/>
          <p:cNvSpPr txBox="1"/>
          <p:nvPr/>
        </p:nvSpPr>
        <p:spPr>
          <a:xfrm>
            <a:off x="2950029" y="5146917"/>
            <a:ext cx="694255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New Year – New ________________</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047" y="2269798"/>
            <a:ext cx="8975905" cy="4588202"/>
          </a:xfrm>
          <a:solidFill>
            <a:schemeClr val="bg1">
              <a:alpha val="90000"/>
            </a:schemeClr>
          </a:solidFill>
        </p:spPr>
        <p:txBody>
          <a:bodyPr/>
          <a:lstStyle/>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Can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Can’t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Do Have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Don’t Have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2" y="0"/>
            <a:ext cx="8229599" cy="6858000"/>
          </a:xfrm>
          <a:solidFill>
            <a:schemeClr val="bg1">
              <a:alpha val="90000"/>
            </a:schemeClr>
          </a:solidFill>
        </p:spPr>
        <p:txBody>
          <a:bodyPr>
            <a:normAutofit/>
          </a:bodyPr>
          <a:lstStyle/>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Come they told me,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 new born King to see,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Our finest gifts we bring,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To lay before the King,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So to honor Him,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When we come.</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Baby Jesus,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am a poor boy too</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have no gift to bring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That's fit to give the King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5" name="Content Placeholder 2"/>
          <p:cNvSpPr txBox="1"/>
          <p:nvPr/>
        </p:nvSpPr>
        <p:spPr>
          <a:xfrm>
            <a:off x="8165804" y="3722915"/>
            <a:ext cx="4004423" cy="3135086"/>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Focus </a:t>
            </a:r>
            <a:r>
              <a:rPr lang="en-US" b="1" i="1" dirty="0">
                <a:solidFill>
                  <a:srgbClr val="444444"/>
                </a:solidFill>
                <a:effectLst>
                  <a:outerShdw blurRad="38100" dist="38100" dir="2700000" algn="tl">
                    <a:srgbClr val="000000">
                      <a:alpha val="43137"/>
                    </a:srgbClr>
                  </a:outerShdw>
                </a:effectLst>
                <a:latin typeface="Roboto" panose="02000000000000000000" pitchFamily="2" charset="0"/>
              </a:rPr>
              <a:t>“Don’t Haves” </a:t>
            </a:r>
            <a:endParaRPr lang="en-US"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Self</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Has</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Has to Give</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119742" y="1012374"/>
            <a:ext cx="8153401" cy="5526652"/>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b="1" u="sng"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Shall I play for you</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On my drum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Mary nodded</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The ox and lamb kept time,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I played my drum for Him,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I played my best for Him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Then He smiled at me</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Me and my drum.</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6" name="Content Placeholder 2"/>
          <p:cNvSpPr>
            <a:spLocks noGrp="1"/>
          </p:cNvSpPr>
          <p:nvPr>
            <p:ph idx="1"/>
          </p:nvPr>
        </p:nvSpPr>
        <p:spPr>
          <a:xfrm>
            <a:off x="8273143" y="1010105"/>
            <a:ext cx="3864428" cy="5526652"/>
          </a:xfrm>
          <a:solidFill>
            <a:schemeClr val="bg1">
              <a:alpha val="90000"/>
            </a:schemeClr>
          </a:solidFill>
        </p:spPr>
        <p:txBody>
          <a:bodyPr>
            <a:normAutofit/>
          </a:bodyPr>
          <a:lstStyle/>
          <a:p>
            <a:pPr marL="0" indent="0" algn="l">
              <a:lnSpc>
                <a:spcPct val="10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Focus </a:t>
            </a:r>
            <a:r>
              <a:rPr lang="en-US" b="1" i="1" dirty="0">
                <a:solidFill>
                  <a:srgbClr val="444444"/>
                </a:solidFill>
                <a:effectLst>
                  <a:outerShdw blurRad="38100" dist="38100" dir="2700000" algn="tl">
                    <a:srgbClr val="000000">
                      <a:alpha val="43137"/>
                    </a:srgbClr>
                  </a:outerShdw>
                </a:effectLst>
                <a:latin typeface="Roboto" panose="02000000000000000000" pitchFamily="2" charset="0"/>
              </a:rPr>
              <a:t>“Do Haves” </a:t>
            </a:r>
            <a:endParaRPr lang="en-US"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Can Do</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Does Have </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It </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IS</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Noticed</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Did it w- All Heart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spcBef>
                <a:spcPts val="0"/>
              </a:spcBef>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It Pleased God</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out)">
                                      <p:cBhvr>
                                        <p:cTn id="12" dur="2000"/>
                                        <p:tgtEl>
                                          <p:spTgt spid="6">
                                            <p:bg/>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2000"/>
                                        <p:tgtEl>
                                          <p:spTgt spid="6">
                                            <p:txEl>
                                              <p:pRg st="0" end="0"/>
                                            </p:txEl>
                                          </p:spTgt>
                                        </p:tgtEl>
                                      </p:cBhvr>
                                    </p:animEffect>
                                  </p:childTnLst>
                                </p:cTn>
                              </p:par>
                            </p:childTnLst>
                          </p:cTn>
                        </p:par>
                        <p:par>
                          <p:cTn id="16" fill="hold">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2000"/>
                                        <p:tgtEl>
                                          <p:spTgt spid="6">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2000"/>
                                        <p:tgtEl>
                                          <p:spTgt spid="6">
                                            <p:txEl>
                                              <p:pRg st="2" end="2"/>
                                            </p:txEl>
                                          </p:spTgt>
                                        </p:tgtEl>
                                      </p:cBhvr>
                                    </p:animEffect>
                                  </p:childTnLst>
                                </p:cTn>
                              </p:par>
                            </p:childTnLst>
                          </p:cTn>
                        </p:par>
                        <p:par>
                          <p:cTn id="24" fill="hold">
                            <p:stCondLst>
                              <p:cond delay="6000"/>
                            </p:stCondLst>
                            <p:childTnLst>
                              <p:par>
                                <p:cTn id="25" presetID="6" presetClass="entr" presetSubtype="3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2000"/>
                                        <p:tgtEl>
                                          <p:spTgt spid="6">
                                            <p:txEl>
                                              <p:pRg st="3" end="3"/>
                                            </p:txEl>
                                          </p:spTgt>
                                        </p:tgtEl>
                                      </p:cBhvr>
                                    </p:animEffect>
                                  </p:childTnLst>
                                </p:cTn>
                              </p:par>
                            </p:childTnLst>
                          </p:cTn>
                        </p:par>
                        <p:par>
                          <p:cTn id="28" fill="hold">
                            <p:stCondLst>
                              <p:cond delay="8000"/>
                            </p:stCondLst>
                            <p:childTnLst>
                              <p:par>
                                <p:cTn id="29" presetID="6" presetClass="entr" presetSubtype="32"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ircle(out)">
                                      <p:cBhvr>
                                        <p:cTn id="31" dur="2000"/>
                                        <p:tgtEl>
                                          <p:spTgt spid="6">
                                            <p:txEl>
                                              <p:pRg st="6" end="6"/>
                                            </p:txEl>
                                          </p:spTgt>
                                        </p:tgtEl>
                                      </p:cBhvr>
                                    </p:animEffect>
                                  </p:childTnLst>
                                </p:cTn>
                              </p:par>
                            </p:childTnLst>
                          </p:cTn>
                        </p:par>
                        <p:par>
                          <p:cTn id="32" fill="hold">
                            <p:stCondLst>
                              <p:cond delay="10000"/>
                            </p:stCondLst>
                            <p:childTnLst>
                              <p:par>
                                <p:cTn id="33" presetID="6" presetClass="entr" presetSubtype="32"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circle(out)">
                                      <p:cBhvr>
                                        <p:cTn id="35"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3914"/>
            <a:ext cx="12192000" cy="6074229"/>
          </a:xfrm>
          <a:solidFill>
            <a:schemeClr val="bg1">
              <a:alpha val="90000"/>
            </a:schemeClr>
          </a:solidFill>
        </p:spPr>
        <p:txBody>
          <a:bodyPr>
            <a:normAutofit fontScale="85000" lnSpcReduction="10000"/>
          </a:bodyPr>
          <a:lstStyle/>
          <a:p>
            <a:pPr marL="0" indent="0" algn="ctr">
              <a:lnSpc>
                <a:spcPct val="110000"/>
              </a:lnSpc>
              <a:buNone/>
            </a:pPr>
            <a:r>
              <a:rPr lang="en-US" baseline="30000"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 It was now two days before Passover and the Festival of Unleavened Bread. The leading priests and the teachers of religious law were still looking for an opportunity to capture Jesus secretly and kill him.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 “But not during the Passover celebration,” they agreed, “or the people may riot.”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 Meanwhile, Jesus was in Bethany at the home of Simon, a man who had previously had leprosy. While he was eating, a woman came in with a beautiful alabaster jar of expensive perfume made from essence of nard. She broke open the jar/ poured the perfume over his head.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 Some of those at the table were indignant. “Why waste such expensive perfume?” they asked.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“It could have been sold for a year’s wages and the money given to the poor!” So they scolded her harshly.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But Jesus replied, “Leave her alone. Why criticize her for doing such a good thing to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 You will always have the poor among you, and you can help them whenever you want to. But you will not always have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8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She has done what she could </a:t>
            </a:r>
            <a:r>
              <a:rPr lang="en-US" dirty="0">
                <a:effectLst>
                  <a:outerShdw blurRad="38100" dist="38100" dir="2700000" algn="tl">
                    <a:srgbClr val="000000">
                      <a:alpha val="43137"/>
                    </a:srgbClr>
                  </a:outerShdw>
                </a:effectLst>
              </a:rPr>
              <a:t>and has anointed my body for burial ahead of time.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 I tell you the truth, wherever the Good News is preached throughout the world, this woman’s deed will be remembered and discussed.”  -</a:t>
            </a:r>
            <a:r>
              <a:rPr lang="en-US" b="1" dirty="0">
                <a:effectLst>
                  <a:outerShdw blurRad="38100" dist="38100" dir="2700000" algn="tl">
                    <a:srgbClr val="000000">
                      <a:alpha val="43137"/>
                    </a:srgbClr>
                  </a:outerShdw>
                </a:effectLst>
              </a:rPr>
              <a:t> Mark 14:1-9 (NLT2)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7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2286000" y="97971"/>
            <a:ext cx="5170714"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 Her Opportunity…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6324600" cy="646331"/>
          </a:xfrm>
          <a:prstGeom prst="rect">
            <a:avLst/>
          </a:prstGeom>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219" name="Rectangle 3"/>
          <p:cNvSpPr>
            <a:spLocks noGrp="1" noChangeArrowheads="1"/>
          </p:cNvSpPr>
          <p:nvPr>
            <p:ph type="body" idx="1"/>
          </p:nvPr>
        </p:nvSpPr>
        <p:spPr>
          <a:xfrm>
            <a:off x="1981200" y="1447800"/>
            <a:ext cx="8229600" cy="4648200"/>
          </a:xfrm>
          <a:solidFill>
            <a:schemeClr val="bg1">
              <a:lumMod val="95000"/>
              <a:alpha val="80000"/>
            </a:schemeClr>
          </a:solidFill>
        </p:spPr>
        <p:txBody>
          <a:bodyPr/>
          <a:lstStyle/>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Often..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“Think”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They Would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If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0"/>
              </a:spcBef>
              <a:spcAft>
                <a:spcPts val="1800"/>
              </a:spcAft>
              <a:buFont typeface="Wingdings" panose="05000000000000000000" pitchFamily="2" charset="2"/>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I had certain talent, skill, ability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spcAft>
                <a:spcPts val="18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Them?”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Don’t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524000" lvl="2" indent="-614680" algn="ctr">
              <a:lnSpc>
                <a:spcPct val="100000"/>
              </a:lnSpc>
              <a:spcBef>
                <a:spcPct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Not Someone Else?”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2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219">
                                            <p:bg/>
                                          </p:spTgt>
                                        </p:tgtEl>
                                        <p:attrNameLst>
                                          <p:attrName>style.visibility</p:attrName>
                                        </p:attrNameLst>
                                      </p:cBhvr>
                                      <p:to>
                                        <p:strVal val="visible"/>
                                      </p:to>
                                    </p:set>
                                    <p:anim calcmode="lin" valueType="num">
                                      <p:cBhvr additive="base">
                                        <p:cTn id="14" dur="1000" fill="hold"/>
                                        <p:tgtEl>
                                          <p:spTgt spid="9219">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9219">
                                            <p:bg/>
                                          </p:spTgt>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1" end="1"/>
                                            </p:txEl>
                                          </p:spTgt>
                                        </p:tgtEl>
                                        <p:attrNameLst>
                                          <p:attrName>style.visibility</p:attrName>
                                        </p:attrNameLst>
                                      </p:cBhvr>
                                      <p:to>
                                        <p:strVal val="visible"/>
                                      </p:to>
                                    </p:set>
                                    <p:anim calcmode="lin" valueType="num">
                                      <p:cBhvr additive="base">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9219">
                                            <p:txEl>
                                              <p:pRg st="2" end="2"/>
                                            </p:txEl>
                                          </p:spTgt>
                                        </p:tgtEl>
                                        <p:attrNameLst>
                                          <p:attrName>style.visibility</p:attrName>
                                        </p:attrNameLst>
                                      </p:cBhvr>
                                      <p:to>
                                        <p:strVal val="visible"/>
                                      </p:to>
                                    </p:set>
                                    <p:anim calcmode="lin" valueType="num">
                                      <p:cBhvr additive="base">
                                        <p:cTn id="2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19">
                                            <p:txEl>
                                              <p:pRg st="4" end="4"/>
                                            </p:txEl>
                                          </p:spTgt>
                                        </p:tgtEl>
                                        <p:attrNameLst>
                                          <p:attrName>style.visibility</p:attrName>
                                        </p:attrNameLst>
                                      </p:cBhvr>
                                      <p:to>
                                        <p:strVal val="visible"/>
                                      </p:to>
                                    </p:set>
                                    <p:anim calcmode="lin" valueType="num">
                                      <p:cBhvr additive="base">
                                        <p:cTn id="40"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9219">
                                            <p:txEl>
                                              <p:pRg st="5" end="5"/>
                                            </p:txEl>
                                          </p:spTgt>
                                        </p:tgtEl>
                                        <p:attrNameLst>
                                          <p:attrName>style.visibility</p:attrName>
                                        </p:attrNameLst>
                                      </p:cBhvr>
                                      <p:to>
                                        <p:strVal val="visible"/>
                                      </p:to>
                                    </p:set>
                                    <p:anim calcmode="lin" valueType="num">
                                      <p:cBhvr additive="base">
                                        <p:cTn id="45"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219">
                                            <p:txEl>
                                              <p:pRg st="6" end="6"/>
                                            </p:txEl>
                                          </p:spTgt>
                                        </p:tgtEl>
                                        <p:attrNameLst>
                                          <p:attrName>style.visibility</p:attrName>
                                        </p:attrNameLst>
                                      </p:cBhvr>
                                      <p:to>
                                        <p:strVal val="visible"/>
                                      </p:to>
                                    </p:set>
                                    <p:anim calcmode="lin" valueType="num">
                                      <p:cBhvr additive="base">
                                        <p:cTn id="51"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 calcmode="lin" valueType="num">
                                      <p:cBhvr additive="base">
                                        <p:cTn id="56"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9219">
                                            <p:txEl>
                                              <p:pRg st="8" end="8"/>
                                            </p:txEl>
                                          </p:spTgt>
                                        </p:tgtEl>
                                        <p:attrNameLst>
                                          <p:attrName>style.visibility</p:attrName>
                                        </p:attrNameLst>
                                      </p:cBhvr>
                                      <p:to>
                                        <p:strVal val="visible"/>
                                      </p:to>
                                    </p:set>
                                    <p:anim calcmode="lin" valueType="num">
                                      <p:cBhvr additive="base">
                                        <p:cTn id="61"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19"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057400" y="1447800"/>
            <a:ext cx="6727371" cy="3847214"/>
          </a:xfrm>
          <a:solidFill>
            <a:schemeClr val="bg1">
              <a:lumMod val="95000"/>
              <a:alpha val="80000"/>
            </a:schemeClr>
          </a:solidFill>
        </p:spPr>
        <p:txBody>
          <a:bodyPr/>
          <a:lstStyle/>
          <a:p>
            <a:pPr>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Woman Did Something.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She: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“Sought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her Best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Alabaster Box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Spikenard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“Counted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Cost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300 </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denari</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–yrs wage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“Gave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Freely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 Poured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5999" y="152401"/>
            <a:ext cx="8403772"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Recognized...She Couldn’t Do All</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…But She Could Do Something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7151914" cy="646331"/>
          </a:xfrm>
          <a:prstGeom prst="rect">
            <a:avLst/>
          </a:prstGeom>
        </p:spPr>
        <p:txBody>
          <a:bodyPr wrap="square">
            <a:spAutoFit/>
          </a:bodyPr>
          <a:lstStyle/>
          <a:p>
            <a:pPr marL="457200" indent="-457200" algn="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 name="Picture 9" descr="Mary's Alabaster Jar - for annointing Jesus">
            <a:hlinkClick r:id="rId2"/>
          </p:cNvPr>
          <p:cNvPicPr>
            <a:picLocks noChangeAspect="1" noChangeArrowheads="1"/>
          </p:cNvPicPr>
          <p:nvPr/>
        </p:nvPicPr>
        <p:blipFill>
          <a:blip r:embed="rId3" cstate="print"/>
          <a:srcRect/>
          <a:stretch>
            <a:fillRect/>
          </a:stretch>
        </p:blipFill>
        <p:spPr bwMode="auto">
          <a:xfrm>
            <a:off x="9388929" y="1415142"/>
            <a:ext cx="2057400" cy="529045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9219">
                                            <p:bg/>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219">
                                            <p:txEl>
                                              <p:pRg st="4" end="4"/>
                                            </p:txEl>
                                          </p:spTgt>
                                        </p:tgtEl>
                                        <p:attrNameLst>
                                          <p:attrName>style.visibility</p:attrName>
                                        </p:attrNameLst>
                                      </p:cBhvr>
                                      <p:to>
                                        <p:strVal val="visible"/>
                                      </p:to>
                                    </p:set>
                                    <p:anim calcmode="lin" valueType="num">
                                      <p:cBhvr additive="base">
                                        <p:cTn id="33"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9219">
                                            <p:txEl>
                                              <p:pRg st="5" end="5"/>
                                            </p:txEl>
                                          </p:spTgt>
                                        </p:tgtEl>
                                        <p:attrNameLst>
                                          <p:attrName>style.visibility</p:attrName>
                                        </p:attrNameLst>
                                      </p:cBhvr>
                                      <p:to>
                                        <p:strVal val="visible"/>
                                      </p:to>
                                    </p:set>
                                    <p:anim calcmode="lin" valueType="num">
                                      <p:cBhvr additive="base">
                                        <p:cTn id="38"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219">
                                            <p:txEl>
                                              <p:pRg st="6" end="6"/>
                                            </p:txEl>
                                          </p:spTgt>
                                        </p:tgtEl>
                                        <p:attrNameLst>
                                          <p:attrName>style.visibility</p:attrName>
                                        </p:attrNameLst>
                                      </p:cBhvr>
                                      <p:to>
                                        <p:strVal val="visible"/>
                                      </p:to>
                                    </p:set>
                                    <p:anim calcmode="lin" valueType="num">
                                      <p:cBhvr additive="base">
                                        <p:cTn id="44"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47058" y="1436914"/>
            <a:ext cx="8001000" cy="5029200"/>
          </a:xfrm>
          <a:solidFill>
            <a:schemeClr val="bg1">
              <a:lumMod val="95000"/>
              <a:alpha val="70000"/>
            </a:schemeClr>
          </a:solidFill>
        </p:spPr>
        <p:txBody>
          <a:bodyPr/>
          <a:lstStyle/>
          <a:p>
            <a:pPr algn="ctr">
              <a:lnSpc>
                <a:spcPct val="100000"/>
              </a:lnSpc>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Church Paralyzed by Procrastination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ct val="500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Signs: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are Going to Do Something…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Sometime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Ecc 11:4,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“..observeth wind..not sow..”</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Tomorrow</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6:33-34,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“seek 1</a:t>
            </a:r>
            <a:r>
              <a:rPr lang="en-US" sz="2800" b="1"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thought ..”</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Waiting for Right 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Cor 6:2,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accepted time..”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ct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6000" y="152401"/>
            <a:ext cx="7315200" cy="646331"/>
          </a:xfrm>
          <a:prstGeom prst="rect">
            <a:avLst/>
          </a:prstGeom>
        </p:spPr>
        <p:txBody>
          <a:bodyPr wrap="square">
            <a:spAutoFit/>
          </a:bodyPr>
          <a:lstStyle/>
          <a:p>
            <a:pPr marL="457200" indent="-457200"/>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Did What She Could Do...</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2895600" y="685801"/>
            <a:ext cx="6858000" cy="646331"/>
          </a:xfrm>
          <a:prstGeom prst="rect">
            <a:avLst/>
          </a:prstGeom>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…While She Could Do It (3, 8)</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10" descr="http://www.wpclipart.com/world_history/hourglass.png"/>
          <p:cNvPicPr>
            <a:picLocks noChangeAspect="1" noChangeArrowheads="1"/>
          </p:cNvPicPr>
          <p:nvPr/>
        </p:nvPicPr>
        <p:blipFill>
          <a:blip r:embed="rId1" cstate="print"/>
          <a:srcRect/>
          <a:stretch>
            <a:fillRect/>
          </a:stretch>
        </p:blipFill>
        <p:spPr bwMode="auto">
          <a:xfrm>
            <a:off x="9201150" y="3524250"/>
            <a:ext cx="2990850" cy="33337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2" presetClass="entr" presetSubtype="1" fill="hold" grpId="0" nodeType="afterEffect">
                                  <p:stCondLst>
                                    <p:cond delay="0"/>
                                  </p:stCondLst>
                                  <p:childTnLst>
                                    <p:set>
                                      <p:cBhvr>
                                        <p:cTn id="10" dur="1" fill="hold">
                                          <p:stCondLst>
                                            <p:cond delay="0"/>
                                          </p:stCondLst>
                                        </p:cTn>
                                        <p:tgtEl>
                                          <p:spTgt spid="9219">
                                            <p:bg/>
                                          </p:spTgt>
                                        </p:tgtEl>
                                        <p:attrNameLst>
                                          <p:attrName>style.visibility</p:attrName>
                                        </p:attrNameLst>
                                      </p:cBhvr>
                                      <p:to>
                                        <p:strVal val="visible"/>
                                      </p:to>
                                    </p:set>
                                    <p:anim calcmode="lin" valueType="num">
                                      <p:cBhvr additive="base">
                                        <p:cTn id="11"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bg/>
                                          </p:spTgt>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additive="base">
                                        <p:cTn id="26"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additive="base">
                                        <p:cTn id="32"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9219">
                                            <p:txEl>
                                              <p:pRg st="6" end="6"/>
                                            </p:txEl>
                                          </p:spTgt>
                                        </p:tgtEl>
                                        <p:attrNameLst>
                                          <p:attrName>style.visibility</p:attrName>
                                        </p:attrNameLst>
                                      </p:cBhvr>
                                      <p:to>
                                        <p:strVal val="visible"/>
                                      </p:to>
                                    </p:set>
                                    <p:anim calcmode="lin" valueType="num">
                                      <p:cBhvr additive="base">
                                        <p:cTn id="48"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19">
                                            <p:txEl>
                                              <p:pRg st="7" end="7"/>
                                            </p:txEl>
                                          </p:spTgt>
                                        </p:tgtEl>
                                        <p:attrNameLst>
                                          <p:attrName>style.visibility</p:attrName>
                                        </p:attrNameLst>
                                      </p:cBhvr>
                                      <p:to>
                                        <p:strVal val="visible"/>
                                      </p:to>
                                    </p:set>
                                    <p:anim calcmode="lin" valueType="num">
                                      <p:cBhvr additive="base">
                                        <p:cTn id="54"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9219">
                                            <p:txEl>
                                              <p:pRg st="8" end="8"/>
                                            </p:txEl>
                                          </p:spTgt>
                                        </p:tgtEl>
                                        <p:attrNameLst>
                                          <p:attrName>style.visibility</p:attrName>
                                        </p:attrNameLst>
                                      </p:cBhvr>
                                      <p:to>
                                        <p:strVal val="visible"/>
                                      </p:to>
                                    </p:set>
                                    <p:anim calcmode="lin" valueType="num">
                                      <p:cBhvr additive="base">
                                        <p:cTn id="59" dur="2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9219">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0" fill="hold"/>
                                        <p:tgtEl>
                                          <p:spTgt spid="5"/>
                                        </p:tgtEl>
                                        <p:attrNameLst>
                                          <p:attrName>ppt_x</p:attrName>
                                        </p:attrNameLst>
                                      </p:cBhvr>
                                      <p:tavLst>
                                        <p:tav tm="0">
                                          <p:val>
                                            <p:strVal val="#ppt_x"/>
                                          </p:val>
                                        </p:tav>
                                        <p:tav tm="100000">
                                          <p:val>
                                            <p:strVal val="#ppt_x"/>
                                          </p:val>
                                        </p:tav>
                                      </p:tavLst>
                                    </p:anim>
                                    <p:anim calcmode="lin" valueType="num">
                                      <p:cBhvr additive="base">
                                        <p:cTn id="64"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3513</Words>
  <Application>WPS Presentation</Application>
  <PresentationFormat>Widescreen</PresentationFormat>
  <Paragraphs>96</Paragraphs>
  <Slides>11</Slides>
  <Notes>2</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SimSun</vt:lpstr>
      <vt:lpstr>Wingdings</vt:lpstr>
      <vt:lpstr>Arial Rounded MT Bold</vt:lpstr>
      <vt:lpstr>Calibri</vt:lpstr>
      <vt:lpstr>Times New Roman</vt:lpstr>
      <vt:lpstr>Roboto</vt:lpstr>
      <vt:lpstr>Yantiq</vt:lpstr>
      <vt:lpstr>Arial Unicode MS</vt:lpstr>
      <vt:lpstr>Helvetica Neue</vt:lpstr>
      <vt:lpstr>Microsoft YaHei</vt:lpstr>
      <vt:lpstr>Arial Unicode MS</vt:lpstr>
      <vt:lpstr>Calibri Light</vt:lpstr>
      <vt:lpstr>Office Theme</vt:lpstr>
      <vt:lpstr>PowerPoint 演示文稿</vt:lpstr>
      <vt:lpstr>From Surviving to Thriving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Jesus Recognized Her Effort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93</cp:revision>
  <dcterms:created xsi:type="dcterms:W3CDTF">2022-12-28T23:06:00Z</dcterms:created>
  <dcterms:modified xsi:type="dcterms:W3CDTF">2023-01-01T20:41:55Z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A1F4B30905414080A91C51973F2D4F0C</vt:lpwstr>
  </property>
  <property fmtid="{D5CDD505-2E9C-101B-9397-08002B2CF9AE}" pid="3" name="KSOProductBuildVer">
    <vt:lpwstr>1033-11.2.0.11440</vt:lpwstr>
  </property>
</Properties>
</file>