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314" r:id="rId3"/>
    <p:sldId id="497" r:id="rId4"/>
    <p:sldId id="293" r:id="rId5"/>
    <p:sldId id="256" r:id="rId6"/>
    <p:sldId id="499" r:id="rId7"/>
    <p:sldId id="530" r:id="rId8"/>
    <p:sldId id="531" r:id="rId9"/>
    <p:sldId id="509" r:id="rId10"/>
    <p:sldId id="523" r:id="rId11"/>
    <p:sldId id="510" r:id="rId12"/>
    <p:sldId id="524" r:id="rId13"/>
    <p:sldId id="511" r:id="rId14"/>
    <p:sldId id="525" r:id="rId15"/>
    <p:sldId id="512" r:id="rId16"/>
    <p:sldId id="521" r:id="rId17"/>
    <p:sldId id="527" r:id="rId18"/>
    <p:sldId id="532" r:id="rId19"/>
    <p:sldId id="534" r:id="rId20"/>
    <p:sldId id="513" r:id="rId21"/>
    <p:sldId id="507" r:id="rId22"/>
    <p:sldId id="526" r:id="rId23"/>
    <p:sldId id="503" r:id="rId24"/>
    <p:sldId id="505" r:id="rId25"/>
    <p:sldId id="533" r:id="rId26"/>
    <p:sldId id="514" r:id="rId27"/>
    <p:sldId id="502" r:id="rId28"/>
    <p:sldId id="498" r:id="rId29"/>
    <p:sldId id="500" r:id="rId30"/>
    <p:sldId id="501" r:id="rId31"/>
    <p:sldId id="516" r:id="rId32"/>
    <p:sldId id="515" r:id="rId33"/>
    <p:sldId id="260" r:id="rId34"/>
    <p:sldId id="506" r:id="rId35"/>
    <p:sldId id="520" r:id="rId36"/>
    <p:sldId id="259" r:id="rId37"/>
    <p:sldId id="271" r:id="rId38"/>
    <p:sldId id="261" r:id="rId39"/>
    <p:sldId id="291" r:id="rId40"/>
    <p:sldId id="288" r:id="rId41"/>
    <p:sldId id="287" r:id="rId42"/>
    <p:sldId id="266" r:id="rId43"/>
    <p:sldId id="496" r:id="rId44"/>
    <p:sldId id="265" r:id="rId45"/>
    <p:sldId id="493" r:id="rId46"/>
    <p:sldId id="494" r:id="rId47"/>
    <p:sldId id="290" r:id="rId48"/>
    <p:sldId id="270" r:id="rId49"/>
    <p:sldId id="292" r:id="rId50"/>
    <p:sldId id="258" r:id="rId51"/>
    <p:sldId id="267" r:id="rId52"/>
    <p:sldId id="268" r:id="rId53"/>
    <p:sldId id="489" r:id="rId54"/>
    <p:sldId id="486" r:id="rId55"/>
    <p:sldId id="487" r:id="rId56"/>
    <p:sldId id="466" r:id="rId57"/>
    <p:sldId id="467" r:id="rId59"/>
    <p:sldId id="492" r:id="rId60"/>
    <p:sldId id="522" r:id="rId61"/>
    <p:sldId id="52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notesMaster" Target="notesMasters/notesMaster1.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53B77991-62D7-4A18-B6D3-1CFC154D5CA3}" type="slidenum">
              <a:rPr lang="en-US" altLang="en-US" sz="1400"/>
            </a:fld>
            <a:endParaRPr lang="en-US" altLang="en-US" sz="1400" dirty="0"/>
          </a:p>
        </p:txBody>
      </p:sp>
      <p:sp>
        <p:nvSpPr>
          <p:cNvPr id="6147" name="Rectangle 1"/>
          <p:cNvSpPr>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9A178E6-6CD2-4401-9548-117EA91C7F72}" type="slidenum">
              <a:rPr lang="en-US" altLang="en-US" sz="1400"/>
            </a:fld>
            <a:endParaRPr lang="en-US" altLang="en-US" sz="1400" dirty="0"/>
          </a:p>
        </p:txBody>
      </p:sp>
      <p:sp>
        <p:nvSpPr>
          <p:cNvPr id="8195" name="Rectangle 1"/>
          <p:cNvSpPr>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sv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sv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svg"/><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hyperlink" Target="https://mintools.com/best-fit-in-ministry-profile.htm" TargetMode="External"/><Relationship Id="rId8" Type="http://schemas.openxmlformats.org/officeDocument/2006/relationships/hyperlink" Target="https://biblia.com/bible/niv/Matt.%2022.37" TargetMode="External"/><Relationship Id="rId7" Type="http://schemas.openxmlformats.org/officeDocument/2006/relationships/hyperlink" Target="https://mintools.com/blog/giving-god-your-best-not.htm" TargetMode="External"/><Relationship Id="rId6" Type="http://schemas.openxmlformats.org/officeDocument/2006/relationships/hyperlink" Target="https://biblia.com/bible/niv/1%20Cor.%209.24-27" TargetMode="External"/><Relationship Id="rId5" Type="http://schemas.openxmlformats.org/officeDocument/2006/relationships/hyperlink" Target="https://biblia.com/bible/niv/Gal.%206.4" TargetMode="External"/><Relationship Id="rId4" Type="http://schemas.openxmlformats.org/officeDocument/2006/relationships/hyperlink" Target="https://biblia.com/bible/niv/2%20Tim%202.15" TargetMode="External"/><Relationship Id="rId3" Type="http://schemas.openxmlformats.org/officeDocument/2006/relationships/hyperlink" Target="https://biblia.com/bible/niv/Col.%203.17" TargetMode="External"/><Relationship Id="rId2" Type="http://schemas.openxmlformats.org/officeDocument/2006/relationships/hyperlink" Target="https://biblia.com/bible/niv/Col.%203.23" TargetMode="External"/><Relationship Id="rId12" Type="http://schemas.openxmlformats.org/officeDocument/2006/relationships/slideLayout" Target="../slideLayouts/slideLayout2.xml"/><Relationship Id="rId11" Type="http://schemas.openxmlformats.org/officeDocument/2006/relationships/hyperlink" Target="https://biblia.com/bible/niv/2%20Tim.%202.15" TargetMode="External"/><Relationship Id="rId10" Type="http://schemas.openxmlformats.org/officeDocument/2006/relationships/hyperlink" Target="https://biblia.com/bible/niv/Rom%2012.1" TargetMode="External"/><Relationship Id="rId1" Type="http://schemas.openxmlformats.org/officeDocument/2006/relationships/hyperlink" Target="https://biblia.com/bible/niv/1%20Cor.%2010.31"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hyperlink" Target="http://communionlessons.com/" TargetMode="Externa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31.jpe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mintools.com/blog/giving-god-your-best-not.htm" TargetMode="External"/><Relationship Id="rId6" Type="http://schemas.openxmlformats.org/officeDocument/2006/relationships/hyperlink" Target="https://biblia.com/bible/niv/1%20Cor.%209.24-27" TargetMode="External"/><Relationship Id="rId5" Type="http://schemas.openxmlformats.org/officeDocument/2006/relationships/hyperlink" Target="https://biblia.com/bible/niv/Gal.%206.4" TargetMode="External"/><Relationship Id="rId4" Type="http://schemas.openxmlformats.org/officeDocument/2006/relationships/hyperlink" Target="https://biblia.com/bible/niv/2%20Tim%202.15" TargetMode="External"/><Relationship Id="rId3" Type="http://schemas.openxmlformats.org/officeDocument/2006/relationships/hyperlink" Target="https://biblia.com/bible/niv/Col.%203.17" TargetMode="External"/><Relationship Id="rId2" Type="http://schemas.openxmlformats.org/officeDocument/2006/relationships/hyperlink" Target="https://biblia.com/bible/niv/Col.%203.23" TargetMode="External"/><Relationship Id="rId1" Type="http://schemas.openxmlformats.org/officeDocument/2006/relationships/hyperlink" Target="https://biblia.com/bible/niv/1%20Cor.%2010.31"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15886" y="992266"/>
            <a:ext cx="8251371" cy="4821626"/>
          </a:xfrm>
        </p:spPr>
        <p:txBody>
          <a:bodyPr>
            <a:normAutofit/>
          </a:bodyPr>
          <a:lstStyle/>
          <a:p>
            <a:pPr marL="0" indent="0" algn="ctr" eaLnBrk="1">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2172" y="245380"/>
            <a:ext cx="4136571" cy="930278"/>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Alabaster Box</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8600" y="1458686"/>
            <a:ext cx="8893629" cy="4278085"/>
          </a:xfrm>
          <a:solidFill>
            <a:schemeClr val="bg1"/>
          </a:solidFill>
        </p:spPr>
        <p:txBody>
          <a:bodyPr>
            <a:normAutofit/>
          </a:bodyPr>
          <a:lstStyle/>
          <a:p>
            <a:pPr marL="0" indent="0" algn="ctr">
              <a:buNone/>
            </a:pPr>
            <a:r>
              <a:rPr lang="en-US" sz="3600" b="1" i="1" dirty="0">
                <a:effectLst>
                  <a:outerShdw blurRad="38100" dist="38100" dir="2700000" algn="tl">
                    <a:srgbClr val="000000">
                      <a:alpha val="43137"/>
                    </a:srgbClr>
                  </a:outerShdw>
                </a:effectLst>
                <a:latin typeface="Arial Rounded MT Bold" panose="020F0704030504030204" pitchFamily="34" charset="0"/>
              </a:rPr>
              <a:t>“She Had Little </a:t>
            </a:r>
            <a:r>
              <a:rPr lang="en-US" sz="3600" b="1" dirty="0">
                <a:effectLst>
                  <a:outerShdw blurRad="38100" dist="38100" dir="2700000" algn="tl">
                    <a:srgbClr val="000000">
                      <a:alpha val="43137"/>
                    </a:srgbClr>
                  </a:outerShdw>
                </a:effectLst>
                <a:latin typeface="Arial Rounded MT Bold" panose="020F0704030504030204" pitchFamily="34" charset="0"/>
              </a:rPr>
              <a:t>(ONE Thing)</a:t>
            </a:r>
            <a:r>
              <a:rPr lang="en-US" sz="3600" b="1" i="1" dirty="0">
                <a:effectLst>
                  <a:outerShdw blurRad="38100" dist="38100" dir="2700000" algn="tl">
                    <a:srgbClr val="000000">
                      <a:alpha val="43137"/>
                    </a:srgbClr>
                  </a:outerShdw>
                </a:effectLst>
                <a:latin typeface="Arial Rounded MT Bold" panose="020F0704030504030204" pitchFamily="34" charset="0"/>
              </a:rPr>
              <a:t>”</a:t>
            </a:r>
            <a:endParaRPr lang="en-US" sz="3600" b="1"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She Focused on What She Had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Verses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What She Didn’t Have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She Didn’t Hesitate to Give Him Her Best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Jesus Responded with His Best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“Remembered and Discussed”</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2000"/>
                                        <p:tgtEl>
                                          <p:spTgt spid="3">
                                            <p:txEl>
                                              <p:pRg st="2" end="2"/>
                                            </p:txEl>
                                          </p:spTgt>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2000"/>
                                        <p:tgtEl>
                                          <p:spTgt spid="3">
                                            <p:txEl>
                                              <p:pRg st="4" end="4"/>
                                            </p:txEl>
                                          </p:spTgt>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2000"/>
                                        <p:tgtEl>
                                          <p:spTgt spid="3">
                                            <p:txEl>
                                              <p:pRg st="5" end="5"/>
                                            </p:txEl>
                                          </p:spTgt>
                                        </p:tgtEl>
                                      </p:cBhvr>
                                    </p:animEffect>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8856"/>
            <a:ext cx="12192000" cy="6749143"/>
          </a:xfrm>
          <a:solidFill>
            <a:schemeClr val="bg1">
              <a:alpha val="90000"/>
            </a:schemeClr>
          </a:solidFill>
        </p:spPr>
        <p:txBody>
          <a:bodyPr>
            <a:normAutofit fontScale="85000" lnSpcReduction="10000"/>
          </a:bodyPr>
          <a:lstStyle/>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Mark 12:41-44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41 </a:t>
            </a:r>
            <a:r>
              <a:rPr lang="en-US" dirty="0">
                <a:effectLst>
                  <a:outerShdw blurRad="38100" dist="38100" dir="2700000" algn="tl">
                    <a:srgbClr val="000000">
                      <a:alpha val="43137"/>
                    </a:srgbClr>
                  </a:outerShdw>
                </a:effectLst>
                <a:latin typeface="Arial Rounded MT Bold" panose="020F0704030504030204" pitchFamily="34" charset="0"/>
              </a:rPr>
              <a:t> And Jesus sat over against the treasury, and beheld how the people cast money into the treasury: and many that were rich cast in much.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42 </a:t>
            </a:r>
            <a:r>
              <a:rPr lang="en-US" dirty="0">
                <a:effectLst>
                  <a:outerShdw blurRad="38100" dist="38100" dir="2700000" algn="tl">
                    <a:srgbClr val="000000">
                      <a:alpha val="43137"/>
                    </a:srgbClr>
                  </a:outerShdw>
                </a:effectLst>
                <a:latin typeface="Arial Rounded MT Bold" panose="020F0704030504030204" pitchFamily="34" charset="0"/>
              </a:rPr>
              <a:t> And there came a certain poor widow, and she threw in two mites, which make a farthing. </a:t>
            </a:r>
            <a:r>
              <a:rPr lang="en-US" baseline="30000" dirty="0">
                <a:effectLst>
                  <a:outerShdw blurRad="38100" dist="38100" dir="2700000" algn="tl">
                    <a:srgbClr val="000000">
                      <a:alpha val="43137"/>
                    </a:srgbClr>
                  </a:outerShdw>
                </a:effectLst>
                <a:latin typeface="Arial Rounded MT Bold" panose="020F0704030504030204" pitchFamily="34" charset="0"/>
              </a:rPr>
              <a:t>43 </a:t>
            </a:r>
            <a:r>
              <a:rPr lang="en-US" dirty="0">
                <a:effectLst>
                  <a:outerShdw blurRad="38100" dist="38100" dir="2700000" algn="tl">
                    <a:srgbClr val="000000">
                      <a:alpha val="43137"/>
                    </a:srgbClr>
                  </a:outerShdw>
                </a:effectLst>
                <a:latin typeface="Arial Rounded MT Bold" panose="020F0704030504030204" pitchFamily="34" charset="0"/>
              </a:rPr>
              <a:t> And he called </a:t>
            </a:r>
            <a:r>
              <a:rPr lang="en-US" i="1" dirty="0">
                <a:effectLst>
                  <a:outerShdw blurRad="38100" dist="38100" dir="2700000" algn="tl">
                    <a:srgbClr val="000000">
                      <a:alpha val="43137"/>
                    </a:srgbClr>
                  </a:outerShdw>
                </a:effectLst>
                <a:latin typeface="Arial Rounded MT Bold" panose="020F0704030504030204" pitchFamily="34" charset="0"/>
              </a:rPr>
              <a:t>unto him</a:t>
            </a:r>
            <a:r>
              <a:rPr lang="en-US" dirty="0">
                <a:effectLst>
                  <a:outerShdw blurRad="38100" dist="38100" dir="2700000" algn="tl">
                    <a:srgbClr val="000000">
                      <a:alpha val="43137"/>
                    </a:srgbClr>
                  </a:outerShdw>
                </a:effectLst>
                <a:latin typeface="Arial Rounded MT Bold" panose="020F0704030504030204" pitchFamily="34" charset="0"/>
              </a:rPr>
              <a:t> his disciples, and saith unto them, Verily I say unto you, That this poor widow hath cast more in, than all they which have cast into the treasury: </a:t>
            </a:r>
            <a:r>
              <a:rPr lang="en-US" baseline="30000" dirty="0">
                <a:effectLst>
                  <a:outerShdw blurRad="38100" dist="38100" dir="2700000" algn="tl">
                    <a:srgbClr val="000000">
                      <a:alpha val="43137"/>
                    </a:srgbClr>
                  </a:outerShdw>
                </a:effectLst>
                <a:latin typeface="Arial Rounded MT Bold" panose="020F0704030504030204" pitchFamily="34" charset="0"/>
              </a:rPr>
              <a:t>44 </a:t>
            </a:r>
            <a:r>
              <a:rPr lang="en-US" dirty="0">
                <a:effectLst>
                  <a:outerShdw blurRad="38100" dist="38100" dir="2700000" algn="tl">
                    <a:srgbClr val="000000">
                      <a:alpha val="43137"/>
                    </a:srgbClr>
                  </a:outerShdw>
                </a:effectLst>
                <a:latin typeface="Arial Rounded MT Bold" panose="020F0704030504030204" pitchFamily="34" charset="0"/>
              </a:rPr>
              <a:t> For all </a:t>
            </a:r>
            <a:r>
              <a:rPr lang="en-US" i="1" dirty="0">
                <a:effectLst>
                  <a:outerShdw blurRad="38100" dist="38100" dir="2700000" algn="tl">
                    <a:srgbClr val="000000">
                      <a:alpha val="43137"/>
                    </a:srgbClr>
                  </a:outerShdw>
                </a:effectLst>
                <a:latin typeface="Arial Rounded MT Bold" panose="020F0704030504030204" pitchFamily="34" charset="0"/>
              </a:rPr>
              <a:t>they</a:t>
            </a:r>
            <a:r>
              <a:rPr lang="en-US" dirty="0">
                <a:effectLst>
                  <a:outerShdw blurRad="38100" dist="38100" dir="2700000" algn="tl">
                    <a:srgbClr val="000000">
                      <a:alpha val="43137"/>
                    </a:srgbClr>
                  </a:outerShdw>
                </a:effectLst>
                <a:latin typeface="Arial Rounded MT Bold" panose="020F0704030504030204" pitchFamily="34" charset="0"/>
              </a:rPr>
              <a:t> did cast in of their abundance; but she of her want did cast in all that she had, </a:t>
            </a:r>
            <a:r>
              <a:rPr lang="en-US" i="1" dirty="0">
                <a:effectLst>
                  <a:outerShdw blurRad="38100" dist="38100" dir="2700000" algn="tl">
                    <a:srgbClr val="000000">
                      <a:alpha val="43137"/>
                    </a:srgbClr>
                  </a:outerShdw>
                </a:effectLst>
                <a:latin typeface="Arial Rounded MT Bold" panose="020F0704030504030204" pitchFamily="34" charset="0"/>
              </a:rPr>
              <a:t>even</a:t>
            </a:r>
            <a:r>
              <a:rPr lang="en-US" dirty="0">
                <a:effectLst>
                  <a:outerShdw blurRad="38100" dist="38100" dir="2700000" algn="tl">
                    <a:srgbClr val="000000">
                      <a:alpha val="43137"/>
                    </a:srgbClr>
                  </a:outerShdw>
                </a:effectLst>
                <a:latin typeface="Arial Rounded MT Bold" panose="020F0704030504030204" pitchFamily="34" charset="0"/>
              </a:rPr>
              <a:t> all her living.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Mark 12:41-44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41 </a:t>
            </a:r>
            <a:r>
              <a:rPr lang="en-US" dirty="0">
                <a:effectLst>
                  <a:outerShdw blurRad="38100" dist="38100" dir="2700000" algn="tl">
                    <a:srgbClr val="000000">
                      <a:alpha val="43137"/>
                    </a:srgbClr>
                  </a:outerShdw>
                </a:effectLst>
                <a:latin typeface="Arial Rounded MT Bold" panose="020F0704030504030204" pitchFamily="34" charset="0"/>
              </a:rPr>
              <a:t> Sitting across from the offering box, he was observing how the crowd tossed money in for the collection. Many of the rich were making large contributions. </a:t>
            </a:r>
            <a:r>
              <a:rPr lang="en-US" baseline="30000" dirty="0">
                <a:effectLst>
                  <a:outerShdw blurRad="38100" dist="38100" dir="2700000" algn="tl">
                    <a:srgbClr val="000000">
                      <a:alpha val="43137"/>
                    </a:srgbClr>
                  </a:outerShdw>
                </a:effectLst>
                <a:latin typeface="Arial Rounded MT Bold" panose="020F0704030504030204" pitchFamily="34" charset="0"/>
              </a:rPr>
              <a:t>42 </a:t>
            </a:r>
            <a:r>
              <a:rPr lang="en-US" dirty="0">
                <a:effectLst>
                  <a:outerShdw blurRad="38100" dist="38100" dir="2700000" algn="tl">
                    <a:srgbClr val="000000">
                      <a:alpha val="43137"/>
                    </a:srgbClr>
                  </a:outerShdw>
                </a:effectLst>
                <a:latin typeface="Arial Rounded MT Bold" panose="020F0704030504030204" pitchFamily="34" charset="0"/>
              </a:rPr>
              <a:t> One poor widow came up and put in two small coins—a measly two cents. </a:t>
            </a:r>
            <a:r>
              <a:rPr lang="en-US" baseline="30000" dirty="0">
                <a:effectLst>
                  <a:outerShdw blurRad="38100" dist="38100" dir="2700000" algn="tl">
                    <a:srgbClr val="000000">
                      <a:alpha val="43137"/>
                    </a:srgbClr>
                  </a:outerShdw>
                </a:effectLst>
                <a:latin typeface="Arial Rounded MT Bold" panose="020F0704030504030204" pitchFamily="34" charset="0"/>
              </a:rPr>
              <a:t>43 </a:t>
            </a:r>
            <a:r>
              <a:rPr lang="en-US" dirty="0">
                <a:effectLst>
                  <a:outerShdw blurRad="38100" dist="38100" dir="2700000" algn="tl">
                    <a:srgbClr val="000000">
                      <a:alpha val="43137"/>
                    </a:srgbClr>
                  </a:outerShdw>
                </a:effectLst>
                <a:latin typeface="Arial Rounded MT Bold" panose="020F0704030504030204" pitchFamily="34" charset="0"/>
              </a:rPr>
              <a:t> Jesus called his disciples over and said, "The truth is that this poor widow gave more to the collection than all the others put together.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44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All the others gave what they'll never miss; she gave extravagantly what she couldn't afford—she gave her all."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5861" y="-37651"/>
            <a:ext cx="3886200" cy="930278"/>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Widow’s Mite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718457"/>
            <a:ext cx="12192000" cy="6139543"/>
          </a:xfrm>
          <a:solidFill>
            <a:schemeClr val="bg1"/>
          </a:solidFill>
        </p:spPr>
        <p:txBody>
          <a:bodyPr>
            <a:normAutofit fontScale="92500" lnSpcReduction="20000"/>
          </a:bodyPr>
          <a:lstStyle/>
          <a:p>
            <a:pPr marL="0" indent="0" algn="ctr">
              <a:lnSpc>
                <a:spcPct val="120000"/>
              </a:lnSpc>
              <a:buNone/>
            </a:pPr>
            <a:r>
              <a:rPr lang="en-US" sz="3900" b="1" i="1" dirty="0">
                <a:effectLst>
                  <a:outerShdw blurRad="38100" dist="38100" dir="2700000" algn="tl">
                    <a:srgbClr val="000000">
                      <a:alpha val="43137"/>
                    </a:srgbClr>
                  </a:outerShdw>
                </a:effectLst>
                <a:latin typeface="Arial Rounded MT Bold" panose="020F0704030504030204" pitchFamily="34" charset="0"/>
              </a:rPr>
              <a:t>“She Had Very Little”</a:t>
            </a:r>
            <a:endParaRPr lang="en-US" sz="39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Two Mites, Together Worth Half a Cent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0"/>
              </a:spcBef>
            </a:pPr>
            <a:r>
              <a:rPr lang="en-US" sz="3500" b="1" dirty="0">
                <a:effectLst>
                  <a:outerShdw blurRad="38100" dist="38100" dir="2700000" algn="tl">
                    <a:srgbClr val="000000">
                      <a:alpha val="43137"/>
                    </a:srgbClr>
                  </a:outerShdw>
                </a:effectLst>
                <a:latin typeface="Arial Rounded MT Bold" panose="020F0704030504030204" pitchFamily="34" charset="0"/>
              </a:rPr>
              <a:t>Smallest Copper Coins In Circulation</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pPr>
            <a:r>
              <a:rPr lang="en-US" sz="3500" b="1" dirty="0">
                <a:effectLst>
                  <a:outerShdw blurRad="38100" dist="38100" dir="2700000" algn="tl">
                    <a:srgbClr val="000000">
                      <a:alpha val="43137"/>
                    </a:srgbClr>
                  </a:outerShdw>
                </a:effectLst>
                <a:latin typeface="Arial Rounded MT Bold" panose="020F0704030504030204" pitchFamily="34" charset="0"/>
              </a:rPr>
              <a:t>Represented The Smallest Contribution Lawful to Make</a:t>
            </a:r>
            <a:br>
              <a:rPr lang="en-US" sz="3500" dirty="0">
                <a:effectLst>
                  <a:outerShdw blurRad="38100" dist="38100" dir="2700000" algn="tl">
                    <a:srgbClr val="000000">
                      <a:alpha val="43137"/>
                    </a:srgbClr>
                  </a:outerShdw>
                </a:effectLst>
                <a:latin typeface="Arial Rounded MT Bold" panose="020F0704030504030204" pitchFamily="34" charset="0"/>
              </a:rPr>
            </a:br>
            <a:r>
              <a:rPr lang="en-US" sz="3500" dirty="0">
                <a:effectLst>
                  <a:outerShdw blurRad="38100" dist="38100" dir="2700000" algn="tl">
                    <a:srgbClr val="000000">
                      <a:alpha val="43137"/>
                    </a:srgbClr>
                  </a:outerShdw>
                </a:effectLst>
                <a:latin typeface="Arial Rounded MT Bold" panose="020F0704030504030204" pitchFamily="34" charset="0"/>
              </a:rPr>
              <a:t>Jesus Said She Gave More than the Others</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Her Attitude was Greater than Her Actions</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God Loves a “Cheerful Giver”</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sz="3000" b="1" dirty="0">
                <a:effectLst>
                  <a:outerShdw blurRad="38100" dist="38100" dir="2700000" algn="tl">
                    <a:srgbClr val="000000">
                      <a:alpha val="43137"/>
                    </a:srgbClr>
                  </a:outerShdw>
                </a:effectLst>
              </a:rPr>
              <a:t>2 Corinthians 9:6-7 (KJV) </a:t>
            </a:r>
            <a:br>
              <a:rPr lang="en-US" sz="3000" dirty="0">
                <a:effectLst>
                  <a:outerShdw blurRad="38100" dist="38100" dir="2700000" algn="tl">
                    <a:srgbClr val="000000">
                      <a:alpha val="43137"/>
                    </a:srgbClr>
                  </a:outerShdw>
                </a:effectLst>
              </a:rPr>
            </a:br>
            <a:r>
              <a:rPr lang="en-US" sz="3000" baseline="30000" dirty="0">
                <a:effectLst>
                  <a:outerShdw blurRad="38100" dist="38100" dir="2700000" algn="tl">
                    <a:srgbClr val="000000">
                      <a:alpha val="43137"/>
                    </a:srgbClr>
                  </a:outerShdw>
                </a:effectLst>
              </a:rPr>
              <a:t>6 </a:t>
            </a:r>
            <a:r>
              <a:rPr lang="en-US" sz="3000" dirty="0">
                <a:effectLst>
                  <a:outerShdw blurRad="38100" dist="38100" dir="2700000" algn="tl">
                    <a:srgbClr val="000000">
                      <a:alpha val="43137"/>
                    </a:srgbClr>
                  </a:outerShdw>
                </a:effectLst>
              </a:rPr>
              <a:t> But this </a:t>
            </a:r>
            <a:r>
              <a:rPr lang="en-US" sz="3000" i="1" dirty="0">
                <a:effectLst>
                  <a:outerShdw blurRad="38100" dist="38100" dir="2700000" algn="tl">
                    <a:srgbClr val="000000">
                      <a:alpha val="43137"/>
                    </a:srgbClr>
                  </a:outerShdw>
                </a:effectLst>
              </a:rPr>
              <a:t>I say</a:t>
            </a:r>
            <a:r>
              <a:rPr lang="en-US" sz="3000" dirty="0">
                <a:effectLst>
                  <a:outerShdw blurRad="38100" dist="38100" dir="2700000" algn="tl">
                    <a:srgbClr val="000000">
                      <a:alpha val="43137"/>
                    </a:srgbClr>
                  </a:outerShdw>
                </a:effectLst>
              </a:rPr>
              <a:t>, He which soweth sparingly shall reap also sparingly; and he which soweth bountifully shall reap also bountifully. </a:t>
            </a:r>
            <a:r>
              <a:rPr lang="en-US" sz="3000" baseline="30000" dirty="0">
                <a:effectLst>
                  <a:outerShdw blurRad="38100" dist="38100" dir="2700000" algn="tl">
                    <a:srgbClr val="000000">
                      <a:alpha val="43137"/>
                    </a:srgbClr>
                  </a:outerShdw>
                </a:effectLst>
              </a:rPr>
              <a:t>7 </a:t>
            </a:r>
            <a:r>
              <a:rPr lang="en-US" sz="3000" dirty="0">
                <a:effectLst>
                  <a:outerShdw blurRad="38100" dist="38100" dir="2700000" algn="tl">
                    <a:srgbClr val="000000">
                      <a:alpha val="43137"/>
                    </a:srgbClr>
                  </a:outerShdw>
                </a:effectLst>
              </a:rPr>
              <a:t> Every man according as he purposeth in his heart, </a:t>
            </a:r>
            <a:r>
              <a:rPr lang="en-US" sz="3000" i="1" dirty="0">
                <a:effectLst>
                  <a:outerShdw blurRad="38100" dist="38100" dir="2700000" algn="tl">
                    <a:srgbClr val="000000">
                      <a:alpha val="43137"/>
                    </a:srgbClr>
                  </a:outerShdw>
                </a:effectLst>
              </a:rPr>
              <a:t>so let him give</a:t>
            </a:r>
            <a:r>
              <a:rPr lang="en-US" sz="3000" dirty="0">
                <a:effectLst>
                  <a:outerShdw blurRad="38100" dist="38100" dir="2700000" algn="tl">
                    <a:srgbClr val="000000">
                      <a:alpha val="43137"/>
                    </a:srgbClr>
                  </a:outerShdw>
                </a:effectLst>
              </a:rPr>
              <a:t>; not grudgingly, or of necessity: for God loveth a cheerful giver. </a:t>
            </a:r>
            <a:endParaRPr lang="en-US" sz="3000" dirty="0">
              <a:effectLst>
                <a:outerShdw blurRad="38100" dist="38100" dir="2700000" algn="tl">
                  <a:srgbClr val="000000">
                    <a:alpha val="43137"/>
                  </a:srgbClr>
                </a:outerShdw>
              </a:effectLst>
            </a:endParaRPr>
          </a:p>
          <a:p>
            <a:pPr marL="0" indent="0" algn="ctr">
              <a:lnSpc>
                <a:spcPct val="12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7" presetClass="entr" presetSubtype="1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41" fill="hold">
                            <p:stCondLst>
                              <p:cond delay="2000"/>
                            </p:stCondLst>
                            <p:childTnLst>
                              <p:par>
                                <p:cTn id="42" presetID="17" presetClass="entr" presetSubtype="1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8858"/>
            <a:ext cx="12192000" cy="6389914"/>
          </a:xfrm>
          <a:solidFill>
            <a:schemeClr val="bg1">
              <a:alpha val="90000"/>
            </a:schemeClr>
          </a:solidFill>
        </p:spPr>
        <p:txBody>
          <a:bodyPr>
            <a:normAutofit fontScale="92500" lnSpcReduction="10000"/>
          </a:bodyPr>
          <a:lstStyle/>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2 Samuel 24:24-25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24 </a:t>
            </a:r>
            <a:r>
              <a:rPr lang="en-US" dirty="0">
                <a:effectLst>
                  <a:outerShdw blurRad="38100" dist="38100" dir="2700000" algn="tl">
                    <a:srgbClr val="000000">
                      <a:alpha val="43137"/>
                    </a:srgbClr>
                  </a:outerShdw>
                </a:effectLst>
                <a:latin typeface="Arial Rounded MT Bold" panose="020F0704030504030204" pitchFamily="34" charset="0"/>
              </a:rPr>
              <a:t> And the king said unto Araunah, Nay; but I will surely buy </a:t>
            </a:r>
            <a:r>
              <a:rPr lang="en-US" i="1" dirty="0">
                <a:effectLst>
                  <a:outerShdw blurRad="38100" dist="38100" dir="2700000" algn="tl">
                    <a:srgbClr val="000000">
                      <a:alpha val="43137"/>
                    </a:srgbClr>
                  </a:outerShdw>
                </a:effectLst>
                <a:latin typeface="Arial Rounded MT Bold" panose="020F0704030504030204" pitchFamily="34" charset="0"/>
              </a:rPr>
              <a:t>it</a:t>
            </a:r>
            <a:r>
              <a:rPr lang="en-US" dirty="0">
                <a:effectLst>
                  <a:outerShdw blurRad="38100" dist="38100" dir="2700000" algn="tl">
                    <a:srgbClr val="000000">
                      <a:alpha val="43137"/>
                    </a:srgbClr>
                  </a:outerShdw>
                </a:effectLst>
                <a:latin typeface="Arial Rounded MT Bold" panose="020F0704030504030204" pitchFamily="34" charset="0"/>
              </a:rPr>
              <a:t> of thee at a price: neither will I offer burnt offerings unto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my God of that which doth cost me nothing. So David bought the threshingfloor and the oxen for fifty shekels of silver.  </a:t>
            </a:r>
            <a:r>
              <a:rPr lang="en-US" baseline="30000" dirty="0">
                <a:effectLst>
                  <a:outerShdw blurRad="38100" dist="38100" dir="2700000" algn="tl">
                    <a:srgbClr val="000000">
                      <a:alpha val="43137"/>
                    </a:srgbClr>
                  </a:outerShdw>
                </a:effectLst>
                <a:latin typeface="Arial Rounded MT Bold" panose="020F0704030504030204" pitchFamily="34" charset="0"/>
              </a:rPr>
              <a:t>25 </a:t>
            </a:r>
            <a:r>
              <a:rPr lang="en-US" dirty="0">
                <a:effectLst>
                  <a:outerShdw blurRad="38100" dist="38100" dir="2700000" algn="tl">
                    <a:srgbClr val="000000">
                      <a:alpha val="43137"/>
                    </a:srgbClr>
                  </a:outerShdw>
                </a:effectLst>
                <a:latin typeface="Arial Rounded MT Bold" panose="020F0704030504030204" pitchFamily="34" charset="0"/>
              </a:rPr>
              <a:t> And David built there an altar unto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and offered burnt offerings and peace offerings. So the </a:t>
            </a:r>
            <a:r>
              <a:rPr lang="en-US" cap="small" dirty="0">
                <a:effectLst>
                  <a:outerShdw blurRad="38100" dist="38100" dir="2700000" algn="tl">
                    <a:srgbClr val="000000">
                      <a:alpha val="43137"/>
                    </a:srgbClr>
                  </a:outerShdw>
                </a:effectLst>
                <a:latin typeface="Arial Rounded MT Bold" panose="020F0704030504030204" pitchFamily="34" charset="0"/>
              </a:rPr>
              <a:t>LORD</a:t>
            </a:r>
            <a:r>
              <a:rPr lang="en-US" dirty="0">
                <a:effectLst>
                  <a:outerShdw blurRad="38100" dist="38100" dir="2700000" algn="tl">
                    <a:srgbClr val="000000">
                      <a:alpha val="43137"/>
                    </a:srgbClr>
                  </a:outerShdw>
                </a:effectLst>
                <a:latin typeface="Arial Rounded MT Bold" panose="020F0704030504030204" pitchFamily="34" charset="0"/>
              </a:rPr>
              <a:t> was intreated for the land, and the plague was stayed from Israel.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2 Samuel 24:24-25 (MSG)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24 </a:t>
            </a:r>
            <a:r>
              <a:rPr lang="en-US" dirty="0">
                <a:effectLst>
                  <a:outerShdw blurRad="38100" dist="38100" dir="2700000" algn="tl">
                    <a:srgbClr val="000000">
                      <a:alpha val="43137"/>
                    </a:srgbClr>
                  </a:outerShdw>
                </a:effectLst>
                <a:latin typeface="Arial Rounded MT Bold" panose="020F0704030504030204" pitchFamily="34" charset="0"/>
              </a:rPr>
              <a:t> But the king said to Araunah, "No. I've got to buy it from you for a good price; </a:t>
            </a:r>
            <a:r>
              <a:rPr lang="en-US" b="1" dirty="0">
                <a:effectLst>
                  <a:outerShdw blurRad="38100" dist="38100" dir="2700000" algn="tl">
                    <a:srgbClr val="000000">
                      <a:alpha val="43137"/>
                    </a:srgbClr>
                  </a:outerShdw>
                </a:effectLst>
                <a:latin typeface="Arial Rounded MT Bold" panose="020F0704030504030204" pitchFamily="34" charset="0"/>
              </a:rPr>
              <a:t>I'm not going to offer </a:t>
            </a:r>
            <a:r>
              <a:rPr lang="en-US" b="1" cap="small" dirty="0">
                <a:effectLst>
                  <a:outerShdw blurRad="38100" dist="38100" dir="2700000" algn="tl">
                    <a:srgbClr val="000000">
                      <a:alpha val="43137"/>
                    </a:srgbClr>
                  </a:outerShdw>
                </a:effectLst>
                <a:latin typeface="Arial Rounded MT Bold" panose="020F0704030504030204" pitchFamily="34" charset="0"/>
              </a:rPr>
              <a:t>GOD</a:t>
            </a:r>
            <a:r>
              <a:rPr lang="en-US" b="1" dirty="0">
                <a:effectLst>
                  <a:outerShdw blurRad="38100" dist="38100" dir="2700000" algn="tl">
                    <a:srgbClr val="000000">
                      <a:alpha val="43137"/>
                    </a:srgbClr>
                  </a:outerShdw>
                </a:effectLst>
                <a:latin typeface="Arial Rounded MT Bold" panose="020F0704030504030204" pitchFamily="34" charset="0"/>
              </a:rPr>
              <a:t>, my God, sacrifices that are no sacrifice</a:t>
            </a:r>
            <a:r>
              <a:rPr lang="en-US" dirty="0">
                <a:effectLst>
                  <a:outerShdw blurRad="38100" dist="38100" dir="2700000" algn="tl">
                    <a:srgbClr val="000000">
                      <a:alpha val="43137"/>
                    </a:srgbClr>
                  </a:outerShdw>
                </a:effectLst>
                <a:latin typeface="Arial Rounded MT Bold" panose="020F0704030504030204" pitchFamily="34" charset="0"/>
              </a:rPr>
              <a:t>." So David bought the threshing floor and the ox, paying out fifty shekels of silver. </a:t>
            </a:r>
            <a:r>
              <a:rPr lang="en-US" baseline="30000" dirty="0">
                <a:effectLst>
                  <a:outerShdw blurRad="38100" dist="38100" dir="2700000" algn="tl">
                    <a:srgbClr val="000000">
                      <a:alpha val="43137"/>
                    </a:srgbClr>
                  </a:outerShdw>
                </a:effectLst>
                <a:latin typeface="Arial Rounded MT Bold" panose="020F0704030504030204" pitchFamily="34" charset="0"/>
              </a:rPr>
              <a:t>25 </a:t>
            </a:r>
            <a:r>
              <a:rPr lang="en-US" dirty="0">
                <a:effectLst>
                  <a:outerShdw blurRad="38100" dist="38100" dir="2700000" algn="tl">
                    <a:srgbClr val="000000">
                      <a:alpha val="43137"/>
                    </a:srgbClr>
                  </a:outerShdw>
                </a:effectLst>
                <a:latin typeface="Arial Rounded MT Bold" panose="020F0704030504030204" pitchFamily="34" charset="0"/>
              </a:rPr>
              <a:t> He built an altar to </a:t>
            </a:r>
            <a:r>
              <a:rPr lang="en-US" cap="small" dirty="0">
                <a:effectLst>
                  <a:outerShdw blurRad="38100" dist="38100" dir="2700000" algn="tl">
                    <a:srgbClr val="000000">
                      <a:alpha val="43137"/>
                    </a:srgbClr>
                  </a:outerShdw>
                </a:effectLst>
                <a:latin typeface="Arial Rounded MT Bold" panose="020F0704030504030204" pitchFamily="34" charset="0"/>
              </a:rPr>
              <a:t>GOD</a:t>
            </a:r>
            <a:r>
              <a:rPr lang="en-US" dirty="0">
                <a:effectLst>
                  <a:outerShdw blurRad="38100" dist="38100" dir="2700000" algn="tl">
                    <a:srgbClr val="000000">
                      <a:alpha val="43137"/>
                    </a:srgbClr>
                  </a:outerShdw>
                </a:effectLst>
                <a:latin typeface="Arial Rounded MT Bold" panose="020F0704030504030204" pitchFamily="34" charset="0"/>
              </a:rPr>
              <a:t> there and sacrificed burnt offerings and peace offerings. </a:t>
            </a:r>
            <a:r>
              <a:rPr lang="en-US" cap="small" dirty="0">
                <a:effectLst>
                  <a:outerShdw blurRad="38100" dist="38100" dir="2700000" algn="tl">
                    <a:srgbClr val="000000">
                      <a:alpha val="43137"/>
                    </a:srgbClr>
                  </a:outerShdw>
                </a:effectLst>
                <a:latin typeface="Arial Rounded MT Bold" panose="020F0704030504030204" pitchFamily="34" charset="0"/>
              </a:rPr>
              <a:t>GOD</a:t>
            </a:r>
            <a:r>
              <a:rPr lang="en-US" dirty="0">
                <a:effectLst>
                  <a:outerShdw blurRad="38100" dist="38100" dir="2700000" algn="tl">
                    <a:srgbClr val="000000">
                      <a:alpha val="43137"/>
                    </a:srgbClr>
                  </a:outerShdw>
                </a:effectLst>
                <a:latin typeface="Arial Rounded MT Bold" panose="020F0704030504030204" pitchFamily="34" charset="0"/>
              </a:rPr>
              <a:t> was moved by the prayers and that was the end of the disaster.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75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3"/>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7097486" cy="930278"/>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David’s Powerful Choice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24000" y="930278"/>
            <a:ext cx="10668000" cy="5100408"/>
          </a:xfrm>
          <a:solidFill>
            <a:schemeClr val="bg1">
              <a:alpha val="80000"/>
            </a:schemeClr>
          </a:solidFill>
        </p:spPr>
        <p:txBody>
          <a:bodyPr>
            <a:normAutofit/>
          </a:bodyPr>
          <a:lstStyle/>
          <a:p>
            <a:pPr marL="0" indent="0" algn="ctr">
              <a:lnSpc>
                <a:spcPct val="100000"/>
              </a:lnSpc>
              <a:buNone/>
            </a:pPr>
            <a:r>
              <a:rPr lang="en-US" sz="3600" b="1" i="1" dirty="0">
                <a:effectLst>
                  <a:outerShdw blurRad="38100" dist="38100" dir="2700000" algn="tl">
                    <a:srgbClr val="000000">
                      <a:alpha val="43137"/>
                    </a:srgbClr>
                  </a:outerShdw>
                </a:effectLst>
                <a:latin typeface="Arial Rounded MT Bold" panose="020F0704030504030204" pitchFamily="34" charset="0"/>
              </a:rPr>
              <a:t>“He Had Everything”</a:t>
            </a:r>
            <a:endParaRPr lang="en-US" sz="36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But Peace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His Kingdom had a Problem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God Said He Could Have Peace w- a Sacrifice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God Named the Place, the Plan…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But David Named the Price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i="1" dirty="0">
                <a:effectLst>
                  <a:outerShdw blurRad="38100" dist="38100" dir="2700000" algn="tl">
                    <a:srgbClr val="000000">
                      <a:alpha val="43137"/>
                    </a:srgbClr>
                  </a:outerShdw>
                </a:effectLst>
                <a:latin typeface="Arial Rounded MT Bold" panose="020F0704030504030204" pitchFamily="34" charset="0"/>
              </a:rPr>
              <a:t>“I Refuse to Offer that which Costs Me Nothing”</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Plague was Stayed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par>
                          <p:cTn id="11" fill="hold">
                            <p:stCondLst>
                              <p:cond delay="2000"/>
                            </p:stCondLst>
                            <p:childTnLst>
                              <p:par>
                                <p:cTn id="12" presetID="2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edg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edge">
                                      <p:cBhvr>
                                        <p:cTn id="29" dur="2000"/>
                                        <p:tgtEl>
                                          <p:spTgt spid="3">
                                            <p:txEl>
                                              <p:pRg st="4" end="4"/>
                                            </p:txEl>
                                          </p:spTgt>
                                        </p:tgtEl>
                                      </p:cBhvr>
                                    </p:animEffect>
                                  </p:childTnLst>
                                </p:cTn>
                              </p:par>
                            </p:childTnLst>
                          </p:cTn>
                        </p:par>
                        <p:par>
                          <p:cTn id="30" fill="hold">
                            <p:stCondLst>
                              <p:cond delay="2000"/>
                            </p:stCondLst>
                            <p:childTnLst>
                              <p:par>
                                <p:cTn id="31" presetID="2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edge">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edge">
                                      <p:cBhvr>
                                        <p:cTn id="38" dur="2000"/>
                                        <p:tgtEl>
                                          <p:spTgt spid="3">
                                            <p:txEl>
                                              <p:pRg st="6" end="6"/>
                                            </p:txEl>
                                          </p:spTgt>
                                        </p:tgtEl>
                                      </p:cBhvr>
                                    </p:animEffect>
                                  </p:childTnLst>
                                </p:cTn>
                              </p:par>
                            </p:childTnLst>
                          </p:cTn>
                        </p:par>
                        <p:par>
                          <p:cTn id="39" fill="hold">
                            <p:stCondLst>
                              <p:cond delay="2000"/>
                            </p:stCondLst>
                            <p:childTnLst>
                              <p:par>
                                <p:cTn id="40" presetID="20" presetClass="entr" presetSubtype="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edg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71" y="0"/>
            <a:ext cx="11952515" cy="6858000"/>
          </a:xfrm>
        </p:spPr>
        <p:txBody>
          <a:bodyPr>
            <a:noAutofit/>
          </a:bodyPr>
          <a:lstStyle/>
          <a:p>
            <a:pPr marL="0" marR="0" indent="0" algn="ctr" fontAlgn="base">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What it Means to Give God Your Best</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R="0" algn="ctr" fontAlgn="base">
              <a:lnSpc>
                <a:spcPct val="100000"/>
              </a:lnSpc>
              <a:spcBef>
                <a:spcPts val="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Your Best Involves Giving God Your Total Being</a:t>
            </a:r>
            <a:endPar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fontAlgn="base">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“Widow and Her Mite”</a:t>
            </a:r>
            <a:endParaRPr lang="en-US"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algn="ctr" fontAlgn="base">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Greatest Commandment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love the Lord with all your heart / with all your soul / with all your mind” </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Matt. 22:37</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R="0" algn="ctr" fontAlgn="base">
              <a:lnSpc>
                <a:spcPct val="100000"/>
              </a:lnSpc>
              <a:spcBef>
                <a:spcPts val="12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Your Best Involves Giving God Your First of Everything</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fontAlgn="base">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“Mary / Alabaster Box”</a:t>
            </a:r>
            <a:endParaRPr lang="en-US"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algn="ctr" fontAlgn="base">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Israelites giving God the first fruits/best of the flock. </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lgn="ctr" fontAlgn="base">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We serve the same God, still worthy of the first / best of our time, efforts, and resources.</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R="0" algn="ctr" fontAlgn="base">
              <a:lnSpc>
                <a:spcPct val="100000"/>
              </a:lnSpc>
              <a:spcBef>
                <a:spcPts val="12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Your Best Involves Giving God Your Most Superior Work</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“David”</a:t>
            </a:r>
            <a:endParaRPr lang="en-US"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algn="ctr" fontAlgn="base">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To give God a half-hearted or sloppy effort falls short of… </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fontAlgn="base">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“doing whatever we do for the glory of God”</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 Cor. 10:31</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par>
                          <p:cTn id="41" fill="hold">
                            <p:stCondLst>
                              <p:cond delay="1000"/>
                            </p:stCondLst>
                            <p:childTnLst>
                              <p:par>
                                <p:cTn id="42" presetID="31"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par>
                          <p:cTn id="55" fill="hold">
                            <p:stCondLst>
                              <p:cond delay="3000"/>
                            </p:stCondLst>
                            <p:childTnLst>
                              <p:par>
                                <p:cTn id="56" presetID="31" presetClass="entr" presetSubtype="0" fill="hold" grpId="0" nodeType="after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p:cTn id="5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8" end="8"/>
                                            </p:txEl>
                                          </p:spTgt>
                                        </p:tgtEl>
                                      </p:cBhvr>
                                    </p:animEffect>
                                  </p:childTnLst>
                                </p:cTn>
                              </p:par>
                            </p:childTnLst>
                          </p:cTn>
                        </p:par>
                        <p:par>
                          <p:cTn id="70" fill="hold">
                            <p:stCondLst>
                              <p:cond delay="1000"/>
                            </p:stCondLst>
                            <p:childTnLst>
                              <p:par>
                                <p:cTn id="71" presetID="31" presetClass="entr" presetSubtype="0" fill="hold" grpId="0" nodeType="after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9" end="9"/>
                                            </p:txEl>
                                          </p:spTgt>
                                        </p:tgtEl>
                                      </p:cBhvr>
                                    </p:animEffect>
                                  </p:childTnLst>
                                </p:cTn>
                              </p:par>
                            </p:childTnLst>
                          </p:cTn>
                        </p:par>
                        <p:par>
                          <p:cTn id="77" fill="hold">
                            <p:stCondLst>
                              <p:cond delay="2000"/>
                            </p:stCondLst>
                            <p:childTnLst>
                              <p:par>
                                <p:cTn id="78" presetID="31" presetClass="entr" presetSubtype="0" fill="hold" grpId="0" nodeType="after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p:cTn id="8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2"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2743" y="413657"/>
            <a:ext cx="10548256" cy="5791200"/>
          </a:xfrm>
          <a:solidFill>
            <a:schemeClr val="bg1">
              <a:alpha val="90000"/>
            </a:schemeClr>
          </a:solidFill>
        </p:spPr>
        <p:txBody>
          <a:bodyPr>
            <a:normAutofit lnSpcReduction="10000"/>
          </a:bodyPr>
          <a:lstStyle/>
          <a:p>
            <a:pPr marL="0" indent="0" algn="ctr">
              <a:lnSpc>
                <a:spcPct val="100000"/>
              </a:lnSpc>
              <a:buNone/>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Order to Give God our Best, </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0000"/>
              </a:lnSpc>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We Can’t Compartmentalize Our Lives — </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0000"/>
              </a:lnSpc>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God Time, Me Time, Work Time, Family Time. </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algn="ctr">
              <a:lnSpc>
                <a:spcPct val="100000"/>
              </a:lnSpc>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All of Our Lives..</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lnSpc>
                <a:spcPct val="110000"/>
              </a:lnSpc>
              <a:spcBef>
                <a:spcPts val="0"/>
              </a:spcBef>
              <a:buNone/>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All Times and In Every Way</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lnSpc>
                <a:spcPct val="110000"/>
              </a:lnSpc>
              <a:spcBef>
                <a:spcPts val="0"/>
              </a:spcBef>
              <a:buNone/>
            </a:pPr>
            <a:r>
              <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…Must Be Seen as God Time</a:t>
            </a:r>
            <a:endParaRPr lang="en-US" sz="32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buNone/>
            </a:pPr>
            <a:endParaRPr lang="en-US" sz="28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lnSpc>
                <a:spcPct val="11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Col 3:23 (AMP) </a:t>
            </a:r>
            <a:br>
              <a:rPr lang="en-US" sz="3200" dirty="0">
                <a:effectLst>
                  <a:outerShdw blurRad="38100" dist="38100" dir="2700000" algn="tl">
                    <a:srgbClr val="000000">
                      <a:alpha val="43137"/>
                    </a:srgbClr>
                  </a:outerShdw>
                </a:effectLst>
                <a:latin typeface="Arial Rounded MT Bold" panose="020F0704030504030204" pitchFamily="34" charset="0"/>
              </a:rPr>
            </a:br>
            <a:r>
              <a:rPr lang="en-US" sz="3200" baseline="30000" dirty="0">
                <a:effectLst>
                  <a:outerShdw blurRad="38100" dist="38100" dir="2700000" algn="tl">
                    <a:srgbClr val="000000">
                      <a:alpha val="43137"/>
                    </a:srgbClr>
                  </a:outerShdw>
                </a:effectLst>
                <a:latin typeface="Arial Rounded MT Bold" panose="020F0704030504030204" pitchFamily="34" charset="0"/>
              </a:rPr>
              <a:t>23 </a:t>
            </a:r>
            <a:r>
              <a:rPr lang="en-US" sz="3200" dirty="0">
                <a:effectLst>
                  <a:outerShdw blurRad="38100" dist="38100" dir="2700000" algn="tl">
                    <a:srgbClr val="000000">
                      <a:alpha val="43137"/>
                    </a:srgbClr>
                  </a:outerShdw>
                </a:effectLst>
                <a:latin typeface="Arial Rounded MT Bold" panose="020F0704030504030204" pitchFamily="34" charset="0"/>
              </a:rPr>
              <a:t> Whatever may be your task,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work at it heartily (from the soul),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as [something done] for the Lord and not for men</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par>
                          <p:cTn id="25" fill="hold">
                            <p:stCondLst>
                              <p:cond delay="2000"/>
                            </p:stCondLst>
                            <p:childTnLst>
                              <p:par>
                                <p:cTn id="26" presetID="13"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par>
                          <p:cTn id="29" fill="hold">
                            <p:stCondLst>
                              <p:cond delay="4000"/>
                            </p:stCondLst>
                            <p:childTnLst>
                              <p:par>
                                <p:cTn id="30" presetID="13"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plus(in)">
                                      <p:cBhvr>
                                        <p:cTn id="37" dur="2000"/>
                                        <p:tgtEl>
                                          <p:spTgt spid="3">
                                            <p:txEl>
                                              <p:pRg st="7" end="7"/>
                                            </p:txEl>
                                          </p:spTgt>
                                        </p:tgtEl>
                                      </p:cBhvr>
                                    </p:animEffect>
                                  </p:childTnLst>
                                </p:cTn>
                              </p:par>
                            </p:childTnLst>
                          </p:cTn>
                        </p:par>
                        <p:par>
                          <p:cTn id="38" fill="hold">
                            <p:stCondLst>
                              <p:cond delay="2000"/>
                            </p:stCondLst>
                            <p:childTnLst>
                              <p:par>
                                <p:cTn id="39" presetID="13" presetClass="entr" presetSubtype="16"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plus(in)">
                                      <p:cBhvr>
                                        <p:cTn id="41" dur="2000"/>
                                        <p:tgtEl>
                                          <p:spTgt spid="3">
                                            <p:txEl>
                                              <p:pRg st="8" end="8"/>
                                            </p:txEl>
                                          </p:spTgt>
                                        </p:tgtEl>
                                      </p:cBhvr>
                                    </p:animEffect>
                                  </p:childTnLst>
                                </p:cTn>
                              </p:par>
                            </p:childTnLst>
                          </p:cTn>
                        </p:par>
                        <p:par>
                          <p:cTn id="42" fill="hold">
                            <p:stCondLst>
                              <p:cond delay="4000"/>
                            </p:stCondLst>
                            <p:childTnLst>
                              <p:par>
                                <p:cTn id="43" presetID="13" presetClass="entr" presetSubtype="16"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plus(in)">
                                      <p:cBhvr>
                                        <p:cTn id="4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inister Karen Ashley | Woman of God Day"/>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57202" y="478679"/>
            <a:ext cx="5426764" cy="25912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w to reduce my sleep, increase my concentration level, and pure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057" y="3701144"/>
            <a:ext cx="5698908" cy="2928256"/>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p:cNvSpPr>
            <a:spLocks noGrp="1" noRot="1" noChangeAspect="1" noMove="1" noResize="1" noEditPoints="1" noAdjustHandles="1" noChangeArrowheads="1" noChangeShapeType="1" noTextEdit="1"/>
          </p:cNvSpPr>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p:cNvSpPr>
            <a:spLocks noGrp="1" noRot="1" noChangeAspect="1" noMove="1" noResize="1" noEditPoints="1" noAdjustHandles="1" noChangeArrowheads="1" noChangeShapeType="1" noTextEdit="1"/>
          </p:cNvSpPr>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PISGAH BAPTIST ARTS &amp; CRAFTS BBQ and Gospel Sing - Ezekiel 33 Southern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8034" y="643313"/>
            <a:ext cx="5426764" cy="5426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250">
        <p:split/>
      </p:transition>
    </mc:Choice>
    <mc:Fallback>
      <p:transition spd="slow">
        <p:spli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380"/>
            <a:ext cx="10515600" cy="930278"/>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Stewardship Involves…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8600" y="1458686"/>
            <a:ext cx="11811000" cy="5153934"/>
          </a:xfrm>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Powerful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Awareness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i="1" dirty="0">
                <a:effectLst>
                  <a:outerShdw blurRad="38100" dist="38100" dir="2700000" algn="tl">
                    <a:srgbClr val="000000">
                      <a:alpha val="43137"/>
                    </a:srgbClr>
                  </a:outerShdw>
                </a:effectLst>
                <a:latin typeface="Arial Rounded MT Bold" panose="020F0704030504030204" pitchFamily="34" charset="0"/>
              </a:rPr>
              <a:t>God is-------</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Acknowledge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i="1" dirty="0">
                <a:effectLst>
                  <a:outerShdw blurRad="38100" dist="38100" dir="2700000" algn="tl">
                    <a:srgbClr val="000000">
                      <a:alpha val="43137"/>
                    </a:srgbClr>
                  </a:outerShdw>
                </a:effectLst>
                <a:latin typeface="Arial Rounded MT Bold" panose="020F0704030504030204" pitchFamily="34" charset="0"/>
              </a:rPr>
              <a:t>God is Our Source</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Attitude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i="1" dirty="0">
                <a:effectLst>
                  <a:outerShdw blurRad="38100" dist="38100" dir="2700000" algn="tl">
                    <a:srgbClr val="000000">
                      <a:alpha val="43137"/>
                    </a:srgbClr>
                  </a:outerShdw>
                </a:effectLst>
                <a:latin typeface="Arial Rounded MT Bold" panose="020F0704030504030204" pitchFamily="34" charset="0"/>
              </a:rPr>
              <a:t>God is Our Example</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Action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2800" b="1" i="1" dirty="0">
                <a:effectLst>
                  <a:outerShdw blurRad="38100" dist="38100" dir="2700000" algn="tl">
                    <a:srgbClr val="000000">
                      <a:alpha val="43137"/>
                    </a:srgbClr>
                  </a:outerShdw>
                </a:effectLst>
                <a:latin typeface="Arial Rounded MT Bold" panose="020F0704030504030204" pitchFamily="34" charset="0"/>
              </a:rPr>
              <a:t>God is Pleased </a:t>
            </a:r>
            <a:endParaRPr lang="en-US" sz="2800" b="1" i="1" dirty="0">
              <a:effectLst>
                <a:outerShdw blurRad="38100" dist="38100" dir="2700000" algn="tl">
                  <a:srgbClr val="000000">
                    <a:alpha val="43137"/>
                  </a:srgbClr>
                </a:outerShdw>
              </a:effectLst>
              <a:latin typeface="Arial Rounded MT Bold" panose="020F0704030504030204" pitchFamily="34" charset="0"/>
            </a:endParaRP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8343"/>
            <a:ext cx="10515600" cy="6400800"/>
          </a:xfrm>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Thank You God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For This NEW…</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Year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Start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Challenges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Victories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buFont typeface="Wingdings" panose="05000000000000000000" pitchFamily="2" charset="2"/>
              <a:buChar char="§"/>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Help Me to Take Advantage of These New Opportunities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par>
                          <p:cTn id="32" fill="hold">
                            <p:stCondLst>
                              <p:cond delay="14000"/>
                            </p:stCondLst>
                            <p:childTnLst>
                              <p:par>
                                <p:cTn id="33" presetID="21" presetClass="entr" presetSubtype="1"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heel(1)">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0"/>
            <a:ext cx="11647714" cy="6781800"/>
          </a:xfrm>
        </p:spPr>
        <p:txBody>
          <a:bodyPr>
            <a:normAutofit fontScale="92500" lnSpcReduction="10000"/>
          </a:bodyPr>
          <a:lstStyle/>
          <a:p>
            <a:pPr>
              <a:lnSpc>
                <a:spcPct val="110000"/>
              </a:lnSpc>
            </a:pPr>
            <a:r>
              <a:rPr lang="en-US" b="1" dirty="0">
                <a:effectLst>
                  <a:outerShdw blurRad="38100" dist="38100" dir="2700000" algn="tl">
                    <a:srgbClr val="000000">
                      <a:alpha val="43137"/>
                    </a:srgbClr>
                  </a:outerShdw>
                </a:effectLst>
              </a:rPr>
              <a:t>Mark 12:41-44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41 </a:t>
            </a:r>
            <a:r>
              <a:rPr lang="en-US" dirty="0">
                <a:effectLst>
                  <a:outerShdw blurRad="38100" dist="38100" dir="2700000" algn="tl">
                    <a:srgbClr val="000000">
                      <a:alpha val="43137"/>
                    </a:srgbClr>
                  </a:outerShdw>
                </a:effectLst>
              </a:rPr>
              <a:t> And Jesus sat over against the treasury, and beheld how the people cast money into the treasury: and many that were rich cast in much.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42 </a:t>
            </a:r>
            <a:r>
              <a:rPr lang="en-US" dirty="0">
                <a:effectLst>
                  <a:outerShdw blurRad="38100" dist="38100" dir="2700000" algn="tl">
                    <a:srgbClr val="000000">
                      <a:alpha val="43137"/>
                    </a:srgbClr>
                  </a:outerShdw>
                </a:effectLst>
              </a:rPr>
              <a:t> And there came a certain poor widow, and she threw in two mites, which make a farthing. </a:t>
            </a:r>
            <a:r>
              <a:rPr lang="en-US" baseline="30000" dirty="0">
                <a:effectLst>
                  <a:outerShdw blurRad="38100" dist="38100" dir="2700000" algn="tl">
                    <a:srgbClr val="000000">
                      <a:alpha val="43137"/>
                    </a:srgbClr>
                  </a:outerShdw>
                </a:effectLst>
              </a:rPr>
              <a:t>43 </a:t>
            </a:r>
            <a:r>
              <a:rPr lang="en-US" dirty="0">
                <a:effectLst>
                  <a:outerShdw blurRad="38100" dist="38100" dir="2700000" algn="tl">
                    <a:srgbClr val="000000">
                      <a:alpha val="43137"/>
                    </a:srgbClr>
                  </a:outerShdw>
                </a:effectLst>
              </a:rPr>
              <a:t> And he called </a:t>
            </a:r>
            <a:r>
              <a:rPr lang="en-US" i="1" dirty="0">
                <a:effectLst>
                  <a:outerShdw blurRad="38100" dist="38100" dir="2700000" algn="tl">
                    <a:srgbClr val="000000">
                      <a:alpha val="43137"/>
                    </a:srgbClr>
                  </a:outerShdw>
                </a:effectLst>
              </a:rPr>
              <a:t>unto him</a:t>
            </a:r>
            <a:r>
              <a:rPr lang="en-US" dirty="0">
                <a:effectLst>
                  <a:outerShdw blurRad="38100" dist="38100" dir="2700000" algn="tl">
                    <a:srgbClr val="000000">
                      <a:alpha val="43137"/>
                    </a:srgbClr>
                  </a:outerShdw>
                </a:effectLst>
              </a:rPr>
              <a:t> his disciples, and saith unto them, Verily I say unto you, That this poor widow hath cast more in, than all they which have cast into the treasury: </a:t>
            </a:r>
            <a:r>
              <a:rPr lang="en-US" baseline="30000" dirty="0">
                <a:effectLst>
                  <a:outerShdw blurRad="38100" dist="38100" dir="2700000" algn="tl">
                    <a:srgbClr val="000000">
                      <a:alpha val="43137"/>
                    </a:srgbClr>
                  </a:outerShdw>
                </a:effectLst>
              </a:rPr>
              <a:t>44 </a:t>
            </a:r>
            <a:r>
              <a:rPr lang="en-US" dirty="0">
                <a:effectLst>
                  <a:outerShdw blurRad="38100" dist="38100" dir="2700000" algn="tl">
                    <a:srgbClr val="000000">
                      <a:alpha val="43137"/>
                    </a:srgbClr>
                  </a:outerShdw>
                </a:effectLst>
              </a:rPr>
              <a:t> For all </a:t>
            </a:r>
            <a:r>
              <a:rPr lang="en-US" i="1" dirty="0">
                <a:effectLst>
                  <a:outerShdw blurRad="38100" dist="38100" dir="2700000" algn="tl">
                    <a:srgbClr val="000000">
                      <a:alpha val="43137"/>
                    </a:srgbClr>
                  </a:outerShdw>
                </a:effectLst>
              </a:rPr>
              <a:t>they</a:t>
            </a:r>
            <a:r>
              <a:rPr lang="en-US" dirty="0">
                <a:effectLst>
                  <a:outerShdw blurRad="38100" dist="38100" dir="2700000" algn="tl">
                    <a:srgbClr val="000000">
                      <a:alpha val="43137"/>
                    </a:srgbClr>
                  </a:outerShdw>
                </a:effectLst>
              </a:rPr>
              <a:t> did cast in of their abundance; but she of her want did cast in all that she had, </a:t>
            </a:r>
            <a:r>
              <a:rPr lang="en-US" i="1" dirty="0">
                <a:effectLst>
                  <a:outerShdw blurRad="38100" dist="38100" dir="2700000" algn="tl">
                    <a:srgbClr val="000000">
                      <a:alpha val="43137"/>
                    </a:srgbClr>
                  </a:outerShdw>
                </a:effectLst>
              </a:rPr>
              <a:t>even</a:t>
            </a:r>
            <a:r>
              <a:rPr lang="en-US" dirty="0">
                <a:effectLst>
                  <a:outerShdw blurRad="38100" dist="38100" dir="2700000" algn="tl">
                    <a:srgbClr val="000000">
                      <a:alpha val="43137"/>
                    </a:srgbClr>
                  </a:outerShdw>
                </a:effectLst>
              </a:rPr>
              <a:t> all her living.</a:t>
            </a:r>
            <a:endParaRPr lang="en-US" b="1" dirty="0">
              <a:effectLst>
                <a:outerShdw blurRad="38100" dist="38100" dir="2700000" algn="tl">
                  <a:srgbClr val="000000">
                    <a:alpha val="43137"/>
                  </a:srgbClr>
                </a:outerShdw>
              </a:effectLst>
            </a:endParaRPr>
          </a:p>
          <a:p>
            <a:pPr>
              <a:lnSpc>
                <a:spcPct val="110000"/>
              </a:lnSpc>
            </a:pPr>
            <a:r>
              <a:rPr lang="en-US" b="1" dirty="0">
                <a:effectLst>
                  <a:outerShdw blurRad="38100" dist="38100" dir="2700000" algn="tl">
                    <a:srgbClr val="000000">
                      <a:alpha val="43137"/>
                    </a:srgbClr>
                  </a:outerShdw>
                </a:effectLst>
              </a:rPr>
              <a:t>Mark 12:41-44 (MSG)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41 </a:t>
            </a:r>
            <a:r>
              <a:rPr lang="en-US" dirty="0">
                <a:effectLst>
                  <a:outerShdw blurRad="38100" dist="38100" dir="2700000" algn="tl">
                    <a:srgbClr val="000000">
                      <a:alpha val="43137"/>
                    </a:srgbClr>
                  </a:outerShdw>
                </a:effectLst>
              </a:rPr>
              <a:t> Sitting across from the offering box, he was observing how the crowd tossed money in for the collection. Many of the rich were making large contributions. </a:t>
            </a:r>
            <a:r>
              <a:rPr lang="en-US" baseline="30000" dirty="0">
                <a:effectLst>
                  <a:outerShdw blurRad="38100" dist="38100" dir="2700000" algn="tl">
                    <a:srgbClr val="000000">
                      <a:alpha val="43137"/>
                    </a:srgbClr>
                  </a:outerShdw>
                </a:effectLst>
              </a:rPr>
              <a:t>42 </a:t>
            </a:r>
            <a:r>
              <a:rPr lang="en-US" dirty="0">
                <a:effectLst>
                  <a:outerShdw blurRad="38100" dist="38100" dir="2700000" algn="tl">
                    <a:srgbClr val="000000">
                      <a:alpha val="43137"/>
                    </a:srgbClr>
                  </a:outerShdw>
                </a:effectLst>
              </a:rPr>
              <a:t> One poor widow came up and put in two small coins—a measly two cents. </a:t>
            </a:r>
            <a:r>
              <a:rPr lang="en-US" baseline="30000" dirty="0">
                <a:effectLst>
                  <a:outerShdw blurRad="38100" dist="38100" dir="2700000" algn="tl">
                    <a:srgbClr val="000000">
                      <a:alpha val="43137"/>
                    </a:srgbClr>
                  </a:outerShdw>
                </a:effectLst>
              </a:rPr>
              <a:t>43 </a:t>
            </a:r>
            <a:r>
              <a:rPr lang="en-US" dirty="0">
                <a:effectLst>
                  <a:outerShdw blurRad="38100" dist="38100" dir="2700000" algn="tl">
                    <a:srgbClr val="000000">
                      <a:alpha val="43137"/>
                    </a:srgbClr>
                  </a:outerShdw>
                </a:effectLst>
              </a:rPr>
              <a:t> Jesus called his disciples over and said, "The truth is that this poor widow gave more to the collection than all the others put together.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44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All the others gave what they'll never miss; she gave extravagantly what she couldn't afford—she gave her all." </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1" y="97971"/>
            <a:ext cx="11691258" cy="6509658"/>
          </a:xfrm>
        </p:spPr>
        <p:txBody>
          <a:bodyPr>
            <a:normAutofit/>
          </a:bodyPr>
          <a:lstStyle/>
          <a:p>
            <a:r>
              <a:rPr lang="en-US" b="1" dirty="0">
                <a:effectLst>
                  <a:outerShdw blurRad="38100" dist="38100" dir="2700000" algn="tl">
                    <a:srgbClr val="000000">
                      <a:alpha val="43137"/>
                    </a:srgbClr>
                  </a:outerShdw>
                </a:effectLst>
              </a:rPr>
              <a:t>2 Corinthians 9:6-7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6 </a:t>
            </a:r>
            <a:r>
              <a:rPr lang="en-US" dirty="0">
                <a:effectLst>
                  <a:outerShdw blurRad="38100" dist="38100" dir="2700000" algn="tl">
                    <a:srgbClr val="000000">
                      <a:alpha val="43137"/>
                    </a:srgbClr>
                  </a:outerShdw>
                </a:effectLst>
              </a:rPr>
              <a:t> But this </a:t>
            </a:r>
            <a:r>
              <a:rPr lang="en-US" i="1" dirty="0">
                <a:effectLst>
                  <a:outerShdw blurRad="38100" dist="38100" dir="2700000" algn="tl">
                    <a:srgbClr val="000000">
                      <a:alpha val="43137"/>
                    </a:srgbClr>
                  </a:outerShdw>
                </a:effectLst>
              </a:rPr>
              <a:t>I say</a:t>
            </a:r>
            <a:r>
              <a:rPr lang="en-US" dirty="0">
                <a:effectLst>
                  <a:outerShdw blurRad="38100" dist="38100" dir="2700000" algn="tl">
                    <a:srgbClr val="000000">
                      <a:alpha val="43137"/>
                    </a:srgbClr>
                  </a:outerShdw>
                </a:effectLst>
              </a:rPr>
              <a:t>, He which soweth sparingly shall reap also sparingly; and he which soweth bountifully shall reap also bountifully.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 Every man according as he purposeth in his heart, </a:t>
            </a:r>
            <a:r>
              <a:rPr lang="en-US" i="1" dirty="0">
                <a:effectLst>
                  <a:outerShdw blurRad="38100" dist="38100" dir="2700000" algn="tl">
                    <a:srgbClr val="000000">
                      <a:alpha val="43137"/>
                    </a:srgbClr>
                  </a:outerShdw>
                </a:effectLst>
              </a:rPr>
              <a:t>so let him give</a:t>
            </a:r>
            <a:r>
              <a:rPr lang="en-US" dirty="0">
                <a:effectLst>
                  <a:outerShdw blurRad="38100" dist="38100" dir="2700000" algn="tl">
                    <a:srgbClr val="000000">
                      <a:alpha val="43137"/>
                    </a:srgbClr>
                  </a:outerShdw>
                </a:effectLst>
              </a:rPr>
              <a:t>; not grudgingly, or of necessity: for God loveth a cheerful giver. </a:t>
            </a:r>
            <a:endParaRPr lang="en-US" b="1" dirty="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2 Corinthians 9:6-7 (AMP)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6 </a:t>
            </a:r>
            <a:r>
              <a:rPr lang="en-US" dirty="0">
                <a:effectLst>
                  <a:outerShdw blurRad="38100" dist="38100" dir="2700000" algn="tl">
                    <a:srgbClr val="000000">
                      <a:alpha val="43137"/>
                    </a:srgbClr>
                  </a:outerShdw>
                </a:effectLst>
              </a:rPr>
              <a:t> [Remember] this: he who sows sparingly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grudgingly will also reap sparingly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grudgingly, and he who sows generously [that blessings may come to someone] will also reap generously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with blessings.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 Let each one [give] as he has made up his own mind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purposed in his heart, not reluctantly </a:t>
            </a:r>
            <a:r>
              <a:rPr lang="en-US" i="1" dirty="0">
                <a:effectLst>
                  <a:outerShdw blurRad="38100" dist="38100" dir="2700000" algn="tl">
                    <a:srgbClr val="000000">
                      <a:alpha val="43137"/>
                    </a:srgbClr>
                  </a:outerShdw>
                </a:effectLst>
              </a:rPr>
              <a:t>or</a:t>
            </a:r>
            <a:r>
              <a:rPr lang="en-US" dirty="0">
                <a:effectLst>
                  <a:outerShdw blurRad="38100" dist="38100" dir="2700000" algn="tl">
                    <a:srgbClr val="000000">
                      <a:alpha val="43137"/>
                    </a:srgbClr>
                  </a:outerShdw>
                </a:effectLst>
              </a:rPr>
              <a:t> sorrowfully or under compulsion, for God loves (He takes pleasure in, prizes above other things, and is unwilling to abandon or to do without) a cheerful (joyous, "prompt to do it") giver [whose heart is in his giving]. </a:t>
            </a:r>
            <a:endParaRPr lang="en-US" dirty="0">
              <a:effectLst>
                <a:outerShdw blurRad="38100" dist="38100" dir="2700000" algn="tl">
                  <a:srgbClr val="000000">
                    <a:alpha val="43137"/>
                  </a:srgbClr>
                </a:outerShdw>
              </a:effectLst>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23" y="91848"/>
            <a:ext cx="2613932" cy="2586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151" y="91848"/>
            <a:ext cx="2733673" cy="2662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772"/>
            <a:ext cx="3026229" cy="27323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421" y="21771"/>
            <a:ext cx="2623456" cy="26561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14119"/>
          <a:stretch>
            <a:fillRect/>
          </a:stretch>
        </p:blipFill>
        <p:spPr bwMode="auto">
          <a:xfrm>
            <a:off x="341452" y="3137714"/>
            <a:ext cx="2846699" cy="35501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20275"/>
          <a:stretch>
            <a:fillRect/>
          </a:stretch>
        </p:blipFill>
        <p:spPr bwMode="auto">
          <a:xfrm>
            <a:off x="3744685" y="3233056"/>
            <a:ext cx="4071257" cy="2525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23" y="91848"/>
            <a:ext cx="2613932" cy="2586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151" y="91848"/>
            <a:ext cx="2733673" cy="2662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772"/>
            <a:ext cx="3026229" cy="27323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421" y="21771"/>
            <a:ext cx="2623456" cy="2656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iving God Our Best-Not Just the &quot;Leftovers&quot; | Michelle Hyde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4" y="4517570"/>
            <a:ext cx="2895595" cy="23404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n't Give God Your Leftovers – PrayerBow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3" y="3581399"/>
            <a:ext cx="3951514" cy="287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nister Karen Ashley | Woman of God D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3093" y="211592"/>
            <a:ext cx="36004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SGAH BAPTIST ARTS &amp; CRAFTS BBQ and Gospel Sing - Ezekiel 33 Souther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221" y="0"/>
            <a:ext cx="2857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w to reduce my sleep, increase my concentration level, and pure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887" y="140154"/>
            <a:ext cx="3927020" cy="3756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380"/>
            <a:ext cx="10515600" cy="930278"/>
          </a:xfrm>
        </p:spPr>
        <p:txBody>
          <a:bodyPr/>
          <a:lstStyle/>
          <a:p>
            <a:r>
              <a:rPr lang="en-US" dirty="0"/>
              <a:t>Biblical Examples</a:t>
            </a:r>
            <a:endParaRPr lang="en-US" dirty="0"/>
          </a:p>
        </p:txBody>
      </p:sp>
      <p:sp>
        <p:nvSpPr>
          <p:cNvPr id="3" name="Content Placeholder 2"/>
          <p:cNvSpPr>
            <a:spLocks noGrp="1"/>
          </p:cNvSpPr>
          <p:nvPr>
            <p:ph idx="1"/>
          </p:nvPr>
        </p:nvSpPr>
        <p:spPr>
          <a:xfrm>
            <a:off x="228600" y="1458686"/>
            <a:ext cx="11811000" cy="5153934"/>
          </a:xfrm>
        </p:spPr>
        <p:txBody>
          <a:bodyPr/>
          <a:lstStyle/>
          <a:p>
            <a:r>
              <a:rPr lang="en-US" dirty="0"/>
              <a:t>Mary and alabaster box ( action / attitude)</a:t>
            </a:r>
            <a:endParaRPr lang="en-US" dirty="0"/>
          </a:p>
          <a:p>
            <a:r>
              <a:rPr lang="en-US" dirty="0"/>
              <a:t>Widows Mite </a:t>
            </a:r>
            <a:endParaRPr lang="en-US" dirty="0"/>
          </a:p>
          <a:p>
            <a:r>
              <a:rPr lang="en-US" dirty="0"/>
              <a:t>David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nSpc>
                <a:spcPct val="100000"/>
              </a:lnSpc>
              <a:buNone/>
            </a:pPr>
            <a:r>
              <a:rPr lang="en-US" b="0" i="0" dirty="0">
                <a:solidFill>
                  <a:srgbClr val="333333"/>
                </a:solidFill>
                <a:effectLst>
                  <a:outerShdw blurRad="38100" dist="38100" dir="2700000" algn="tl">
                    <a:srgbClr val="000000">
                      <a:alpha val="43137"/>
                    </a:srgbClr>
                  </a:outerShdw>
                </a:effectLst>
                <a:latin typeface="Helvetica" panose="020B0604020202020204" pitchFamily="34" charset="0"/>
              </a:rPr>
              <a:t>“I insist on buying it, for I will not present burnt offerings to the Lord my God that have cost me nothing.”     </a:t>
            </a:r>
            <a:r>
              <a:rPr lang="en-US" b="1" i="0" dirty="0">
                <a:solidFill>
                  <a:srgbClr val="333333"/>
                </a:solidFill>
                <a:effectLst>
                  <a:outerShdw blurRad="38100" dist="38100" dir="2700000" algn="tl">
                    <a:srgbClr val="000000">
                      <a:alpha val="43137"/>
                    </a:srgbClr>
                  </a:outerShdw>
                </a:effectLst>
                <a:latin typeface="Helvetica" panose="020B0604020202020204" pitchFamily="34" charset="0"/>
              </a:rPr>
              <a:t>2 Sam 24:24 NLT</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6215743"/>
          </a:xfrm>
        </p:spPr>
        <p:txBody>
          <a:bodyPr/>
          <a:lstStyle/>
          <a:p>
            <a:pPr>
              <a:lnSpc>
                <a:spcPct val="100000"/>
              </a:lnSpc>
              <a:buFont typeface="Wingdings" panose="05000000000000000000" pitchFamily="2" charset="2"/>
              <a:buChar char="q"/>
            </a:pPr>
            <a:r>
              <a:rPr lang="en-US" dirty="0"/>
              <a:t> </a:t>
            </a:r>
            <a:r>
              <a:rPr lang="en-US" sz="3200" b="1" dirty="0">
                <a:effectLst>
                  <a:outerShdw blurRad="38100" dist="38100" dir="2700000" algn="tl">
                    <a:srgbClr val="000000">
                      <a:alpha val="43137"/>
                    </a:srgbClr>
                  </a:outerShdw>
                </a:effectLst>
                <a:latin typeface="Arial Rounded MT Bold" panose="020F0704030504030204" pitchFamily="34" charset="0"/>
              </a:rPr>
              <a:t>Put God first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Refuse to give Him left overs – time, talent, treasure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replace wishbone with backbone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listen to understand. Resist the urge to listen to respond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rPr>
              <a:t> be the _______(spouse, friend, … you would like your _______(spouse, friend,…) to be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3225" y="347663"/>
            <a:ext cx="11506200" cy="5829300"/>
          </a:xfrm>
        </p:spPr>
        <p:txBody>
          <a:bodyPr/>
          <a:lstStyle/>
          <a:p>
            <a:pPr marL="0" indent="0" algn="ctr">
              <a:lnSpc>
                <a:spcPct val="100000"/>
              </a:lnSpc>
              <a:buNone/>
            </a:pPr>
            <a:r>
              <a:rPr lang="en-US" sz="11500" b="1" dirty="0">
                <a:effectLst>
                  <a:outerShdw blurRad="38100" dist="38100" dir="2700000" algn="tl">
                    <a:srgbClr val="000000">
                      <a:alpha val="43137"/>
                    </a:srgbClr>
                  </a:outerShdw>
                </a:effectLst>
                <a:latin typeface="Arial Rounded MT Bold" panose="020F0704030504030204" pitchFamily="34" charset="0"/>
              </a:rPr>
              <a:t>3</a:t>
            </a:r>
            <a:r>
              <a:rPr lang="en-US" sz="11500" b="1" baseline="30000" dirty="0">
                <a:effectLst>
                  <a:outerShdw blurRad="38100" dist="38100" dir="2700000" algn="tl">
                    <a:srgbClr val="000000">
                      <a:alpha val="43137"/>
                    </a:srgbClr>
                  </a:outerShdw>
                </a:effectLst>
                <a:latin typeface="Arial Rounded MT Bold" panose="020F0704030504030204" pitchFamily="34" charset="0"/>
              </a:rPr>
              <a:t>rd</a:t>
            </a:r>
            <a:r>
              <a:rPr lang="en-US" sz="11500" b="1" dirty="0">
                <a:effectLst>
                  <a:outerShdw blurRad="38100" dist="38100" dir="2700000" algn="tl">
                    <a:srgbClr val="000000">
                      <a:alpha val="43137"/>
                    </a:srgbClr>
                  </a:outerShdw>
                </a:effectLst>
                <a:latin typeface="Arial Rounded MT Bold" panose="020F0704030504030204" pitchFamily="34" charset="0"/>
              </a:rPr>
              <a:t> Principle</a:t>
            </a:r>
            <a:endParaRPr lang="en-US" sz="11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of </a:t>
            </a:r>
            <a:endParaRPr lang="en-US" sz="11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“KISS”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03225" y="347663"/>
            <a:ext cx="11506200" cy="5829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1500" b="1" dirty="0">
                <a:effectLst>
                  <a:outerShdw blurRad="38100" dist="38100" dir="2700000" algn="tl">
                    <a:srgbClr val="000000">
                      <a:alpha val="43137"/>
                    </a:srgbClr>
                  </a:outerShdw>
                </a:effectLst>
                <a:latin typeface="Arial Rounded MT Bold" panose="020F0704030504030204" pitchFamily="34" charset="0"/>
              </a:rPr>
              <a:t>4</a:t>
            </a:r>
            <a:r>
              <a:rPr lang="en-US" sz="11500" b="1" baseline="30000" dirty="0">
                <a:effectLst>
                  <a:outerShdw blurRad="38100" dist="38100" dir="2700000" algn="tl">
                    <a:srgbClr val="000000">
                      <a:alpha val="43137"/>
                    </a:srgbClr>
                  </a:outerShdw>
                </a:effectLst>
                <a:latin typeface="Arial Rounded MT Bold" panose="020F0704030504030204" pitchFamily="34" charset="0"/>
              </a:rPr>
              <a:t>th </a:t>
            </a:r>
            <a:r>
              <a:rPr lang="en-US" sz="11500" b="1" dirty="0">
                <a:effectLst>
                  <a:outerShdw blurRad="38100" dist="38100" dir="2700000" algn="tl">
                    <a:srgbClr val="000000">
                      <a:alpha val="43137"/>
                    </a:srgbClr>
                  </a:outerShdw>
                </a:effectLst>
                <a:latin typeface="Arial Rounded MT Bold" panose="020F0704030504030204" pitchFamily="34" charset="0"/>
              </a:rPr>
              <a:t>Principle</a:t>
            </a:r>
            <a:endParaRPr lang="en-US" sz="11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11500" dirty="0">
                <a:effectLst>
                  <a:outerShdw blurRad="38100" dist="38100" dir="2700000" algn="tl">
                    <a:srgbClr val="000000">
                      <a:alpha val="43137"/>
                    </a:srgbClr>
                  </a:outerShdw>
                </a:effectLst>
                <a:latin typeface="Arial Rounded MT Bold" panose="020F0704030504030204" pitchFamily="34" charset="0"/>
              </a:rPr>
              <a:t>of </a:t>
            </a:r>
            <a:endParaRPr lang="en-US" sz="11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11500" dirty="0">
                <a:effectLst>
                  <a:outerShdw blurRad="38100" dist="38100" dir="2700000" algn="tl">
                    <a:srgbClr val="000000">
                      <a:alpha val="43137"/>
                    </a:srgbClr>
                  </a:outerShdw>
                </a:effectLst>
                <a:latin typeface="Arial Rounded MT Bold" panose="020F0704030504030204" pitchFamily="34" charset="0"/>
              </a:rPr>
              <a:t>“KISS”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3"/>
            <a:ext cx="10515600" cy="886732"/>
          </a:xfrm>
        </p:spPr>
        <p:txBody>
          <a:bodyPr/>
          <a:lstStyle/>
          <a:p>
            <a:endParaRPr lang="en-US" dirty="0"/>
          </a:p>
        </p:txBody>
      </p:sp>
      <p:sp>
        <p:nvSpPr>
          <p:cNvPr id="3" name="Content Placeholder 2"/>
          <p:cNvSpPr>
            <a:spLocks noGrp="1"/>
          </p:cNvSpPr>
          <p:nvPr>
            <p:ph idx="1"/>
          </p:nvPr>
        </p:nvSpPr>
        <p:spPr>
          <a:xfrm>
            <a:off x="283029" y="1349828"/>
            <a:ext cx="11538857" cy="5214257"/>
          </a:xfrm>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380"/>
            <a:ext cx="10515600" cy="930278"/>
          </a:xfrm>
        </p:spPr>
        <p:txBody>
          <a:bodyPr/>
          <a:lstStyle/>
          <a:p>
            <a:r>
              <a:rPr lang="en-US" dirty="0"/>
              <a:t>Biblical Examples</a:t>
            </a:r>
            <a:endParaRPr lang="en-US" dirty="0"/>
          </a:p>
        </p:txBody>
      </p:sp>
      <p:sp>
        <p:nvSpPr>
          <p:cNvPr id="3" name="Content Placeholder 2"/>
          <p:cNvSpPr>
            <a:spLocks noGrp="1"/>
          </p:cNvSpPr>
          <p:nvPr>
            <p:ph idx="1"/>
          </p:nvPr>
        </p:nvSpPr>
        <p:spPr>
          <a:xfrm>
            <a:off x="228600" y="1458686"/>
            <a:ext cx="11811000" cy="5153934"/>
          </a:xfrm>
        </p:spPr>
        <p:txBody>
          <a:bodyPr/>
          <a:lstStyle/>
          <a:p>
            <a:r>
              <a:rPr lang="en-US" dirty="0"/>
              <a:t>Mary and alabaster box ( action / attitude)</a:t>
            </a:r>
            <a:endParaRPr lang="en-US" dirty="0"/>
          </a:p>
          <a:p>
            <a:r>
              <a:rPr lang="en-US" dirty="0"/>
              <a:t>Widows Mite </a:t>
            </a:r>
            <a:endParaRPr lang="en-US" dirty="0"/>
          </a:p>
          <a:p>
            <a:r>
              <a:rPr lang="en-US" dirty="0"/>
              <a:t>David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047" y="2269798"/>
            <a:ext cx="8975905" cy="4588202"/>
          </a:xfrm>
          <a:solidFill>
            <a:schemeClr val="bg1">
              <a:alpha val="90000"/>
            </a:schemeClr>
          </a:solidFill>
        </p:spPr>
        <p:txBody>
          <a:bodyPr/>
          <a:lstStyle/>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Focus On What You Can Do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Instead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What You Can’t Do</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Focus On What You Do Have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Instead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What You Don’t Have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57" y="141514"/>
            <a:ext cx="11919857" cy="6542315"/>
          </a:xfrm>
        </p:spPr>
        <p:txBody>
          <a:bodyPr/>
          <a:lstStyle/>
          <a:p>
            <a:pPr marL="0" indent="0">
              <a:lnSpc>
                <a:spcPct val="100000"/>
              </a:lnSpc>
              <a:buNone/>
            </a:pPr>
            <a:r>
              <a:rPr lang="en-US" b="1" dirty="0">
                <a:effectLst>
                  <a:outerShdw blurRad="38100" dist="38100" dir="2700000" algn="tl">
                    <a:srgbClr val="000000">
                      <a:alpha val="43137"/>
                    </a:srgbClr>
                  </a:outerShdw>
                </a:effectLst>
              </a:rPr>
              <a:t>2 Samuel 24:24-25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24 </a:t>
            </a:r>
            <a:r>
              <a:rPr lang="en-US" dirty="0">
                <a:effectLst>
                  <a:outerShdw blurRad="38100" dist="38100" dir="2700000" algn="tl">
                    <a:srgbClr val="000000">
                      <a:alpha val="43137"/>
                    </a:srgbClr>
                  </a:outerShdw>
                </a:effectLst>
              </a:rPr>
              <a:t> And the king said unto Araunah, Nay; but I will surely buy </a:t>
            </a:r>
            <a:r>
              <a:rPr lang="en-US" i="1" dirty="0">
                <a:effectLst>
                  <a:outerShdw blurRad="38100" dist="38100" dir="2700000" algn="tl">
                    <a:srgbClr val="000000">
                      <a:alpha val="43137"/>
                    </a:srgbClr>
                  </a:outerShdw>
                </a:effectLst>
              </a:rPr>
              <a:t>it</a:t>
            </a:r>
            <a:r>
              <a:rPr lang="en-US" dirty="0">
                <a:effectLst>
                  <a:outerShdw blurRad="38100" dist="38100" dir="2700000" algn="tl">
                    <a:srgbClr val="000000">
                      <a:alpha val="43137"/>
                    </a:srgbClr>
                  </a:outerShdw>
                </a:effectLst>
              </a:rPr>
              <a:t> of thee at a price: neither will I offer burnt offerings unto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my God of that which doth cost me nothing. So David bought the threshingfloor and the oxen for fifty shekels of silver.  </a:t>
            </a:r>
            <a:r>
              <a:rPr lang="en-US" baseline="30000" dirty="0">
                <a:effectLst>
                  <a:outerShdw blurRad="38100" dist="38100" dir="2700000" algn="tl">
                    <a:srgbClr val="000000">
                      <a:alpha val="43137"/>
                    </a:srgbClr>
                  </a:outerShdw>
                </a:effectLst>
              </a:rPr>
              <a:t>25 </a:t>
            </a:r>
            <a:r>
              <a:rPr lang="en-US" dirty="0">
                <a:effectLst>
                  <a:outerShdw blurRad="38100" dist="38100" dir="2700000" algn="tl">
                    <a:srgbClr val="000000">
                      <a:alpha val="43137"/>
                    </a:srgbClr>
                  </a:outerShdw>
                </a:effectLst>
              </a:rPr>
              <a:t> And David built there an altar unto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and offered burnt offerings and peace offerings. So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was intreated for the land, and the plague was stayed from Israel. </a:t>
            </a:r>
            <a:endParaRPr lang="en-US" dirty="0">
              <a:effectLst>
                <a:outerShdw blurRad="38100" dist="38100" dir="2700000" algn="tl">
                  <a:srgbClr val="000000">
                    <a:alpha val="43137"/>
                  </a:srgbClr>
                </a:outerShdw>
              </a:effectLst>
            </a:endParaRPr>
          </a:p>
          <a:p>
            <a:pPr marL="0" indent="0">
              <a:lnSpc>
                <a:spcPct val="100000"/>
              </a:lnSpc>
              <a:buNone/>
            </a:pPr>
            <a:r>
              <a:rPr lang="en-US" b="1" dirty="0">
                <a:effectLst>
                  <a:outerShdw blurRad="38100" dist="38100" dir="2700000" algn="tl">
                    <a:srgbClr val="000000">
                      <a:alpha val="43137"/>
                    </a:srgbClr>
                  </a:outerShdw>
                </a:effectLst>
              </a:rPr>
              <a:t>2 Samuel 24:24-25 (MSG)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24 </a:t>
            </a:r>
            <a:r>
              <a:rPr lang="en-US" dirty="0">
                <a:effectLst>
                  <a:outerShdw blurRad="38100" dist="38100" dir="2700000" algn="tl">
                    <a:srgbClr val="000000">
                      <a:alpha val="43137"/>
                    </a:srgbClr>
                  </a:outerShdw>
                </a:effectLst>
              </a:rPr>
              <a:t> But the king said to Araunah, "No. I've got to buy it from you for a good price; </a:t>
            </a:r>
            <a:r>
              <a:rPr lang="en-US" b="1" dirty="0">
                <a:effectLst>
                  <a:outerShdw blurRad="38100" dist="38100" dir="2700000" algn="tl">
                    <a:srgbClr val="000000">
                      <a:alpha val="43137"/>
                    </a:srgbClr>
                  </a:outerShdw>
                </a:effectLst>
              </a:rPr>
              <a:t>I'm not going to offer </a:t>
            </a:r>
            <a:r>
              <a:rPr lang="en-US" b="1" cap="small" dirty="0">
                <a:effectLst>
                  <a:outerShdw blurRad="38100" dist="38100" dir="2700000" algn="tl">
                    <a:srgbClr val="000000">
                      <a:alpha val="43137"/>
                    </a:srgbClr>
                  </a:outerShdw>
                </a:effectLst>
              </a:rPr>
              <a:t>GOD</a:t>
            </a:r>
            <a:r>
              <a:rPr lang="en-US" b="1" dirty="0">
                <a:effectLst>
                  <a:outerShdw blurRad="38100" dist="38100" dir="2700000" algn="tl">
                    <a:srgbClr val="000000">
                      <a:alpha val="43137"/>
                    </a:srgbClr>
                  </a:outerShdw>
                </a:effectLst>
              </a:rPr>
              <a:t>, my God, sacrifices that are no sacrifice</a:t>
            </a:r>
            <a:r>
              <a:rPr lang="en-US" dirty="0">
                <a:effectLst>
                  <a:outerShdw blurRad="38100" dist="38100" dir="2700000" algn="tl">
                    <a:srgbClr val="000000">
                      <a:alpha val="43137"/>
                    </a:srgbClr>
                  </a:outerShdw>
                </a:effectLst>
              </a:rPr>
              <a:t>." So David bought the threshing floor and the ox, paying out fifty shekels of silver.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25 </a:t>
            </a:r>
            <a:r>
              <a:rPr lang="en-US" dirty="0">
                <a:effectLst>
                  <a:outerShdw blurRad="38100" dist="38100" dir="2700000" algn="tl">
                    <a:srgbClr val="000000">
                      <a:alpha val="43137"/>
                    </a:srgbClr>
                  </a:outerShdw>
                </a:effectLst>
              </a:rPr>
              <a:t> He built an altar to </a:t>
            </a:r>
            <a:r>
              <a:rPr lang="en-US" cap="small" dirty="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there and sacrificed burnt offerings and peace offerings. </a:t>
            </a:r>
            <a:r>
              <a:rPr lang="en-US" cap="small" dirty="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was moved by the prayers and that was the end of the disaster. </a:t>
            </a:r>
            <a:endParaRPr lang="en-US" dirty="0">
              <a:effectLst>
                <a:outerShdw blurRad="38100" dist="38100" dir="2700000" algn="tl">
                  <a:srgbClr val="000000">
                    <a:alpha val="43137"/>
                  </a:srgbClr>
                </a:outerShdw>
              </a:effectLst>
            </a:endParaRPr>
          </a:p>
          <a:p>
            <a:pPr marL="0" indent="0">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029" y="152400"/>
            <a:ext cx="11538857" cy="6411685"/>
          </a:xfrm>
        </p:spPr>
        <p:txBody>
          <a:bodyPr>
            <a:normAutofit fontScale="77500" lnSpcReduction="20000"/>
          </a:bodyPr>
          <a:lstStyle/>
          <a:p>
            <a:pPr marL="0" marR="0" algn="ctr" fontAlgn="base">
              <a:lnSpc>
                <a:spcPct val="120000"/>
              </a:lnSpc>
              <a:spcBef>
                <a:spcPts val="0"/>
              </a:spcBef>
              <a:spcAft>
                <a:spcPts val="0"/>
              </a:spcAft>
            </a:pPr>
            <a:r>
              <a:rPr lang="en-US" sz="1800" b="1" kern="1800" dirty="0">
                <a:solidFill>
                  <a:srgbClr val="222222"/>
                </a:solidFill>
                <a:effectLst/>
                <a:latin typeface="inherit"/>
                <a:ea typeface="Times New Roman" panose="02020603050405020304" pitchFamily="18" charset="0"/>
                <a:cs typeface="Times New Roman" panose="02020603050405020304" pitchFamily="18" charset="0"/>
              </a:rPr>
              <a:t>Giving God Your Best Is . . .</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373737"/>
                </a:solidFill>
                <a:effectLst/>
                <a:latin typeface="inherit"/>
                <a:ea typeface="Times New Roman" panose="02020603050405020304" pitchFamily="18" charset="0"/>
                <a:cs typeface="Times New Roman" panose="02020603050405020304" pitchFamily="18" charset="0"/>
              </a:rPr>
              <a:t>God exhorts us to do all for the glory of God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1"/>
              </a:rPr>
              <a:t>1 Cor. 10:31</a:t>
            </a:r>
            <a:r>
              <a:rPr lang="en-US" sz="1800" dirty="0">
                <a:solidFill>
                  <a:srgbClr val="373737"/>
                </a:solidFill>
                <a:effectLst/>
                <a:latin typeface="inherit"/>
                <a:ea typeface="Times New Roman" panose="02020603050405020304" pitchFamily="18" charset="0"/>
                <a:cs typeface="Times New Roman" panose="02020603050405020304" pitchFamily="18" charset="0"/>
              </a:rPr>
              <a:t>) and to work at whatev ver we do with all our heart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2"/>
              </a:rPr>
              <a:t>Col. 3:23</a:t>
            </a:r>
            <a:r>
              <a:rPr lang="en-US" sz="1800" dirty="0">
                <a:solidFill>
                  <a:srgbClr val="373737"/>
                </a:solidFill>
                <a:effectLst/>
                <a:latin typeface="inherit"/>
                <a:ea typeface="Times New Roman" panose="02020603050405020304" pitchFamily="18" charset="0"/>
                <a:cs typeface="Times New Roman" panose="02020603050405020304" pitchFamily="18" charset="0"/>
              </a:rPr>
              <a:t>). And, we are to “do it all in the name of the Lord Jesus”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3"/>
              </a:rPr>
              <a:t>Col. 3:17</a:t>
            </a:r>
            <a:r>
              <a:rPr lang="en-US" sz="1800" dirty="0">
                <a:solidFill>
                  <a:srgbClr val="373737"/>
                </a:solidFill>
                <a:effectLst/>
                <a:latin typeface="inherit"/>
                <a:ea typeface="Times New Roman" panose="02020603050405020304" pitchFamily="18" charset="0"/>
                <a:cs typeface="Times New Roman" panose="02020603050405020304" pitchFamily="18" charset="0"/>
              </a:rPr>
              <a:t>).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4"/>
              </a:rPr>
              <a:t>2 Timothy 2:15</a:t>
            </a:r>
            <a:r>
              <a:rPr lang="en-US" sz="1800" dirty="0">
                <a:solidFill>
                  <a:srgbClr val="373737"/>
                </a:solidFill>
                <a:effectLst/>
                <a:latin typeface="inherit"/>
                <a:ea typeface="Times New Roman" panose="02020603050405020304" pitchFamily="18" charset="0"/>
                <a:cs typeface="Times New Roman" panose="02020603050405020304" pitchFamily="18" charset="0"/>
              </a:rPr>
              <a:t> says, “Do your best to present yourself to God as one approved …” We read of our need to test our own actions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5"/>
              </a:rPr>
              <a:t>Gal. 6:4</a:t>
            </a:r>
            <a:r>
              <a:rPr lang="en-US" sz="1800" dirty="0">
                <a:solidFill>
                  <a:srgbClr val="373737"/>
                </a:solidFill>
                <a:effectLst/>
                <a:latin typeface="inherit"/>
                <a:ea typeface="Times New Roman" panose="02020603050405020304" pitchFamily="18" charset="0"/>
                <a:cs typeface="Times New Roman" panose="02020603050405020304" pitchFamily="18" charset="0"/>
              </a:rPr>
              <a:t>) and to “run in such a way as to get the prize … not like someone running aimlessly”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6"/>
              </a:rPr>
              <a:t>1 Cor. 9:24-27</a:t>
            </a:r>
            <a:r>
              <a:rPr lang="en-US" sz="1800" dirty="0">
                <a:solidFill>
                  <a:srgbClr val="373737"/>
                </a:solidFill>
                <a:effectLst/>
                <a:latin typeface="inherit"/>
                <a:ea typeface="Times New Roman" panose="02020603050405020304" pitchFamily="18" charset="0"/>
                <a:cs typeface="Times New Roman" panose="02020603050405020304" pitchFamily="18" charset="0"/>
              </a:rPr>
              <a:t>). Certainly verses like these suggest that we give God our best.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373737"/>
                </a:solidFill>
                <a:effectLst/>
                <a:latin typeface="inherit"/>
                <a:ea typeface="Times New Roman" panose="02020603050405020304" pitchFamily="18" charset="0"/>
                <a:cs typeface="Times New Roman" panose="02020603050405020304" pitchFamily="18" charset="0"/>
              </a:rPr>
              <a:t>Before continuing on, please be sure to read the </a:t>
            </a:r>
            <a:r>
              <a:rPr lang="en-US" sz="1800" u="none" strike="noStrike" dirty="0">
                <a:solidFill>
                  <a:srgbClr val="326693"/>
                </a:solidFill>
                <a:effectLst/>
                <a:latin typeface="inherit"/>
                <a:ea typeface="Times New Roman" panose="02020603050405020304" pitchFamily="18" charset="0"/>
                <a:cs typeface="Times New Roman" panose="02020603050405020304" pitchFamily="18" charset="0"/>
                <a:hlinkClick r:id="rId7"/>
              </a:rPr>
              <a:t>previous post</a:t>
            </a:r>
            <a:r>
              <a:rPr lang="en-US" sz="1800" dirty="0">
                <a:solidFill>
                  <a:srgbClr val="373737"/>
                </a:solidFill>
                <a:effectLst/>
                <a:latin typeface="inherit"/>
                <a:ea typeface="Times New Roman" panose="02020603050405020304" pitchFamily="18" charset="0"/>
                <a:cs typeface="Times New Roman" panose="02020603050405020304" pitchFamily="18" charset="0"/>
              </a:rPr>
              <a:t> for some clarification of what it does not mean to do or give our best to God. What follows must be read with an understanding that this is not about gaining merit or applause but rather honoring God and doing whatever we do through His grace, power, and strength, not self-effort.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gn="ctr" fontAlgn="base">
              <a:lnSpc>
                <a:spcPct val="120000"/>
              </a:lnSpc>
              <a:spcBef>
                <a:spcPts val="0"/>
              </a:spcBef>
              <a:spcAft>
                <a:spcPts val="975"/>
              </a:spcAft>
              <a:buNone/>
            </a:pPr>
            <a:r>
              <a:rPr lang="en-US" sz="1800" b="1" dirty="0">
                <a:solidFill>
                  <a:srgbClr val="000000"/>
                </a:solidFill>
                <a:effectLst/>
                <a:latin typeface="inherit"/>
                <a:ea typeface="Times New Roman" panose="02020603050405020304" pitchFamily="18" charset="0"/>
                <a:cs typeface="Times New Roman" panose="02020603050405020304" pitchFamily="18" charset="0"/>
              </a:rPr>
              <a:t>What it Means to Give God Your Best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2250"/>
              </a:spcAft>
            </a:pPr>
            <a:r>
              <a:rPr lang="en-US" sz="1800" b="1" dirty="0">
                <a:solidFill>
                  <a:srgbClr val="373737"/>
                </a:solidFill>
                <a:effectLst/>
                <a:latin typeface="inherit"/>
                <a:ea typeface="Times New Roman" panose="02020603050405020304" pitchFamily="18" charset="0"/>
                <a:cs typeface="Times New Roman" panose="02020603050405020304" pitchFamily="18" charset="0"/>
              </a:rPr>
              <a:t>1) Your best involves giving God your total being. –”Widow and Her Mite”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373737"/>
                </a:solidFill>
                <a:effectLst/>
                <a:latin typeface="inherit"/>
                <a:ea typeface="Times New Roman" panose="02020603050405020304" pitchFamily="18" charset="0"/>
                <a:cs typeface="Times New Roman" panose="02020603050405020304" pitchFamily="18" charset="0"/>
              </a:rPr>
              <a:t>Jesus quoted the greatest commandment as loving the Lord “with all your heart and with all your soul and with all your mind”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8"/>
              </a:rPr>
              <a:t>Matt. 22:37</a:t>
            </a:r>
            <a:r>
              <a:rPr lang="en-US" sz="1800" dirty="0">
                <a:solidFill>
                  <a:srgbClr val="373737"/>
                </a:solidFill>
                <a:effectLst/>
                <a:latin typeface="inherit"/>
                <a:ea typeface="Times New Roman" panose="02020603050405020304" pitchFamily="18" charset="0"/>
                <a:cs typeface="Times New Roman" panose="02020603050405020304" pitchFamily="18" charset="0"/>
              </a:rPr>
              <a:t>). The whole of who we are is the best we can give Him which is why this site refers to our </a:t>
            </a:r>
            <a:r>
              <a:rPr lang="en-US" sz="1800" u="none" strike="noStrike" dirty="0">
                <a:solidFill>
                  <a:srgbClr val="326693"/>
                </a:solidFill>
                <a:effectLst/>
                <a:latin typeface="inherit"/>
                <a:ea typeface="Times New Roman" panose="02020603050405020304" pitchFamily="18" charset="0"/>
                <a:cs typeface="Times New Roman" panose="02020603050405020304" pitchFamily="18" charset="0"/>
                <a:hlinkClick r:id="rId9"/>
              </a:rPr>
              <a:t>best fit in ministry</a:t>
            </a:r>
            <a:r>
              <a:rPr lang="en-US" sz="1800" dirty="0">
                <a:solidFill>
                  <a:srgbClr val="373737"/>
                </a:solidFill>
                <a:effectLst/>
                <a:latin typeface="inherit"/>
                <a:ea typeface="Times New Roman" panose="02020603050405020304" pitchFamily="18" charset="0"/>
                <a:cs typeface="Times New Roman" panose="02020603050405020304" pitchFamily="18" charset="0"/>
              </a:rPr>
              <a:t> as that which involves all of who we are. To give God only a part of ourselves falls short of loving Him with “all” of who we are. To present ourselves to “as a living sacrifice, holy and pleasing to God” as commanded in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10"/>
              </a:rPr>
              <a:t>Romans 12:1</a:t>
            </a:r>
            <a:r>
              <a:rPr lang="en-US" sz="1800" dirty="0">
                <a:solidFill>
                  <a:srgbClr val="373737"/>
                </a:solidFill>
                <a:effectLst/>
                <a:latin typeface="inherit"/>
                <a:ea typeface="Times New Roman" panose="02020603050405020304" pitchFamily="18" charset="0"/>
                <a:cs typeface="Times New Roman" panose="02020603050405020304" pitchFamily="18" charset="0"/>
              </a:rPr>
              <a:t>, is only reasonable in light of whx3at God has done for us.</a:t>
            </a:r>
            <a:endParaRPr lang="en-US" sz="1800" dirty="0">
              <a:solidFill>
                <a:srgbClr val="373737"/>
              </a:solidFill>
              <a:effectLst/>
              <a:latin typeface="inherit"/>
              <a:ea typeface="Times New Roman" panose="02020603050405020304" pitchFamily="18" charset="0"/>
              <a:cs typeface="Times New Roman" panose="02020603050405020304" pitchFamily="18" charset="0"/>
            </a:endParaRPr>
          </a:p>
          <a:p>
            <a:pPr marL="0" marR="0" indent="0" fontAlgn="base">
              <a:lnSpc>
                <a:spcPct val="120000"/>
              </a:lnSpc>
              <a:spcBef>
                <a:spcPts val="0"/>
              </a:spcBef>
              <a:spcAft>
                <a:spcPts val="0"/>
              </a:spcAft>
              <a:buNone/>
            </a:pP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2250"/>
              </a:spcAft>
            </a:pPr>
            <a:r>
              <a:rPr lang="en-US" sz="1800" b="1" dirty="0">
                <a:solidFill>
                  <a:srgbClr val="373737"/>
                </a:solidFill>
                <a:effectLst/>
                <a:latin typeface="inherit"/>
                <a:ea typeface="Times New Roman" panose="02020603050405020304" pitchFamily="18" charset="0"/>
                <a:cs typeface="Times New Roman" panose="02020603050405020304" pitchFamily="18" charset="0"/>
              </a:rPr>
              <a:t>2) Your best involves giving God your first of everything. – “Mary and Her Alabaster Box</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2250"/>
              </a:spcAft>
            </a:pPr>
            <a:r>
              <a:rPr lang="en-US" sz="1800" dirty="0">
                <a:solidFill>
                  <a:srgbClr val="373737"/>
                </a:solidFill>
                <a:effectLst/>
                <a:latin typeface="inherit"/>
                <a:ea typeface="Times New Roman" panose="02020603050405020304" pitchFamily="18" charset="0"/>
                <a:cs typeface="Times New Roman" panose="02020603050405020304" pitchFamily="18" charset="0"/>
              </a:rPr>
              <a:t>Throughout the Old Testament we read of the Israelites giving God the first fruits and the best of the flock. We serve the same God, still worthy of the first and best of our time, efforts, and resources. To give Him leftover or misdirected time and energy isn’t giving Him the best He deserves.</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2250"/>
              </a:spcAft>
            </a:pPr>
            <a:r>
              <a:rPr lang="en-US" sz="1800" b="1" dirty="0">
                <a:solidFill>
                  <a:srgbClr val="373737"/>
                </a:solidFill>
                <a:effectLst/>
                <a:latin typeface="inherit"/>
                <a:ea typeface="Times New Roman" panose="02020603050405020304" pitchFamily="18" charset="0"/>
                <a:cs typeface="Times New Roman" panose="02020603050405020304" pitchFamily="18" charset="0"/>
              </a:rPr>
              <a:t>3) Your best involves giving God your most superior work.  - David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0"/>
              </a:spcAft>
            </a:pPr>
            <a:r>
              <a:rPr lang="en-US" sz="1800" dirty="0">
                <a:solidFill>
                  <a:srgbClr val="373737"/>
                </a:solidFill>
                <a:effectLst/>
                <a:latin typeface="inherit"/>
                <a:ea typeface="Times New Roman" panose="02020603050405020304" pitchFamily="18" charset="0"/>
                <a:cs typeface="Times New Roman" panose="02020603050405020304" pitchFamily="18" charset="0"/>
              </a:rPr>
              <a:t>To give God a half-hearted or sloppy effort falls short of doing whatever we do “for the glory of God”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1"/>
              </a:rPr>
              <a:t>1 Cor. 10:31</a:t>
            </a:r>
            <a:r>
              <a:rPr lang="en-US" sz="1800" dirty="0">
                <a:solidFill>
                  <a:srgbClr val="373737"/>
                </a:solidFill>
                <a:effectLst/>
                <a:latin typeface="inherit"/>
                <a:ea typeface="Times New Roman" panose="02020603050405020304" pitchFamily="18" charset="0"/>
                <a:cs typeface="Times New Roman" panose="02020603050405020304" pitchFamily="18" charset="0"/>
              </a:rPr>
              <a:t>). How can we be “a workman who does not need to be ashamed” if we inaccurately represent Him (</a:t>
            </a:r>
            <a:r>
              <a:rPr lang="en-US" sz="1800" u="none" strike="noStrike" dirty="0">
                <a:solidFill>
                  <a:srgbClr val="666666"/>
                </a:solidFill>
                <a:effectLst/>
                <a:latin typeface="inherit"/>
                <a:ea typeface="Times New Roman" panose="02020603050405020304" pitchFamily="18" charset="0"/>
                <a:cs typeface="Times New Roman" panose="02020603050405020304" pitchFamily="18" charset="0"/>
                <a:hlinkClick r:id="rId11"/>
              </a:rPr>
              <a:t>2 Tim. 2:15</a:t>
            </a:r>
            <a:r>
              <a:rPr lang="en-US" sz="1800" dirty="0">
                <a:solidFill>
                  <a:srgbClr val="373737"/>
                </a:solidFill>
                <a:effectLst/>
                <a:latin typeface="inherit"/>
                <a:ea typeface="Times New Roman" panose="02020603050405020304" pitchFamily="18" charset="0"/>
                <a:cs typeface="Times New Roman" panose="02020603050405020304" pitchFamily="18" charset="0"/>
              </a:rPr>
              <a:t>) because we didn’t take the time required to get it right?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fontAlgn="base">
              <a:lnSpc>
                <a:spcPct val="120000"/>
              </a:lnSpc>
              <a:spcBef>
                <a:spcPts val="0"/>
              </a:spcBef>
              <a:spcAft>
                <a:spcPts val="2250"/>
              </a:spcAft>
            </a:pPr>
            <a:r>
              <a:rPr lang="en-US" sz="1800" dirty="0">
                <a:solidFill>
                  <a:srgbClr val="373737"/>
                </a:solidFill>
                <a:effectLst/>
                <a:latin typeface="inherit"/>
                <a:ea typeface="Times New Roman" panose="02020603050405020304" pitchFamily="18" charset="0"/>
                <a:cs typeface="Times New Roman" panose="02020603050405020304" pitchFamily="18" charset="0"/>
              </a:rPr>
              <a:t>In light of these three points, we must conclude that to give God our best, we can’t compartmentalize our lives — God time, me time, work time, family time. All of our lives, at all times and in every way, must be seen as God time. Wherever we are and in whatever we do, we do it all to th e glory of God!</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2" y="0"/>
            <a:ext cx="8229599" cy="6858000"/>
          </a:xfrm>
          <a:solidFill>
            <a:schemeClr val="bg1">
              <a:alpha val="90000"/>
            </a:schemeClr>
          </a:solidFill>
        </p:spPr>
        <p:txBody>
          <a:bodyPr>
            <a:normAutofit/>
          </a:bodyPr>
          <a:lstStyle/>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Come they told me, pa rum pum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 new born King to see, pa rum pum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Our finest gifts we bring, pa rum pum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To lay before the King, pa rum pum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Rum pum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rum pum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a:t>
            </a:r>
            <a:r>
              <a:rPr lang="en-US" b="1" i="0" dirty="0" err="1">
                <a:solidFill>
                  <a:srgbClr val="444444"/>
                </a:solidFill>
                <a:effectLst>
                  <a:outerShdw blurRad="38100" dist="38100" dir="2700000" algn="tl">
                    <a:srgbClr val="000000">
                      <a:alpha val="43137"/>
                    </a:srgbClr>
                  </a:outerShdw>
                </a:effectLst>
                <a:latin typeface="Roboto" panose="02000000000000000000" pitchFamily="2" charset="0"/>
              </a:rPr>
              <a:t>pum</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So to honor Him, pa rum pum pum 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When we come.</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Baby Jesus, pa rum pum pum 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I am a poor boy too</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I have no gift to bring</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u="sng" dirty="0">
                <a:solidFill>
                  <a:srgbClr val="444444"/>
                </a:solidFill>
                <a:effectLst>
                  <a:outerShdw blurRad="38100" dist="38100" dir="2700000" algn="tl">
                    <a:srgbClr val="000000">
                      <a:alpha val="43137"/>
                    </a:srgbClr>
                  </a:outerShdw>
                </a:effectLst>
                <a:latin typeface="Roboto" panose="02000000000000000000" pitchFamily="2" charset="0"/>
              </a:rPr>
              <a:t>That's fit to give the King</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i="0" dirty="0">
                <a:solidFill>
                  <a:srgbClr val="444444"/>
                </a:solidFill>
                <a:effectLst>
                  <a:outerShdw blurRad="38100" dist="38100" dir="2700000" algn="tl">
                    <a:srgbClr val="000000">
                      <a:alpha val="43137"/>
                    </a:srgbClr>
                  </a:outerShdw>
                </a:effectLst>
                <a:latin typeface="Roboto" panose="02000000000000000000" pitchFamily="2" charset="0"/>
              </a:rPr>
            </a:b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Rum pum pum pum, rum pum pum pum,</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5" name="Content Placeholder 2"/>
          <p:cNvSpPr txBox="1"/>
          <p:nvPr/>
        </p:nvSpPr>
        <p:spPr>
          <a:xfrm>
            <a:off x="8165804" y="3722915"/>
            <a:ext cx="4004423" cy="3135086"/>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  Focus </a:t>
            </a:r>
            <a:r>
              <a:rPr lang="en-US" b="1" i="1" dirty="0">
                <a:solidFill>
                  <a:srgbClr val="444444"/>
                </a:solidFill>
                <a:effectLst>
                  <a:outerShdw blurRad="38100" dist="38100" dir="2700000" algn="tl">
                    <a:srgbClr val="000000">
                      <a:alpha val="43137"/>
                    </a:srgbClr>
                  </a:outerShdw>
                </a:effectLst>
                <a:latin typeface="Roboto" panose="02000000000000000000" pitchFamily="2" charset="0"/>
              </a:rPr>
              <a:t>“Don’t Haves” </a:t>
            </a:r>
            <a:endParaRPr lang="en-US" b="1" i="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Self</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Has</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Has to Give</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txBox="1"/>
          <p:nvPr/>
        </p:nvSpPr>
        <p:spPr>
          <a:xfrm>
            <a:off x="119742" y="1012374"/>
            <a:ext cx="8153401" cy="5526652"/>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b="1" u="sng"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Shall I play for you</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On my drum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Mary nodded</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The ox and lamb kept time, pa rum pum pum 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I played my drum for Him, pa rum pum pum 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I played my best for Him</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Rum pum pum pum, rum pum pum pum,</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00000"/>
              </a:lnSpc>
            </a:pPr>
            <a:r>
              <a:rPr lang="en-US" b="1" u="sng" dirty="0">
                <a:solidFill>
                  <a:srgbClr val="444444"/>
                </a:solidFill>
                <a:effectLst>
                  <a:outerShdw blurRad="38100" dist="38100" dir="2700000" algn="tl">
                    <a:srgbClr val="000000">
                      <a:alpha val="43137"/>
                    </a:srgbClr>
                  </a:outerShdw>
                </a:effectLst>
                <a:latin typeface="Roboto" panose="02000000000000000000" pitchFamily="2" charset="0"/>
              </a:rPr>
              <a:t>Then He smiled at me</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 pa rum pum pum pum</a:t>
            </a:r>
            <a:br>
              <a:rPr lang="en-US" b="1" dirty="0">
                <a:solidFill>
                  <a:srgbClr val="444444"/>
                </a:solidFill>
                <a:effectLst>
                  <a:outerShdw blurRad="38100" dist="38100" dir="2700000" algn="tl">
                    <a:srgbClr val="000000">
                      <a:alpha val="43137"/>
                    </a:srgbClr>
                  </a:outerShdw>
                </a:effectLst>
                <a:latin typeface="Roboto" panose="02000000000000000000" pitchFamily="2" charset="0"/>
              </a:rPr>
            </a:br>
            <a:r>
              <a:rPr lang="en-US" b="1" dirty="0">
                <a:solidFill>
                  <a:srgbClr val="444444"/>
                </a:solidFill>
                <a:effectLst>
                  <a:outerShdw blurRad="38100" dist="38100" dir="2700000" algn="tl">
                    <a:srgbClr val="000000">
                      <a:alpha val="43137"/>
                    </a:srgbClr>
                  </a:outerShdw>
                </a:effectLst>
                <a:latin typeface="Roboto" panose="02000000000000000000" pitchFamily="2" charset="0"/>
              </a:rPr>
              <a:t>Me and my drum.</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6" name="Content Placeholder 2"/>
          <p:cNvSpPr>
            <a:spLocks noGrp="1"/>
          </p:cNvSpPr>
          <p:nvPr>
            <p:ph idx="1"/>
          </p:nvPr>
        </p:nvSpPr>
        <p:spPr>
          <a:xfrm>
            <a:off x="8273143" y="1010105"/>
            <a:ext cx="3864428" cy="5526652"/>
          </a:xfrm>
          <a:solidFill>
            <a:schemeClr val="bg1">
              <a:alpha val="90000"/>
            </a:schemeClr>
          </a:solidFill>
        </p:spPr>
        <p:txBody>
          <a:bodyPr>
            <a:normAutofit/>
          </a:bodyPr>
          <a:lstStyle/>
          <a:p>
            <a:pPr marL="0" indent="0" algn="l">
              <a:lnSpc>
                <a:spcPct val="100000"/>
              </a:lnSpc>
              <a:buNone/>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    Focus </a:t>
            </a:r>
            <a:r>
              <a:rPr lang="en-US" b="1" i="1" dirty="0">
                <a:solidFill>
                  <a:srgbClr val="444444"/>
                </a:solidFill>
                <a:effectLst>
                  <a:outerShdw blurRad="38100" dist="38100" dir="2700000" algn="tl">
                    <a:srgbClr val="000000">
                      <a:alpha val="43137"/>
                    </a:srgbClr>
                  </a:outerShdw>
                </a:effectLst>
                <a:latin typeface="Roboto" panose="02000000000000000000" pitchFamily="2" charset="0"/>
              </a:rPr>
              <a:t>“Do Haves” </a:t>
            </a:r>
            <a:endParaRPr lang="en-US" b="1" i="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Can Do</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What He Does Have </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It </a:t>
            </a:r>
            <a:r>
              <a:rPr lang="en-US" b="1" dirty="0">
                <a:solidFill>
                  <a:srgbClr val="444444"/>
                </a:solidFill>
                <a:effectLst>
                  <a:outerShdw blurRad="38100" dist="38100" dir="2700000" algn="tl">
                    <a:srgbClr val="000000">
                      <a:alpha val="43137"/>
                    </a:srgbClr>
                  </a:outerShdw>
                </a:effectLst>
                <a:latin typeface="Roboto" panose="02000000000000000000" pitchFamily="2" charset="0"/>
              </a:rPr>
              <a:t>IS</a:t>
            </a:r>
            <a:r>
              <a:rPr lang="en-US" b="1" i="0" dirty="0">
                <a:solidFill>
                  <a:srgbClr val="444444"/>
                </a:solidFill>
                <a:effectLst>
                  <a:outerShdw blurRad="38100" dist="38100" dir="2700000" algn="tl">
                    <a:srgbClr val="000000">
                      <a:alpha val="43137"/>
                    </a:srgbClr>
                  </a:outerShdw>
                </a:effectLst>
                <a:latin typeface="Roboto" panose="02000000000000000000" pitchFamily="2" charset="0"/>
              </a:rPr>
              <a:t> Noticed</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Did it w- All Heart</a:t>
            </a:r>
            <a:endParaRPr lang="en-US" b="1"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pP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00000"/>
              </a:lnSpc>
              <a:spcBef>
                <a:spcPts val="0"/>
              </a:spcBef>
            </a:pPr>
            <a:r>
              <a:rPr lang="en-US" b="1" dirty="0">
                <a:solidFill>
                  <a:srgbClr val="444444"/>
                </a:solidFill>
                <a:effectLst>
                  <a:outerShdw blurRad="38100" dist="38100" dir="2700000" algn="tl">
                    <a:srgbClr val="000000">
                      <a:alpha val="43137"/>
                    </a:srgbClr>
                  </a:outerShdw>
                </a:effectLst>
                <a:latin typeface="Roboto" panose="02000000000000000000" pitchFamily="2" charset="0"/>
              </a:rPr>
              <a:t>It Pleased God</a:t>
            </a:r>
            <a:endParaRPr lang="en-US"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out)">
                                      <p:cBhvr>
                                        <p:cTn id="12" dur="2000"/>
                                        <p:tgtEl>
                                          <p:spTgt spid="6">
                                            <p:bg/>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out)">
                                      <p:cBhvr>
                                        <p:cTn id="15" dur="2000"/>
                                        <p:tgtEl>
                                          <p:spTgt spid="6">
                                            <p:txEl>
                                              <p:pRg st="0" end="0"/>
                                            </p:txEl>
                                          </p:spTgt>
                                        </p:tgtEl>
                                      </p:cBhvr>
                                    </p:animEffect>
                                  </p:childTnLst>
                                </p:cTn>
                              </p:par>
                            </p:childTnLst>
                          </p:cTn>
                        </p:par>
                        <p:par>
                          <p:cTn id="16" fill="hold">
                            <p:stCondLst>
                              <p:cond delay="2000"/>
                            </p:stCondLst>
                            <p:childTnLst>
                              <p:par>
                                <p:cTn id="17" presetID="6" presetClass="entr" presetSubtype="32"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out)">
                                      <p:cBhvr>
                                        <p:cTn id="19" dur="2000"/>
                                        <p:tgtEl>
                                          <p:spTgt spid="6">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out)">
                                      <p:cBhvr>
                                        <p:cTn id="23" dur="2000"/>
                                        <p:tgtEl>
                                          <p:spTgt spid="6">
                                            <p:txEl>
                                              <p:pRg st="2" end="2"/>
                                            </p:txEl>
                                          </p:spTgt>
                                        </p:tgtEl>
                                      </p:cBhvr>
                                    </p:animEffect>
                                  </p:childTnLst>
                                </p:cTn>
                              </p:par>
                            </p:childTnLst>
                          </p:cTn>
                        </p:par>
                        <p:par>
                          <p:cTn id="24" fill="hold">
                            <p:stCondLst>
                              <p:cond delay="6000"/>
                            </p:stCondLst>
                            <p:childTnLst>
                              <p:par>
                                <p:cTn id="25" presetID="6" presetClass="entr" presetSubtype="3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2000"/>
                                        <p:tgtEl>
                                          <p:spTgt spid="6">
                                            <p:txEl>
                                              <p:pRg st="3" end="3"/>
                                            </p:txEl>
                                          </p:spTgt>
                                        </p:tgtEl>
                                      </p:cBhvr>
                                    </p:animEffect>
                                  </p:childTnLst>
                                </p:cTn>
                              </p:par>
                            </p:childTnLst>
                          </p:cTn>
                        </p:par>
                        <p:par>
                          <p:cTn id="28" fill="hold">
                            <p:stCondLst>
                              <p:cond delay="8000"/>
                            </p:stCondLst>
                            <p:childTnLst>
                              <p:par>
                                <p:cTn id="29" presetID="6" presetClass="entr" presetSubtype="32"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circle(out)">
                                      <p:cBhvr>
                                        <p:cTn id="31" dur="2000"/>
                                        <p:tgtEl>
                                          <p:spTgt spid="6">
                                            <p:txEl>
                                              <p:pRg st="6" end="6"/>
                                            </p:txEl>
                                          </p:spTgt>
                                        </p:tgtEl>
                                      </p:cBhvr>
                                    </p:animEffect>
                                  </p:childTnLst>
                                </p:cTn>
                              </p:par>
                            </p:childTnLst>
                          </p:cTn>
                        </p:par>
                        <p:par>
                          <p:cTn id="32" fill="hold">
                            <p:stCondLst>
                              <p:cond delay="10000"/>
                            </p:stCondLst>
                            <p:childTnLst>
                              <p:par>
                                <p:cTn id="33" presetID="6" presetClass="entr" presetSubtype="32"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circle(out)">
                                      <p:cBhvr>
                                        <p:cTn id="35"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3914"/>
            <a:ext cx="12192000" cy="6074229"/>
          </a:xfrm>
          <a:solidFill>
            <a:schemeClr val="bg1">
              <a:alpha val="90000"/>
            </a:schemeClr>
          </a:solidFill>
        </p:spPr>
        <p:txBody>
          <a:bodyPr>
            <a:normAutofit fontScale="85000" lnSpcReduction="10000"/>
          </a:bodyPr>
          <a:lstStyle/>
          <a:p>
            <a:pPr marL="0" indent="0" algn="ctr">
              <a:lnSpc>
                <a:spcPct val="110000"/>
              </a:lnSpc>
              <a:buNone/>
            </a:pPr>
            <a:r>
              <a:rPr lang="en-US" baseline="30000" dirty="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 It was now two days before Passover and the Festival of Unleavened Bread. The leading priests and the teachers of religious law were still looking for an opportunity to capture Jesus secretly and kill him.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 “But not during the Passover celebration,” they agreed, “or the people may riot.”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 Meanwhile, Jesus was in Bethany at the home of Simon, a man who had previously had leprosy. While he was eating, a woman came in with a beautiful alabaster jar of expensive perfume made from essence of nard. She broke open the jar/ poured the perfume over his head.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 Some of those at the table were indignant. “Why waste such expensive perfume?” they asked.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5 </a:t>
            </a:r>
            <a:r>
              <a:rPr lang="en-US" dirty="0">
                <a:effectLst>
                  <a:outerShdw blurRad="38100" dist="38100" dir="2700000" algn="tl">
                    <a:srgbClr val="000000">
                      <a:alpha val="43137"/>
                    </a:srgbClr>
                  </a:outerShdw>
                </a:effectLst>
              </a:rPr>
              <a:t> “It could have been sold for a year’s wages and the money given to the poor!” So they scolded her harshly.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6 </a:t>
            </a:r>
            <a:r>
              <a:rPr lang="en-US" dirty="0">
                <a:effectLst>
                  <a:outerShdw blurRad="38100" dist="38100" dir="2700000" algn="tl">
                    <a:srgbClr val="000000">
                      <a:alpha val="43137"/>
                    </a:srgbClr>
                  </a:outerShdw>
                </a:effectLst>
              </a:rPr>
              <a:t> But Jesus replied, “Leave her alone. Why criticize her for doing such a good thing to 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 You will always have the poor among you, and you can help them whenever you want to. But you will not always have 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8 </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She has done what she could </a:t>
            </a:r>
            <a:r>
              <a:rPr lang="en-US" dirty="0">
                <a:effectLst>
                  <a:outerShdw blurRad="38100" dist="38100" dir="2700000" algn="tl">
                    <a:srgbClr val="000000">
                      <a:alpha val="43137"/>
                    </a:srgbClr>
                  </a:outerShdw>
                </a:effectLst>
              </a:rPr>
              <a:t>and has anointed my body for burial ahead of time.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 I tell you the truth, wherever the Good News is preached throughout the world, this woman’s deed will be remembered and discussed.”  -</a:t>
            </a:r>
            <a:r>
              <a:rPr lang="en-US" b="1" dirty="0">
                <a:effectLst>
                  <a:outerShdw blurRad="38100" dist="38100" dir="2700000" algn="tl">
                    <a:srgbClr val="000000">
                      <a:alpha val="43137"/>
                    </a:srgbClr>
                  </a:outerShdw>
                </a:effectLst>
              </a:rPr>
              <a:t> Mark 14:1-9 (NLT2)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75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2286000" y="97971"/>
            <a:ext cx="5170714" cy="1200329"/>
          </a:xfrm>
          <a:prstGeom prst="rect">
            <a:avLst/>
          </a:prstGeom>
        </p:spPr>
        <p:txBody>
          <a:bodyPr wrap="square">
            <a:spAutoFit/>
          </a:bodyPr>
          <a:lstStyle/>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Recognized Her Opportunity… (3)</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3429000" y="685801"/>
            <a:ext cx="6324600" cy="646331"/>
          </a:xfrm>
          <a:prstGeom prst="rect">
            <a:avLst/>
          </a:prstGeom>
        </p:spPr>
        <p:txBody>
          <a:bodyPr wrap="square">
            <a:spAutoFit/>
          </a:bodyPr>
          <a:lstStyle/>
          <a:p>
            <a:pPr marL="457200" indent="-457200" algn="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9219" name="Rectangle 3"/>
          <p:cNvSpPr>
            <a:spLocks noGrp="1" noChangeArrowheads="1"/>
          </p:cNvSpPr>
          <p:nvPr>
            <p:ph type="body" idx="1"/>
          </p:nvPr>
        </p:nvSpPr>
        <p:spPr>
          <a:xfrm>
            <a:off x="1981200" y="1447800"/>
            <a:ext cx="8229600" cy="4648200"/>
          </a:xfrm>
          <a:solidFill>
            <a:schemeClr val="bg1">
              <a:lumMod val="95000"/>
              <a:alpha val="80000"/>
            </a:schemeClr>
          </a:solidFill>
        </p:spPr>
        <p:txBody>
          <a:bodyPr/>
          <a:lstStyle/>
          <a:p>
            <a:pPr algn="ct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 Often..</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“Think”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They Would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If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0"/>
              </a:spcBef>
              <a:spcAft>
                <a:spcPts val="1800"/>
              </a:spcAft>
              <a:buFont typeface="Wingdings" panose="05000000000000000000" pitchFamily="2" charset="2"/>
              <a:buChar cha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I had certain talent, skill, ability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“Complain”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about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Others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spcAft>
                <a:spcPts val="18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Them?”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Font typeface="Wingdings" panose="05000000000000000000" pitchFamily="2" charset="2"/>
              <a:buChar char="q"/>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“Complain”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about what </a:t>
            </a: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Others Don’t Do</a:t>
            </a:r>
            <a:endPar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Their Life Overshadowed by…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524000" lvl="2" indent="-614680" algn="ctr">
              <a:lnSpc>
                <a:spcPct val="100000"/>
              </a:lnSpc>
              <a:spcBef>
                <a:spcPct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Not Someone Else?”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25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219">
                                            <p:bg/>
                                          </p:spTgt>
                                        </p:tgtEl>
                                        <p:attrNameLst>
                                          <p:attrName>style.visibility</p:attrName>
                                        </p:attrNameLst>
                                      </p:cBhvr>
                                      <p:to>
                                        <p:strVal val="visible"/>
                                      </p:to>
                                    </p:set>
                                    <p:anim calcmode="lin" valueType="num">
                                      <p:cBhvr additive="base">
                                        <p:cTn id="14" dur="1000" fill="hold"/>
                                        <p:tgtEl>
                                          <p:spTgt spid="9219">
                                            <p:bg/>
                                          </p:spTgt>
                                        </p:tgtEl>
                                        <p:attrNameLst>
                                          <p:attrName>ppt_x</p:attrName>
                                        </p:attrNameLst>
                                      </p:cBhvr>
                                      <p:tavLst>
                                        <p:tav tm="0">
                                          <p:val>
                                            <p:strVal val="#ppt_x"/>
                                          </p:val>
                                        </p:tav>
                                        <p:tav tm="100000">
                                          <p:val>
                                            <p:strVal val="#ppt_x"/>
                                          </p:val>
                                        </p:tav>
                                      </p:tavLst>
                                    </p:anim>
                                    <p:anim calcmode="lin" valueType="num">
                                      <p:cBhvr additive="base">
                                        <p:cTn id="15" dur="1000" fill="hold"/>
                                        <p:tgtEl>
                                          <p:spTgt spid="9219">
                                            <p:bg/>
                                          </p:spTgt>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additive="base">
                                        <p:cTn id="1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9">
                                            <p:txEl>
                                              <p:pRg st="1" end="1"/>
                                            </p:txEl>
                                          </p:spTgt>
                                        </p:tgtEl>
                                        <p:attrNameLst>
                                          <p:attrName>style.visibility</p:attrName>
                                        </p:attrNameLst>
                                      </p:cBhvr>
                                      <p:to>
                                        <p:strVal val="visible"/>
                                      </p:to>
                                    </p:set>
                                    <p:anim calcmode="lin" valueType="num">
                                      <p:cBhvr additive="base">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9219">
                                            <p:txEl>
                                              <p:pRg st="2" end="2"/>
                                            </p:txEl>
                                          </p:spTgt>
                                        </p:tgtEl>
                                        <p:attrNameLst>
                                          <p:attrName>style.visibility</p:attrName>
                                        </p:attrNameLst>
                                      </p:cBhvr>
                                      <p:to>
                                        <p:strVal val="visible"/>
                                      </p:to>
                                    </p:set>
                                    <p:anim calcmode="lin" valueType="num">
                                      <p:cBhvr additive="base">
                                        <p:cTn id="2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additive="base">
                                        <p:cTn id="34"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219">
                                            <p:txEl>
                                              <p:pRg st="4" end="4"/>
                                            </p:txEl>
                                          </p:spTgt>
                                        </p:tgtEl>
                                        <p:attrNameLst>
                                          <p:attrName>style.visibility</p:attrName>
                                        </p:attrNameLst>
                                      </p:cBhvr>
                                      <p:to>
                                        <p:strVal val="visible"/>
                                      </p:to>
                                    </p:set>
                                    <p:anim calcmode="lin" valueType="num">
                                      <p:cBhvr additive="base">
                                        <p:cTn id="40"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9219">
                                            <p:txEl>
                                              <p:pRg st="5" end="5"/>
                                            </p:txEl>
                                          </p:spTgt>
                                        </p:tgtEl>
                                        <p:attrNameLst>
                                          <p:attrName>style.visibility</p:attrName>
                                        </p:attrNameLst>
                                      </p:cBhvr>
                                      <p:to>
                                        <p:strVal val="visible"/>
                                      </p:to>
                                    </p:set>
                                    <p:anim calcmode="lin" valueType="num">
                                      <p:cBhvr additive="base">
                                        <p:cTn id="45"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219">
                                            <p:txEl>
                                              <p:pRg st="6" end="6"/>
                                            </p:txEl>
                                          </p:spTgt>
                                        </p:tgtEl>
                                        <p:attrNameLst>
                                          <p:attrName>style.visibility</p:attrName>
                                        </p:attrNameLst>
                                      </p:cBhvr>
                                      <p:to>
                                        <p:strVal val="visible"/>
                                      </p:to>
                                    </p:set>
                                    <p:anim calcmode="lin" valueType="num">
                                      <p:cBhvr additive="base">
                                        <p:cTn id="51"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 calcmode="lin" valueType="num">
                                      <p:cBhvr additive="base">
                                        <p:cTn id="56"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9219">
                                            <p:txEl>
                                              <p:pRg st="8" end="8"/>
                                            </p:txEl>
                                          </p:spTgt>
                                        </p:tgtEl>
                                        <p:attrNameLst>
                                          <p:attrName>style.visibility</p:attrName>
                                        </p:attrNameLst>
                                      </p:cBhvr>
                                      <p:to>
                                        <p:strVal val="visible"/>
                                      </p:to>
                                    </p:set>
                                    <p:anim calcmode="lin" valueType="num">
                                      <p:cBhvr additive="base">
                                        <p:cTn id="61"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19" grpId="0" animBg="1"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057400" y="1447800"/>
            <a:ext cx="6727371" cy="3847214"/>
          </a:xfrm>
          <a:solidFill>
            <a:schemeClr val="bg1">
              <a:lumMod val="95000"/>
              <a:alpha val="80000"/>
            </a:schemeClr>
          </a:solidFill>
        </p:spPr>
        <p:txBody>
          <a:bodyPr/>
          <a:lstStyle/>
          <a:p>
            <a:pPr>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Woman Did Something.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She: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8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“Sought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her Best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80000"/>
              </a:lnSpc>
              <a:spcBef>
                <a:spcPts val="0"/>
              </a:spcBef>
              <a:spcAft>
                <a:spcPts val="12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Alabaster Box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Spikenard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8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“Counted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Cost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80000"/>
              </a:lnSpc>
              <a:spcBef>
                <a:spcPts val="0"/>
              </a:spcBef>
              <a:spcAft>
                <a:spcPts val="1200"/>
              </a:spcAft>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300 denari –yrs wage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752600" lvl="2" indent="-457200">
              <a:lnSpc>
                <a:spcPct val="80000"/>
              </a:lnSpc>
              <a:spcBef>
                <a:spcPts val="600"/>
              </a:spcBef>
              <a:spcAft>
                <a:spcPts val="600"/>
              </a:spcAft>
              <a:buFont typeface="Wingdings" panose="05000000000000000000" pitchFamily="2" charset="2"/>
              <a:buChar char="v"/>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“Gave out”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Freely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981200" lvl="3">
              <a:lnSpc>
                <a:spcPct val="8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 Poured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2285999" y="152401"/>
            <a:ext cx="8403772" cy="1200329"/>
          </a:xfrm>
          <a:prstGeom prst="rect">
            <a:avLst/>
          </a:prstGeom>
        </p:spPr>
        <p:txBody>
          <a:bodyPr wrap="square">
            <a:spAutoFit/>
          </a:bodyPr>
          <a:lstStyle/>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Recognized...She Couldn’t Do All</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indent="-457200"/>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…But She Could Do Something (3)</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3429000" y="685801"/>
            <a:ext cx="7151914" cy="646331"/>
          </a:xfrm>
          <a:prstGeom prst="rect">
            <a:avLst/>
          </a:prstGeom>
        </p:spPr>
        <p:txBody>
          <a:bodyPr wrap="square">
            <a:spAutoFit/>
          </a:bodyPr>
          <a:lstStyle/>
          <a:p>
            <a:pPr marL="457200" indent="-457200" algn="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 name="Picture 9" descr="Mary's Alabaster Jar - for annointing Jesus">
            <a:hlinkClick r:id="rId2"/>
          </p:cNvPr>
          <p:cNvPicPr>
            <a:picLocks noChangeAspect="1" noChangeArrowheads="1"/>
          </p:cNvPicPr>
          <p:nvPr/>
        </p:nvPicPr>
        <p:blipFill>
          <a:blip r:embed="rId3" cstate="print"/>
          <a:srcRect/>
          <a:stretch>
            <a:fillRect/>
          </a:stretch>
        </p:blipFill>
        <p:spPr bwMode="auto">
          <a:xfrm>
            <a:off x="9388929" y="1415142"/>
            <a:ext cx="2057400" cy="529045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wipe dir="d"/>
      </p:transition>
    </mc:Choice>
    <mc:Fallback>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9219">
                                            <p:bg/>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calcmode="lin" valueType="num">
                                      <p:cBhvr additive="base">
                                        <p:cTn id="27"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219">
                                            <p:txEl>
                                              <p:pRg st="4" end="4"/>
                                            </p:txEl>
                                          </p:spTgt>
                                        </p:tgtEl>
                                        <p:attrNameLst>
                                          <p:attrName>style.visibility</p:attrName>
                                        </p:attrNameLst>
                                      </p:cBhvr>
                                      <p:to>
                                        <p:strVal val="visible"/>
                                      </p:to>
                                    </p:set>
                                    <p:anim calcmode="lin" valueType="num">
                                      <p:cBhvr additive="base">
                                        <p:cTn id="33"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9219">
                                            <p:txEl>
                                              <p:pRg st="5" end="5"/>
                                            </p:txEl>
                                          </p:spTgt>
                                        </p:tgtEl>
                                        <p:attrNameLst>
                                          <p:attrName>style.visibility</p:attrName>
                                        </p:attrNameLst>
                                      </p:cBhvr>
                                      <p:to>
                                        <p:strVal val="visible"/>
                                      </p:to>
                                    </p:set>
                                    <p:anim calcmode="lin" valueType="num">
                                      <p:cBhvr additive="base">
                                        <p:cTn id="38"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219">
                                            <p:txEl>
                                              <p:pRg st="6" end="6"/>
                                            </p:txEl>
                                          </p:spTgt>
                                        </p:tgtEl>
                                        <p:attrNameLst>
                                          <p:attrName>style.visibility</p:attrName>
                                        </p:attrNameLst>
                                      </p:cBhvr>
                                      <p:to>
                                        <p:strVal val="visible"/>
                                      </p:to>
                                    </p:set>
                                    <p:anim calcmode="lin" valueType="num">
                                      <p:cBhvr additive="base">
                                        <p:cTn id="44"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4220" y="21590"/>
            <a:ext cx="8512175" cy="1744345"/>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Bahnschrift SemiBold SemiCondensed" panose="020B0502040204020203" pitchFamily="34" charset="0"/>
              </a:rPr>
              <a:t>From Surviving to Thriving P2 </a:t>
            </a:r>
            <a:endParaRPr lang="en-US" b="1" dirty="0">
              <a:effectLst>
                <a:outerShdw blurRad="38100" dist="38100" dir="2700000" algn="tl">
                  <a:srgbClr val="000000">
                    <a:alpha val="43137"/>
                  </a:srgbClr>
                </a:outerShdw>
              </a:effectLst>
              <a:latin typeface="Bahnschrift SemiBold SemiCondensed" panose="020B0502040204020203" pitchFamily="34" charset="0"/>
            </a:endParaRPr>
          </a:p>
        </p:txBody>
      </p:sp>
      <p:sp>
        <p:nvSpPr>
          <p:cNvPr id="3" name="TextBox 2"/>
          <p:cNvSpPr txBox="1"/>
          <p:nvPr/>
        </p:nvSpPr>
        <p:spPr>
          <a:xfrm>
            <a:off x="2950029" y="5146917"/>
            <a:ext cx="694255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New Year – New ________________</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47058" y="1436914"/>
            <a:ext cx="8001000" cy="5029200"/>
          </a:xfrm>
          <a:solidFill>
            <a:schemeClr val="bg1">
              <a:lumMod val="95000"/>
              <a:alpha val="70000"/>
            </a:schemeClr>
          </a:solidFill>
        </p:spPr>
        <p:txBody>
          <a:bodyPr/>
          <a:lstStyle/>
          <a:p>
            <a:pPr algn="ctr">
              <a:lnSpc>
                <a:spcPct val="100000"/>
              </a:lnSpc>
              <a:spcBef>
                <a:spcPct val="500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Church Paralyzed by Procrastination</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ctr">
              <a:lnSpc>
                <a:spcPct val="100000"/>
              </a:lnSpc>
              <a:spcBef>
                <a:spcPct val="500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Signs: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ct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 are Going to Do Something…</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Sometime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Ecc 11:4,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“..observeth wind..not sow..”</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Tomorrow</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 6:33-34,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“seek 1</a:t>
            </a:r>
            <a:r>
              <a:rPr lang="en-US" sz="2800" b="1"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 thought ..”</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00000"/>
              </a:lnSpc>
              <a:spcBef>
                <a:spcPts val="18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Waiting for Right Time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457200" lvl="1" indent="0" algn="ctr">
              <a:lnSpc>
                <a:spcPct val="100000"/>
              </a:lnSpc>
              <a:spcBef>
                <a:spcPct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Cor 6:2,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accepted time..”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ct val="0"/>
              </a:spcBef>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2286000" y="152401"/>
            <a:ext cx="7315200" cy="646331"/>
          </a:xfrm>
          <a:prstGeom prst="rect">
            <a:avLst/>
          </a:prstGeom>
        </p:spPr>
        <p:txBody>
          <a:bodyPr wrap="square">
            <a:spAutoFit/>
          </a:bodyPr>
          <a:lstStyle/>
          <a:p>
            <a:pPr marL="457200" indent="-457200"/>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Did What She Could Do...</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p:cNvSpPr/>
          <p:nvPr/>
        </p:nvSpPr>
        <p:spPr>
          <a:xfrm>
            <a:off x="2895600" y="685801"/>
            <a:ext cx="6858000" cy="646331"/>
          </a:xfrm>
          <a:prstGeom prst="rect">
            <a:avLst/>
          </a:prstGeom>
        </p:spPr>
        <p:txBody>
          <a:bodyPr wrap="square">
            <a:spAutoFit/>
          </a:bodyPr>
          <a:lstStyle/>
          <a:p>
            <a:pPr marL="457200" indent="-457200" algn="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…While She Could Do It (3, 8)</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 name="Picture 10" descr="http://www.wpclipart.com/world_history/hourglass.png"/>
          <p:cNvPicPr>
            <a:picLocks noChangeAspect="1" noChangeArrowheads="1"/>
          </p:cNvPicPr>
          <p:nvPr/>
        </p:nvPicPr>
        <p:blipFill>
          <a:blip r:embed="rId1" cstate="print"/>
          <a:srcRect/>
          <a:stretch>
            <a:fillRect/>
          </a:stretch>
        </p:blipFill>
        <p:spPr bwMode="auto">
          <a:xfrm>
            <a:off x="9201150" y="3524250"/>
            <a:ext cx="2990850" cy="33337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2" presetClass="entr" presetSubtype="1" fill="hold" grpId="0" nodeType="afterEffect">
                                  <p:stCondLst>
                                    <p:cond delay="0"/>
                                  </p:stCondLst>
                                  <p:childTnLst>
                                    <p:set>
                                      <p:cBhvr>
                                        <p:cTn id="10" dur="1" fill="hold">
                                          <p:stCondLst>
                                            <p:cond delay="0"/>
                                          </p:stCondLst>
                                        </p:cTn>
                                        <p:tgtEl>
                                          <p:spTgt spid="9219">
                                            <p:bg/>
                                          </p:spTgt>
                                        </p:tgtEl>
                                        <p:attrNameLst>
                                          <p:attrName>style.visibility</p:attrName>
                                        </p:attrNameLst>
                                      </p:cBhvr>
                                      <p:to>
                                        <p:strVal val="visible"/>
                                      </p:to>
                                    </p:set>
                                    <p:anim calcmode="lin" valueType="num">
                                      <p:cBhvr additive="base">
                                        <p:cTn id="11"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bg/>
                                          </p:spTgt>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additive="base">
                                        <p:cTn id="15"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additive="base">
                                        <p:cTn id="26"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219">
                                            <p:txEl>
                                              <p:pRg st="3" end="3"/>
                                            </p:txEl>
                                          </p:spTgt>
                                        </p:tgtEl>
                                        <p:attrNameLst>
                                          <p:attrName>style.visibility</p:attrName>
                                        </p:attrNameLst>
                                      </p:cBhvr>
                                      <p:to>
                                        <p:strVal val="visible"/>
                                      </p:to>
                                    </p:set>
                                    <p:anim calcmode="lin" valueType="num">
                                      <p:cBhvr additive="base">
                                        <p:cTn id="32"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additive="base">
                                        <p:cTn id="43"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9219">
                                            <p:txEl>
                                              <p:pRg st="6" end="6"/>
                                            </p:txEl>
                                          </p:spTgt>
                                        </p:tgtEl>
                                        <p:attrNameLst>
                                          <p:attrName>style.visibility</p:attrName>
                                        </p:attrNameLst>
                                      </p:cBhvr>
                                      <p:to>
                                        <p:strVal val="visible"/>
                                      </p:to>
                                    </p:set>
                                    <p:anim calcmode="lin" valueType="num">
                                      <p:cBhvr additive="base">
                                        <p:cTn id="48"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219">
                                            <p:txEl>
                                              <p:pRg st="7" end="7"/>
                                            </p:txEl>
                                          </p:spTgt>
                                        </p:tgtEl>
                                        <p:attrNameLst>
                                          <p:attrName>style.visibility</p:attrName>
                                        </p:attrNameLst>
                                      </p:cBhvr>
                                      <p:to>
                                        <p:strVal val="visible"/>
                                      </p:to>
                                    </p:set>
                                    <p:anim calcmode="lin" valueType="num">
                                      <p:cBhvr additive="base">
                                        <p:cTn id="54"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9219">
                                            <p:txEl>
                                              <p:pRg st="8" end="8"/>
                                            </p:txEl>
                                          </p:spTgt>
                                        </p:tgtEl>
                                        <p:attrNameLst>
                                          <p:attrName>style.visibility</p:attrName>
                                        </p:attrNameLst>
                                      </p:cBhvr>
                                      <p:to>
                                        <p:strVal val="visible"/>
                                      </p:to>
                                    </p:set>
                                    <p:anim calcmode="lin" valueType="num">
                                      <p:cBhvr additive="base">
                                        <p:cTn id="59" dur="2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9219">
                                            <p:txEl>
                                              <p:pRg st="8" end="8"/>
                                            </p:txEl>
                                          </p:spTgt>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0" fill="hold"/>
                                        <p:tgtEl>
                                          <p:spTgt spid="5"/>
                                        </p:tgtEl>
                                        <p:attrNameLst>
                                          <p:attrName>ppt_x</p:attrName>
                                        </p:attrNameLst>
                                      </p:cBhvr>
                                      <p:tavLst>
                                        <p:tav tm="0">
                                          <p:val>
                                            <p:strVal val="#ppt_x"/>
                                          </p:val>
                                        </p:tav>
                                        <p:tav tm="100000">
                                          <p:val>
                                            <p:strVal val="#ppt_x"/>
                                          </p:val>
                                        </p:tav>
                                      </p:tavLst>
                                    </p:anim>
                                    <p:anim calcmode="lin" valueType="num">
                                      <p:cBhvr additive="base">
                                        <p:cTn id="64"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9171" y="0"/>
            <a:ext cx="8436429" cy="77787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Jesus Recognized Her Effort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226629" y="3153682"/>
            <a:ext cx="5965371" cy="3617232"/>
          </a:xfrm>
          <a:solidFill>
            <a:schemeClr val="bg1">
              <a:alpha val="90000"/>
            </a:schemeClr>
          </a:solidFill>
        </p:spPr>
        <p:txBody>
          <a:bodyPr/>
          <a:lstStyle/>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Recognized</a:t>
            </a:r>
            <a:r>
              <a:rPr lang="en-US" sz="3200" dirty="0">
                <a:effectLst>
                  <a:outerShdw blurRad="38100" dist="38100" dir="2700000" algn="tl">
                    <a:srgbClr val="000000">
                      <a:alpha val="43137"/>
                    </a:srgbClr>
                  </a:outerShdw>
                </a:effectLst>
                <a:latin typeface="Arial Rounded MT Bold" panose="020F0704030504030204" pitchFamily="34" charset="0"/>
              </a:rPr>
              <a:t> the Timing (1-3)</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Rebuked</a:t>
            </a:r>
            <a:r>
              <a:rPr lang="en-US" sz="3200" dirty="0">
                <a:effectLst>
                  <a:outerShdw blurRad="38100" dist="38100" dir="2700000" algn="tl">
                    <a:srgbClr val="000000">
                      <a:alpha val="43137"/>
                    </a:srgbClr>
                  </a:outerShdw>
                </a:effectLst>
                <a:latin typeface="Arial Rounded MT Bold" panose="020F0704030504030204" pitchFamily="34" charset="0"/>
              </a:rPr>
              <a:t> Her Critics (4-6)</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Recognized </a:t>
            </a:r>
            <a:r>
              <a:rPr lang="en-US" sz="3200" dirty="0">
                <a:effectLst>
                  <a:outerShdw blurRad="38100" dist="38100" dir="2700000" algn="tl">
                    <a:srgbClr val="000000">
                      <a:alpha val="43137"/>
                    </a:srgbClr>
                  </a:outerShdw>
                </a:effectLst>
                <a:latin typeface="Arial Rounded MT Bold" panose="020F0704030504030204" pitchFamily="34" charset="0"/>
              </a:rPr>
              <a:t>Her Effort (7-8)</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Rewarded </a:t>
            </a:r>
            <a:r>
              <a:rPr lang="en-US" sz="3200" dirty="0">
                <a:effectLst>
                  <a:outerShdw blurRad="38100" dist="38100" dir="2700000" algn="tl">
                    <a:srgbClr val="000000">
                      <a:alpha val="43137"/>
                    </a:srgbClr>
                  </a:outerShdw>
                </a:effectLst>
                <a:latin typeface="Arial Rounded MT Bold" panose="020F0704030504030204" pitchFamily="34" charset="0"/>
              </a:rPr>
              <a:t>Her Sacrifice (9)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Shape 2054"/>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t="1696"/>
          <a:stretch>
            <a:fillRect/>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4180" y="5461713"/>
            <a:ext cx="11145934" cy="1661993"/>
          </a:xfrm>
          <a:prstGeom prst="rect">
            <a:avLst/>
          </a:prstGeom>
          <a:solidFill>
            <a:schemeClr val="bg1">
              <a:alpha val="90000"/>
            </a:schemeClr>
          </a:solidFill>
        </p:spPr>
        <p:txBody>
          <a:bodyPr wrap="square" rtlCol="0">
            <a:spAutoFit/>
          </a:bodyPr>
          <a:lstStyle/>
          <a:p>
            <a:r>
              <a:rPr lang="en-US" sz="2800" b="1" i="0" dirty="0">
                <a:solidFill>
                  <a:srgbClr val="111111"/>
                </a:solidFill>
                <a:effectLst>
                  <a:outerShdw blurRad="38100" dist="38100" dir="2700000" algn="tl">
                    <a:srgbClr val="000000">
                      <a:alpha val="43137"/>
                    </a:srgbClr>
                  </a:outerShdw>
                </a:effectLst>
                <a:latin typeface="Helvetica Neue"/>
              </a:rPr>
              <a:t>Colossians 3:23-24 </a:t>
            </a:r>
            <a:r>
              <a:rPr lang="en-US" sz="2800" i="0" dirty="0">
                <a:solidFill>
                  <a:srgbClr val="111111"/>
                </a:solidFill>
                <a:effectLst>
                  <a:outerShdw blurRad="38100" dist="38100" dir="2700000" algn="tl">
                    <a:srgbClr val="000000">
                      <a:alpha val="43137"/>
                    </a:srgbClr>
                  </a:outerShdw>
                </a:effectLst>
                <a:latin typeface="Helvetica Neue"/>
              </a:rPr>
              <a:t>Whatever you do, work heartily, as for the Lord and not for men, knowing that from the Lord you will receive the inheritance as your reward.</a:t>
            </a:r>
            <a:r>
              <a:rPr lang="en-US" sz="2800" i="0" dirty="0">
                <a:solidFill>
                  <a:srgbClr val="FF0000"/>
                </a:solidFill>
                <a:effectLst>
                  <a:outerShdw blurRad="38100" dist="38100" dir="2700000" algn="tl">
                    <a:srgbClr val="000000">
                      <a:alpha val="43137"/>
                    </a:srgbClr>
                  </a:outerShdw>
                </a:effectLst>
                <a:latin typeface="Helvetica Neue"/>
              </a:rPr>
              <a:t> You are serving the Lord Christ.</a:t>
            </a:r>
            <a:endParaRPr lang="en-US" sz="2800" i="0" dirty="0">
              <a:solidFill>
                <a:srgbClr val="FF0000"/>
              </a:solidFill>
              <a:effectLst>
                <a:outerShdw blurRad="38100" dist="38100" dir="2700000" algn="tl">
                  <a:srgbClr val="000000">
                    <a:alpha val="43137"/>
                  </a:srgbClr>
                </a:outerShdw>
              </a:effectLst>
              <a:latin typeface="Helvetica Neue"/>
            </a:endParaRPr>
          </a:p>
          <a:p>
            <a:endParaRPr lang="en-US" dirty="0"/>
          </a:p>
        </p:txBody>
      </p:sp>
      <p:sp>
        <p:nvSpPr>
          <p:cNvPr id="3" name="TextBox 2"/>
          <p:cNvSpPr txBox="1"/>
          <p:nvPr/>
        </p:nvSpPr>
        <p:spPr>
          <a:xfrm>
            <a:off x="9381068" y="524193"/>
            <a:ext cx="2700670" cy="2862322"/>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Arial Rounded MT Bold" panose="020F0704030504030204" pitchFamily="34" charset="0"/>
              </a:rPr>
              <a:t>For God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600" b="1" dirty="0">
                <a:effectLst>
                  <a:outerShdw blurRad="38100" dist="38100" dir="2700000" algn="tl">
                    <a:srgbClr val="000000">
                      <a:alpha val="43137"/>
                    </a:srgbClr>
                  </a:outerShdw>
                </a:effectLst>
                <a:latin typeface="Arial Rounded MT Bold" panose="020F0704030504030204" pitchFamily="34" charset="0"/>
              </a:rPr>
              <a:t>In 2023</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600" b="1" dirty="0">
                <a:effectLst>
                  <a:outerShdw blurRad="38100" dist="38100" dir="2700000" algn="tl">
                    <a:srgbClr val="000000">
                      <a:alpha val="43137"/>
                    </a:srgbClr>
                  </a:outerShdw>
                </a:effectLst>
                <a:latin typeface="Arial Rounded MT Bold" panose="020F0704030504030204" pitchFamily="34" charset="0"/>
              </a:rPr>
              <a:t>This Year of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600" b="1" dirty="0">
                <a:effectLst>
                  <a:outerShdw blurRad="38100" dist="38100" dir="2700000" algn="tl">
                    <a:srgbClr val="000000">
                      <a:alpha val="43137"/>
                    </a:srgbClr>
                  </a:outerShdw>
                </a:effectLst>
                <a:latin typeface="Arial Rounded MT Bold" panose="020F0704030504030204" pitchFamily="34" charset="0"/>
              </a:rPr>
              <a:t>Transition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34143"/>
            <a:ext cx="11811000" cy="2296885"/>
          </a:xfrm>
          <a:solidFill>
            <a:schemeClr val="bg1"/>
          </a:solidFill>
        </p:spPr>
        <p:txBody>
          <a:bodyPr/>
          <a:lstStyle/>
          <a:p>
            <a:pPr>
              <a:lnSpc>
                <a:spcPct val="100000"/>
              </a:lnSpc>
            </a:pPr>
            <a:r>
              <a:rPr lang="en-US" b="1" dirty="0">
                <a:effectLst>
                  <a:outerShdw blurRad="38100" dist="38100" dir="2700000" algn="tl">
                    <a:srgbClr val="000000">
                      <a:alpha val="43137"/>
                    </a:srgbClr>
                  </a:outerShdw>
                </a:effectLst>
              </a:rPr>
              <a:t>Matthew 25:14-15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14 </a:t>
            </a:r>
            <a:r>
              <a:rPr lang="en-US" dirty="0">
                <a:effectLst>
                  <a:outerShdw blurRad="38100" dist="38100" dir="2700000" algn="tl">
                    <a:srgbClr val="000000">
                      <a:alpha val="43137"/>
                    </a:srgbClr>
                  </a:outerShdw>
                </a:effectLst>
              </a:rPr>
              <a:t> For </a:t>
            </a:r>
            <a:r>
              <a:rPr lang="en-US" i="1" dirty="0">
                <a:effectLst>
                  <a:outerShdw blurRad="38100" dist="38100" dir="2700000" algn="tl">
                    <a:srgbClr val="000000">
                      <a:alpha val="43137"/>
                    </a:srgbClr>
                  </a:outerShdw>
                </a:effectLst>
              </a:rPr>
              <a:t>the kingdom of heaven is</a:t>
            </a:r>
            <a:r>
              <a:rPr lang="en-US" dirty="0">
                <a:effectLst>
                  <a:outerShdw blurRad="38100" dist="38100" dir="2700000" algn="tl">
                    <a:srgbClr val="000000">
                      <a:alpha val="43137"/>
                    </a:srgbClr>
                  </a:outerShdw>
                </a:effectLst>
              </a:rPr>
              <a:t> as a man travelling into a far country, </a:t>
            </a:r>
            <a:r>
              <a:rPr lang="en-US" i="1" dirty="0">
                <a:effectLst>
                  <a:outerShdw blurRad="38100" dist="38100" dir="2700000" algn="tl">
                    <a:srgbClr val="000000">
                      <a:alpha val="43137"/>
                    </a:srgbClr>
                  </a:outerShdw>
                </a:effectLst>
              </a:rPr>
              <a:t>who</a:t>
            </a:r>
            <a:r>
              <a:rPr lang="en-US" dirty="0">
                <a:effectLst>
                  <a:outerShdw blurRad="38100" dist="38100" dir="2700000" algn="tl">
                    <a:srgbClr val="000000">
                      <a:alpha val="43137"/>
                    </a:srgbClr>
                  </a:outerShdw>
                </a:effectLst>
              </a:rPr>
              <a:t> called his own servants, and delivered unto them his goods.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15 </a:t>
            </a:r>
            <a:r>
              <a:rPr lang="en-US" dirty="0">
                <a:effectLst>
                  <a:outerShdw blurRad="38100" dist="38100" dir="2700000" algn="tl">
                    <a:srgbClr val="000000">
                      <a:alpha val="43137"/>
                    </a:srgbClr>
                  </a:outerShdw>
                </a:effectLst>
              </a:rPr>
              <a:t> And unto one he gave </a:t>
            </a:r>
            <a:r>
              <a:rPr lang="en-US" b="1" dirty="0">
                <a:effectLst>
                  <a:outerShdw blurRad="38100" dist="38100" dir="2700000" algn="tl">
                    <a:srgbClr val="000000">
                      <a:alpha val="43137"/>
                    </a:srgbClr>
                  </a:outerShdw>
                </a:effectLst>
              </a:rPr>
              <a:t>five talents</a:t>
            </a:r>
            <a:r>
              <a:rPr lang="en-US" dirty="0">
                <a:effectLst>
                  <a:outerShdw blurRad="38100" dist="38100" dir="2700000" algn="tl">
                    <a:srgbClr val="000000">
                      <a:alpha val="43137"/>
                    </a:srgbClr>
                  </a:outerShdw>
                </a:effectLst>
              </a:rPr>
              <a:t>, to another </a:t>
            </a:r>
            <a:r>
              <a:rPr lang="en-US" b="1" dirty="0">
                <a:effectLst>
                  <a:outerShdw blurRad="38100" dist="38100" dir="2700000" algn="tl">
                    <a:srgbClr val="000000">
                      <a:alpha val="43137"/>
                    </a:srgbClr>
                  </a:outerShdw>
                </a:effectLst>
              </a:rPr>
              <a:t>two</a:t>
            </a:r>
            <a:r>
              <a:rPr lang="en-US" dirty="0">
                <a:effectLst>
                  <a:outerShdw blurRad="38100" dist="38100" dir="2700000" algn="tl">
                    <a:srgbClr val="000000">
                      <a:alpha val="43137"/>
                    </a:srgbClr>
                  </a:outerShdw>
                </a:effectLst>
              </a:rPr>
              <a:t>, and to another </a:t>
            </a:r>
            <a:r>
              <a:rPr lang="en-US" b="1" dirty="0">
                <a:effectLst>
                  <a:outerShdw blurRad="38100" dist="38100" dir="2700000" algn="tl">
                    <a:srgbClr val="000000">
                      <a:alpha val="43137"/>
                    </a:srgbClr>
                  </a:outerShdw>
                </a:effectLst>
              </a:rPr>
              <a:t>one</a:t>
            </a:r>
            <a:r>
              <a:rPr lang="en-US" dirty="0">
                <a:effectLst>
                  <a:outerShdw blurRad="38100" dist="38100" dir="2700000" algn="tl">
                    <a:srgbClr val="000000">
                      <a:alpha val="43137"/>
                    </a:srgbClr>
                  </a:outerShdw>
                </a:effectLst>
              </a:rPr>
              <a:t>; to every man according to his several ability; and straightway took his journey. </a:t>
            </a:r>
            <a:endParaRPr lang="en-US" dirty="0">
              <a:effectLst>
                <a:outerShdw blurRad="38100" dist="38100" dir="2700000" algn="tl">
                  <a:srgbClr val="000000">
                    <a:alpha val="43137"/>
                  </a:srgbClr>
                </a:outerShdw>
              </a:effectLst>
            </a:endParaRPr>
          </a:p>
          <a:p>
            <a:pPr>
              <a:lnSpc>
                <a:spcPct val="100000"/>
              </a:lnSpc>
            </a:pPr>
            <a:endParaRPr lang="en-US" dirty="0">
              <a:effectLst>
                <a:outerShdw blurRad="38100" dist="38100" dir="2700000" algn="tl">
                  <a:srgbClr val="000000">
                    <a:alpha val="43137"/>
                  </a:srgbClr>
                </a:outerShdw>
              </a:effectLst>
            </a:endParaRPr>
          </a:p>
          <a:p>
            <a:pPr marL="0" indent="0">
              <a:lnSpc>
                <a:spcPct val="100000"/>
              </a:lnSpc>
              <a:buNone/>
            </a:pPr>
            <a:endParaRPr lang="en-US" dirty="0">
              <a:effectLst>
                <a:outerShdw blurRad="38100" dist="38100" dir="2700000" algn="tl">
                  <a:srgbClr val="000000">
                    <a:alpha val="43137"/>
                  </a:srgbClr>
                </a:outerShdw>
              </a:effectLst>
            </a:endParaRPr>
          </a:p>
          <a:p>
            <a:pPr>
              <a:lnSpc>
                <a:spcPct val="100000"/>
              </a:lnSpc>
            </a:pPr>
            <a:endParaRPr 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500">
        <p:blinds dir="vert"/>
      </p:transition>
    </mc:Choice>
    <mc:Fallback>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9750" y="200025"/>
            <a:ext cx="4384221" cy="3131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Content Placeholder 2"/>
          <p:cNvSpPr>
            <a:spLocks noGrp="1" noChangeArrowheads="1"/>
          </p:cNvSpPr>
          <p:nvPr>
            <p:ph idx="1"/>
          </p:nvPr>
        </p:nvSpPr>
        <p:spPr>
          <a:xfrm>
            <a:off x="1524000" y="0"/>
            <a:ext cx="9067800" cy="6781800"/>
          </a:xfrm>
        </p:spPr>
        <p:txBody>
          <a:bodyPr/>
          <a:lstStyle/>
          <a:p>
            <a:pPr marL="0" indent="0">
              <a:buNone/>
            </a:pPr>
            <a:r>
              <a:rPr lang="en-US" altLang="en-US" sz="2000" b="1" dirty="0"/>
              <a:t>John 12:1-11 </a:t>
            </a:r>
            <a:r>
              <a:rPr lang="en-US" altLang="en-US" sz="2000" baseline="30000" dirty="0"/>
              <a:t>1 </a:t>
            </a:r>
            <a:r>
              <a:rPr lang="en-US" altLang="en-US" sz="2000" dirty="0"/>
              <a:t> </a:t>
            </a:r>
            <a:r>
              <a:rPr lang="en-US" altLang="en-US" sz="2400" dirty="0"/>
              <a:t>Then Jesus six days before the passover came to Bethany, where Lazarus was which had been dead, whom he raised from the dead. </a:t>
            </a:r>
            <a:r>
              <a:rPr lang="en-US" altLang="en-US" sz="2400" baseline="30000" dirty="0"/>
              <a:t>2 </a:t>
            </a:r>
            <a:r>
              <a:rPr lang="en-US" altLang="en-US" sz="2400" dirty="0"/>
              <a:t> There they made him a supper; and Martha served: but Lazarus was one of them that sat at the table with him. </a:t>
            </a:r>
            <a:r>
              <a:rPr lang="en-US" altLang="en-US" sz="2400" baseline="30000" dirty="0"/>
              <a:t>3 </a:t>
            </a:r>
            <a:r>
              <a:rPr lang="en-US" altLang="en-US" sz="2400" dirty="0"/>
              <a:t> Then took Mary a </a:t>
            </a:r>
            <a:r>
              <a:rPr lang="en-US" altLang="en-US" sz="2400" u="sng" dirty="0"/>
              <a:t>pound of ointment of spikenard</a:t>
            </a:r>
            <a:r>
              <a:rPr lang="en-US" altLang="en-US" sz="2400" dirty="0"/>
              <a:t>, </a:t>
            </a:r>
            <a:r>
              <a:rPr lang="en-US" altLang="en-US" sz="2400" u="sng" dirty="0"/>
              <a:t>very costly</a:t>
            </a:r>
            <a:r>
              <a:rPr lang="en-US" altLang="en-US" sz="2400" dirty="0"/>
              <a:t>, and anointed the feet of Jesus, and </a:t>
            </a:r>
            <a:r>
              <a:rPr lang="en-US" altLang="en-US" sz="2400" u="sng" dirty="0"/>
              <a:t>wiped his feet with her hair</a:t>
            </a:r>
            <a:r>
              <a:rPr lang="en-US" altLang="en-US" sz="2400" dirty="0"/>
              <a:t>: and the </a:t>
            </a:r>
            <a:r>
              <a:rPr lang="en-US" altLang="en-US" sz="2400" u="sng" dirty="0"/>
              <a:t>house was filled with the odour of the ointment</a:t>
            </a:r>
            <a:r>
              <a:rPr lang="en-US" altLang="en-US" sz="2400" dirty="0"/>
              <a:t>.</a:t>
            </a:r>
            <a:r>
              <a:rPr lang="en-US" altLang="en-US" sz="2400" baseline="30000" dirty="0"/>
              <a:t>4 </a:t>
            </a:r>
            <a:r>
              <a:rPr lang="en-US" altLang="en-US" sz="2400" dirty="0"/>
              <a:t> Then saith one of his disciples, Judas Iscariot, Simon's </a:t>
            </a:r>
            <a:r>
              <a:rPr lang="en-US" altLang="en-US" sz="2400" i="1" dirty="0"/>
              <a:t>son</a:t>
            </a:r>
            <a:r>
              <a:rPr lang="en-US" altLang="en-US" sz="2400" dirty="0"/>
              <a:t>, which should betray him, </a:t>
            </a:r>
            <a:r>
              <a:rPr lang="en-US" altLang="en-US" sz="2400" baseline="30000" dirty="0"/>
              <a:t>5 </a:t>
            </a:r>
            <a:r>
              <a:rPr lang="en-US" altLang="en-US" sz="2400" dirty="0"/>
              <a:t> Why was not this ointment sold for three hundred pence, and given to the poor? </a:t>
            </a:r>
            <a:r>
              <a:rPr lang="en-US" altLang="en-US" sz="2400" baseline="30000" dirty="0"/>
              <a:t>6 </a:t>
            </a:r>
            <a:r>
              <a:rPr lang="en-US" altLang="en-US" sz="2400" dirty="0"/>
              <a:t>  This he said, not that he cared for the poor; but because he was a thief, and had the bag, and bare what was put therein. </a:t>
            </a:r>
            <a:r>
              <a:rPr lang="en-US" altLang="en-US" sz="2400" baseline="30000" dirty="0"/>
              <a:t>7 </a:t>
            </a:r>
            <a:r>
              <a:rPr lang="en-US" altLang="en-US" sz="2400" dirty="0"/>
              <a:t> Then said Jesus, Let her alone: against the day of my burying hath she kept this. </a:t>
            </a:r>
            <a:r>
              <a:rPr lang="en-US" altLang="en-US" sz="2400" baseline="30000" dirty="0"/>
              <a:t>8 </a:t>
            </a:r>
            <a:r>
              <a:rPr lang="en-US" altLang="en-US" sz="2400" dirty="0"/>
              <a:t> For the poor always ye have with you; but me ye have not always. </a:t>
            </a:r>
            <a:r>
              <a:rPr lang="en-US" altLang="en-US" sz="2400" baseline="30000" dirty="0"/>
              <a:t>9 </a:t>
            </a:r>
            <a:r>
              <a:rPr lang="en-US" altLang="en-US" sz="2400" dirty="0"/>
              <a:t> Much people of the Jews therefore knew that he was there: and they came not for Jesus' sake only, but that they might see Lazarus also, whom he had raised from the dead. </a:t>
            </a:r>
            <a:r>
              <a:rPr lang="en-US" altLang="en-US" sz="2400" baseline="30000" dirty="0"/>
              <a:t>10 </a:t>
            </a:r>
            <a:r>
              <a:rPr lang="en-US" altLang="en-US" sz="2400" dirty="0"/>
              <a:t> But the chief priests consulted that they might put Lazarus also to death; </a:t>
            </a:r>
            <a:r>
              <a:rPr lang="en-US" altLang="en-US" sz="2400" baseline="30000" dirty="0"/>
              <a:t>11 </a:t>
            </a:r>
            <a:r>
              <a:rPr lang="en-US" altLang="en-US" sz="2400" dirty="0"/>
              <a:t> Because that by reason of him many of the Jews went away, and believed on Jesus. </a:t>
            </a:r>
            <a:endParaRPr lang="en-US" altLang="en-US" sz="2000"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3" y="0"/>
            <a:ext cx="5889171" cy="6858000"/>
          </a:xfrm>
        </p:spPr>
        <p:txBody>
          <a:bodyPr>
            <a:normAutofit fontScale="92500" lnSpcReduction="10000"/>
          </a:bodyPr>
          <a:lstStyle/>
          <a:p>
            <a:pPr algn="l">
              <a:lnSpc>
                <a:spcPct val="120000"/>
              </a:lnSpc>
            </a:pP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Come they told me,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A new born King to see,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Our finest gifts we bring,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To lay before the King,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Rum pum pum pum, rum pum pum pum,</a:t>
            </a:r>
            <a:endParaRPr lang="en-US" sz="2400" b="0"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So to honor Him,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When we come.</a:t>
            </a:r>
            <a:endParaRPr lang="en-US" sz="2400" b="0" i="0" dirty="0">
              <a:solidFill>
                <a:srgbClr val="444444"/>
              </a:solidFill>
              <a:effectLst>
                <a:outerShdw blurRad="38100" dist="38100" dir="2700000" algn="tl">
                  <a:srgbClr val="000000">
                    <a:alpha val="43137"/>
                  </a:srgbClr>
                </a:outerShdw>
              </a:effectLst>
              <a:latin typeface="Roboto" panose="02000000000000000000" pitchFamily="2" charset="0"/>
            </a:endParaRPr>
          </a:p>
          <a:p>
            <a:pPr algn="l">
              <a:lnSpc>
                <a:spcPct val="120000"/>
              </a:lnSpc>
            </a:pP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Baby Jesus,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I am a poor boy too,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I have no gift to bring,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That's fit to give the King, pa rum pum pum pum,</a:t>
            </a:r>
            <a:b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b="0" i="0" dirty="0">
                <a:solidFill>
                  <a:srgbClr val="444444"/>
                </a:solidFill>
                <a:effectLst>
                  <a:outerShdw blurRad="38100" dist="38100" dir="2700000" algn="tl">
                    <a:srgbClr val="000000">
                      <a:alpha val="43137"/>
                    </a:srgbClr>
                  </a:outerShdw>
                </a:effectLst>
                <a:latin typeface="Roboto" panose="02000000000000000000" pitchFamily="2" charset="0"/>
              </a:rPr>
              <a:t>Rum pum pum pum, rum pum pum pum,</a:t>
            </a:r>
            <a:endParaRPr lang="en-US" sz="2400" b="0"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
        <p:nvSpPr>
          <p:cNvPr id="4" name="Content Placeholder 2"/>
          <p:cNvSpPr txBox="1"/>
          <p:nvPr/>
        </p:nvSpPr>
        <p:spPr>
          <a:xfrm>
            <a:off x="5867392" y="0"/>
            <a:ext cx="6096008"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Shall I play for you, pa rum pum pum pum,</a:t>
            </a:r>
            <a:br>
              <a:rPr lang="en-US" sz="240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On my drum?</a:t>
            </a:r>
            <a:endParaRPr lang="en-US" sz="2400"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20000"/>
              </a:lnSpc>
            </a:pP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Mary nodded, pa rum pum pum pum</a:t>
            </a:r>
            <a:br>
              <a:rPr lang="en-US" sz="240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The ox and lamb kept time, pa rum pum pum pum</a:t>
            </a:r>
            <a:br>
              <a:rPr lang="en-US" sz="240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I played my drum for Him, pa rum pum pum pum</a:t>
            </a:r>
            <a:br>
              <a:rPr lang="en-US" sz="240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I played my best for Him, pa rum pum pum pum,</a:t>
            </a:r>
            <a:br>
              <a:rPr lang="en-US" sz="240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Rum pum pum pum, rum pum pum pum,</a:t>
            </a:r>
            <a:endParaRPr lang="en-US" sz="2400" dirty="0">
              <a:solidFill>
                <a:srgbClr val="444444"/>
              </a:solidFill>
              <a:effectLst>
                <a:outerShdw blurRad="38100" dist="38100" dir="2700000" algn="tl">
                  <a:srgbClr val="000000">
                    <a:alpha val="43137"/>
                  </a:srgbClr>
                </a:outerShdw>
              </a:effectLst>
              <a:latin typeface="Roboto" panose="02000000000000000000" pitchFamily="2" charset="0"/>
            </a:endParaRPr>
          </a:p>
          <a:p>
            <a:pPr>
              <a:lnSpc>
                <a:spcPct val="120000"/>
              </a:lnSpc>
            </a:pP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Then He smiled at me, pa rum pum pum pum</a:t>
            </a:r>
            <a:br>
              <a:rPr lang="en-US" sz="2400" dirty="0">
                <a:solidFill>
                  <a:srgbClr val="444444"/>
                </a:solidFill>
                <a:effectLst>
                  <a:outerShdw blurRad="38100" dist="38100" dir="2700000" algn="tl">
                    <a:srgbClr val="000000">
                      <a:alpha val="43137"/>
                    </a:srgbClr>
                  </a:outerShdw>
                </a:effectLst>
                <a:latin typeface="Roboto" panose="02000000000000000000" pitchFamily="2" charset="0"/>
              </a:rPr>
            </a:br>
            <a:r>
              <a:rPr lang="en-US" sz="2400" dirty="0">
                <a:solidFill>
                  <a:srgbClr val="444444"/>
                </a:solidFill>
                <a:effectLst>
                  <a:outerShdw blurRad="38100" dist="38100" dir="2700000" algn="tl">
                    <a:srgbClr val="000000">
                      <a:alpha val="43137"/>
                    </a:srgbClr>
                  </a:outerShdw>
                </a:effectLst>
                <a:latin typeface="Roboto" panose="02000000000000000000" pitchFamily="2" charset="0"/>
              </a:rPr>
              <a:t>Me and my drum.</a:t>
            </a:r>
            <a:endParaRPr lang="en-US" sz="240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Mary of Bethany anoints Jesus' feet with expensive perfume"/>
          <p:cNvPicPr>
            <a:picLocks noChangeAspect="1" noChangeArrowheads="1"/>
          </p:cNvPicPr>
          <p:nvPr/>
        </p:nvPicPr>
        <p:blipFill>
          <a:blip r:embed="rId1" cstate="print"/>
          <a:srcRect/>
          <a:stretch>
            <a:fillRect/>
          </a:stretch>
        </p:blipFill>
        <p:spPr bwMode="auto">
          <a:xfrm>
            <a:off x="2057400" y="1295400"/>
            <a:ext cx="6553200" cy="5181600"/>
          </a:xfrm>
          <a:prstGeom prst="rect">
            <a:avLst/>
          </a:prstGeom>
          <a:noFill/>
        </p:spPr>
      </p:pic>
      <p:sp>
        <p:nvSpPr>
          <p:cNvPr id="9219" name="Rectangle 3"/>
          <p:cNvSpPr>
            <a:spLocks noGrp="1" noChangeArrowheads="1"/>
          </p:cNvSpPr>
          <p:nvPr>
            <p:ph type="body" idx="1"/>
          </p:nvPr>
        </p:nvSpPr>
        <p:spPr>
          <a:xfrm>
            <a:off x="2057400" y="1447800"/>
            <a:ext cx="8001000" cy="5029200"/>
          </a:xfrm>
          <a:solidFill>
            <a:schemeClr val="bg1">
              <a:lumMod val="95000"/>
              <a:alpha val="83000"/>
            </a:schemeClr>
          </a:solidFill>
        </p:spPr>
        <p:txBody>
          <a:bodyPr/>
          <a:lstStyle/>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Words to Describe what she had:</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Ointment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spcAft>
                <a:spcPts val="600"/>
              </a:spcAft>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myrrh oil</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Spikenard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spcAft>
                <a:spcPts val="600"/>
              </a:spcAft>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(nard-</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India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Pure-</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Unadulterated</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Precious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ext expensive -very end limit …</a:t>
            </a: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..very costly</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She Did What She Could Do…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…with What She Had</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2286000" y="1"/>
            <a:ext cx="7315200" cy="646331"/>
          </a:xfrm>
          <a:prstGeom prst="rect">
            <a:avLst/>
          </a:prstGeom>
        </p:spPr>
        <p:txBody>
          <a:bodyPr wrap="square">
            <a:spAutoFit/>
          </a:bodyPr>
          <a:lstStyle/>
          <a:p>
            <a:pPr marL="457200" indent="-457200"/>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Worship…</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9" name="Picture 8" descr="Mary's Alabaster Jar - for annointing Jesus"/>
          <p:cNvPicPr>
            <a:picLocks noChangeAspect="1" noChangeArrowheads="1"/>
          </p:cNvPicPr>
          <p:nvPr/>
        </p:nvPicPr>
        <p:blipFill>
          <a:blip r:embed="rId2" cstate="print"/>
          <a:srcRect/>
          <a:stretch>
            <a:fillRect/>
          </a:stretch>
        </p:blipFill>
        <p:spPr bwMode="auto">
          <a:xfrm>
            <a:off x="8610601" y="1295400"/>
            <a:ext cx="2057400" cy="5562600"/>
          </a:xfrm>
          <a:prstGeom prst="rect">
            <a:avLst/>
          </a:prstGeom>
          <a:noFill/>
        </p:spPr>
      </p:pic>
      <p:sp>
        <p:nvSpPr>
          <p:cNvPr id="12" name="Rectangle 11"/>
          <p:cNvSpPr/>
          <p:nvPr/>
        </p:nvSpPr>
        <p:spPr>
          <a:xfrm>
            <a:off x="2438400" y="609601"/>
            <a:ext cx="7315200" cy="646331"/>
          </a:xfrm>
          <a:prstGeom prst="rect">
            <a:avLst/>
          </a:prstGeom>
        </p:spPr>
        <p:txBody>
          <a:bodyPr wrap="square">
            <a:spAutoFit/>
          </a:bodyPr>
          <a:lstStyle/>
          <a:p>
            <a:pPr marL="457200" indent="-457200"/>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“Worth ship”</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9219">
                                            <p:bg/>
                                          </p:spTgt>
                                        </p:tgtEl>
                                        <p:attrNameLst>
                                          <p:attrName>style.visibility</p:attrName>
                                        </p:attrNameLst>
                                      </p:cBhvr>
                                      <p:to>
                                        <p:strVal val="visible"/>
                                      </p:to>
                                    </p:set>
                                    <p:anim calcmode="lin" valueType="num">
                                      <p:cBhvr additive="base">
                                        <p:cTn id="13"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9219">
                                            <p:bg/>
                                          </p:spTgt>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 calcmode="lin" valueType="num">
                                      <p:cBhvr additive="base">
                                        <p:cTn id="17"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 calcmode="lin" valueType="num">
                                      <p:cBhvr additive="base">
                                        <p:cTn id="23"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 calcmode="lin" valueType="num">
                                      <p:cBhvr additive="base">
                                        <p:cTn id="28"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additive="base">
                                        <p:cTn id="34"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9219">
                                            <p:txEl>
                                              <p:pRg st="4" end="4"/>
                                            </p:txEl>
                                          </p:spTgt>
                                        </p:tgtEl>
                                        <p:attrNameLst>
                                          <p:attrName>style.visibility</p:attrName>
                                        </p:attrNameLst>
                                      </p:cBhvr>
                                      <p:to>
                                        <p:strVal val="visible"/>
                                      </p:to>
                                    </p:set>
                                    <p:anim calcmode="lin" valueType="num">
                                      <p:cBhvr additive="base">
                                        <p:cTn id="39"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219">
                                            <p:txEl>
                                              <p:pRg st="5" end="5"/>
                                            </p:txEl>
                                          </p:spTgt>
                                        </p:tgtEl>
                                        <p:attrNameLst>
                                          <p:attrName>style.visibility</p:attrName>
                                        </p:attrNameLst>
                                      </p:cBhvr>
                                      <p:to>
                                        <p:strVal val="visible"/>
                                      </p:to>
                                    </p:set>
                                    <p:anim calcmode="lin" valueType="num">
                                      <p:cBhvr additive="base">
                                        <p:cTn id="45" dur="2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9219">
                                            <p:txEl>
                                              <p:pRg st="6" end="6"/>
                                            </p:txEl>
                                          </p:spTgt>
                                        </p:tgtEl>
                                        <p:attrNameLst>
                                          <p:attrName>style.visibility</p:attrName>
                                        </p:attrNameLst>
                                      </p:cBhvr>
                                      <p:to>
                                        <p:strVal val="visible"/>
                                      </p:to>
                                    </p:set>
                                    <p:anim calcmode="lin" valueType="num">
                                      <p:cBhvr additive="base">
                                        <p:cTn id="50" dur="2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grpId="0" nodeType="afterEffect">
                                  <p:stCondLst>
                                    <p:cond delay="0"/>
                                  </p:stCondLst>
                                  <p:childTnLst>
                                    <p:set>
                                      <p:cBhvr>
                                        <p:cTn id="54" dur="1" fill="hold">
                                          <p:stCondLst>
                                            <p:cond delay="0"/>
                                          </p:stCondLst>
                                        </p:cTn>
                                        <p:tgtEl>
                                          <p:spTgt spid="9219">
                                            <p:txEl>
                                              <p:pRg st="7" end="7"/>
                                            </p:txEl>
                                          </p:spTgt>
                                        </p:tgtEl>
                                        <p:attrNameLst>
                                          <p:attrName>style.visibility</p:attrName>
                                        </p:attrNameLst>
                                      </p:cBhvr>
                                      <p:to>
                                        <p:strVal val="visible"/>
                                      </p:to>
                                    </p:set>
                                    <p:anim calcmode="lin" valueType="num">
                                      <p:cBhvr additive="base">
                                        <p:cTn id="55" dur="2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19">
                                            <p:txEl>
                                              <p:pRg st="8" end="8"/>
                                            </p:txEl>
                                          </p:spTgt>
                                        </p:tgtEl>
                                        <p:attrNameLst>
                                          <p:attrName>style.visibility</p:attrName>
                                        </p:attrNameLst>
                                      </p:cBhvr>
                                      <p:to>
                                        <p:strVal val="visible"/>
                                      </p:to>
                                    </p:set>
                                    <p:anim calcmode="lin" valueType="num">
                                      <p:cBhvr additive="base">
                                        <p:cTn id="61" dur="2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2" presetClass="entr" presetSubtype="4" fill="hold" grpId="0" nodeType="afterEffect">
                                  <p:stCondLst>
                                    <p:cond delay="0"/>
                                  </p:stCondLst>
                                  <p:childTnLst>
                                    <p:set>
                                      <p:cBhvr>
                                        <p:cTn id="65" dur="1" fill="hold">
                                          <p:stCondLst>
                                            <p:cond delay="0"/>
                                          </p:stCondLst>
                                        </p:cTn>
                                        <p:tgtEl>
                                          <p:spTgt spid="9219">
                                            <p:txEl>
                                              <p:pRg st="9" end="9"/>
                                            </p:txEl>
                                          </p:spTgt>
                                        </p:tgtEl>
                                        <p:attrNameLst>
                                          <p:attrName>style.visibility</p:attrName>
                                        </p:attrNameLst>
                                      </p:cBhvr>
                                      <p:to>
                                        <p:strVal val="visible"/>
                                      </p:to>
                                    </p:set>
                                    <p:anim calcmode="lin" valueType="num">
                                      <p:cBhvr additive="base">
                                        <p:cTn id="66" dur="2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92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uiExpand="1" build="p"/>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05256" y="0"/>
            <a:ext cx="2786743" cy="2645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86743" cy="26452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819" y="98651"/>
            <a:ext cx="2592208" cy="26452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8686" b="14114"/>
          <a:stretch>
            <a:fillRect/>
          </a:stretch>
        </p:blipFill>
        <p:spPr bwMode="auto">
          <a:xfrm>
            <a:off x="176893" y="3233056"/>
            <a:ext cx="30861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7924"/>
          <a:stretch>
            <a:fillRect/>
          </a:stretch>
        </p:blipFill>
        <p:spPr bwMode="auto">
          <a:xfrm>
            <a:off x="2792819" y="294932"/>
            <a:ext cx="3810000" cy="17628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5007" r="2864" b="5799"/>
          <a:stretch>
            <a:fillRect/>
          </a:stretch>
        </p:blipFill>
        <p:spPr bwMode="auto">
          <a:xfrm>
            <a:off x="7512504" y="3439886"/>
            <a:ext cx="2833009" cy="29935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8653" t="7441" r="14651" b="19380"/>
          <a:stretch>
            <a:fillRect/>
          </a:stretch>
        </p:blipFill>
        <p:spPr bwMode="auto">
          <a:xfrm>
            <a:off x="3702503" y="2878637"/>
            <a:ext cx="3810001" cy="38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500743"/>
            <a:ext cx="11408229" cy="6172200"/>
          </a:xfrm>
        </p:spPr>
        <p:txBody>
          <a:bodyPr/>
          <a:lstStyle/>
          <a:p>
            <a:pPr marL="0" indent="0" algn="ctr">
              <a:lnSpc>
                <a:spcPct val="100000"/>
              </a:lnSpc>
              <a:buNone/>
            </a:pPr>
            <a:r>
              <a:rPr lang="en-US" sz="11500" b="1" dirty="0">
                <a:effectLst>
                  <a:outerShdw blurRad="38100" dist="38100" dir="2700000" algn="tl">
                    <a:srgbClr val="000000">
                      <a:alpha val="43137"/>
                    </a:srgbClr>
                  </a:outerShdw>
                </a:effectLst>
                <a:latin typeface="Arial Rounded MT Bold" panose="020F0704030504030204" pitchFamily="34" charset="0"/>
              </a:rPr>
              <a:t>2</a:t>
            </a:r>
            <a:r>
              <a:rPr lang="en-US" sz="11500" b="1" baseline="30000" dirty="0">
                <a:effectLst>
                  <a:outerShdw blurRad="38100" dist="38100" dir="2700000" algn="tl">
                    <a:srgbClr val="000000">
                      <a:alpha val="43137"/>
                    </a:srgbClr>
                  </a:outerShdw>
                </a:effectLst>
                <a:latin typeface="Arial Rounded MT Bold" panose="020F0704030504030204" pitchFamily="34" charset="0"/>
              </a:rPr>
              <a:t>nd</a:t>
            </a:r>
            <a:r>
              <a:rPr lang="en-US" sz="11500" b="1" dirty="0">
                <a:effectLst>
                  <a:outerShdw blurRad="38100" dist="38100" dir="2700000" algn="tl">
                    <a:srgbClr val="000000">
                      <a:alpha val="43137"/>
                    </a:srgbClr>
                  </a:outerShdw>
                </a:effectLst>
                <a:latin typeface="Arial Rounded MT Bold" panose="020F0704030504030204" pitchFamily="34" charset="0"/>
              </a:rPr>
              <a:t> Principle</a:t>
            </a:r>
            <a:endParaRPr lang="en-US" sz="11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of </a:t>
            </a:r>
            <a:endParaRPr lang="en-US" sz="11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“KISS”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2326125" y="2518815"/>
            <a:ext cx="7539750" cy="1820370"/>
          </a:xfrm>
          <a:prstGeom prst="rect">
            <a:avLst/>
          </a:prstGeom>
          <a:solidFill>
            <a:schemeClr val="bg1">
              <a:alpha val="90000"/>
            </a:schemeClr>
          </a:solidFill>
        </p:spPr>
        <p:txBody>
          <a:bodyPr wrap="square" rtlCol="0">
            <a:spAutoFit/>
          </a:bodyPr>
          <a:lstStyle/>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Give God Your Best</a:t>
            </a:r>
            <a:endParaRPr lang="en-US" sz="4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4000" b="1" dirty="0">
                <a:effectLst>
                  <a:outerShdw blurRad="38100" dist="38100" dir="2700000" algn="tl">
                    <a:srgbClr val="000000">
                      <a:alpha val="43137"/>
                    </a:srgbClr>
                  </a:outerShdw>
                </a:effectLst>
                <a:latin typeface="Arial Rounded MT Bold" panose="020F0704030504030204" pitchFamily="34" charset="0"/>
              </a:rPr>
              <a:t>Refuse to Give Him Leftovers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 presetClass="entr" presetSubtype="9"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25" fill="hold">
                            <p:stCondLst>
                              <p:cond delay="8000"/>
                            </p:stCondLst>
                            <p:childTnLst>
                              <p:par>
                                <p:cTn id="26" presetID="6" presetClass="entr" presetSubtype="16" fill="hold" nodeType="afterEffect">
                                  <p:stCondLst>
                                    <p:cond delay="100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circle(in)">
                                      <p:cBhvr>
                                        <p:cTn id="2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953461" cy="6493565"/>
          </a:xfrm>
        </p:spPr>
        <p:txBody>
          <a:bodyPr>
            <a:normAutofit/>
          </a:bodyPr>
          <a:lstStyle/>
          <a:p>
            <a:pPr marL="0" indent="0" algn="ctr">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Joy to the world, the Lord is come!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Let earth receive her King;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Let every heart prepare Him room,</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And heaven and nature sing,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And heaven and nature sing,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And heaven, and heaven, and nature sing.</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Joy to the world, the Savior reigns!</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Let men their songs employ;</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While fields and floods, rocks, hills and plains</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Repeat the sounding joy,</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Repeat the sounding joy,</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Repeat, repeat, the sounding joy.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85530"/>
            <a:ext cx="11754678" cy="6480313"/>
          </a:xfrm>
        </p:spPr>
        <p:txBody>
          <a:bodyPr>
            <a:normAutofit/>
          </a:bodyPr>
          <a:lstStyle/>
          <a:p>
            <a:pPr marL="0" indent="0" algn="ctr">
              <a:lnSpc>
                <a:spcPct val="11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Silent night, Holy night,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All is calm, All is bright</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Round yon virgin mother and child.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Holy infant so tender and mild,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Sleep in heavenly peace.</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Sleep in heavenly peace.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endParaRPr lang="en-US" dirty="0">
              <a:effectLst>
                <a:outerShdw blurRad="38100" dist="38100" dir="2700000" algn="tl">
                  <a:srgbClr val="000000">
                    <a:alpha val="43137"/>
                  </a:srgbClr>
                </a:outerShdw>
              </a:effectLst>
            </a:endParaRPr>
          </a:p>
          <a:p>
            <a:pPr marL="0" indent="0">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85530"/>
            <a:ext cx="11754678" cy="6480313"/>
          </a:xfrm>
        </p:spPr>
        <p:txBody>
          <a:bodyPr>
            <a:normAutofit/>
          </a:bodyPr>
          <a:lstStyle/>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Silent night, Holy night,</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Shepherds quake at the sight,</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Glories stream from heaven afar,</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Heavenly hosts sing alleluia;</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Christ the Savior, is born!</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Christ the Savior, is born!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Silent night, Holy night,</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Son of God, Love's pure light</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Radiant beams from thy holy face,</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With the dawn of redeeming grace,</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Jesus, Lord, at thy birth.</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Jesus, Lord, at thy birth.</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980049" y="273630"/>
            <a:ext cx="8229024" cy="5308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485"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9pPr>
          </a:lstStyle>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O Lord my God</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When I in awesome wonder</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Consider all the worlds</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Thy hands have made</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I see the stars</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I hear the rolling thunder</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Thy pow'r thru'out</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The universe displayed</a:t>
            </a:r>
            <a:endParaRPr lang="en-US" altLang="en-US" sz="3990" b="1" dirty="0">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980049" y="273630"/>
            <a:ext cx="8229024" cy="5308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5485"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charset="-122"/>
              </a:defRPr>
            </a:lvl9pPr>
          </a:lstStyle>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Then sings my soul</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My Savior God to Thee</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How great Thou art</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How great Thou art</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Then sings my soul</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My Savior God to Thee</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How great Thou art</a:t>
            </a:r>
            <a:endParaRPr lang="en-US" altLang="en-US" sz="3990" b="1" dirty="0">
              <a:effectLst>
                <a:outerShdw blurRad="38100" dist="38100" dir="2700000" algn="tl">
                  <a:srgbClr val="000000">
                    <a:alpha val="43137"/>
                  </a:srgbClr>
                </a:outerShdw>
              </a:effectLst>
            </a:endParaRPr>
          </a:p>
          <a:p>
            <a:pPr algn="ctr" eaLnBrk="1">
              <a:buClr>
                <a:srgbClr val="000000"/>
              </a:buClr>
              <a:buSzPct val="100000"/>
              <a:buFont typeface="Times New Roman" panose="02020603050405020304" pitchFamily="18" charset="0"/>
              <a:buNone/>
              <a:defRPr/>
            </a:pPr>
            <a:r>
              <a:rPr lang="en-US" altLang="en-US" sz="3990" b="1" dirty="0">
                <a:effectLst>
                  <a:outerShdw blurRad="38100" dist="38100" dir="2700000" algn="tl">
                    <a:srgbClr val="000000">
                      <a:alpha val="43137"/>
                    </a:srgbClr>
                  </a:outerShdw>
                </a:effectLst>
              </a:rPr>
              <a:t>How great Thou art</a:t>
            </a:r>
            <a:endParaRPr lang="en-US" altLang="en-US" sz="3990" b="1" dirty="0">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029" y="272144"/>
            <a:ext cx="11538857" cy="6291942"/>
          </a:xfrm>
        </p:spPr>
        <p:txBody>
          <a:bodyPr/>
          <a:lstStyle/>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87086"/>
            <a:ext cx="11691257" cy="6574971"/>
          </a:xfrm>
        </p:spPr>
        <p:txBody>
          <a:bodyPr>
            <a:normAutofit fontScale="85000" lnSpcReduction="20000"/>
          </a:bodyPr>
          <a:lstStyle/>
          <a:p>
            <a:pPr marL="0" marR="0" fontAlgn="base">
              <a:lnSpc>
                <a:spcPct val="120000"/>
              </a:lnSpc>
              <a:spcBef>
                <a:spcPts val="0"/>
              </a:spcBef>
              <a:spcAft>
                <a:spcPts val="0"/>
              </a:spcAft>
            </a:pP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God exhorts us to do all for the glory of God (</a:t>
            </a:r>
            <a:r>
              <a:rPr lang="en-US" sz="3300" u="none" strike="noStrike" dirty="0">
                <a:solidFill>
                  <a:srgbClr val="666666"/>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1"/>
              </a:rPr>
              <a:t>1 Cor. 10:31</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to work at whatev ver we do with all our heart (</a:t>
            </a:r>
            <a:r>
              <a:rPr lang="en-US" sz="3300" u="none" strike="noStrike" dirty="0">
                <a:solidFill>
                  <a:srgbClr val="666666"/>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2"/>
              </a:rPr>
              <a:t>Col. 3:23</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we are to “do it all in the name of the Lord Jesus” (</a:t>
            </a:r>
            <a:r>
              <a:rPr lang="en-US" sz="3300" u="none" strike="noStrike" dirty="0">
                <a:solidFill>
                  <a:srgbClr val="666666"/>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3"/>
              </a:rPr>
              <a:t>Col. 3:17</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3300" u="none" strike="noStrike" dirty="0">
                <a:solidFill>
                  <a:srgbClr val="666666"/>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4"/>
              </a:rPr>
              <a:t>2 Timothy 2:15</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says, “Do your best to present yourself to God as one approved …” We read of our need to test our own actions (</a:t>
            </a:r>
            <a:r>
              <a:rPr lang="en-US" sz="3300" u="none" strike="noStrike" dirty="0">
                <a:solidFill>
                  <a:srgbClr val="666666"/>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5"/>
              </a:rPr>
              <a:t>Gal. 6:4</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to “run in such a way as to get the prize … not like someone running aimlessly” (</a:t>
            </a:r>
            <a:r>
              <a:rPr lang="en-US" sz="3300" u="none" strike="noStrike" dirty="0">
                <a:solidFill>
                  <a:srgbClr val="666666"/>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6"/>
              </a:rPr>
              <a:t>1 Cor. 9:24-27</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Certainly verses like these suggest that we give God our best.</a:t>
            </a:r>
            <a:endParaRPr lang="en-US" sz="3300"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fontAlgn="base">
              <a:lnSpc>
                <a:spcPct val="120000"/>
              </a:lnSpc>
              <a:spcBef>
                <a:spcPts val="0"/>
              </a:spcBef>
              <a:spcAft>
                <a:spcPts val="0"/>
              </a:spcAft>
            </a:pP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Before continuing on, please be sure to read the </a:t>
            </a:r>
            <a:r>
              <a:rPr lang="en-US" sz="3300" u="none" strike="noStrike" dirty="0">
                <a:solidFill>
                  <a:srgbClr val="326693"/>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hlinkClick r:id="rId7"/>
              </a:rPr>
              <a:t>previous post</a:t>
            </a:r>
            <a:r>
              <a:rPr lang="en-US" sz="3300"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for some clarification of what it does not mean to do or give our best to God. What follows must be read with an understanding that this is not about gaining merit or applause but rather honoring God and doing whatever we do through His grace, power, and strength, not self-effort.</a:t>
            </a:r>
            <a:endParaRPr lang="en-US" sz="3300"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14" y="228600"/>
            <a:ext cx="10831286" cy="6368143"/>
          </a:xfrm>
        </p:spPr>
        <p:txBody>
          <a:bodyPr>
            <a:normAutofit/>
          </a:bodyPr>
          <a:lstStyle/>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Don't walk around the down and out</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Lend a helping hand instead of doubt</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And the kindness that you show every day</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Will help someone along their way</a:t>
            </a:r>
            <a:b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b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You got to try a little kindness, yes show a little kindness</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Just shine your light for everyone to see</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And if you try a little kindness, then you'll overlook the blindness</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a:p>
            <a:pPr marL="0" indent="0" algn="l">
              <a:lnSpc>
                <a:spcPct val="100000"/>
              </a:lnSpc>
              <a:buNone/>
            </a:pPr>
            <a:r>
              <a:rPr lang="en-US" sz="3200" b="1" i="0" dirty="0">
                <a:solidFill>
                  <a:srgbClr val="444444"/>
                </a:solidFill>
                <a:effectLst>
                  <a:outerShdw blurRad="38100" dist="38100" dir="2700000" algn="tl">
                    <a:srgbClr val="000000">
                      <a:alpha val="43137"/>
                    </a:srgbClr>
                  </a:outerShdw>
                </a:effectLst>
                <a:latin typeface="Roboto" panose="02000000000000000000" pitchFamily="2" charset="0"/>
              </a:rPr>
              <a:t>Of narrow-minded people on the narrow-minded streets</a:t>
            </a:r>
            <a:endParaRPr lang="en-US" sz="3200" b="1" i="0" dirty="0">
              <a:solidFill>
                <a:srgbClr val="444444"/>
              </a:solidFill>
              <a:effectLst>
                <a:outerShdw blurRad="38100" dist="38100" dir="2700000" algn="tl">
                  <a:srgbClr val="000000">
                    <a:alpha val="43137"/>
                  </a:srgbClr>
                </a:outerShdw>
              </a:effectLst>
              <a:latin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686" y="43539"/>
            <a:ext cx="10765970" cy="6814457"/>
          </a:xfrm>
          <a:solidFill>
            <a:schemeClr val="bg1">
              <a:alpha val="99000"/>
            </a:schemeClr>
          </a:solidFill>
        </p:spPr>
        <p:txBody>
          <a:bodyPr>
            <a:normAutofit lnSpcReduction="10000"/>
          </a:bodyPr>
          <a:lstStyle/>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Anybody Notice How Hard Things Have Been Lately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Challenge</a:t>
            </a:r>
            <a:r>
              <a:rPr lang="en-US" dirty="0">
                <a:effectLst>
                  <a:outerShdw blurRad="38100" dist="38100" dir="2700000" algn="tl">
                    <a:srgbClr val="000000">
                      <a:alpha val="43137"/>
                    </a:srgbClr>
                  </a:outerShdw>
                </a:effectLst>
                <a:latin typeface="Arial Rounded MT Bold" panose="020F0704030504030204" pitchFamily="34" charset="0"/>
              </a:rPr>
              <a:t>” is the Word of this Season</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Satan </a:t>
            </a:r>
            <a:r>
              <a:rPr lang="en-US" b="1" dirty="0">
                <a:effectLst>
                  <a:outerShdw blurRad="38100" dist="38100" dir="2700000" algn="tl">
                    <a:srgbClr val="000000">
                      <a:alpha val="43137"/>
                    </a:srgbClr>
                  </a:outerShdw>
                </a:effectLst>
                <a:latin typeface="Arial Rounded MT Bold" panose="020F0704030504030204" pitchFamily="34" charset="0"/>
              </a:rPr>
              <a:t>Sends</a:t>
            </a:r>
            <a:r>
              <a:rPr lang="en-US" dirty="0">
                <a:effectLst>
                  <a:outerShdw blurRad="38100" dist="38100" dir="2700000" algn="tl">
                    <a:srgbClr val="000000">
                      <a:alpha val="43137"/>
                    </a:srgbClr>
                  </a:outerShdw>
                </a:effectLst>
                <a:latin typeface="Arial Rounded MT Bold" panose="020F0704030504030204" pitchFamily="34" charset="0"/>
              </a:rPr>
              <a:t> Challenges to Break Us</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Break Our </a:t>
            </a:r>
            <a:r>
              <a:rPr lang="en-US" b="1" dirty="0">
                <a:effectLst>
                  <a:outerShdw blurRad="38100" dist="38100" dir="2700000" algn="tl">
                    <a:srgbClr val="000000">
                      <a:alpha val="43137"/>
                    </a:srgbClr>
                  </a:outerShdw>
                </a:effectLst>
                <a:latin typeface="Arial Rounded MT Bold" panose="020F0704030504030204" pitchFamily="34" charset="0"/>
              </a:rPr>
              <a:t>Commitment, Calling, Concentration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God </a:t>
            </a:r>
            <a:r>
              <a:rPr lang="en-US" b="1" dirty="0">
                <a:effectLst>
                  <a:outerShdw blurRad="38100" dist="38100" dir="2700000" algn="tl">
                    <a:srgbClr val="000000">
                      <a:alpha val="43137"/>
                    </a:srgbClr>
                  </a:outerShdw>
                </a:effectLst>
                <a:latin typeface="Arial Rounded MT Bold" panose="020F0704030504030204" pitchFamily="34" charset="0"/>
              </a:rPr>
              <a:t>Allows</a:t>
            </a:r>
            <a:r>
              <a:rPr lang="en-US" dirty="0">
                <a:effectLst>
                  <a:outerShdw blurRad="38100" dist="38100" dir="2700000" algn="tl">
                    <a:srgbClr val="000000">
                      <a:alpha val="43137"/>
                    </a:srgbClr>
                  </a:outerShdw>
                </a:effectLst>
                <a:latin typeface="Arial Rounded MT Bold" panose="020F0704030504030204" pitchFamily="34" charset="0"/>
              </a:rPr>
              <a:t> Challenges to Build Us</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Build Our </a:t>
            </a:r>
            <a:r>
              <a:rPr lang="en-US" b="1" dirty="0">
                <a:effectLst>
                  <a:outerShdw blurRad="38100" dist="38100" dir="2700000" algn="tl">
                    <a:srgbClr val="000000">
                      <a:alpha val="43137"/>
                    </a:srgbClr>
                  </a:outerShdw>
                </a:effectLst>
                <a:latin typeface="Arial Rounded MT Bold" panose="020F0704030504030204" pitchFamily="34" charset="0"/>
              </a:rPr>
              <a:t>Commitment, Calling, Concentration</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The </a:t>
            </a:r>
            <a:r>
              <a:rPr lang="en-US" b="1" dirty="0">
                <a:effectLst>
                  <a:outerShdw blurRad="38100" dist="38100" dir="2700000" algn="tl">
                    <a:srgbClr val="000000">
                      <a:alpha val="43137"/>
                    </a:srgbClr>
                  </a:outerShdw>
                </a:effectLst>
                <a:latin typeface="Arial Rounded MT Bold" panose="020F0704030504030204" pitchFamily="34" charset="0"/>
              </a:rPr>
              <a:t>Final Decision </a:t>
            </a:r>
            <a:r>
              <a:rPr lang="en-US" dirty="0">
                <a:effectLst>
                  <a:outerShdw blurRad="38100" dist="38100" dir="2700000" algn="tl">
                    <a:srgbClr val="000000">
                      <a:alpha val="43137"/>
                    </a:srgbClr>
                  </a:outerShdw>
                </a:effectLst>
                <a:latin typeface="Arial Rounded MT Bold" panose="020F0704030504030204" pitchFamily="34" charset="0"/>
              </a:rPr>
              <a:t>is </a:t>
            </a:r>
            <a:r>
              <a:rPr lang="en-US" b="1" dirty="0">
                <a:effectLst>
                  <a:outerShdw blurRad="38100" dist="38100" dir="2700000" algn="tl">
                    <a:srgbClr val="000000">
                      <a:alpha val="43137"/>
                    </a:srgbClr>
                  </a:outerShdw>
                </a:effectLst>
                <a:latin typeface="Arial Rounded MT Bold" panose="020F0704030504030204" pitchFamily="34" charset="0"/>
              </a:rPr>
              <a:t>Always Ours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One Way to Discover Which Way We Are Leaning?</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Are We Giving </a:t>
            </a:r>
            <a:r>
              <a:rPr lang="en-US" b="1" dirty="0">
                <a:effectLst>
                  <a:outerShdw blurRad="38100" dist="38100" dir="2700000" algn="tl">
                    <a:srgbClr val="000000">
                      <a:alpha val="43137"/>
                    </a:srgbClr>
                  </a:outerShdw>
                </a:effectLst>
                <a:latin typeface="Arial Rounded MT Bold" panose="020F0704030504030204" pitchFamily="34" charset="0"/>
              </a:rPr>
              <a:t>God Leftovers</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Is Our Commitment Waning?</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Our Calling </a:t>
            </a:r>
            <a:r>
              <a:rPr lang="en-US" b="1" dirty="0">
                <a:effectLst>
                  <a:outerShdw blurRad="38100" dist="38100" dir="2700000" algn="tl">
                    <a:srgbClr val="000000">
                      <a:alpha val="43137"/>
                    </a:srgbClr>
                  </a:outerShdw>
                </a:effectLst>
                <a:latin typeface="Arial Rounded MT Bold" panose="020F0704030504030204" pitchFamily="34" charset="0"/>
              </a:rPr>
              <a:t>Doubted?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Our Concentration Broken?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2000"/>
                                        <p:tgtEl>
                                          <p:spTgt spid="3">
                                            <p:txEl>
                                              <p:pRg st="8" end="8"/>
                                            </p:txEl>
                                          </p:spTgt>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2000"/>
                                        <p:tgtEl>
                                          <p:spTgt spid="3">
                                            <p:txEl>
                                              <p:pRg st="9" end="9"/>
                                            </p:txEl>
                                          </p:spTgt>
                                        </p:tgtEl>
                                      </p:cBhvr>
                                    </p:animEffect>
                                  </p:childTnLst>
                                </p:cTn>
                              </p:par>
                            </p:childTnLst>
                          </p:cTn>
                        </p:par>
                        <p:par>
                          <p:cTn id="52" fill="hold">
                            <p:stCondLst>
                              <p:cond delay="4000"/>
                            </p:stCondLst>
                            <p:childTnLst>
                              <p:par>
                                <p:cTn id="53" presetID="16" presetClass="entr" presetSubtype="21"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2000"/>
                                        <p:tgtEl>
                                          <p:spTgt spid="3">
                                            <p:txEl>
                                              <p:pRg st="10" end="10"/>
                                            </p:txEl>
                                          </p:spTgt>
                                        </p:tgtEl>
                                      </p:cBhvr>
                                    </p:animEffect>
                                  </p:childTnLst>
                                </p:cTn>
                              </p:par>
                            </p:childTnLst>
                          </p:cTn>
                        </p:par>
                        <p:par>
                          <p:cTn id="56" fill="hold">
                            <p:stCondLst>
                              <p:cond delay="6000"/>
                            </p:stCondLst>
                            <p:childTnLst>
                              <p:par>
                                <p:cTn id="57" presetID="16" presetClass="entr" presetSubtype="21" fill="hold" grpId="0"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barn(inVertical)">
                                      <p:cBhvr>
                                        <p:cTn id="59"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343" y="3309257"/>
            <a:ext cx="9786257" cy="3309257"/>
          </a:xfrm>
          <a:solidFill>
            <a:schemeClr val="bg1">
              <a:alpha val="90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A Good Way to Build vs Break Our…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Commitment, Calling, Concentration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Starts By Refusing to Give God Our Leftovers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When You Start Giving God Your Best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You Will Start Building/ Rebuilding Your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Commitment, Calling, Concentration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20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4386952"/>
            <a:ext cx="12192000" cy="2427513"/>
          </a:xfrm>
          <a:solidFill>
            <a:schemeClr val="bg1">
              <a:alpha val="90000"/>
            </a:schemeClr>
          </a:solidFill>
        </p:spPr>
        <p:txBody>
          <a:bodyPr>
            <a:normAutofit/>
          </a:bodyPr>
          <a:lstStyle/>
          <a:p>
            <a:pPr marL="0" marR="0" fontAlgn="base">
              <a:lnSpc>
                <a:spcPct val="100000"/>
              </a:lnSpc>
              <a:spcBef>
                <a:spcPts val="0"/>
              </a:spcBef>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your best to present yourself to God as one approved</a:t>
            </a:r>
            <a:r>
              <a:rPr lang="en-US" sz="33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300"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fontAlgn="base">
              <a:lnSpc>
                <a:spcPct val="100000"/>
              </a:lnSpc>
              <a:spcBef>
                <a:spcPts val="0"/>
              </a:spcBef>
              <a:spcAft>
                <a:spcPts val="1200"/>
              </a:spcAft>
              <a:buNone/>
            </a:pPr>
            <a:r>
              <a:rPr lang="en-US" sz="3300"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2 Tim 2:15</a:t>
            </a:r>
            <a:endParaRPr lang="en-US" sz="3300"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fontAlgn="base">
              <a:lnSpc>
                <a:spcPct val="100000"/>
              </a:lnSpc>
              <a:spcBef>
                <a:spcPts val="0"/>
              </a:spcBef>
              <a:spcAft>
                <a:spcPts val="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“run in such a way as to get the prize … not like   </a:t>
            </a:r>
            <a:endPar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fontAlgn="base">
              <a:lnSpc>
                <a:spcPct val="100000"/>
              </a:lnSpc>
              <a:spcBef>
                <a:spcPts val="0"/>
              </a:spcBef>
              <a:spcAft>
                <a:spcPts val="0"/>
              </a:spcAft>
              <a:buNone/>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someone running aimlessly” - </a:t>
            </a:r>
            <a:r>
              <a:rPr lang="en-US" sz="3300" b="1" u="none" strike="noStrike"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 Cor. 9:24-27</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5" name="Content Placeholder 2"/>
          <p:cNvSpPr txBox="1"/>
          <p:nvPr/>
        </p:nvSpPr>
        <p:spPr>
          <a:xfrm>
            <a:off x="0" y="163288"/>
            <a:ext cx="12192000" cy="2035628"/>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lnSpc>
                <a:spcPct val="100000"/>
              </a:lnSpc>
              <a:spcBef>
                <a:spcPts val="0"/>
              </a:spcBef>
              <a:spcAft>
                <a:spcPts val="120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God exhorts us to do all for the glory of God- </a:t>
            </a:r>
            <a:r>
              <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1 Cor. 10:31</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fontAlgn="base">
              <a:lnSpc>
                <a:spcPct val="100000"/>
              </a:lnSpc>
              <a:spcBef>
                <a:spcPts val="0"/>
              </a:spcBef>
              <a:spcAft>
                <a:spcPts val="120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To work at whatever we do with all our heart- </a:t>
            </a:r>
            <a:r>
              <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Col. 3:23</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fontAlgn="base">
              <a:lnSpc>
                <a:spcPct val="100000"/>
              </a:lnSpc>
              <a:spcBef>
                <a:spcPts val="0"/>
              </a:spcBef>
              <a:spcAft>
                <a:spcPts val="1200"/>
              </a:spcAft>
            </a:pPr>
            <a:r>
              <a:rPr lang="en-US" sz="3300"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it all in the name of the Lord Jesus- </a:t>
            </a:r>
            <a:r>
              <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Col. 3:17 </a:t>
            </a:r>
            <a:endParaRPr lang="en-US" sz="33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5">
                                            <p:txEl>
                                              <p:pRg st="0" end="0"/>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5">
                                            <p:txEl>
                                              <p:pRg st="1" end="1"/>
                                            </p:txEl>
                                          </p:spTgt>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randombar(horizontal)">
                                      <p:cBhvr>
                                        <p:cTn id="35" dur="500"/>
                                        <p:tgtEl>
                                          <p:spTgt spid="4">
                                            <p:bg/>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8" dur="500"/>
                                        <p:tgtEl>
                                          <p:spTgt spid="4">
                                            <p:txEl>
                                              <p:pRg st="0" end="0"/>
                                            </p:txEl>
                                          </p:spTgt>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par>
                          <p:cTn id="43" fill="hold">
                            <p:stCondLst>
                              <p:cond delay="1000"/>
                            </p:stCondLst>
                            <p:childTnLst>
                              <p:par>
                                <p:cTn id="44" presetID="14" presetClass="entr" presetSubtype="10" fill="hold" grpId="0" nodeType="after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6" dur="500"/>
                                        <p:tgtEl>
                                          <p:spTgt spid="4">
                                            <p:txEl>
                                              <p:pRg st="2" end="2"/>
                                            </p:txEl>
                                          </p:spTgt>
                                        </p:tgtEl>
                                      </p:cBhvr>
                                    </p:animEffect>
                                  </p:childTnLst>
                                </p:cTn>
                              </p:par>
                            </p:childTnLst>
                          </p:cTn>
                        </p:par>
                        <p:par>
                          <p:cTn id="47" fill="hold">
                            <p:stCondLst>
                              <p:cond delay="1500"/>
                            </p:stCondLst>
                            <p:childTnLst>
                              <p:par>
                                <p:cTn id="48" presetID="14" presetClass="entr" presetSubtype="10" fill="hold" grpId="0" nodeType="after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8857"/>
            <a:ext cx="12192000" cy="6640285"/>
          </a:xfrm>
          <a:solidFill>
            <a:schemeClr val="bg1">
              <a:alpha val="90000"/>
            </a:schemeClr>
          </a:solidFill>
        </p:spPr>
        <p:txBody>
          <a:bodyPr>
            <a:normAutofit fontScale="92500" lnSpcReduction="10000"/>
          </a:bodyPr>
          <a:lstStyle/>
          <a:p>
            <a:pPr marL="0" indent="0" algn="ctr">
              <a:lnSpc>
                <a:spcPct val="110000"/>
              </a:lnSpc>
              <a:spcBef>
                <a:spcPts val="600"/>
              </a:spcBef>
              <a:buNone/>
            </a:pPr>
            <a:r>
              <a:rPr lang="en-US" baseline="30000" dirty="0">
                <a:effectLst>
                  <a:outerShdw blurRad="38100" dist="38100" dir="2700000" algn="tl">
                    <a:srgbClr val="000000">
                      <a:alpha val="43137"/>
                    </a:srgbClr>
                  </a:outerShdw>
                </a:effectLst>
              </a:rPr>
              <a:t>1 </a:t>
            </a:r>
            <a:r>
              <a:rPr lang="en-US" sz="3000" dirty="0">
                <a:effectLst>
                  <a:outerShdw blurRad="38100" dist="38100" dir="2700000" algn="tl">
                    <a:srgbClr val="000000">
                      <a:alpha val="43137"/>
                    </a:srgbClr>
                  </a:outerShdw>
                </a:effectLst>
                <a:latin typeface="Bahnschrift Condensed" panose="020B0502040204020203" pitchFamily="34" charset="0"/>
              </a:rPr>
              <a:t> It was now two days before Passover and the Festival of Unleavened Bread. The leading priests and the teachers of religious law were still looking for an opportunity to capture Jesus secretly / kill him.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2 </a:t>
            </a:r>
            <a:r>
              <a:rPr lang="en-US" sz="3000" dirty="0">
                <a:effectLst>
                  <a:outerShdw blurRad="38100" dist="38100" dir="2700000" algn="tl">
                    <a:srgbClr val="000000">
                      <a:alpha val="43137"/>
                    </a:srgbClr>
                  </a:outerShdw>
                </a:effectLst>
                <a:latin typeface="Bahnschrift Condensed" panose="020B0502040204020203" pitchFamily="34" charset="0"/>
              </a:rPr>
              <a:t> “But not during the Passover celebration,” they agreed, “or the people may riot.”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3 </a:t>
            </a:r>
            <a:r>
              <a:rPr lang="en-US" sz="3000" dirty="0">
                <a:effectLst>
                  <a:outerShdw blurRad="38100" dist="38100" dir="2700000" algn="tl">
                    <a:srgbClr val="000000">
                      <a:alpha val="43137"/>
                    </a:srgbClr>
                  </a:outerShdw>
                </a:effectLst>
                <a:latin typeface="Bahnschrift Condensed" panose="020B0502040204020203" pitchFamily="34" charset="0"/>
              </a:rPr>
              <a:t> Meanwhile, Jesus was in Bethany at the home of Simon, a man who had previously had leprosy. While he was eating, a woman came in with a beautiful alabaster jar of expensive perfume made from essence of nard. She broke open the jar/ poured the perfume over his head.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4 </a:t>
            </a:r>
            <a:r>
              <a:rPr lang="en-US" sz="3000" dirty="0">
                <a:effectLst>
                  <a:outerShdw blurRad="38100" dist="38100" dir="2700000" algn="tl">
                    <a:srgbClr val="000000">
                      <a:alpha val="43137"/>
                    </a:srgbClr>
                  </a:outerShdw>
                </a:effectLst>
                <a:latin typeface="Bahnschrift Condensed" panose="020B0502040204020203" pitchFamily="34" charset="0"/>
              </a:rPr>
              <a:t> Some of those at the table were indignant. “Why waste such expensive perfume?” they asked.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5 </a:t>
            </a:r>
            <a:r>
              <a:rPr lang="en-US" sz="3000" dirty="0">
                <a:effectLst>
                  <a:outerShdw blurRad="38100" dist="38100" dir="2700000" algn="tl">
                    <a:srgbClr val="000000">
                      <a:alpha val="43137"/>
                    </a:srgbClr>
                  </a:outerShdw>
                </a:effectLst>
                <a:latin typeface="Bahnschrift Condensed" panose="020B0502040204020203" pitchFamily="34" charset="0"/>
              </a:rPr>
              <a:t> “It could have been sold for a year’s wages / the money given to the poor!” </a:t>
            </a:r>
            <a:endParaRPr lang="en-US" sz="3000" dirty="0">
              <a:effectLst>
                <a:outerShdw blurRad="38100" dist="38100" dir="2700000" algn="tl">
                  <a:srgbClr val="000000">
                    <a:alpha val="43137"/>
                  </a:srgbClr>
                </a:outerShdw>
              </a:effectLst>
              <a:latin typeface="Bahnschrift Condensed" panose="020B0502040204020203" pitchFamily="34" charset="0"/>
            </a:endParaRPr>
          </a:p>
          <a:p>
            <a:pPr marL="0" indent="0" algn="ctr">
              <a:lnSpc>
                <a:spcPct val="110000"/>
              </a:lnSpc>
              <a:spcBef>
                <a:spcPts val="0"/>
              </a:spcBef>
              <a:buNone/>
            </a:pPr>
            <a:r>
              <a:rPr lang="en-US" sz="3000" dirty="0">
                <a:effectLst>
                  <a:outerShdw blurRad="38100" dist="38100" dir="2700000" algn="tl">
                    <a:srgbClr val="000000">
                      <a:alpha val="43137"/>
                    </a:srgbClr>
                  </a:outerShdw>
                </a:effectLst>
                <a:latin typeface="Bahnschrift Condensed" panose="020B0502040204020203" pitchFamily="34" charset="0"/>
              </a:rPr>
              <a:t>So they scolded her harshly.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6 </a:t>
            </a:r>
            <a:r>
              <a:rPr lang="en-US" sz="3000" dirty="0">
                <a:effectLst>
                  <a:outerShdw blurRad="38100" dist="38100" dir="2700000" algn="tl">
                    <a:srgbClr val="000000">
                      <a:alpha val="43137"/>
                    </a:srgbClr>
                  </a:outerShdw>
                </a:effectLst>
                <a:latin typeface="Bahnschrift Condensed" panose="020B0502040204020203" pitchFamily="34" charset="0"/>
              </a:rPr>
              <a:t> But Jesus replied, “Leave her alone. Why criticize her for doing such a good thing to me?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7 </a:t>
            </a:r>
            <a:r>
              <a:rPr lang="en-US" sz="3000" dirty="0">
                <a:effectLst>
                  <a:outerShdw blurRad="38100" dist="38100" dir="2700000" algn="tl">
                    <a:srgbClr val="000000">
                      <a:alpha val="43137"/>
                    </a:srgbClr>
                  </a:outerShdw>
                </a:effectLst>
                <a:latin typeface="Bahnschrift Condensed" panose="020B0502040204020203" pitchFamily="34" charset="0"/>
              </a:rPr>
              <a:t> You will always have the poor among you, and you can help them whenever you want to. But you will not always have me.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8 </a:t>
            </a:r>
            <a:r>
              <a:rPr lang="en-US" sz="3000" dirty="0">
                <a:effectLst>
                  <a:outerShdw blurRad="38100" dist="38100" dir="2700000" algn="tl">
                    <a:srgbClr val="000000">
                      <a:alpha val="43137"/>
                    </a:srgbClr>
                  </a:outerShdw>
                </a:effectLst>
                <a:latin typeface="Bahnschrift Condensed" panose="020B0502040204020203" pitchFamily="34" charset="0"/>
              </a:rPr>
              <a:t> </a:t>
            </a:r>
            <a:r>
              <a:rPr lang="en-US" sz="3000" b="1" dirty="0">
                <a:effectLst>
                  <a:outerShdw blurRad="38100" dist="38100" dir="2700000" algn="tl">
                    <a:srgbClr val="000000">
                      <a:alpha val="43137"/>
                    </a:srgbClr>
                  </a:outerShdw>
                </a:effectLst>
                <a:latin typeface="Bahnschrift Condensed" panose="020B0502040204020203" pitchFamily="34" charset="0"/>
              </a:rPr>
              <a:t>She has done what she could </a:t>
            </a:r>
            <a:r>
              <a:rPr lang="en-US" sz="3000" dirty="0">
                <a:effectLst>
                  <a:outerShdw blurRad="38100" dist="38100" dir="2700000" algn="tl">
                    <a:srgbClr val="000000">
                      <a:alpha val="43137"/>
                    </a:srgbClr>
                  </a:outerShdw>
                </a:effectLst>
                <a:latin typeface="Bahnschrift Condensed" panose="020B0502040204020203" pitchFamily="34" charset="0"/>
              </a:rPr>
              <a:t>and has anointed my body for burial ahead of time. </a:t>
            </a:r>
            <a:br>
              <a:rPr lang="en-US" sz="3000" dirty="0">
                <a:effectLst>
                  <a:outerShdw blurRad="38100" dist="38100" dir="2700000" algn="tl">
                    <a:srgbClr val="000000">
                      <a:alpha val="43137"/>
                    </a:srgbClr>
                  </a:outerShdw>
                </a:effectLst>
                <a:latin typeface="Bahnschrift Condensed" panose="020B0502040204020203" pitchFamily="34" charset="0"/>
              </a:rPr>
            </a:br>
            <a:r>
              <a:rPr lang="en-US" sz="3000" baseline="30000" dirty="0">
                <a:effectLst>
                  <a:outerShdw blurRad="38100" dist="38100" dir="2700000" algn="tl">
                    <a:srgbClr val="000000">
                      <a:alpha val="43137"/>
                    </a:srgbClr>
                  </a:outerShdw>
                </a:effectLst>
                <a:latin typeface="Bahnschrift Condensed" panose="020B0502040204020203" pitchFamily="34" charset="0"/>
              </a:rPr>
              <a:t>9 </a:t>
            </a:r>
            <a:r>
              <a:rPr lang="en-US" sz="3000" dirty="0">
                <a:effectLst>
                  <a:outerShdw blurRad="38100" dist="38100" dir="2700000" algn="tl">
                    <a:srgbClr val="000000">
                      <a:alpha val="43137"/>
                    </a:srgbClr>
                  </a:outerShdw>
                </a:effectLst>
                <a:latin typeface="Bahnschrift Condensed" panose="020B0502040204020203" pitchFamily="34" charset="0"/>
              </a:rPr>
              <a:t> I tell you the truth, wherever the Good News is preached throughout the world, this woman’s deed will be remembered and discussed.”  -</a:t>
            </a:r>
            <a:r>
              <a:rPr lang="en-US" sz="3000" b="1" dirty="0">
                <a:effectLst>
                  <a:outerShdw blurRad="38100" dist="38100" dir="2700000" algn="tl">
                    <a:srgbClr val="000000">
                      <a:alpha val="43137"/>
                    </a:srgbClr>
                  </a:outerShdw>
                </a:effectLst>
                <a:latin typeface="Bahnschrift Condensed" panose="020B0502040204020203" pitchFamily="34" charset="0"/>
              </a:rPr>
              <a:t> Mark 14:1-9 (NLT2) </a:t>
            </a:r>
            <a:endParaRPr lang="en-US" dirty="0">
              <a:latin typeface="Bahnschrift Condensed"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3"/>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21154</Words>
  <Application>WPS Presentation</Application>
  <PresentationFormat>Widescreen</PresentationFormat>
  <Paragraphs>364</Paragraphs>
  <Slides>59</Slides>
  <Notes>2</Notes>
  <HiddenSlides>1</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59</vt:i4>
      </vt:variant>
    </vt:vector>
  </HeadingPairs>
  <TitlesOfParts>
    <vt:vector size="80" baseType="lpstr">
      <vt:lpstr>Arial</vt:lpstr>
      <vt:lpstr>SimSun</vt:lpstr>
      <vt:lpstr>Wingdings</vt:lpstr>
      <vt:lpstr>Arial Rounded MT Bold</vt:lpstr>
      <vt:lpstr>Congenial Black</vt:lpstr>
      <vt:lpstr>Usuazi Hosomozi</vt:lpstr>
      <vt:lpstr>Times New Roman</vt:lpstr>
      <vt:lpstr>Roboto</vt:lpstr>
      <vt:lpstr>Yantiq</vt:lpstr>
      <vt:lpstr>Calibri</vt:lpstr>
      <vt:lpstr>Microsoft YaHei</vt:lpstr>
      <vt:lpstr>Arial Unicode MS</vt:lpstr>
      <vt:lpstr>Calibri Light</vt:lpstr>
      <vt:lpstr>Bahnschrift SemiBold SemiCondensed</vt:lpstr>
      <vt:lpstr>Bahnschrift Condensed</vt:lpstr>
      <vt:lpstr>Helvetica</vt:lpstr>
      <vt:lpstr>inherit</vt:lpstr>
      <vt:lpstr>Ezra SIL</vt:lpstr>
      <vt:lpstr>Arial Unicode MS</vt:lpstr>
      <vt:lpstr>Helvetica Neue</vt:lpstr>
      <vt:lpstr>Office Theme</vt:lpstr>
      <vt:lpstr>PowerPoint 演示文稿</vt:lpstr>
      <vt:lpstr>PowerPoint 演示文稿</vt:lpstr>
      <vt:lpstr>PowerPoint 演示文稿</vt:lpstr>
      <vt:lpstr>From Surviving to Thriving P2 </vt:lpstr>
      <vt:lpstr>PowerPoint 演示文稿</vt:lpstr>
      <vt:lpstr>PowerPoint 演示文稿</vt:lpstr>
      <vt:lpstr>PowerPoint 演示文稿</vt:lpstr>
      <vt:lpstr>PowerPoint 演示文稿</vt:lpstr>
      <vt:lpstr>PowerPoint 演示文稿</vt:lpstr>
      <vt:lpstr>Alabaster Box</vt:lpstr>
      <vt:lpstr>PowerPoint 演示文稿</vt:lpstr>
      <vt:lpstr>Widow’s Mite</vt:lpstr>
      <vt:lpstr>PowerPoint 演示文稿</vt:lpstr>
      <vt:lpstr>David’s Powerful Choice</vt:lpstr>
      <vt:lpstr>PowerPoint 演示文稿</vt:lpstr>
      <vt:lpstr>PowerPoint 演示文稿</vt:lpstr>
      <vt:lpstr>PowerPoint 演示文稿</vt:lpstr>
      <vt:lpstr>PowerPoint 演示文稿</vt:lpstr>
      <vt:lpstr>Stewardship Involves…</vt:lpstr>
      <vt:lpstr>PowerPoint 演示文稿</vt:lpstr>
      <vt:lpstr>PowerPoint 演示文稿</vt:lpstr>
      <vt:lpstr>PowerPoint 演示文稿</vt:lpstr>
      <vt:lpstr>PowerPoint 演示文稿</vt:lpstr>
      <vt:lpstr>PowerPoint 演示文稿</vt:lpstr>
      <vt:lpstr>Biblical Examples</vt:lpstr>
      <vt:lpstr>PowerPoint 演示文稿</vt:lpstr>
      <vt:lpstr>PowerPoint 演示文稿</vt:lpstr>
      <vt:lpstr>PowerPoint 演示文稿</vt:lpstr>
      <vt:lpstr>PowerPoint 演示文稿</vt:lpstr>
      <vt:lpstr>PowerPoint 演示文稿</vt:lpstr>
      <vt:lpstr>Biblical Examples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Jesus Recognized Her Effort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194</cp:revision>
  <dcterms:created xsi:type="dcterms:W3CDTF">2022-12-28T23:06:00Z</dcterms:created>
  <dcterms:modified xsi:type="dcterms:W3CDTF">2023-01-08T22:43:38Z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D56FF835CA634A9990BFF5DFE037635D</vt:lpwstr>
  </property>
  <property fmtid="{D5CDD505-2E9C-101B-9397-08002B2CF9AE}" pid="3" name="KSOProductBuildVer">
    <vt:lpwstr>1033-11.2.0.11440</vt:lpwstr>
  </property>
</Properties>
</file>