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14" r:id="rId3"/>
    <p:sldId id="497" r:id="rId4"/>
    <p:sldId id="293" r:id="rId5"/>
    <p:sldId id="256" r:id="rId6"/>
    <p:sldId id="499" r:id="rId8"/>
    <p:sldId id="567" r:id="rId9"/>
    <p:sldId id="576" r:id="rId10"/>
    <p:sldId id="578" r:id="rId11"/>
    <p:sldId id="566" r:id="rId12"/>
    <p:sldId id="579" r:id="rId13"/>
    <p:sldId id="577" r:id="rId14"/>
    <p:sldId id="582" r:id="rId15"/>
    <p:sldId id="575" r:id="rId16"/>
    <p:sldId id="581" r:id="rId17"/>
    <p:sldId id="571"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1541" autoAdjust="0"/>
  </p:normalViewPr>
  <p:slideViewPr>
    <p:cSldViewPr snapToGrid="0">
      <p:cViewPr varScale="1">
        <p:scale>
          <a:sx n="54" d="100"/>
          <a:sy n="54" d="100"/>
        </p:scale>
        <p:origin x="1148" y="56"/>
      </p:cViewPr>
      <p:guideLst>
        <p:guide pos="3840"/>
        <p:guide orient="horz" pos="2160"/>
      </p:guideLst>
    </p:cSldViewPr>
  </p:slideViewPr>
  <p:outlineViewPr>
    <p:cViewPr>
      <p:scale>
        <a:sx n="33" d="100"/>
        <a:sy n="33" d="100"/>
      </p:scale>
      <p:origin x="0" y="-15392"/>
    </p:cViewPr>
  </p:outlineViewPr>
  <p:notesTextViewPr>
    <p:cViewPr>
      <p:scale>
        <a:sx n="1" d="1"/>
        <a:sy n="1" d="1"/>
      </p:scale>
      <p:origin x="0" y="0"/>
    </p:cViewPr>
  </p:notesTextViewPr>
  <p:sorterViewPr>
    <p:cViewPr>
      <p:scale>
        <a:sx n="100" d="100"/>
        <a:sy n="100" d="100"/>
      </p:scale>
      <p:origin x="0" y="-58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15886" y="992266"/>
            <a:ext cx="8251371" cy="4821626"/>
          </a:xfrm>
        </p:spPr>
        <p:txBody>
          <a:bodyPr>
            <a:normAutofit/>
          </a:bodyPr>
          <a:lstStyle/>
          <a:p>
            <a:pPr marL="0" indent="0" algn="ctr" eaLnBrk="1">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1000" b="-2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004"/>
            <a:ext cx="12192000" cy="5985162"/>
          </a:xfrm>
          <a:solidFill>
            <a:schemeClr val="bg1">
              <a:alpha val="90000"/>
            </a:schemeClr>
          </a:solidFill>
        </p:spPr>
        <p:txBody>
          <a:bodyPr>
            <a:normAutofit/>
          </a:bodyPr>
          <a:lstStyle/>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COMBATIVES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600"/>
              </a:spcAft>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people are armed and ready for an argument.  They listen only to find the flaw in what you say or how you say it.  And they enjoy disagreeing with whatever is said. </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ANALYSTS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nSpc>
                <a:spcPct val="100000"/>
              </a:lnSpc>
              <a:spcBef>
                <a:spcPts val="0"/>
              </a:spcBef>
              <a:spcAft>
                <a:spcPts val="750"/>
              </a:spcAft>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people are constantly in the role of counselor.  They’re ready to provide you with a few “this is how you could have said that better” ideas, but do very little, if any.</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First 5 Types of Listeners are Usually:</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Ineffective</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Insufficient</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Insulting</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55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outVertical)">
                                      <p:cBhvr>
                                        <p:cTn id="19" dur="20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out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outVertical)">
                                      <p:cBhvr>
                                        <p:cTn id="36" dur="2000"/>
                                        <p:tgtEl>
                                          <p:spTgt spid="3">
                                            <p:txEl>
                                              <p:pRg st="6" end="6"/>
                                            </p:txEl>
                                          </p:spTgt>
                                        </p:tgtEl>
                                      </p:cBhvr>
                                    </p:animEffect>
                                  </p:childTnLst>
                                </p:cTn>
                              </p:par>
                            </p:childTnLst>
                          </p:cTn>
                        </p:par>
                        <p:par>
                          <p:cTn id="37" fill="hold">
                            <p:stCondLst>
                              <p:cond delay="6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739708">
            <a:off x="201881" y="1721922"/>
            <a:ext cx="11744696" cy="2968832"/>
          </a:xfrm>
          <a:solidFill>
            <a:schemeClr val="bg1"/>
          </a:solidFill>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Proverbs 18:13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He that answereth a matter before he heareth </a:t>
            </a:r>
            <a:r>
              <a:rPr lang="en-US" i="1" dirty="0">
                <a:effectLst>
                  <a:outerShdw blurRad="38100" dist="38100" dir="2700000" algn="tl">
                    <a:srgbClr val="000000">
                      <a:alpha val="43137"/>
                    </a:srgbClr>
                  </a:outerShdw>
                </a:effectLst>
                <a:latin typeface="Arial Rounded MT Bold" panose="020F0704030504030204" pitchFamily="34" charset="0"/>
              </a:rPr>
              <a:t>it</a:t>
            </a:r>
            <a:r>
              <a:rPr lang="en-US" dirty="0">
                <a:effectLst>
                  <a:outerShdw blurRad="38100" dist="38100" dir="2700000" algn="tl">
                    <a:srgbClr val="000000">
                      <a:alpha val="43137"/>
                    </a:srgbClr>
                  </a:outerShdw>
                </a:effectLst>
                <a:latin typeface="Arial Rounded MT Bold" panose="020F0704030504030204" pitchFamily="34" charset="0"/>
              </a:rPr>
              <a:t>, it </a:t>
            </a:r>
            <a:r>
              <a:rPr lang="en-US" i="1" dirty="0">
                <a:effectLst>
                  <a:outerShdw blurRad="38100" dist="38100" dir="2700000" algn="tl">
                    <a:srgbClr val="000000">
                      <a:alpha val="43137"/>
                    </a:srgbClr>
                  </a:outerShdw>
                </a:effectLst>
                <a:latin typeface="Arial Rounded MT Bold" panose="020F0704030504030204" pitchFamily="34" charset="0"/>
              </a:rPr>
              <a:t>is</a:t>
            </a:r>
            <a:r>
              <a:rPr lang="en-US" dirty="0">
                <a:effectLst>
                  <a:outerShdw blurRad="38100" dist="38100" dir="2700000" algn="tl">
                    <a:srgbClr val="000000">
                      <a:alpha val="43137"/>
                    </a:srgbClr>
                  </a:outerShdw>
                </a:effectLst>
                <a:latin typeface="Arial Rounded MT Bold" panose="020F0704030504030204" pitchFamily="34" charset="0"/>
              </a:rPr>
              <a:t> folly and shame unto him. </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Proverbs 18:13 (NLT2)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13 </a:t>
            </a:r>
            <a:r>
              <a:rPr lang="en-US" dirty="0">
                <a:effectLst>
                  <a:outerShdw blurRad="38100" dist="38100" dir="2700000" algn="tl">
                    <a:srgbClr val="000000">
                      <a:alpha val="43137"/>
                    </a:srgbClr>
                  </a:outerShdw>
                </a:effectLst>
                <a:latin typeface="Arial Rounded MT Bold" panose="020F0704030504030204" pitchFamily="34" charset="0"/>
              </a:rPr>
              <a:t> Spouting off before listening to the facts is both shameful and foolish.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rgbClr val="FF0000"/>
          </a:solidFill>
        </p:spPr>
        <p:txBody>
          <a:bodyPr>
            <a:normAutofit/>
          </a:bodyPr>
          <a:lstStyle/>
          <a:p>
            <a:pPr marL="0" marR="0" indent="0" algn="ctr">
              <a:lnSpc>
                <a:spcPct val="100000"/>
              </a:lnSpc>
              <a:spcBef>
                <a:spcPts val="0"/>
              </a:spcBef>
              <a:spcAft>
                <a:spcPts val="750"/>
              </a:spcAft>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Six Different Kinds of Listeners.</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PREOCCUPIEDS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OUT-TO-LUNCHERS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WHATEVERS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COMBATIVES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ANALYSTS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 First 5 Hurt More Than They Help</a:t>
            </a:r>
            <a:endPar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1200"/>
              </a:spcAft>
              <a:buNone/>
            </a:pPr>
            <a:r>
              <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But There is Better Way</a:t>
            </a:r>
            <a:endParaRPr lang="en-US" sz="4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50000"/>
              </a:lnSpc>
              <a:spcBef>
                <a:spcPts val="0"/>
              </a:spcBef>
              <a:buNone/>
            </a:pP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l">
              <a:lnSpc>
                <a:spcPct val="100000"/>
              </a:lnSpc>
              <a:spcBef>
                <a:spcPts val="0"/>
              </a:spcBef>
              <a:spcAft>
                <a:spcPts val="750"/>
              </a:spcAft>
              <a:buNone/>
            </a:pPr>
            <a:endParaRPr lang="en-US" dirty="0">
              <a:effectLst>
                <a:outerShdw blurRad="38100" dist="38100" dir="2700000" algn="tl">
                  <a:srgbClr val="000000">
                    <a:alpha val="43137"/>
                  </a:srgbClr>
                </a:outerShdw>
              </a:effectLst>
            </a:endParaRPr>
          </a:p>
          <a:p>
            <a:pPr marL="0" marR="0" indent="0" algn="ctr">
              <a:lnSpc>
                <a:spcPct val="100000"/>
              </a:lnSpc>
              <a:spcBef>
                <a:spcPts val="0"/>
              </a:spcBef>
              <a:spcAft>
                <a:spcPts val="1200"/>
              </a:spcAft>
              <a:buNone/>
            </a:pP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750"/>
              </a:spcAft>
              <a:buNone/>
            </a:pP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l">
              <a:lnSpc>
                <a:spcPct val="100000"/>
              </a:lnSpc>
              <a:spcBef>
                <a:spcPts val="0"/>
              </a:spcBef>
              <a:spcAft>
                <a:spcPts val="750"/>
              </a:spcAft>
              <a:buNone/>
            </a:pP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4" name="Content Placeholder 2"/>
          <p:cNvSpPr txBox="1"/>
          <p:nvPr/>
        </p:nvSpPr>
        <p:spPr>
          <a:xfrm>
            <a:off x="0" y="0"/>
            <a:ext cx="12192000" cy="6810498"/>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50"/>
              </a:spcAft>
              <a:buFont typeface="Arial" panose="020B0604020202020204" pitchFamily="34" charset="0"/>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Six Different Kinds of Listeners.</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00000"/>
              </a:lnSpc>
              <a:spcBef>
                <a:spcPts val="0"/>
              </a:spcBef>
              <a:spcAft>
                <a:spcPts val="1200"/>
              </a:spcAft>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PREOCCUPIEDS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00000"/>
              </a:lnSpc>
              <a:spcBef>
                <a:spcPts val="0"/>
              </a:spcBef>
              <a:spcAft>
                <a:spcPts val="1200"/>
              </a:spcAft>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OUT-TO-LUNCHERS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00000"/>
              </a:lnSpc>
              <a:spcBef>
                <a:spcPts val="0"/>
              </a:spcBef>
              <a:spcAft>
                <a:spcPts val="1200"/>
              </a:spcAft>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WHATEVERS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00000"/>
              </a:lnSpc>
              <a:spcBef>
                <a:spcPts val="0"/>
              </a:spcBef>
              <a:spcAft>
                <a:spcPts val="1200"/>
              </a:spcAft>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COMBATIVES</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00000"/>
              </a:lnSpc>
              <a:spcBef>
                <a:spcPts val="0"/>
              </a:spcBef>
              <a:spcAft>
                <a:spcPts val="1200"/>
              </a:spcAft>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ANALYSTS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50000"/>
              </a:lnSpc>
              <a:spcBef>
                <a:spcPts val="0"/>
              </a:spcBef>
              <a:buFont typeface="Arial" panose="020B0604020202020204" pitchFamily="34" charset="0"/>
              <a:buNone/>
            </a:pPr>
            <a:r>
              <a:rPr lang="en-US"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ENGAGERS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5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are the consciously aware listeners.  They listen with their eyes, ears, and hearts, and want more than anything to hear what God is saying to them</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gn="ctr">
              <a:lnSpc>
                <a:spcPct val="150000"/>
              </a:lnSpc>
              <a:spcBef>
                <a:spcPts val="0"/>
              </a:spcBef>
              <a:buFont typeface="Arial" panose="020B0604020202020204" pitchFamily="34" charset="0"/>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AND OTHERS.  This is listening at the highest level -ACTIVE</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750"/>
              </a:spcAft>
              <a:buFont typeface="Arial" panose="020B0604020202020204" pitchFamily="34" charset="0"/>
              <a:buNone/>
            </a:pPr>
            <a:endParaRPr lang="en-US" dirty="0">
              <a:effectLst>
                <a:outerShdw blurRad="38100" dist="38100" dir="2700000" algn="tl">
                  <a:srgbClr val="000000">
                    <a:alpha val="43137"/>
                  </a:srgbClr>
                </a:outerShdw>
              </a:effectLst>
            </a:endParaRPr>
          </a:p>
          <a:p>
            <a:pPr marL="0" indent="0" algn="ctr">
              <a:lnSpc>
                <a:spcPct val="100000"/>
              </a:lnSpc>
              <a:spcBef>
                <a:spcPts val="0"/>
              </a:spcBef>
              <a:spcAft>
                <a:spcPts val="1200"/>
              </a:spcAft>
              <a:buFont typeface="Arial" panose="020B0604020202020204" pitchFamily="34" charset="0"/>
              <a:buNone/>
            </a:pP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750"/>
              </a:spcAft>
              <a:buFont typeface="Arial" panose="020B0604020202020204" pitchFamily="34" charset="0"/>
              <a:buNone/>
            </a:pP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lnSpc>
                <a:spcPct val="100000"/>
              </a:lnSpc>
              <a:spcBef>
                <a:spcPts val="0"/>
              </a:spcBef>
              <a:spcAft>
                <a:spcPts val="750"/>
              </a:spcAft>
              <a:buFont typeface="Arial" panose="020B0604020202020204" pitchFamily="34" charset="0"/>
              <a:buNone/>
            </a:pP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arn(inVertical)">
                                      <p:cBhvr>
                                        <p:cTn id="34" dur="500"/>
                                        <p:tgtEl>
                                          <p:spTgt spid="4">
                                            <p:txEl>
                                              <p:pRg st="7" end="7"/>
                                            </p:txEl>
                                          </p:spTgt>
                                        </p:tgtEl>
                                      </p:cBhvr>
                                    </p:animEffect>
                                  </p:childTnLst>
                                </p:cTn>
                              </p:par>
                            </p:childTnLst>
                          </p:cTn>
                        </p:par>
                        <p:par>
                          <p:cTn id="35" fill="hold">
                            <p:stCondLst>
                              <p:cond delay="1000"/>
                            </p:stCondLst>
                            <p:childTnLst>
                              <p:par>
                                <p:cTn id="36" presetID="16" presetClass="entr" presetSubtype="21" fill="hold" nodeType="after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barn(inVertical)">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416"/>
            <a:ext cx="10515600" cy="5070764"/>
          </a:xfrm>
          <a:solidFill>
            <a:schemeClr val="bg1">
              <a:alpha val="90000"/>
            </a:schemeClr>
          </a:solidFill>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Listen to Understand.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Resist the Urge to Listen to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600"/>
              </a:spcBef>
              <a:spcAft>
                <a:spcPts val="600"/>
              </a:spcAft>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True, Sustained, Active Listening is a Great Act of Faith, and a Great Means of Grace, Both for Ourselves and for Others in the Fellowship. </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ctr">
              <a:lnSpc>
                <a:spcPct val="100000"/>
              </a:lnSpc>
              <a:spcBef>
                <a:spcPts val="600"/>
              </a:spcBef>
              <a:spcAft>
                <a:spcPts val="600"/>
              </a:spcAft>
              <a:buNone/>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The Scripture for Christian Listening:</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spcBef>
                <a:spcPts val="600"/>
              </a:spcBef>
              <a:spcAft>
                <a:spcPts val="600"/>
              </a:spcAft>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James 1:19: “Let every person be quick to hear, slow to speak, slow to anger.”</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ctr">
              <a:lnSpc>
                <a:spcPct val="100000"/>
              </a:lnSpc>
              <a:spcBef>
                <a:spcPts val="600"/>
              </a:spcBef>
              <a:spcAft>
                <a:spcPts val="600"/>
              </a:spcAft>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It’s Simple Enough In Principle, and Nearly Impossible to Live.</a:t>
            </a:r>
            <a:endParaRPr lang="en-US" b="1" dirty="0">
              <a:effectLst>
                <a:outerShdw blurRad="38100" dist="38100" dir="2700000" algn="tl">
                  <a:srgbClr val="000000">
                    <a:alpha val="43137"/>
                  </a:srgbClr>
                </a:outerShdw>
              </a:effectLst>
            </a:endParaRPr>
          </a:p>
          <a:p>
            <a:pPr marL="0" indent="0" algn="ctr">
              <a:lnSpc>
                <a:spcPct val="150000"/>
              </a:lnSpc>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edge">
                                      <p:cBhvr>
                                        <p:cTn id="28" dur="2000"/>
                                        <p:tgtEl>
                                          <p:spTgt spid="3">
                                            <p:txEl>
                                              <p:pRg st="4" end="4"/>
                                            </p:txEl>
                                          </p:spTgt>
                                        </p:tgtEl>
                                      </p:cBhvr>
                                    </p:animEffect>
                                  </p:childTnLst>
                                </p:cTn>
                              </p:par>
                            </p:childTnLst>
                          </p:cTn>
                        </p:par>
                        <p:par>
                          <p:cTn id="29" fill="hold">
                            <p:stCondLst>
                              <p:cond delay="4000"/>
                            </p:stCondLst>
                            <p:childTnLst>
                              <p:par>
                                <p:cTn id="30" presetID="2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004"/>
            <a:ext cx="12192000" cy="6762996"/>
          </a:xfrm>
          <a:solidFill>
            <a:schemeClr val="bg1">
              <a:alpha val="90000"/>
            </a:schemeClr>
          </a:solidFill>
        </p:spPr>
        <p:txBody>
          <a:bodyPr>
            <a:noAutofit/>
          </a:bodyPr>
          <a:lstStyle/>
          <a:p>
            <a:pPr marL="0" marR="0" indent="0" algn="ctr">
              <a:lnSpc>
                <a:spcPct val="100000"/>
              </a:lnSpc>
              <a:spcBef>
                <a:spcPts val="240"/>
              </a:spcBef>
              <a:buNone/>
            </a:pPr>
            <a:r>
              <a:rPr lang="en-US" sz="25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Don't Feel You Must Do the Talking</a:t>
            </a:r>
            <a:endParaRPr lang="en-US" sz="25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"[There is] a time to tear/ a time to mend, a time to be silent / a time to speak."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-Ecc 3:7</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Don't Give Premature Advice</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"He who answers before listening</a:t>
            </a:r>
            <a:r>
              <a:rPr lang="en-US" sz="25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that is his folly and his shame."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18:13</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 Don't Become Defensive</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man's wisdom gives him patience; it is to his glory to overlook an offense."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19:11</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 Don't Become Hot-Tempered</a:t>
            </a:r>
            <a:endParaRPr lang="en-US" sz="25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hot-tempered man stirs up dissension, but a patient man calms a quarrel."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15:18</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Don't Laugh At Others</a:t>
            </a:r>
            <a:endParaRPr lang="en-US" sz="25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man who lacks judgment derides his neighbor, but a man of understanding holds his tongue."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11:12</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 Don't Hold On To Hatred.</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"Hatred stirs up dissension, but love covers over all wrongs."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10:12</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 Don’t Break a Confidence.</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spcAft>
                <a:spcPts val="800"/>
              </a:spcAft>
              <a:buNone/>
            </a:pPr>
            <a:r>
              <a:rPr lang="en-US" sz="25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gossip betrays a confidence, but a trustworthy man keeps a secret." -</a:t>
            </a:r>
            <a:r>
              <a:rPr lang="en-US" sz="25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Prov 11:13</a:t>
            </a:r>
            <a:endParaRPr lang="en-US" sz="25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6" dur="2000"/>
                                        <p:tgtEl>
                                          <p:spTgt spid="3">
                                            <p:txEl>
                                              <p:pRg st="8" end="8"/>
                                            </p:txEl>
                                          </p:spTgt>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2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2000"/>
                                        <p:tgtEl>
                                          <p:spTgt spid="3">
                                            <p:txEl>
                                              <p:pRg st="10" end="10"/>
                                            </p:txEl>
                                          </p:spTgt>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 calcmode="lin" valueType="num">
                                      <p:cBhvr>
                                        <p:cTn id="83"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4"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5" dur="2000"/>
                                        <p:tgtEl>
                                          <p:spTgt spid="3">
                                            <p:txEl>
                                              <p:pRg st="11" end="1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p:cTn id="90" dur="2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1" dur="20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2" dur="2000"/>
                                        <p:tgtEl>
                                          <p:spTgt spid="3">
                                            <p:txEl>
                                              <p:pRg st="12" end="12"/>
                                            </p:txEl>
                                          </p:spTgt>
                                        </p:tgtEl>
                                      </p:cBhvr>
                                    </p:animEffect>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 calcmode="lin" valueType="num">
                                      <p:cBhvr>
                                        <p:cTn id="96"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7"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8"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8"/>
          <p:cNvSpPr>
            <a:spLocks noGrp="1" noRot="1" noChangeAspect="1" noMove="1" noResize="1" noEditPoints="1" noAdjustHandles="1" noChangeArrowheads="1" noChangeShapeType="1" noTextEdit="1"/>
          </p:cNvSpPr>
          <p:nvPr/>
        </p:nvSpPr>
        <p:spPr>
          <a:xfrm>
            <a:off x="484632" y="485804"/>
            <a:ext cx="2686328" cy="3510776"/>
          </a:xfrm>
          <a:prstGeom prst="rect">
            <a:avLst/>
          </a:prstGeom>
          <a:solidFill>
            <a:srgbClr val="FFFFFF"/>
          </a:solidFill>
          <a:ln w="63500">
            <a:solidFill>
              <a:srgbClr val="363A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Be slow to speak and quick to listen. | Inspirational quotes motivation ..."/>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01134" y="1025172"/>
            <a:ext cx="2400376" cy="2400376"/>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p:cNvSpPr>
            <a:spLocks noGrp="1" noRot="1" noChangeAspect="1" noMove="1" noResize="1" noEditPoints="1" noAdjustHandles="1" noChangeArrowheads="1" noChangeShapeType="1" noTextEdit="1"/>
          </p:cNvSpPr>
          <p:nvPr/>
        </p:nvSpPr>
        <p:spPr>
          <a:xfrm>
            <a:off x="3347949" y="485804"/>
            <a:ext cx="2686328" cy="3510776"/>
          </a:xfrm>
          <a:prstGeom prst="rect">
            <a:avLst/>
          </a:prstGeom>
          <a:solidFill>
            <a:srgbClr val="FFFFFF"/>
          </a:solidFill>
          <a:ln w="63500">
            <a:solidFill>
              <a:srgbClr val="363A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YES! There has been situations that have made me uncomfortable to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7059" y="1058591"/>
            <a:ext cx="2333643" cy="2333643"/>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a:spLocks noGrp="1" noRot="1" noChangeAspect="1" noMove="1" noResize="1" noEditPoints="1" noAdjustHandles="1" noChangeArrowheads="1" noChangeShapeType="1" noTextEdit="1"/>
          </p:cNvSpPr>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Taken by love by Melissa fost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66" y="4390753"/>
            <a:ext cx="2333643" cy="1750232"/>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p:cNvSpPr>
            <a:spLocks noGrp="1" noRot="1" noChangeAspect="1" noMove="1" noResize="1" noEditPoints="1" noAdjustHandles="1" noChangeArrowheads="1" noChangeShapeType="1" noTextEdit="1"/>
          </p:cNvSpPr>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Peaceful conflict resolution part 2 peace found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08169" y="4412052"/>
            <a:ext cx="2333643" cy="1750232"/>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46"/>
          <p:cNvSpPr>
            <a:spLocks noGrp="1" noRot="1" noChangeAspect="1" noMove="1" noResize="1" noEditPoints="1" noAdjustHandles="1" noChangeArrowheads="1" noChangeShapeType="1" noTextEdit="1"/>
          </p:cNvSpPr>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quot;Be quick to listen, slow to speak and slow to become angry.&quot; #James 1: ..."/>
          <p:cNvPicPr>
            <a:picLocks noChangeAspect="1" noChangeArrowheads="1"/>
          </p:cNvPicPr>
          <p:nvPr/>
        </p:nvPicPr>
        <p:blipFill rotWithShape="1">
          <a:blip r:embed="rId5">
            <a:extLst>
              <a:ext uri="{28A0092B-C50C-407E-A947-70E740481C1C}">
                <a14:useLocalDpi xmlns:a14="http://schemas.microsoft.com/office/drawing/2010/main" val="0"/>
              </a:ext>
            </a:extLst>
          </a:blip>
          <a:srcRect b="6668"/>
          <a:stretch>
            <a:fillRect/>
          </a:stretch>
        </p:blipFill>
        <p:spPr bwMode="auto">
          <a:xfrm>
            <a:off x="6373177" y="1143721"/>
            <a:ext cx="5157201" cy="4572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500"/>
                                  </p:stCondLst>
                                  <p:childTnLst>
                                    <p:set>
                                      <p:cBhvr>
                                        <p:cTn id="6" dur="1" fill="hold">
                                          <p:stCondLst>
                                            <p:cond delay="0"/>
                                          </p:stCondLst>
                                        </p:cTn>
                                        <p:tgtEl>
                                          <p:spTgt spid="1034"/>
                                        </p:tgtEl>
                                        <p:attrNameLst>
                                          <p:attrName>style.visibility</p:attrName>
                                        </p:attrNameLst>
                                      </p:cBhvr>
                                      <p:to>
                                        <p:strVal val="visible"/>
                                      </p:to>
                                    </p:set>
                                    <p:animEffect transition="in" filter="checkerboard(across)">
                                      <p:cBhvr>
                                        <p:cTn id="7" dur="500"/>
                                        <p:tgtEl>
                                          <p:spTgt spid="1034"/>
                                        </p:tgtEl>
                                      </p:cBhvr>
                                    </p:animEffect>
                                  </p:childTnLst>
                                </p:cTn>
                              </p:par>
                            </p:childTnLst>
                          </p:cTn>
                        </p:par>
                        <p:par>
                          <p:cTn id="8" fill="hold">
                            <p:stCondLst>
                              <p:cond delay="2000"/>
                            </p:stCondLst>
                            <p:childTnLst>
                              <p:par>
                                <p:cTn id="9" presetID="6" presetClass="entr" presetSubtype="32" fill="hold" nodeType="afterEffect">
                                  <p:stCondLst>
                                    <p:cond delay="1000"/>
                                  </p:stCondLst>
                                  <p:childTnLst>
                                    <p:set>
                                      <p:cBhvr>
                                        <p:cTn id="10" dur="1" fill="hold">
                                          <p:stCondLst>
                                            <p:cond delay="0"/>
                                          </p:stCondLst>
                                        </p:cTn>
                                        <p:tgtEl>
                                          <p:spTgt spid="1032"/>
                                        </p:tgtEl>
                                        <p:attrNameLst>
                                          <p:attrName>style.visibility</p:attrName>
                                        </p:attrNameLst>
                                      </p:cBhvr>
                                      <p:to>
                                        <p:strVal val="visible"/>
                                      </p:to>
                                    </p:set>
                                    <p:animEffect transition="in" filter="circle(out)">
                                      <p:cBhvr>
                                        <p:cTn id="11" dur="2000"/>
                                        <p:tgtEl>
                                          <p:spTgt spid="1032"/>
                                        </p:tgtEl>
                                      </p:cBhvr>
                                    </p:animEffect>
                                  </p:childTnLst>
                                </p:cTn>
                              </p:par>
                            </p:childTnLst>
                          </p:cTn>
                        </p:par>
                        <p:par>
                          <p:cTn id="12" fill="hold">
                            <p:stCondLst>
                              <p:cond delay="5000"/>
                            </p:stCondLst>
                            <p:childTnLst>
                              <p:par>
                                <p:cTn id="13" presetID="8" presetClass="entr" presetSubtype="16" fill="hold" nodeType="afterEffect">
                                  <p:stCondLst>
                                    <p:cond delay="1000"/>
                                  </p:stCondLst>
                                  <p:childTnLst>
                                    <p:set>
                                      <p:cBhvr>
                                        <p:cTn id="14" dur="1" fill="hold">
                                          <p:stCondLst>
                                            <p:cond delay="0"/>
                                          </p:stCondLst>
                                        </p:cTn>
                                        <p:tgtEl>
                                          <p:spTgt spid="1026"/>
                                        </p:tgtEl>
                                        <p:attrNameLst>
                                          <p:attrName>style.visibility</p:attrName>
                                        </p:attrNameLst>
                                      </p:cBhvr>
                                      <p:to>
                                        <p:strVal val="visible"/>
                                      </p:to>
                                    </p:set>
                                    <p:animEffect transition="in" filter="diamond(in)">
                                      <p:cBhvr>
                                        <p:cTn id="15" dur="2000"/>
                                        <p:tgtEl>
                                          <p:spTgt spid="1026"/>
                                        </p:tgtEl>
                                      </p:cBhvr>
                                    </p:animEffect>
                                  </p:childTnLst>
                                </p:cTn>
                              </p:par>
                            </p:childTnLst>
                          </p:cTn>
                        </p:par>
                        <p:par>
                          <p:cTn id="16" fill="hold">
                            <p:stCondLst>
                              <p:cond delay="8000"/>
                            </p:stCondLst>
                            <p:childTnLst>
                              <p:par>
                                <p:cTn id="17" presetID="2" presetClass="entr" presetSubtype="4" fill="hold" nodeType="afterEffect">
                                  <p:stCondLst>
                                    <p:cond delay="1000"/>
                                  </p:stCondLst>
                                  <p:childTnLst>
                                    <p:set>
                                      <p:cBhvr>
                                        <p:cTn id="18" dur="2000" fill="hold">
                                          <p:stCondLst>
                                            <p:cond delay="0"/>
                                          </p:stCondLst>
                                        </p:cTn>
                                        <p:tgtEl>
                                          <p:spTgt spid="1030"/>
                                        </p:tgtEl>
                                        <p:attrNameLst>
                                          <p:attrName>style.visibility</p:attrName>
                                        </p:attrNameLst>
                                      </p:cBhvr>
                                      <p:to>
                                        <p:strVal val="visible"/>
                                      </p:to>
                                    </p:set>
                                    <p:anim calcmode="lin" valueType="num">
                                      <p:cBhvr additive="base">
                                        <p:cTn id="19" dur="2000" fill="hold"/>
                                        <p:tgtEl>
                                          <p:spTgt spid="1030"/>
                                        </p:tgtEl>
                                        <p:attrNameLst>
                                          <p:attrName>ppt_x</p:attrName>
                                        </p:attrNameLst>
                                      </p:cBhvr>
                                      <p:tavLst>
                                        <p:tav tm="0">
                                          <p:val>
                                            <p:strVal val="#ppt_x"/>
                                          </p:val>
                                        </p:tav>
                                        <p:tav tm="100000">
                                          <p:val>
                                            <p:strVal val="#ppt_x"/>
                                          </p:val>
                                        </p:tav>
                                      </p:tavLst>
                                    </p:anim>
                                    <p:anim calcmode="lin" valueType="num">
                                      <p:cBhvr additive="base">
                                        <p:cTn id="20" dur="20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1000"/>
                                  </p:stCondLst>
                                  <p:childTnLst>
                                    <p:set>
                                      <p:cBhvr>
                                        <p:cTn id="24" dur="1000" fill="hold">
                                          <p:stCondLst>
                                            <p:cond delay="0"/>
                                          </p:stCondLst>
                                        </p:cTn>
                                        <p:tgtEl>
                                          <p:spTgt spid="1028"/>
                                        </p:tgtEl>
                                        <p:attrNameLst>
                                          <p:attrName>style.visibility</p:attrName>
                                        </p:attrNameLst>
                                      </p:cBhvr>
                                      <p:to>
                                        <p:strVal val="visible"/>
                                      </p:to>
                                    </p:set>
                                    <p:animEffect transition="in" filter="blinds(horizontal)">
                                      <p:cBhvr>
                                        <p:cTn id="25"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343"/>
            <a:ext cx="10515600" cy="6400800"/>
          </a:xfrm>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For This NEW…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Year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Start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Challenges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Victories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Help Me to Take Advantage of These New Opportunities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2805" y="64770"/>
            <a:ext cx="11137900" cy="88646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Bahnschrift SemiBold SemiCondensed" panose="020B0502040204020203" pitchFamily="34" charset="0"/>
              </a:rPr>
              <a:t>From Surviving to Thriving </a:t>
            </a:r>
            <a:r>
              <a:rPr lang="en-US" b="1" dirty="0" err="1">
                <a:effectLst>
                  <a:outerShdw blurRad="38100" dist="38100" dir="2700000" algn="tl">
                    <a:srgbClr val="000000">
                      <a:alpha val="43137"/>
                    </a:srgbClr>
                  </a:outerShdw>
                </a:effectLst>
                <a:latin typeface="Bahnschrift SemiBold SemiCondensed" panose="020B0502040204020203" pitchFamily="34" charset="0"/>
              </a:rPr>
              <a:t>P4a</a:t>
            </a:r>
            <a:r>
              <a:rPr lang="en-US" b="1" dirty="0">
                <a:effectLst>
                  <a:outerShdw blurRad="38100" dist="38100" dir="2700000" algn="tl">
                    <a:srgbClr val="000000">
                      <a:alpha val="43137"/>
                    </a:srgbClr>
                  </a:outerShdw>
                </a:effectLst>
                <a:latin typeface="Bahnschrift SemiBold SemiCondensed" panose="020B0502040204020203" pitchFamily="34" charset="0"/>
              </a:rPr>
              <a:t> </a:t>
            </a:r>
            <a:endParaRPr lang="en-US" b="1" dirty="0">
              <a:effectLst>
                <a:outerShdw blurRad="38100" dist="38100" dir="2700000" algn="tl">
                  <a:srgbClr val="000000">
                    <a:alpha val="43137"/>
                  </a:srgbClr>
                </a:outerShdw>
              </a:effectLst>
              <a:latin typeface="Bahnschrift SemiBold SemiCondensed" panose="020B0502040204020203" pitchFamily="34" charset="0"/>
            </a:endParaRPr>
          </a:p>
        </p:txBody>
      </p:sp>
      <p:sp>
        <p:nvSpPr>
          <p:cNvPr id="3" name="TextBox 2"/>
          <p:cNvSpPr txBox="1"/>
          <p:nvPr/>
        </p:nvSpPr>
        <p:spPr>
          <a:xfrm>
            <a:off x="2950029" y="5146917"/>
            <a:ext cx="694255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New Year – New ________________</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 Box 3"/>
          <p:cNvSpPr txBox="1"/>
          <p:nvPr/>
        </p:nvSpPr>
        <p:spPr>
          <a:xfrm>
            <a:off x="3142615" y="3354070"/>
            <a:ext cx="309880" cy="368300"/>
          </a:xfrm>
          <a:prstGeom prst="rect">
            <a:avLst/>
          </a:prstGeom>
          <a:noFill/>
        </p:spPr>
        <p:txBody>
          <a:bodyPr wrap="non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3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500743"/>
            <a:ext cx="11408229" cy="6172200"/>
          </a:xfrm>
        </p:spPr>
        <p:txBody>
          <a:bodyPr/>
          <a:lstStyle/>
          <a:p>
            <a:pPr marL="0" indent="0" algn="ctr">
              <a:lnSpc>
                <a:spcPct val="100000"/>
              </a:lnSpc>
              <a:buNone/>
            </a:pPr>
            <a:r>
              <a:rPr lang="en-US" sz="11500" b="1" dirty="0">
                <a:effectLst>
                  <a:outerShdw blurRad="38100" dist="38100" dir="2700000" algn="tl">
                    <a:srgbClr val="000000">
                      <a:alpha val="43137"/>
                    </a:srgbClr>
                  </a:outerShdw>
                </a:effectLst>
                <a:latin typeface="Arial Rounded MT Bold" panose="020F0704030504030204" pitchFamily="34" charset="0"/>
              </a:rPr>
              <a:t>4th 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555668" y="2518815"/>
            <a:ext cx="9239002" cy="1569660"/>
          </a:xfrm>
          <a:prstGeom prst="rect">
            <a:avLst/>
          </a:prstGeom>
          <a:solidFill>
            <a:schemeClr val="bg1">
              <a:alpha val="90000"/>
            </a:schemeClr>
          </a:solidFill>
        </p:spPr>
        <p:txBody>
          <a:bodyPr wrap="square" rtlCol="0">
            <a:spAutoFit/>
          </a:bodyPr>
          <a:lstStyle/>
          <a:p>
            <a:pPr algn="ctr"/>
            <a:r>
              <a:rPr lang="en-US" sz="4800" b="1" dirty="0">
                <a:effectLst>
                  <a:outerShdw blurRad="38100" dist="38100" dir="2700000" algn="tl">
                    <a:srgbClr val="000000">
                      <a:alpha val="43137"/>
                    </a:srgbClr>
                  </a:outerShdw>
                </a:effectLst>
                <a:latin typeface="Arial Rounded MT Bold" panose="020F0704030504030204" pitchFamily="34" charset="0"/>
              </a:rPr>
              <a:t>Two For One</a:t>
            </a:r>
            <a:endParaRPr lang="en-US" sz="4800" b="1" dirty="0">
              <a:effectLst>
                <a:outerShdw blurRad="38100" dist="38100" dir="2700000" algn="tl">
                  <a:srgbClr val="000000">
                    <a:alpha val="43137"/>
                  </a:srgbClr>
                </a:outerShdw>
              </a:effectLst>
              <a:latin typeface="Arial Rounded MT Bold" panose="020F0704030504030204" pitchFamily="34" charset="0"/>
            </a:endParaRPr>
          </a:p>
          <a:p>
            <a:pPr algn="ctr"/>
            <a:r>
              <a:rPr lang="en-US" sz="4800" b="1" dirty="0">
                <a:effectLst>
                  <a:outerShdw blurRad="38100" dist="38100" dir="2700000" algn="tl">
                    <a:srgbClr val="000000">
                      <a:alpha val="43137"/>
                    </a:srgbClr>
                  </a:outerShdw>
                </a:effectLst>
                <a:latin typeface="Arial Rounded MT Bold" panose="020F0704030504030204" pitchFamily="34" charset="0"/>
              </a:rPr>
              <a:t>Special</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 presetClass="entr" presetSubtype="9"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0-#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par>
                          <p:cTn id="24" fill="hold">
                            <p:stCondLst>
                              <p:cond delay="8000"/>
                            </p:stCondLst>
                            <p:childTnLst>
                              <p:par>
                                <p:cTn id="25" presetID="6" presetClass="entr" presetSubtype="16"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7"/>
            <a:ext cx="10515600" cy="819396"/>
          </a:xfrm>
        </p:spPr>
        <p:txBody>
          <a:bodyPr/>
          <a:lstStyle/>
          <a:p>
            <a:endParaRPr lang="en-US" dirty="0"/>
          </a:p>
        </p:txBody>
      </p:sp>
      <p:sp>
        <p:nvSpPr>
          <p:cNvPr id="3" name="Content Placeholder 2"/>
          <p:cNvSpPr>
            <a:spLocks noGrp="1"/>
          </p:cNvSpPr>
          <p:nvPr>
            <p:ph idx="1"/>
          </p:nvPr>
        </p:nvSpPr>
        <p:spPr>
          <a:xfrm>
            <a:off x="1793173" y="1033152"/>
            <a:ext cx="10141527" cy="5237019"/>
          </a:xfrm>
          <a:solidFill>
            <a:schemeClr val="bg1"/>
          </a:solidFill>
        </p:spPr>
        <p:txBody>
          <a:bodyPr>
            <a:normAutofit/>
          </a:bodyPr>
          <a:lstStyle/>
          <a:p>
            <a:pPr marL="0" indent="0" algn="ctr">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God Gave Us Two Ears and One Mouth</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dirty="0">
                <a:effectLst>
                  <a:outerShdw blurRad="38100" dist="38100" dir="2700000" algn="tl">
                    <a:srgbClr val="000000">
                      <a:alpha val="43137"/>
                    </a:srgbClr>
                  </a:outerShdw>
                </a:effectLst>
                <a:latin typeface="Arial Rounded MT Bold" panose="020F0704030504030204" pitchFamily="34" charset="0"/>
              </a:rPr>
              <a:t>It Sounds Like God Wants Us to Listen…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…Twice as Much as We Talk</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dirty="0">
                <a:effectLst>
                  <a:outerShdw blurRad="38100" dist="38100" dir="2700000" algn="tl">
                    <a:srgbClr val="000000">
                      <a:alpha val="43137"/>
                    </a:srgbClr>
                  </a:outerShdw>
                </a:effectLst>
                <a:latin typeface="Arial Rounded MT Bold" panose="020F0704030504030204" pitchFamily="34" charset="0"/>
              </a:rPr>
              <a:t>But Listening is a Lot More Complicated…</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…Than It Sounds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dirty="0">
                <a:effectLst>
                  <a:outerShdw blurRad="38100" dist="38100" dir="2700000" algn="tl">
                    <a:srgbClr val="000000">
                      <a:alpha val="43137"/>
                    </a:srgbClr>
                  </a:outerShdw>
                </a:effectLst>
                <a:latin typeface="Arial Rounded MT Bold" panose="020F0704030504030204" pitchFamily="34" charset="0"/>
              </a:rPr>
              <a:t>If Done Correctly It Brings…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Help and Healing</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200" dirty="0">
                <a:effectLst>
                  <a:outerShdw blurRad="38100" dist="38100" dir="2700000" algn="tl">
                    <a:srgbClr val="000000">
                      <a:alpha val="43137"/>
                    </a:srgbClr>
                  </a:outerShdw>
                </a:effectLst>
                <a:latin typeface="Arial Rounded MT Bold" panose="020F0704030504030204" pitchFamily="34" charset="0"/>
              </a:rPr>
              <a:t>If Done Incorrectly It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Hinders and Hurts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2000"/>
                                        <p:tgtEl>
                                          <p:spTgt spid="3">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2000"/>
                                        <p:tgtEl>
                                          <p:spTgt spid="3">
                                            <p:txEl>
                                              <p:pRg st="3" end="3"/>
                                            </p:txEl>
                                          </p:spTgt>
                                        </p:tgtEl>
                                      </p:cBhvr>
                                    </p:animEffect>
                                  </p:childTnLst>
                                </p:cTn>
                              </p:par>
                            </p:childTnLst>
                          </p:cTn>
                        </p:par>
                        <p:par>
                          <p:cTn id="25" fill="hold">
                            <p:stCondLst>
                              <p:cond delay="2000"/>
                            </p:stCondLst>
                            <p:childTnLst>
                              <p:par>
                                <p:cTn id="26" presetID="16" presetClass="entr" presetSubtype="2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Horizontal)">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Horizontal)">
                                      <p:cBhvr>
                                        <p:cTn id="33" dur="2000"/>
                                        <p:tgtEl>
                                          <p:spTgt spid="3">
                                            <p:txEl>
                                              <p:pRg st="5" end="5"/>
                                            </p:txEl>
                                          </p:spTgt>
                                        </p:tgtEl>
                                      </p:cBhvr>
                                    </p:animEffect>
                                  </p:childTnLst>
                                </p:cTn>
                              </p:par>
                            </p:childTnLst>
                          </p:cTn>
                        </p:par>
                        <p:par>
                          <p:cTn id="34" fill="hold">
                            <p:stCondLst>
                              <p:cond delay="2000"/>
                            </p:stCondLst>
                            <p:childTnLst>
                              <p:par>
                                <p:cTn id="35" presetID="16" presetClass="entr" presetSubtype="2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Horizontal)">
                                      <p:cBhvr>
                                        <p:cTn id="42" dur="2000"/>
                                        <p:tgtEl>
                                          <p:spTgt spid="3">
                                            <p:txEl>
                                              <p:pRg st="7" end="7"/>
                                            </p:txEl>
                                          </p:spTgt>
                                        </p:tgtEl>
                                      </p:cBhvr>
                                    </p:animEffect>
                                  </p:childTnLst>
                                </p:cTn>
                              </p:par>
                            </p:childTnLst>
                          </p:cTn>
                        </p:par>
                        <p:par>
                          <p:cTn id="43" fill="hold">
                            <p:stCondLst>
                              <p:cond delay="2000"/>
                            </p:stCondLst>
                            <p:childTnLst>
                              <p:par>
                                <p:cTn id="44" presetID="16" presetClass="entr" presetSubtype="26"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Horizont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8210797" cy="4351338"/>
          </a:xfrm>
          <a:solidFill>
            <a:schemeClr val="bg1">
              <a:alpha val="9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Our World is Collapsing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Communication Has All But Stopped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There is a Lot of Sabre Rattling…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…But Very Little Actual Listening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World Needs to Listen to God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And Listen to Each Other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2000"/>
                                        <p:tgtEl>
                                          <p:spTgt spid="3">
                                            <p:txEl>
                                              <p:pRg st="5" end="5"/>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985653"/>
            <a:ext cx="11661569" cy="5106390"/>
          </a:xfrm>
          <a:solidFill>
            <a:schemeClr val="bg1">
              <a:alpha val="94000"/>
            </a:schemeClr>
          </a:solidFill>
        </p:spPr>
        <p:txBody>
          <a:bodyPr/>
          <a:lstStyle/>
          <a:p>
            <a:pPr marL="0" marR="0" indent="0" algn="ctr">
              <a:lnSpc>
                <a:spcPct val="100000"/>
              </a:lnSpc>
              <a:spcBef>
                <a:spcPts val="0"/>
              </a:spcBef>
              <a:spcAft>
                <a:spcPts val="8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Everyone likes to Be Heard... to Be Understood... to Matter! </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8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Again remember the saying, "God gave us one mouth and two ears so we would listen twice as much as we speak." </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800"/>
              </a:spcAft>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While everyone wants to be heard, not everyone wants to hear... to listen... to understand. Maybe that is one reason Jesus gave us what is known as </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Golden Rule: </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800"/>
              </a:spcAft>
              <a:buNone/>
            </a:pP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"Do to others as you would have them do to you"</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Luke 6:31</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0000"/>
              </a:lnSpc>
              <a:spcBef>
                <a:spcPts val="1200"/>
              </a:spcBef>
              <a:buNone/>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The Two for </a:t>
            </a:r>
            <a:r>
              <a:rPr lang="en-US" b="1">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One Special: </a:t>
            </a:r>
            <a:endPar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marR="0" indent="0" algn="ctr">
              <a:lnSpc>
                <a:spcPct val="100000"/>
              </a:lnSpc>
              <a:spcBef>
                <a:spcPts val="0"/>
              </a:spcBef>
              <a:buNone/>
            </a:pP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"My dear brothers, take note of this: Everyone should be quick to listen, </a:t>
            </a:r>
            <a:endPar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800"/>
              </a:spcAft>
              <a:buNone/>
            </a:pPr>
            <a:r>
              <a:rPr lang="en-US"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slow to speak and slow to become angry."</a:t>
            </a: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James 1:19</a:t>
            </a:r>
            <a:endPar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par>
                          <p:cTn id="62" fill="hold">
                            <p:stCondLst>
                              <p:cond delay="4000"/>
                            </p:stCondLst>
                            <p:childTnLst>
                              <p:par>
                                <p:cTn id="63" presetID="31" presetClass="entr" presetSubtype="0" fill="hold" grpId="0"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993"/>
            <a:ext cx="12192000" cy="5142014"/>
          </a:xfrm>
          <a:solidFill>
            <a:schemeClr val="bg1">
              <a:alpha val="90000"/>
            </a:schemeClr>
          </a:solidFill>
        </p:spPr>
        <p:txBody>
          <a:bodyPr>
            <a:normAutofit/>
          </a:bodyPr>
          <a:lstStyle/>
          <a:p>
            <a:pPr marL="0" marR="0" indent="0" algn="ctr">
              <a:lnSpc>
                <a:spcPct val="100000"/>
              </a:lnSpc>
              <a:spcBef>
                <a:spcPts val="0"/>
              </a:spcBef>
              <a:spcAft>
                <a:spcPts val="750"/>
              </a:spcAft>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Six Different Kinds of Listeners.</a:t>
            </a:r>
            <a:endPar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PREOCCUPIEDS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lgn="ctr">
              <a:lnSpc>
                <a:spcPct val="100000"/>
              </a:lnSpc>
              <a:spcBef>
                <a:spcPts val="0"/>
              </a:spcBef>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people come across as rushed, constantly looking around or </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spcAft>
                <a:spcPts val="750"/>
              </a:spcAft>
              <a:buNone/>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doing something else. </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OUT-TO-LUNCHERS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00000"/>
              </a:lnSpc>
              <a:spcBef>
                <a:spcPts val="0"/>
              </a:spcBef>
              <a:spcAft>
                <a:spcPts val="1200"/>
              </a:spcAft>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people are physically here, but mentally they’re not.  This is determined by the blank look on their faces and the occasional drool.  </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lnSpc>
                <a:spcPct val="100000"/>
              </a:lnSpc>
              <a:spcBef>
                <a:spcPts val="0"/>
              </a:spcBef>
              <a:buNone/>
            </a:pPr>
            <a:r>
              <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WHATEVERS</a:t>
            </a:r>
            <a:endParaRPr lang="en-U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algn="ctr">
              <a:lnSpc>
                <a:spcPct val="100000"/>
              </a:lnSpc>
              <a:spcBef>
                <a:spcPts val="0"/>
              </a:spcBef>
              <a:spcAft>
                <a:spcPts val="750"/>
              </a:spcAft>
            </a:pPr>
            <a:r>
              <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These people remain aloof, and show little reaction when listening.  They don’t seem to care about anything you have to say.  </a:t>
            </a:r>
            <a:endParaRPr lang="en-US"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out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outVertical)">
                                      <p:cBhvr>
                                        <p:cTn id="37" dur="2000"/>
                                        <p:tgtEl>
                                          <p:spTgt spid="3">
                                            <p:txEl>
                                              <p:pRg st="6" end="6"/>
                                            </p:txEl>
                                          </p:spTgt>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4097</Words>
  <Application>WPS Presentation</Application>
  <PresentationFormat>Widescreen</PresentationFormat>
  <Paragraphs>131</Paragraphs>
  <Slides>15</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SimSun</vt:lpstr>
      <vt:lpstr>Wingdings</vt:lpstr>
      <vt:lpstr>Arial Rounded MT Bold</vt:lpstr>
      <vt:lpstr>Times New Roman</vt:lpstr>
      <vt:lpstr>Microsoft YaHei</vt:lpstr>
      <vt:lpstr>Calibri</vt:lpstr>
      <vt:lpstr>Arial Unicode MS</vt:lpstr>
      <vt:lpstr>Calibri Light</vt:lpstr>
      <vt:lpstr>Bahnschrift SemiBold SemiCondensed</vt:lpstr>
      <vt:lpstr>Roboto</vt:lpstr>
      <vt:lpstr>Yantiq</vt:lpstr>
      <vt:lpstr>-apple-system</vt:lpstr>
      <vt:lpstr>Ezra SIL</vt:lpstr>
      <vt:lpstr>Helvetica Neue</vt:lpstr>
      <vt:lpstr>Congenial Black</vt:lpstr>
      <vt:lpstr>Usuazi Hosomozi</vt:lpstr>
      <vt:lpstr>Office Theme</vt:lpstr>
      <vt:lpstr>PowerPoint 演示文稿</vt:lpstr>
      <vt:lpstr>PowerPoint 演示文稿</vt:lpstr>
      <vt:lpstr>PowerPoint 演示文稿</vt:lpstr>
      <vt:lpstr>From Surviving to Thriving P4a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342</cp:revision>
  <cp:lastPrinted>2023-01-11T13:56:00Z</cp:lastPrinted>
  <dcterms:created xsi:type="dcterms:W3CDTF">2022-12-28T23:06:00Z</dcterms:created>
  <dcterms:modified xsi:type="dcterms:W3CDTF">2023-01-22T20:02:59Z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2FDCE37EE7FB49ACA7D36C294D948247</vt:lpwstr>
  </property>
  <property fmtid="{D5CDD505-2E9C-101B-9397-08002B2CF9AE}" pid="3" name="KSOProductBuildVer">
    <vt:lpwstr>1033-11.2.0.11440</vt:lpwstr>
  </property>
</Properties>
</file>