
<file path=[Content_Types].xml><?xml version="1.0" encoding="utf-8"?>
<Types xmlns="http://schemas.openxmlformats.org/package/2006/content-types">
  <Default Extension="jpeg" ContentType="image/jpeg"/>
  <Default Extension="JPG" ContentType="image/.jpg"/>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93" r:id="rId3"/>
    <p:sldId id="256" r:id="rId4"/>
    <p:sldId id="609" r:id="rId5"/>
    <p:sldId id="499" r:id="rId6"/>
    <p:sldId id="610" r:id="rId7"/>
    <p:sldId id="613" r:id="rId8"/>
    <p:sldId id="607" r:id="rId9"/>
    <p:sldId id="608" r:id="rId10"/>
    <p:sldId id="606" r:id="rId11"/>
    <p:sldId id="604" r:id="rId12"/>
    <p:sldId id="617" r:id="rId13"/>
    <p:sldId id="615" r:id="rId1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91541" autoAdjust="0"/>
  </p:normalViewPr>
  <p:slideViewPr>
    <p:cSldViewPr snapToGrid="0">
      <p:cViewPr varScale="1">
        <p:scale>
          <a:sx n="54" d="100"/>
          <a:sy n="54" d="100"/>
        </p:scale>
        <p:origin x="588" y="56"/>
      </p:cViewPr>
      <p:guideLst>
        <p:guide pos="3840"/>
        <p:guide orient="horz" pos="2160"/>
      </p:guideLst>
    </p:cSldViewPr>
  </p:slideViewPr>
  <p:outlineViewPr>
    <p:cViewPr>
      <p:scale>
        <a:sx n="33" d="100"/>
        <a:sy n="33" d="100"/>
      </p:scale>
      <p:origin x="0" y="-15392"/>
    </p:cViewPr>
  </p:outlineViewPr>
  <p:notesTextViewPr>
    <p:cViewPr>
      <p:scale>
        <a:sx n="1" d="1"/>
        <a:sy n="1" d="1"/>
      </p:scale>
      <p:origin x="0" y="0"/>
    </p:cViewPr>
  </p:notesTextViewPr>
  <p:sorterViewPr>
    <p:cViewPr>
      <p:scale>
        <a:sx n="100" d="100"/>
        <a:sy n="100" d="100"/>
      </p:scale>
      <p:origin x="0" y="-584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bleStyles" Target="tableStyles.xml"/><Relationship Id="rId17" Type="http://schemas.openxmlformats.org/officeDocument/2006/relationships/viewProps" Target="viewProps.xml"/><Relationship Id="rId16" Type="http://schemas.openxmlformats.org/officeDocument/2006/relationships/presProps" Target="presProps.xml"/><Relationship Id="rId15" Type="http://schemas.openxmlformats.org/officeDocument/2006/relationships/notesMaster" Target="notesMasters/notesMaster1.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D866AF3F-DAA0-4911-A801-037762F35880}" type="datetimeFigureOut">
              <a:rPr lang="en-US" smtClean="0"/>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AE80CADF-1291-4177-9F8E-40E814FAA7F9}"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D6375852-61CA-44D9-A76E-70B3F5292D01}" type="datetimeFigureOut">
              <a:rPr lang="en-US" smtClean="0"/>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D6375852-61CA-44D9-A76E-70B3F5292D01}" type="datetimeFigureOut">
              <a:rPr lang="en-US" smtClean="0"/>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D6375852-61CA-44D9-A76E-70B3F5292D01}" type="datetimeFigureOut">
              <a:rPr lang="en-US" smtClean="0"/>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375852-61CA-44D9-A76E-70B3F5292D01}" type="datetimeFigureOut">
              <a:rPr lang="en-US" smtClean="0"/>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D6375852-61CA-44D9-A76E-70B3F5292D01}" type="datetimeFigureOut">
              <a:rPr lang="en-US" smtClean="0"/>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4F46209-A428-43DB-A794-C7E986699F74}" type="slidenum">
              <a:rPr lang="en-US" smtClean="0"/>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75852-61CA-44D9-A76E-70B3F5292D01}" type="datetimeFigureOut">
              <a:rPr lang="en-US" smtClean="0"/>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F46209-A428-43DB-A794-C7E986699F74}"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GIF"/><Relationship Id="rId1" Type="http://schemas.openxmlformats.org/officeDocument/2006/relationships/image" Target="../media/image15.GIF"/></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jpe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087" name="Rectangle 3086"/>
          <p:cNvSpPr>
            <a:spLocks noGrp="1" noRot="1" noChangeAspect="1" noMove="1" noResize="1" noEditPoints="1" noAdjustHandles="1" noChangeArrowheads="1" noChangeShapeType="1" noTextEdit="1"/>
          </p:cNvSpPr>
          <p:nvPr/>
        </p:nvSpPr>
        <p:spPr>
          <a:xfrm>
            <a:off x="484632" y="485804"/>
            <a:ext cx="2686328" cy="3510776"/>
          </a:xfrm>
          <a:prstGeom prst="rect">
            <a:avLst/>
          </a:prstGeom>
          <a:solidFill>
            <a:srgbClr val="FFFFFF"/>
          </a:solidFill>
          <a:ln w="63500">
            <a:solidFill>
              <a:srgbClr val="64928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4" name="Picture 2" descr="Pin on FaithsMessenger.Com"/>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01134" y="748206"/>
            <a:ext cx="2400376" cy="2954308"/>
          </a:xfrm>
          <a:prstGeom prst="rect">
            <a:avLst/>
          </a:prstGeom>
          <a:noFill/>
          <a:extLst>
            <a:ext uri="{909E8E84-426E-40DD-AFC4-6F175D3DCCD1}">
              <a14:hiddenFill xmlns:a14="http://schemas.microsoft.com/office/drawing/2010/main">
                <a:solidFill>
                  <a:srgbClr val="FFFFFF"/>
                </a:solidFill>
              </a14:hiddenFill>
            </a:ext>
          </a:extLst>
        </p:spPr>
      </p:pic>
      <p:sp>
        <p:nvSpPr>
          <p:cNvPr id="3089" name="Rectangle 3088"/>
          <p:cNvSpPr>
            <a:spLocks noGrp="1" noRot="1" noChangeAspect="1" noMove="1" noResize="1" noEditPoints="1" noAdjustHandles="1" noChangeArrowheads="1" noChangeShapeType="1" noTextEdit="1"/>
          </p:cNvSpPr>
          <p:nvPr/>
        </p:nvSpPr>
        <p:spPr>
          <a:xfrm>
            <a:off x="3347949" y="485804"/>
            <a:ext cx="2686328" cy="3510776"/>
          </a:xfrm>
          <a:prstGeom prst="rect">
            <a:avLst/>
          </a:prstGeom>
          <a:solidFill>
            <a:srgbClr val="FFFFFF"/>
          </a:solidFill>
          <a:ln w="63500">
            <a:solidFill>
              <a:srgbClr val="649285"/>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80" name="Picture 8" descr="Mark 12:31 Love Your Neighbor as Yourself - Free Bible Art Downloads ..."/>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508169" y="768156"/>
            <a:ext cx="2333643" cy="2917053"/>
          </a:xfrm>
          <a:prstGeom prst="rect">
            <a:avLst/>
          </a:prstGeom>
          <a:noFill/>
          <a:extLst>
            <a:ext uri="{909E8E84-426E-40DD-AFC4-6F175D3DCCD1}">
              <a14:hiddenFill xmlns:a14="http://schemas.microsoft.com/office/drawing/2010/main">
                <a:solidFill>
                  <a:srgbClr val="FFFFFF"/>
                </a:solidFill>
              </a14:hiddenFill>
            </a:ext>
          </a:extLst>
        </p:spPr>
      </p:pic>
      <p:sp>
        <p:nvSpPr>
          <p:cNvPr id="3091" name="Rectangle 3090"/>
          <p:cNvSpPr>
            <a:spLocks noGrp="1" noRot="1" noChangeAspect="1" noMove="1" noResize="1" noEditPoints="1" noAdjustHandles="1" noChangeArrowheads="1" noChangeShapeType="1" noTextEdit="1"/>
          </p:cNvSpPr>
          <p:nvPr/>
        </p:nvSpPr>
        <p:spPr>
          <a:xfrm>
            <a:off x="484633" y="4157449"/>
            <a:ext cx="2686328" cy="221684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8" name="Picture 6" descr="Pin on Keeping the Faith"/>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97705" y="4328887"/>
            <a:ext cx="1873965" cy="1873965"/>
          </a:xfrm>
          <a:prstGeom prst="rect">
            <a:avLst/>
          </a:prstGeom>
          <a:noFill/>
          <a:extLst>
            <a:ext uri="{909E8E84-426E-40DD-AFC4-6F175D3DCCD1}">
              <a14:hiddenFill xmlns:a14="http://schemas.microsoft.com/office/drawing/2010/main">
                <a:solidFill>
                  <a:srgbClr val="FFFFFF"/>
                </a:solidFill>
              </a14:hiddenFill>
            </a:ext>
          </a:extLst>
        </p:spPr>
      </p:pic>
      <p:sp>
        <p:nvSpPr>
          <p:cNvPr id="3093" name="Rectangle 3092"/>
          <p:cNvSpPr>
            <a:spLocks noGrp="1" noRot="1" noChangeAspect="1" noMove="1" noResize="1" noEditPoints="1" noAdjustHandles="1" noChangeArrowheads="1" noChangeShapeType="1" noTextEdit="1"/>
          </p:cNvSpPr>
          <p:nvPr/>
        </p:nvSpPr>
        <p:spPr>
          <a:xfrm>
            <a:off x="3331827" y="4157449"/>
            <a:ext cx="2686328" cy="2216840"/>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82" name="Picture 10" descr="Pin on Bible Scripture &amp; Quotes I"/>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508169" y="4630831"/>
            <a:ext cx="2333643" cy="1312674"/>
          </a:xfrm>
          <a:prstGeom prst="rect">
            <a:avLst/>
          </a:prstGeom>
          <a:noFill/>
          <a:extLst>
            <a:ext uri="{909E8E84-426E-40DD-AFC4-6F175D3DCCD1}">
              <a14:hiddenFill xmlns:a14="http://schemas.microsoft.com/office/drawing/2010/main">
                <a:solidFill>
                  <a:srgbClr val="FFFFFF"/>
                </a:solidFill>
              </a14:hiddenFill>
            </a:ext>
          </a:extLst>
        </p:spPr>
      </p:pic>
      <p:sp>
        <p:nvSpPr>
          <p:cNvPr id="3095" name="Rectangle 3094"/>
          <p:cNvSpPr>
            <a:spLocks noGrp="1" noRot="1" noChangeAspect="1" noMove="1" noResize="1" noEditPoints="1" noAdjustHandles="1" noChangeArrowheads="1" noChangeShapeType="1" noTextEdit="1"/>
          </p:cNvSpPr>
          <p:nvPr/>
        </p:nvSpPr>
        <p:spPr>
          <a:xfrm>
            <a:off x="6196188" y="485805"/>
            <a:ext cx="5511179" cy="5888484"/>
          </a:xfrm>
          <a:prstGeom prst="rect">
            <a:avLst/>
          </a:prstGeom>
          <a:solidFill>
            <a:srgbClr val="FFFFFF"/>
          </a:solidFill>
          <a:ln w="63500">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076" name="Picture 4" descr="Leviticus 19:18 (NIV) “‘Do not seek revenge or bear a grudge against ..."/>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73177" y="851446"/>
            <a:ext cx="5157201" cy="515720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9378" y="35633"/>
            <a:ext cx="12073247" cy="6522170"/>
          </a:xfrm>
          <a:prstGeom prst="rect">
            <a:avLst/>
          </a:prstGeom>
          <a:solidFill>
            <a:schemeClr val="bg1"/>
          </a:solidFill>
        </p:spPr>
        <p:txBody>
          <a:bodyPr wrap="square" rtlCol="0">
            <a:spAutoFit/>
          </a:bodyPr>
          <a:lstStyle/>
          <a:p>
            <a:pPr marL="0" marR="0" algn="ctr">
              <a:lnSpc>
                <a:spcPct val="107000"/>
              </a:lnSpc>
              <a:spcBef>
                <a:spcPts val="0"/>
              </a:spcBef>
              <a:spcAft>
                <a:spcPts val="0"/>
              </a:spcAft>
            </a:pPr>
            <a:r>
              <a:rPr lang="en-US" sz="3200" b="1" dirty="0">
                <a:solidFill>
                  <a:srgbClr val="29292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How Can You Apply the Golden Change?</a:t>
            </a:r>
            <a:endParaRPr lang="en-US" sz="3200"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gn="ctr">
              <a:lnSpc>
                <a:spcPct val="107000"/>
              </a:lnSpc>
              <a:spcBef>
                <a:spcPts val="0"/>
              </a:spcBef>
              <a:spcAft>
                <a:spcPts val="0"/>
              </a:spcAft>
              <a:tabLst>
                <a:tab pos="457200" algn="l"/>
              </a:tabLst>
            </a:pPr>
            <a:r>
              <a:rPr lang="en-US" sz="2800" dirty="0">
                <a:solidFill>
                  <a:srgbClr val="29292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a:t>
            </a:r>
            <a:r>
              <a:rPr lang="en-US" sz="2800" b="1" dirty="0">
                <a:solidFill>
                  <a:srgbClr val="29292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Be Observant</a:t>
            </a:r>
            <a:r>
              <a:rPr lang="en-US" sz="2800" dirty="0">
                <a:solidFill>
                  <a:srgbClr val="29292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a:t>
            </a:r>
            <a:endParaRPr lang="en-US" sz="2800" dirty="0">
              <a:solidFill>
                <a:srgbClr val="29292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ctr">
              <a:lnSpc>
                <a:spcPct val="107000"/>
              </a:lnSpc>
              <a:spcBef>
                <a:spcPts val="0"/>
              </a:spcBef>
              <a:spcAft>
                <a:spcPts val="0"/>
              </a:spcAft>
              <a:tabLst>
                <a:tab pos="457200" algn="l"/>
              </a:tabLst>
            </a:pPr>
            <a:r>
              <a:rPr lang="en-US" sz="2800" dirty="0">
                <a:solidFill>
                  <a:srgbClr val="292929"/>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Pay </a:t>
            </a:r>
            <a:r>
              <a:rPr lang="en-US"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close attention to those around you. </a:t>
            </a:r>
            <a:endParaRPr lang="en-US"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When you “look out . . . for the interests of others,” you will likely find opportunities to say or do something helpful. -</a:t>
            </a:r>
            <a:r>
              <a:rPr lang="en-US"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Philippians 2:4</a:t>
            </a:r>
            <a:endPar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gn="ctr">
              <a:spcBef>
                <a:spcPts val="600"/>
              </a:spcBef>
              <a:spcAft>
                <a:spcPts val="0"/>
              </a:spcAft>
              <a:tabLst>
                <a:tab pos="457200" algn="l"/>
              </a:tabLst>
            </a:pPr>
            <a:r>
              <a:rPr lang="en-US"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Be Empathetic</a:t>
            </a:r>
            <a:r>
              <a:rPr lang="en-US"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a:t>
            </a:r>
            <a:endParaRPr lang="en-US"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Imagine yourself in the other person’s place. How would you feel if you were in the same situation? (</a:t>
            </a:r>
            <a:r>
              <a:rPr lang="en-US"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Romans 12:15</a:t>
            </a:r>
            <a:r>
              <a:rPr lang="en-US"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When you try to understand the feelings of others, you may feel moved to help them.</a:t>
            </a:r>
            <a:endParaRPr lang="en-US" sz="2800"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pPr marL="342900" marR="0" lvl="0" indent="-342900" algn="ctr">
              <a:spcBef>
                <a:spcPts val="600"/>
              </a:spcBef>
              <a:spcAft>
                <a:spcPts val="0"/>
              </a:spcAft>
              <a:tabLst>
                <a:tab pos="457200" algn="l"/>
              </a:tabLst>
            </a:pPr>
            <a:r>
              <a:rPr lang="en-US"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a:t>
            </a:r>
            <a:r>
              <a:rPr lang="en-US"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Be Flexible</a:t>
            </a:r>
            <a:r>
              <a:rPr lang="en-US"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a:t>
            </a:r>
            <a:endParaRPr lang="en-US"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07000"/>
              </a:lnSpc>
              <a:spcBef>
                <a:spcPts val="0"/>
              </a:spcBef>
              <a:spcAft>
                <a:spcPts val="0"/>
              </a:spcAft>
              <a:tabLst>
                <a:tab pos="457200" algn="l"/>
              </a:tabLst>
            </a:pPr>
            <a:r>
              <a:rPr lang="en-US" sz="2800"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Keep in mind that everyone is different. What others would like to have done for them may not be the same as what you would want to have done for you. Try to choose what they will appreciate most.-</a:t>
            </a:r>
            <a:r>
              <a:rPr lang="en-US" sz="2800" b="1" dirty="0">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1 Cor 10:24</a:t>
            </a:r>
            <a:endParaRPr lang="en-US" sz="2800" b="1" dirty="0">
              <a:effectLst>
                <a:outerShdw blurRad="38100" dist="38100" dir="2700000" algn="tl">
                  <a:srgbClr val="000000">
                    <a:alpha val="43137"/>
                  </a:srgbClr>
                </a:outerShdw>
              </a:effectLst>
              <a:latin typeface="Times New Roman" panose="02020603050405020304" pitchFamily="18" charset="0"/>
              <a:ea typeface="Calibri" panose="020F0502020204030204" charset="0"/>
              <a:cs typeface="Times New Roman" panose="02020603050405020304" pitchFamily="18"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250">
        <p:push dir="u"/>
      </p:transition>
    </mc:Choice>
    <mc:Fallback>
      <p:transition spd="slow">
        <p:push dir="u"/>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plus(in)">
                                      <p:cBhvr>
                                        <p:cTn id="7" dur="2000"/>
                                        <p:tgtEl>
                                          <p:spTgt spid="3"/>
                                        </p:tgtEl>
                                      </p:cBhvr>
                                    </p:animEffect>
                                  </p:childTnLst>
                                </p:cTn>
                              </p:par>
                              <p:par>
                                <p:cTn id="8" presetID="13" presetClass="entr" presetSubtype="16"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plus(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plus(in)">
                                      <p:cBhvr>
                                        <p:cTn id="15" dur="2000"/>
                                        <p:tgtEl>
                                          <p:spTgt spid="3">
                                            <p:txEl>
                                              <p:pRg st="1" end="1"/>
                                            </p:txEl>
                                          </p:spTgt>
                                        </p:tgtEl>
                                      </p:cBhvr>
                                    </p:animEffect>
                                  </p:childTnLst>
                                </p:cTn>
                              </p:par>
                            </p:childTnLst>
                          </p:cTn>
                        </p:par>
                        <p:par>
                          <p:cTn id="16" fill="hold">
                            <p:stCondLst>
                              <p:cond delay="2000"/>
                            </p:stCondLst>
                            <p:childTnLst>
                              <p:par>
                                <p:cTn id="17" presetID="13"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plus(in)">
                                      <p:cBhvr>
                                        <p:cTn id="19" dur="2000"/>
                                        <p:tgtEl>
                                          <p:spTgt spid="3">
                                            <p:txEl>
                                              <p:pRg st="2" end="2"/>
                                            </p:txEl>
                                          </p:spTgt>
                                        </p:tgtEl>
                                      </p:cBhvr>
                                    </p:animEffect>
                                  </p:childTnLst>
                                </p:cTn>
                              </p:par>
                            </p:childTnLst>
                          </p:cTn>
                        </p:par>
                        <p:par>
                          <p:cTn id="20" fill="hold">
                            <p:stCondLst>
                              <p:cond delay="4000"/>
                            </p:stCondLst>
                            <p:childTnLst>
                              <p:par>
                                <p:cTn id="21" presetID="13" presetClass="entr" presetSubtype="16"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plus(in)">
                                      <p:cBhvr>
                                        <p:cTn id="23" dur="20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plus(in)">
                                      <p:cBhvr>
                                        <p:cTn id="28" dur="2000"/>
                                        <p:tgtEl>
                                          <p:spTgt spid="3">
                                            <p:txEl>
                                              <p:pRg st="4" end="4"/>
                                            </p:txEl>
                                          </p:spTgt>
                                        </p:tgtEl>
                                      </p:cBhvr>
                                    </p:animEffect>
                                  </p:childTnLst>
                                </p:cTn>
                              </p:par>
                            </p:childTnLst>
                          </p:cTn>
                        </p:par>
                        <p:par>
                          <p:cTn id="29" fill="hold">
                            <p:stCondLst>
                              <p:cond delay="2000"/>
                            </p:stCondLst>
                            <p:childTnLst>
                              <p:par>
                                <p:cTn id="30" presetID="13" presetClass="entr" presetSubtype="16" fill="hold"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plus(in)">
                                      <p:cBhvr>
                                        <p:cTn id="32" dur="20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plus(in)">
                                      <p:cBhvr>
                                        <p:cTn id="37" dur="2000"/>
                                        <p:tgtEl>
                                          <p:spTgt spid="3">
                                            <p:txEl>
                                              <p:pRg st="6" end="6"/>
                                            </p:txEl>
                                          </p:spTgt>
                                        </p:tgtEl>
                                      </p:cBhvr>
                                    </p:animEffect>
                                  </p:childTnLst>
                                </p:cTn>
                              </p:par>
                            </p:childTnLst>
                          </p:cTn>
                        </p:par>
                        <p:par>
                          <p:cTn id="38" fill="hold">
                            <p:stCondLst>
                              <p:cond delay="2000"/>
                            </p:stCondLst>
                            <p:childTnLst>
                              <p:par>
                                <p:cTn id="39" presetID="13" presetClass="entr" presetSubtype="16" fill="hold" nodeType="after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plus(in)">
                                      <p:cBhvr>
                                        <p:cTn id="4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6884" y="-100941"/>
            <a:ext cx="7494319" cy="893659"/>
          </a:xfrm>
        </p:spPr>
        <p:txBody>
          <a:bodyPr/>
          <a:lstStyle/>
          <a:p>
            <a:r>
              <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rPr>
              <a:t>Challenge - Be the Change </a:t>
            </a:r>
            <a:endParaRPr lang="en-US"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
        <p:nvSpPr>
          <p:cNvPr id="3" name="Content Placeholder 2"/>
          <p:cNvSpPr>
            <a:spLocks noGrp="1"/>
          </p:cNvSpPr>
          <p:nvPr>
            <p:ph idx="1"/>
          </p:nvPr>
        </p:nvSpPr>
        <p:spPr>
          <a:xfrm>
            <a:off x="2963883" y="1662536"/>
            <a:ext cx="8662060" cy="5106390"/>
          </a:xfrm>
          <a:solidFill>
            <a:schemeClr val="bg1"/>
          </a:solidFill>
        </p:spPr>
        <p:txBody>
          <a:bodyPr/>
          <a:lstStyle/>
          <a:p>
            <a:pPr marL="0" indent="0" algn="ctr">
              <a:lnSpc>
                <a:spcPct val="100000"/>
              </a:lnSpc>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There are 3 Degrees of Change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#3</a:t>
            </a:r>
            <a:r>
              <a:rPr lang="en-US" sz="3200" dirty="0">
                <a:effectLst>
                  <a:outerShdw blurRad="38100" dist="38100" dir="2700000" algn="tl">
                    <a:srgbClr val="000000">
                      <a:alpha val="43137"/>
                    </a:srgbClr>
                  </a:outerShdw>
                </a:effectLst>
                <a:latin typeface="Arial Rounded MT Bold" panose="020F0704030504030204" pitchFamily="34" charset="0"/>
              </a:rPr>
              <a:t> - Practicing the Silver Rule</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#2</a:t>
            </a:r>
            <a:r>
              <a:rPr lang="en-US" sz="3200" dirty="0">
                <a:effectLst>
                  <a:outerShdw blurRad="38100" dist="38100" dir="2700000" algn="tl">
                    <a:srgbClr val="000000">
                      <a:alpha val="43137"/>
                    </a:srgbClr>
                  </a:outerShdw>
                </a:effectLst>
                <a:latin typeface="Arial Rounded MT Bold" panose="020F0704030504030204" pitchFamily="34" charset="0"/>
              </a:rPr>
              <a:t> - Practicing the Golden Rule</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spcAft>
                <a:spcPts val="600"/>
              </a:spcAft>
              <a:buNone/>
            </a:pPr>
            <a:r>
              <a:rPr lang="en-US" sz="3200" b="1" dirty="0">
                <a:effectLst>
                  <a:outerShdw blurRad="38100" dist="38100" dir="2700000" algn="tl">
                    <a:srgbClr val="000000">
                      <a:alpha val="43137"/>
                    </a:srgbClr>
                  </a:outerShdw>
                </a:effectLst>
                <a:latin typeface="Arial Rounded MT Bold" panose="020F0704030504030204" pitchFamily="34" charset="0"/>
              </a:rPr>
              <a:t>#1</a:t>
            </a:r>
            <a:r>
              <a:rPr lang="en-US" sz="3200" dirty="0">
                <a:effectLst>
                  <a:outerShdw blurRad="38100" dist="38100" dir="2700000" algn="tl">
                    <a:srgbClr val="000000">
                      <a:alpha val="43137"/>
                    </a:srgbClr>
                  </a:outerShdw>
                </a:effectLst>
                <a:latin typeface="Arial Rounded MT Bold" panose="020F0704030504030204" pitchFamily="34" charset="0"/>
              </a:rPr>
              <a:t> - Living the Golden Rule</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50000"/>
              </a:lnSpc>
              <a:buNone/>
            </a:pPr>
            <a:r>
              <a:rPr lang="en-US" sz="3200" b="1" dirty="0">
                <a:effectLst>
                  <a:outerShdw blurRad="38100" dist="38100" dir="2700000" algn="tl">
                    <a:srgbClr val="000000">
                      <a:alpha val="43137"/>
                    </a:srgbClr>
                  </a:outerShdw>
                </a:effectLst>
                <a:latin typeface="Arial Rounded MT Bold" panose="020F0704030504030204" pitchFamily="34" charset="0"/>
              </a:rPr>
              <a:t>Practicing = You Look for Opportunities</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50000"/>
              </a:lnSpc>
              <a:spcBef>
                <a:spcPts val="0"/>
              </a:spcBef>
              <a:buNone/>
            </a:pPr>
            <a:r>
              <a:rPr lang="en-US" sz="3200" b="1" dirty="0">
                <a:effectLst>
                  <a:outerShdw blurRad="38100" dist="38100" dir="2700000" algn="tl">
                    <a:srgbClr val="000000">
                      <a:alpha val="43137"/>
                    </a:srgbClr>
                  </a:outerShdw>
                </a:effectLst>
                <a:latin typeface="Arial Rounded MT Bold" panose="020F0704030504030204" pitchFamily="34" charset="0"/>
              </a:rPr>
              <a:t>Living = Opportunity Looks for You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600" b="1" dirty="0">
                <a:effectLst>
                  <a:outerShdw blurRad="38100" dist="38100" dir="2700000" algn="tl">
                    <a:srgbClr val="000000">
                      <a:alpha val="43137"/>
                    </a:srgbClr>
                  </a:outerShdw>
                </a:effectLst>
                <a:latin typeface="Arial Rounded MT Bold" panose="020F0704030504030204" pitchFamily="34" charset="0"/>
              </a:rPr>
              <a:t>Now You Become the Change</a:t>
            </a:r>
            <a:endParaRPr lang="en-US" sz="3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250">
        <p:push dir="d"/>
      </p:transition>
    </mc:Choice>
    <mc:Fallback>
      <p:transition spd="slow">
        <p:push dir="d"/>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strVal val="#ppt_h"/>
                                          </p:val>
                                        </p:tav>
                                        <p:tav tm="100000">
                                          <p:val>
                                            <p:strVal val="#ppt_h"/>
                                          </p:val>
                                        </p:tav>
                                      </p:tavLst>
                                    </p:anim>
                                  </p:childTnLst>
                                </p:cTn>
                              </p:par>
                              <p:par>
                                <p:cTn id="9" presetID="17" presetClass="entr" presetSubtype="1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7" presetClass="entr" presetSubtype="1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10" fill="hold" grpId="0"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anim calcmode="lin" valueType="num">
                                      <p:cBhvr>
                                        <p:cTn id="2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17" presetClass="entr" presetSubtype="10"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p:cTn id="4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10"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p:cTn id="4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p:cNvSpPr>
            <a:spLocks noGrp="1" noRot="1" noChangeAspect="1" noMove="1" noResize="1" noEditPoints="1" noAdjustHandles="1" noChangeArrowheads="1" noChangeShapeType="1" noTextEdit="1"/>
          </p:cNvSpPr>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a:spLocks noGrp="1" noRot="1" noChangeAspect="1" noMove="1" noResize="1" noEditPoints="1" noAdjustHandles="1" noChangeArrowheads="1" noChangeShapeType="1" noTextEdit="1"/>
          </p:cNvSpPr>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a:spLocks noGrp="1" noRot="1" noChangeAspect="1" noMove="1" noResize="1" noEditPoints="1" noAdjustHandles="1" noChangeArrowheads="1" noChangeShapeType="1" noTextEdit="1"/>
          </p:cNvSpPr>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p:cNvSpPr>
            <a:spLocks noGrp="1" noRot="1" noChangeAspect="1" noMove="1" noResize="1" noEditPoints="1" noAdjustHandles="1" noChangeArrowheads="1" noChangeShapeType="1" noTextEdit="1"/>
          </p:cNvSpPr>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p:cNvSpPr>
            <a:spLocks noGrp="1" noRot="1" noChangeAspect="1" noMove="1" noResize="1" noEditPoints="1" noAdjustHandles="1" noChangeArrowheads="1" noChangeShapeType="1" noTextEdit="1"/>
          </p:cNvSpPr>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12" descr="Image result for be the change GIF"/>
          <p:cNvPicPr>
            <a:picLocks noGrp="1" noChangeAspect="1" noChangeArrowheads="1"/>
          </p:cNvPicPr>
          <p:nvPr>
            <p:ph idx="1"/>
          </p:nvPr>
        </p:nvPicPr>
        <p:blipFill>
          <a:blip r:embed="rId1">
            <a:extLst>
              <a:ext uri="{28A0092B-C50C-407E-A947-70E740481C1C}">
                <a14:useLocalDpi xmlns:a14="http://schemas.microsoft.com/office/drawing/2010/main" val="0"/>
              </a:ext>
            </a:extLst>
          </a:blip>
          <a:stretch>
            <a:fillRect/>
          </a:stretch>
        </p:blipFill>
        <p:spPr bwMode="auto">
          <a:xfrm>
            <a:off x="285008" y="288485"/>
            <a:ext cx="11530940" cy="637357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1" name="Isosceles Triangle 20"/>
          <p:cNvSpPr>
            <a:spLocks noGrp="1" noRot="1" noChangeAspect="1" noMove="1" noResize="1" noEditPoints="1" noAdjustHandles="1" noChangeArrowheads="1" noChangeShapeType="1" noTextEdit="1"/>
          </p:cNvSpPr>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44" name="Picture 4" descr="Image result for live the golden rule 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1330" y="1"/>
            <a:ext cx="6603719" cy="656951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5500">
        <p:checker/>
      </p:transition>
    </mc:Choice>
    <mc:Fallback>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wedge">
                                      <p:cBhvr>
                                        <p:cTn id="7" dur="3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710043" y="21771"/>
            <a:ext cx="8947068" cy="925286"/>
          </a:xfrm>
          <a:solidFill>
            <a:schemeClr val="bg1">
              <a:alpha val="80000"/>
            </a:schemeClr>
          </a:solidFill>
        </p:spPr>
        <p:txBody>
          <a:bodyPr>
            <a:normAutofit/>
          </a:bodyPr>
          <a:lstStyle/>
          <a:p>
            <a:r>
              <a:rPr lang="en-US" b="1" dirty="0">
                <a:effectLst>
                  <a:outerShdw blurRad="38100" dist="38100" dir="2700000" algn="tl">
                    <a:srgbClr val="000000">
                      <a:alpha val="43137"/>
                    </a:srgbClr>
                  </a:outerShdw>
                </a:effectLst>
                <a:latin typeface="Bahnschrift SemiBold SemiCondensed" panose="020B0502040204020203" pitchFamily="34" charset="0"/>
              </a:rPr>
              <a:t>From Surviving to Thriving </a:t>
            </a:r>
            <a:r>
              <a:rPr lang="en-US" b="1" dirty="0" err="1">
                <a:effectLst>
                  <a:outerShdw blurRad="38100" dist="38100" dir="2700000" algn="tl">
                    <a:srgbClr val="000000">
                      <a:alpha val="43137"/>
                    </a:srgbClr>
                  </a:outerShdw>
                </a:effectLst>
                <a:latin typeface="Bahnschrift SemiBold SemiCondensed" panose="020B0502040204020203" pitchFamily="34" charset="0"/>
              </a:rPr>
              <a:t>p5</a:t>
            </a:r>
            <a:r>
              <a:rPr lang="en-US" b="1" dirty="0">
                <a:effectLst>
                  <a:outerShdw blurRad="38100" dist="38100" dir="2700000" algn="tl">
                    <a:srgbClr val="000000">
                      <a:alpha val="43137"/>
                    </a:srgbClr>
                  </a:outerShdw>
                </a:effectLst>
                <a:latin typeface="Bahnschrift SemiBold SemiCondensed" panose="020B0502040204020203" pitchFamily="34" charset="0"/>
              </a:rPr>
              <a:t> </a:t>
            </a:r>
            <a:endParaRPr lang="en-US" b="1" dirty="0">
              <a:effectLst>
                <a:outerShdw blurRad="38100" dist="38100" dir="2700000" algn="tl">
                  <a:srgbClr val="000000">
                    <a:alpha val="43137"/>
                  </a:srgbClr>
                </a:outerShdw>
              </a:effectLst>
              <a:latin typeface="Bahnschrift SemiBold SemiCondensed" panose="020B0502040204020203" pitchFamily="34" charset="0"/>
            </a:endParaRPr>
          </a:p>
        </p:txBody>
      </p:sp>
      <p:sp>
        <p:nvSpPr>
          <p:cNvPr id="3" name="TextBox 2"/>
          <p:cNvSpPr txBox="1"/>
          <p:nvPr/>
        </p:nvSpPr>
        <p:spPr>
          <a:xfrm>
            <a:off x="2950029" y="5146917"/>
            <a:ext cx="6942555" cy="584775"/>
          </a:xfrm>
          <a:prstGeom prst="rect">
            <a:avLst/>
          </a:prstGeom>
          <a:noFill/>
        </p:spPr>
        <p:txBody>
          <a:bodyPr wrap="square" rtlCol="0">
            <a:spAutoFit/>
          </a:bodyPr>
          <a:lstStyle/>
          <a:p>
            <a:r>
              <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rPr>
              <a:t>New Year – New ________________</a:t>
            </a:r>
            <a:endParaRPr lang="en-US" sz="3200" b="1" dirty="0">
              <a:solidFill>
                <a:schemeClr val="bg1"/>
              </a:solidFill>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25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arn(inVertic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61270"/>
            <a:ext cx="10515600" cy="5058876"/>
          </a:xfrm>
          <a:solidFill>
            <a:schemeClr val="bg1"/>
          </a:solidFill>
        </p:spPr>
        <p:txBody>
          <a:bodyPr/>
          <a:lstStyle/>
          <a:p>
            <a:pPr marL="0" indent="0" algn="ctr">
              <a:lnSpc>
                <a:spcPct val="100000"/>
              </a:lnSpc>
              <a:buNone/>
            </a:pPr>
            <a:r>
              <a:rPr lang="en-US" sz="3200" dirty="0">
                <a:effectLst>
                  <a:outerShdw blurRad="38100" dist="38100" dir="2700000" algn="tl">
                    <a:srgbClr val="000000">
                      <a:alpha val="43137"/>
                    </a:srgbClr>
                  </a:outerShdw>
                </a:effectLst>
                <a:latin typeface="Arial Rounded MT Bold" panose="020F0704030504030204" pitchFamily="34" charset="0"/>
              </a:rPr>
              <a:t>The World is Collapsing Around Us</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pPr>
            <a:r>
              <a:rPr lang="en-US" sz="3200" dirty="0">
                <a:effectLst>
                  <a:outerShdw blurRad="38100" dist="38100" dir="2700000" algn="tl">
                    <a:srgbClr val="000000">
                      <a:alpha val="43137"/>
                    </a:srgbClr>
                  </a:outerShdw>
                </a:effectLst>
                <a:latin typeface="Arial Rounded MT Bold" panose="020F0704030504030204" pitchFamily="34" charset="0"/>
              </a:rPr>
              <a:t>There seems to be </a:t>
            </a:r>
            <a:r>
              <a:rPr lang="en-US" sz="3200" b="1" dirty="0">
                <a:effectLst>
                  <a:outerShdw blurRad="38100" dist="38100" dir="2700000" algn="tl">
                    <a:srgbClr val="000000">
                      <a:alpha val="43137"/>
                    </a:srgbClr>
                  </a:outerShdw>
                </a:effectLst>
                <a:latin typeface="Arial Rounded MT Bold" panose="020F0704030504030204" pitchFamily="34" charset="0"/>
              </a:rPr>
              <a:t>No Formidable Solution </a:t>
            </a:r>
            <a:r>
              <a:rPr lang="en-US" sz="3200" dirty="0">
                <a:effectLst>
                  <a:outerShdw blurRad="38100" dist="38100" dir="2700000" algn="tl">
                    <a:srgbClr val="000000">
                      <a:alpha val="43137"/>
                    </a:srgbClr>
                  </a:outerShdw>
                </a:effectLst>
                <a:latin typeface="Arial Rounded MT Bold" panose="020F0704030504030204" pitchFamily="34" charset="0"/>
              </a:rPr>
              <a:t>(Glue)</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algn="ctr">
              <a:lnSpc>
                <a:spcPct val="100000"/>
              </a:lnSpc>
            </a:pPr>
            <a:r>
              <a:rPr lang="en-US" sz="3200" dirty="0">
                <a:effectLst>
                  <a:outerShdw blurRad="38100" dist="38100" dir="2700000" algn="tl">
                    <a:srgbClr val="000000">
                      <a:alpha val="43137"/>
                    </a:srgbClr>
                  </a:outerShdw>
                </a:effectLst>
                <a:latin typeface="Arial Rounded MT Bold" panose="020F0704030504030204" pitchFamily="34" charset="0"/>
              </a:rPr>
              <a:t>The Solution is Not </a:t>
            </a:r>
            <a:r>
              <a:rPr lang="en-US" sz="3200" b="1" i="1" dirty="0">
                <a:effectLst>
                  <a:outerShdw blurRad="38100" dist="38100" dir="2700000" algn="tl">
                    <a:srgbClr val="000000">
                      <a:alpha val="43137"/>
                    </a:srgbClr>
                  </a:outerShdw>
                </a:effectLst>
                <a:latin typeface="Arial Rounded MT Bold" panose="020F0704030504030204" pitchFamily="34" charset="0"/>
              </a:rPr>
              <a:t>“An Eye for An Eye”</a:t>
            </a:r>
            <a:endParaRPr lang="en-US" sz="3200" b="1" i="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3200" dirty="0">
                <a:effectLst>
                  <a:outerShdw blurRad="38100" dist="38100" dir="2700000" algn="tl">
                    <a:srgbClr val="000000">
                      <a:alpha val="43137"/>
                    </a:srgbClr>
                  </a:outerShdw>
                </a:effectLst>
                <a:latin typeface="Arial Rounded MT Bold" panose="020F0704030504030204" pitchFamily="34" charset="0"/>
              </a:rPr>
              <a:t>BUT</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lvl="6">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Plain </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6">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Powerful</a:t>
            </a:r>
            <a:endParaRPr lang="en-US" sz="3200" b="1" dirty="0">
              <a:effectLst>
                <a:outerShdw blurRad="38100" dist="38100" dir="2700000" algn="tl">
                  <a:srgbClr val="000000">
                    <a:alpha val="43137"/>
                  </a:srgbClr>
                </a:outerShdw>
              </a:effectLst>
              <a:latin typeface="Arial Rounded MT Bold" panose="020F0704030504030204" pitchFamily="34" charset="0"/>
            </a:endParaRPr>
          </a:p>
          <a:p>
            <a:pPr lvl="6">
              <a:lnSpc>
                <a:spcPct val="100000"/>
              </a:lnSpc>
            </a:pPr>
            <a:r>
              <a:rPr lang="en-US" sz="3200" b="1" dirty="0">
                <a:effectLst>
                  <a:outerShdw blurRad="38100" dist="38100" dir="2700000" algn="tl">
                    <a:srgbClr val="000000">
                      <a:alpha val="43137"/>
                    </a:srgbClr>
                  </a:outerShdw>
                </a:effectLst>
                <a:latin typeface="Arial Rounded MT Bold" panose="020F0704030504030204" pitchFamily="34" charset="0"/>
              </a:rPr>
              <a:t>Pleasing –</a:t>
            </a:r>
            <a:r>
              <a:rPr lang="en-US" sz="3200" dirty="0">
                <a:effectLst>
                  <a:outerShdw blurRad="38100" dist="38100" dir="2700000" algn="tl">
                    <a:srgbClr val="000000">
                      <a:alpha val="43137"/>
                    </a:srgbClr>
                  </a:outerShdw>
                </a:effectLst>
                <a:latin typeface="Arial Rounded MT Bold" panose="020F0704030504030204" pitchFamily="34" charset="0"/>
              </a:rPr>
              <a:t> to God and Man</a:t>
            </a:r>
            <a:endParaRPr lang="en-US" sz="32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4600" dirty="0">
                <a:effectLst>
                  <a:outerShdw blurRad="38100" dist="38100" dir="2700000" algn="tl">
                    <a:srgbClr val="000000">
                      <a:alpha val="43137"/>
                    </a:srgbClr>
                  </a:outerShdw>
                </a:effectLst>
                <a:latin typeface="Arial Rounded MT Bold" panose="020F0704030504030204" pitchFamily="34" charset="0"/>
              </a:rPr>
              <a:t>It’s the Golden Rule </a:t>
            </a:r>
            <a:endParaRPr lang="en-US" sz="4600"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750">
        <p:randomBar dir="vert"/>
      </p:transition>
    </mc:Choice>
    <mc:Fallback>
      <p:transition spd="slow">
        <p:randomBa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out)">
                                      <p:cBhvr>
                                        <p:cTn id="7" dur="2000"/>
                                        <p:tgtEl>
                                          <p:spTgt spid="3">
                                            <p:bg/>
                                          </p:spTgt>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out)">
                                      <p:cBhvr>
                                        <p:cTn id="10" dur="2000"/>
                                        <p:tgtEl>
                                          <p:spTgt spid="3">
                                            <p:txEl>
                                              <p:pRg st="0" end="0"/>
                                            </p:txEl>
                                          </p:spTgt>
                                        </p:tgtEl>
                                      </p:cBhvr>
                                    </p:animEffect>
                                  </p:childTnLst>
                                </p:cTn>
                              </p:par>
                            </p:childTnLst>
                          </p:cTn>
                        </p:par>
                        <p:par>
                          <p:cTn id="11" fill="hold">
                            <p:stCondLst>
                              <p:cond delay="2000"/>
                            </p:stCondLst>
                            <p:childTnLst>
                              <p:par>
                                <p:cTn id="12" presetID="6" presetClass="entr" presetSubtype="32"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circle(out)">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out)">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circle(out)">
                                      <p:cBhvr>
                                        <p:cTn id="24" dur="2000"/>
                                        <p:tgtEl>
                                          <p:spTgt spid="3">
                                            <p:txEl>
                                              <p:pRg st="3" end="3"/>
                                            </p:txEl>
                                          </p:spTgt>
                                        </p:tgtEl>
                                      </p:cBhvr>
                                    </p:animEffect>
                                  </p:childTnLst>
                                </p:cTn>
                              </p:par>
                            </p:childTnLst>
                          </p:cTn>
                        </p:par>
                        <p:par>
                          <p:cTn id="25" fill="hold">
                            <p:stCondLst>
                              <p:cond delay="2000"/>
                            </p:stCondLst>
                            <p:childTnLst>
                              <p:par>
                                <p:cTn id="26" presetID="6" presetClass="entr" presetSubtype="32"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circle(out)">
                                      <p:cBhvr>
                                        <p:cTn id="28" dur="2000"/>
                                        <p:tgtEl>
                                          <p:spTgt spid="3">
                                            <p:txEl>
                                              <p:pRg st="4" end="4"/>
                                            </p:txEl>
                                          </p:spTgt>
                                        </p:tgtEl>
                                      </p:cBhvr>
                                    </p:animEffect>
                                  </p:childTnLst>
                                </p:cTn>
                              </p:par>
                            </p:childTnLst>
                          </p:cTn>
                        </p:par>
                        <p:par>
                          <p:cTn id="29" fill="hold">
                            <p:stCondLst>
                              <p:cond delay="4000"/>
                            </p:stCondLst>
                            <p:childTnLst>
                              <p:par>
                                <p:cTn id="30" presetID="6" presetClass="entr" presetSubtype="32"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circle(out)">
                                      <p:cBhvr>
                                        <p:cTn id="32" dur="2000"/>
                                        <p:tgtEl>
                                          <p:spTgt spid="3">
                                            <p:txEl>
                                              <p:pRg st="5" end="5"/>
                                            </p:txEl>
                                          </p:spTgt>
                                        </p:tgtEl>
                                      </p:cBhvr>
                                    </p:animEffect>
                                  </p:childTnLst>
                                </p:cTn>
                              </p:par>
                            </p:childTnLst>
                          </p:cTn>
                        </p:par>
                        <p:par>
                          <p:cTn id="33" fill="hold">
                            <p:stCondLst>
                              <p:cond delay="6000"/>
                            </p:stCondLst>
                            <p:childTnLst>
                              <p:par>
                                <p:cTn id="34" presetID="6" presetClass="entr" presetSubtype="32"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circle(out)">
                                      <p:cBhvr>
                                        <p:cTn id="36" dur="2000"/>
                                        <p:tgtEl>
                                          <p:spTgt spid="3">
                                            <p:txEl>
                                              <p:pRg st="6" end="6"/>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32" fill="hold" grpId="0"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circle(out)">
                                      <p:cBhvr>
                                        <p:cTn id="41"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2771" y="500743"/>
            <a:ext cx="11408229" cy="6172200"/>
          </a:xfrm>
        </p:spPr>
        <p:txBody>
          <a:bodyPr/>
          <a:lstStyle/>
          <a:p>
            <a:pPr marL="0" indent="0" algn="ctr">
              <a:lnSpc>
                <a:spcPct val="100000"/>
              </a:lnSpc>
              <a:buNone/>
            </a:pPr>
            <a:r>
              <a:rPr lang="en-US" sz="11500" b="1" dirty="0">
                <a:effectLst>
                  <a:outerShdw blurRad="38100" dist="38100" dir="2700000" algn="tl">
                    <a:srgbClr val="000000">
                      <a:alpha val="43137"/>
                    </a:srgbClr>
                  </a:outerShdw>
                </a:effectLst>
                <a:latin typeface="Arial Rounded MT Bold" panose="020F0704030504030204" pitchFamily="34" charset="0"/>
              </a:rPr>
              <a:t>6th Principle</a:t>
            </a:r>
            <a:endParaRPr lang="en-US" sz="11500" b="1"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11500" dirty="0">
                <a:effectLst>
                  <a:outerShdw blurRad="38100" dist="38100" dir="2700000" algn="tl">
                    <a:srgbClr val="000000">
                      <a:alpha val="43137"/>
                    </a:srgbClr>
                  </a:outerShdw>
                </a:effectLst>
                <a:latin typeface="Arial Rounded MT Bold" panose="020F0704030504030204" pitchFamily="34" charset="0"/>
              </a:rPr>
              <a:t>of </a:t>
            </a:r>
            <a:endParaRPr lang="en-US" sz="11500" dirty="0">
              <a:effectLst>
                <a:outerShdw blurRad="38100" dist="38100" dir="2700000" algn="tl">
                  <a:srgbClr val="000000">
                    <a:alpha val="43137"/>
                  </a:srgbClr>
                </a:outerShdw>
              </a:effectLst>
              <a:latin typeface="Arial Rounded MT Bold" panose="020F0704030504030204" pitchFamily="34" charset="0"/>
            </a:endParaRPr>
          </a:p>
          <a:p>
            <a:pPr marL="0" indent="0" algn="ctr">
              <a:lnSpc>
                <a:spcPct val="100000"/>
              </a:lnSpc>
              <a:buNone/>
            </a:pPr>
            <a:r>
              <a:rPr lang="en-US" sz="11500" dirty="0">
                <a:effectLst>
                  <a:outerShdw blurRad="38100" dist="38100" dir="2700000" algn="tl">
                    <a:srgbClr val="000000">
                      <a:alpha val="43137"/>
                    </a:srgbClr>
                  </a:outerShdw>
                </a:effectLst>
                <a:latin typeface="Arial Rounded MT Bold" panose="020F0704030504030204" pitchFamily="34" charset="0"/>
              </a:rPr>
              <a:t>“KISS”</a:t>
            </a:r>
            <a:endParaRPr lang="en-US" sz="3200" dirty="0">
              <a:effectLst>
                <a:outerShdw blurRad="38100" dist="38100" dir="2700000" algn="tl">
                  <a:srgbClr val="000000">
                    <a:alpha val="43137"/>
                  </a:srgbClr>
                </a:outerShdw>
              </a:effectLst>
              <a:latin typeface="Arial Rounded MT Bold" panose="020F0704030504030204" pitchFamily="34" charset="0"/>
            </a:endParaRPr>
          </a:p>
        </p:txBody>
      </p:sp>
      <p:sp>
        <p:nvSpPr>
          <p:cNvPr id="4" name="TextBox 3"/>
          <p:cNvSpPr txBox="1"/>
          <p:nvPr/>
        </p:nvSpPr>
        <p:spPr>
          <a:xfrm>
            <a:off x="1246909" y="2755846"/>
            <a:ext cx="9239002" cy="1200329"/>
          </a:xfrm>
          <a:prstGeom prst="rect">
            <a:avLst/>
          </a:prstGeom>
          <a:solidFill>
            <a:schemeClr val="bg1">
              <a:alpha val="90000"/>
            </a:schemeClr>
          </a:solidFill>
        </p:spPr>
        <p:txBody>
          <a:bodyPr wrap="square" rtlCol="0">
            <a:spAutoFit/>
          </a:bodyPr>
          <a:lstStyle/>
          <a:p>
            <a:pPr algn="ctr"/>
            <a:r>
              <a:rPr lang="en-US" sz="7200" b="1" dirty="0">
                <a:effectLst>
                  <a:outerShdw blurRad="38100" dist="38100" dir="2700000" algn="tl">
                    <a:srgbClr val="000000">
                      <a:alpha val="43137"/>
                    </a:srgbClr>
                  </a:outerShdw>
                </a:effectLst>
                <a:latin typeface="Arial Rounded MT Bold" panose="020F0704030504030204" pitchFamily="34" charset="0"/>
              </a:rPr>
              <a:t>Be the Change</a:t>
            </a:r>
            <a:endParaRPr lang="en-US" sz="7200" b="1" dirty="0">
              <a:effectLst>
                <a:outerShdw blurRad="38100" dist="38100" dir="2700000" algn="tl">
                  <a:srgbClr val="000000">
                    <a:alpha val="43137"/>
                  </a:srgbClr>
                </a:outerShdw>
              </a:effectLst>
              <a:latin typeface="Arial Rounded MT Bold" panose="020F07040305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3000">
        <p:randomBar/>
      </p:transition>
    </mc:Choice>
    <mc:Fallback>
      <p:transition spd="slow">
        <p:randomBa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par>
                          <p:cTn id="8" fill="hold">
                            <p:stCondLst>
                              <p:cond delay="2000"/>
                            </p:stCondLst>
                            <p:childTnLst>
                              <p:par>
                                <p:cTn id="9" presetID="21" presetClass="entr" presetSubtype="1"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1)">
                                      <p:cBhvr>
                                        <p:cTn id="11" dur="2000"/>
                                        <p:tgtEl>
                                          <p:spTgt spid="3">
                                            <p:txEl>
                                              <p:pRg st="1" end="1"/>
                                            </p:txEl>
                                          </p:spTgt>
                                        </p:tgtEl>
                                      </p:cBhvr>
                                    </p:animEffect>
                                  </p:childTnLst>
                                </p:cTn>
                              </p:par>
                            </p:childTnLst>
                          </p:cTn>
                        </p:par>
                        <p:par>
                          <p:cTn id="12" fill="hold">
                            <p:stCondLst>
                              <p:cond delay="4000"/>
                            </p:stCondLst>
                            <p:childTnLst>
                              <p:par>
                                <p:cTn id="13" presetID="21"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heel(1)">
                                      <p:cBhvr>
                                        <p:cTn id="15" dur="2000"/>
                                        <p:tgtEl>
                                          <p:spTgt spid="3">
                                            <p:txEl>
                                              <p:pRg st="2" end="2"/>
                                            </p:txEl>
                                          </p:spTgt>
                                        </p:tgtEl>
                                      </p:cBhvr>
                                    </p:animEffect>
                                  </p:childTnLst>
                                </p:cTn>
                              </p:par>
                            </p:childTnLst>
                          </p:cTn>
                        </p:par>
                        <p:par>
                          <p:cTn id="16" fill="hold">
                            <p:stCondLst>
                              <p:cond delay="6000"/>
                            </p:stCondLst>
                            <p:childTnLst>
                              <p:par>
                                <p:cTn id="17" presetID="2" presetClass="entr" presetSubtype="9"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0-#ppt_w/2"/>
                                          </p:val>
                                        </p:tav>
                                        <p:tav tm="100000">
                                          <p:val>
                                            <p:strVal val="#ppt_x"/>
                                          </p:val>
                                        </p:tav>
                                      </p:tavLst>
                                    </p:anim>
                                    <p:anim calcmode="lin" valueType="num">
                                      <p:cBhvr additive="base">
                                        <p:cTn id="20" dur="2000" fill="hold"/>
                                        <p:tgtEl>
                                          <p:spTgt spid="4"/>
                                        </p:tgtEl>
                                        <p:attrNameLst>
                                          <p:attrName>ppt_y</p:attrName>
                                        </p:attrNameLst>
                                      </p:cBhvr>
                                      <p:tavLst>
                                        <p:tav tm="0">
                                          <p:val>
                                            <p:strVal val="0-#ppt_h/2"/>
                                          </p:val>
                                        </p:tav>
                                        <p:tav tm="100000">
                                          <p:val>
                                            <p:strVal val="#ppt_y"/>
                                          </p:val>
                                        </p:tav>
                                      </p:tavLst>
                                    </p:anim>
                                  </p:childTnLst>
                                </p:cTn>
                              </p:par>
                              <p:par>
                                <p:cTn id="21" presetID="6" presetClass="entr" presetSubtype="16" fill="hold" nodeType="with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animEffect transition="in" filter="circle(in)">
                                      <p:cBhvr>
                                        <p:cTn id="23"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522514" y="3167524"/>
            <a:ext cx="11055928" cy="3304528"/>
          </a:xfrm>
          <a:solidFill>
            <a:schemeClr val="bg1"/>
          </a:solidFill>
        </p:spPr>
        <p:txBody>
          <a:bodyPr>
            <a:normAutofit/>
          </a:bodyPr>
          <a:lstStyle/>
          <a:p>
            <a:pPr marL="0" marR="0" indent="0" algn="ctr">
              <a:lnSpc>
                <a:spcPct val="100000"/>
              </a:lnSpc>
              <a:spcBef>
                <a:spcPts val="0"/>
              </a:spcBef>
              <a:spcAft>
                <a:spcPts val="0"/>
              </a:spcAft>
              <a:buNone/>
            </a:pPr>
            <a:r>
              <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The </a:t>
            </a: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Golden Rule</a:t>
            </a:r>
            <a:r>
              <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is the Ethical Principle of Treating Others</a:t>
            </a:r>
            <a:endPar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a:lnSpc>
                <a:spcPct val="100000"/>
              </a:lnSpc>
              <a:spcBef>
                <a:spcPts val="0"/>
              </a:spcBef>
              <a:spcAft>
                <a:spcPts val="0"/>
              </a:spcAft>
              <a:buNone/>
            </a:pPr>
            <a:r>
              <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as One would prefer to be treated. </a:t>
            </a:r>
            <a:endPar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a:lnSpc>
                <a:spcPct val="100000"/>
              </a:lnSpc>
              <a:spcBef>
                <a:spcPts val="0"/>
              </a:spcBef>
              <a:spcAft>
                <a:spcPts val="0"/>
              </a:spcAft>
              <a:buNone/>
            </a:pPr>
            <a:r>
              <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One of Jesus' Most Famous and Impactful Teachings, </a:t>
            </a:r>
            <a:endPar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a:lnSpc>
                <a:spcPct val="100000"/>
              </a:lnSpc>
              <a:spcBef>
                <a:spcPts val="0"/>
              </a:spcBef>
              <a:spcAft>
                <a:spcPts val="0"/>
              </a:spcAft>
              <a:buNone/>
            </a:pPr>
            <a:r>
              <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the </a:t>
            </a: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Golden Rule </a:t>
            </a:r>
            <a:r>
              <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can be Found…</a:t>
            </a:r>
            <a:endParaRPr lang="en-US"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a:lnSpc>
                <a:spcPct val="100000"/>
              </a:lnSpc>
              <a:spcBef>
                <a:spcPts val="375"/>
              </a:spcBef>
            </a:pPr>
            <a:r>
              <a:rPr lang="en-US"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t>
            </a:r>
            <a:r>
              <a:rPr lang="en-US" b="1"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So in everything, do to others what you would have them do  </a:t>
            </a:r>
            <a:endParaRPr lang="en-US" b="1"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nSpc>
                <a:spcPct val="100000"/>
              </a:lnSpc>
              <a:spcBef>
                <a:spcPts val="0"/>
              </a:spcBef>
              <a:spcAft>
                <a:spcPts val="600"/>
              </a:spcAft>
              <a:buNone/>
            </a:pPr>
            <a:r>
              <a:rPr lang="en-US" b="1"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to you, for this sums up the Law /the Prophets</a:t>
            </a:r>
            <a:r>
              <a:rPr lang="en-US"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Matt 7:12</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marR="0">
              <a:lnSpc>
                <a:spcPct val="100000"/>
              </a:lnSpc>
              <a:spcBef>
                <a:spcPts val="375"/>
              </a:spcBef>
              <a:spcAft>
                <a:spcPts val="600"/>
              </a:spcAft>
            </a:pPr>
            <a:r>
              <a:rPr lang="en-US"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t>
            </a:r>
            <a:r>
              <a:rPr lang="en-US" b="1"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Do to others as you would have them do to you.</a:t>
            </a:r>
            <a:r>
              <a:rPr lang="en-US" i="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r>
              <a:rPr lang="en-US" b="1" dirty="0">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Luke 6:31</a:t>
            </a:r>
            <a:endParaRPr lang="en-US" dirty="0"/>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4250">
        <p15:prstTrans prst="crus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500"/>
                                        <p:tgtEl>
                                          <p:spTgt spid="3">
                                            <p:txEl>
                                              <p:pRg st="0" end="0"/>
                                            </p:txEl>
                                          </p:spTgt>
                                        </p:tgtEl>
                                      </p:cBhvr>
                                    </p:animEffect>
                                  </p:childTnLst>
                                </p:cTn>
                              </p:par>
                            </p:childTnLst>
                          </p:cTn>
                        </p:par>
                        <p:par>
                          <p:cTn id="15" fill="hold">
                            <p:stCondLst>
                              <p:cond delay="500"/>
                            </p:stCondLst>
                            <p:childTnLst>
                              <p:par>
                                <p:cTn id="16" presetID="53" presetClass="entr" presetSubtype="16"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p:cTn id="18"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9"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p:cTn id="25"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p:cTn id="3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4" dur="500"/>
                                        <p:tgtEl>
                                          <p:spTgt spid="3">
                                            <p:txEl>
                                              <p:pRg st="3" end="3"/>
                                            </p:txEl>
                                          </p:spTgt>
                                        </p:tgtEl>
                                      </p:cBhvr>
                                    </p:animEffect>
                                  </p:childTnLst>
                                </p:cTn>
                              </p:par>
                            </p:childTnLst>
                          </p:cTn>
                        </p:par>
                        <p:par>
                          <p:cTn id="35" fill="hold">
                            <p:stCondLst>
                              <p:cond delay="500"/>
                            </p:stCondLst>
                            <p:childTnLst>
                              <p:par>
                                <p:cTn id="36" presetID="53" presetClass="entr" presetSubtype="16"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p:cTn id="4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6" dur="500"/>
                                        <p:tgtEl>
                                          <p:spTgt spid="3">
                                            <p:txEl>
                                              <p:pRg st="5" end="5"/>
                                            </p:txEl>
                                          </p:spTgt>
                                        </p:tgtEl>
                                      </p:cBhvr>
                                    </p:animEffect>
                                  </p:childTnLst>
                                </p:cTn>
                              </p:par>
                            </p:childTnLst>
                          </p:cTn>
                        </p:par>
                        <p:par>
                          <p:cTn id="47" fill="hold">
                            <p:stCondLst>
                              <p:cond delay="1500"/>
                            </p:stCondLst>
                            <p:childTnLst>
                              <p:par>
                                <p:cTn id="48" presetID="53" presetClass="entr" presetSubtype="16" fill="hold" grpId="0" nodeType="after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p:cTn id="5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1"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p:cNvSpPr>
            <a:spLocks noGrp="1" noRot="1" noChangeAspect="1" noMove="1" noResize="1" noEditPoints="1" noAdjustHandles="1" noChangeArrowheads="1" noChangeShapeType="1" noTextEdit="1"/>
          </p:cNvSpPr>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sketchy line"/>
          <p:cNvSpPr>
            <a:spLocks noGrp="1" noRot="1" noChangeAspect="1" noMove="1" noResize="1" noEditPoints="1" noAdjustHandles="1" noChangeArrowheads="1" noChangeShapeType="1" noTextEdit="1"/>
          </p:cNvSpPr>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98852" y="131848"/>
            <a:ext cx="5486400" cy="6268952"/>
          </a:xfrm>
        </p:spPr>
        <p:txBody>
          <a:bodyPr>
            <a:normAutofit fontScale="70000" lnSpcReduction="20000"/>
          </a:bodyPr>
          <a:lstStyle/>
          <a:p>
            <a:pPr marL="0" indent="0">
              <a:lnSpc>
                <a:spcPct val="110000"/>
              </a:lnSpc>
              <a:buNone/>
            </a:pPr>
            <a:r>
              <a:rPr lang="en-US" sz="2200" dirty="0">
                <a:effectLst>
                  <a:outerShdw blurRad="38100" dist="38100" dir="2700000" algn="tl">
                    <a:srgbClr val="000000">
                      <a:alpha val="43137"/>
                    </a:srgbClr>
                  </a:outerShdw>
                </a:effectLst>
                <a:latin typeface="Arial Rounded MT Bold" panose="020F0704030504030204" pitchFamily="34" charset="0"/>
              </a:rPr>
              <a:t>       </a:t>
            </a:r>
            <a:r>
              <a:rPr lang="en-US" sz="4500" dirty="0">
                <a:effectLst>
                  <a:outerShdw blurRad="38100" dist="38100" dir="2700000" algn="tl">
                    <a:srgbClr val="000000">
                      <a:alpha val="43137"/>
                    </a:srgbClr>
                  </a:outerShdw>
                </a:effectLst>
                <a:latin typeface="Arial Rounded MT Bold" panose="020F0704030504030204" pitchFamily="34" charset="0"/>
              </a:rPr>
              <a:t>All the Major Religions </a:t>
            </a:r>
            <a:endParaRPr lang="en-US" sz="45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None/>
            </a:pPr>
            <a:r>
              <a:rPr lang="en-US" sz="4500" dirty="0">
                <a:effectLst>
                  <a:outerShdw blurRad="38100" dist="38100" dir="2700000" algn="tl">
                    <a:srgbClr val="000000">
                      <a:alpha val="43137"/>
                    </a:srgbClr>
                  </a:outerShdw>
                </a:effectLst>
                <a:latin typeface="Arial Rounded MT Bold" panose="020F0704030504030204" pitchFamily="34" charset="0"/>
              </a:rPr>
              <a:t>Have a Code of Ethics…</a:t>
            </a:r>
            <a:endParaRPr lang="en-US" sz="45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None/>
            </a:pPr>
            <a:r>
              <a:rPr lang="en-US" sz="4500" dirty="0">
                <a:effectLst>
                  <a:outerShdw blurRad="38100" dist="38100" dir="2700000" algn="tl">
                    <a:srgbClr val="000000">
                      <a:alpha val="43137"/>
                    </a:srgbClr>
                  </a:outerShdw>
                </a:effectLst>
                <a:latin typeface="Arial Rounded MT Bold" panose="020F0704030504030204" pitchFamily="34" charset="0"/>
              </a:rPr>
              <a:t>       …Dealing with Others</a:t>
            </a:r>
            <a:endParaRPr lang="en-US" sz="45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None/>
            </a:pPr>
            <a:r>
              <a:rPr lang="en-US" sz="4500" dirty="0">
                <a:effectLst>
                  <a:outerShdw blurRad="38100" dist="38100" dir="2700000" algn="tl">
                    <a:srgbClr val="000000">
                      <a:alpha val="43137"/>
                    </a:srgbClr>
                  </a:outerShdw>
                </a:effectLst>
                <a:latin typeface="Arial Rounded MT Bold" panose="020F0704030504030204" pitchFamily="34" charset="0"/>
              </a:rPr>
              <a:t>         But </a:t>
            </a:r>
            <a:endParaRPr lang="en-US" sz="45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None/>
            </a:pPr>
            <a:r>
              <a:rPr lang="en-US" sz="4500" dirty="0">
                <a:effectLst>
                  <a:outerShdw blurRad="38100" dist="38100" dir="2700000" algn="tl">
                    <a:srgbClr val="000000">
                      <a:alpha val="43137"/>
                    </a:srgbClr>
                  </a:outerShdw>
                </a:effectLst>
                <a:latin typeface="Arial Rounded MT Bold" panose="020F0704030504030204" pitchFamily="34" charset="0"/>
              </a:rPr>
              <a:t>There is a Difference…</a:t>
            </a:r>
            <a:endParaRPr lang="en-US" sz="45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4500" dirty="0">
                <a:effectLst>
                  <a:outerShdw blurRad="38100" dist="38100" dir="2700000" algn="tl">
                    <a:srgbClr val="000000">
                      <a:alpha val="43137"/>
                    </a:srgbClr>
                  </a:outerShdw>
                </a:effectLst>
                <a:latin typeface="Arial Rounded MT Bold" panose="020F0704030504030204" pitchFamily="34" charset="0"/>
              </a:rPr>
              <a:t>All of the Others… </a:t>
            </a:r>
            <a:endParaRPr lang="en-US" sz="45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sz="4500" dirty="0">
                <a:effectLst>
                  <a:outerShdw blurRad="38100" dist="38100" dir="2700000" algn="tl">
                    <a:srgbClr val="000000">
                      <a:alpha val="43137"/>
                    </a:srgbClr>
                  </a:outerShdw>
                </a:effectLst>
                <a:latin typeface="Arial Rounded MT Bold" panose="020F0704030504030204" pitchFamily="34" charset="0"/>
              </a:rPr>
              <a:t>     …Focus on the Negative</a:t>
            </a:r>
            <a:endParaRPr lang="en-US" sz="45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buNone/>
            </a:pPr>
            <a:r>
              <a:rPr lang="en-US" sz="4600" dirty="0">
                <a:effectLst>
                  <a:outerShdw blurRad="38100" dist="38100" dir="2700000" algn="tl">
                    <a:srgbClr val="000000">
                      <a:alpha val="43137"/>
                    </a:srgbClr>
                  </a:outerShdw>
                </a:effectLst>
                <a:latin typeface="Arial Rounded MT Bold" panose="020F0704030504030204" pitchFamily="34" charset="0"/>
              </a:rPr>
              <a:t>Only Jesus…</a:t>
            </a:r>
            <a:endParaRPr lang="en-US" sz="46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sz="4600" dirty="0">
                <a:effectLst>
                  <a:outerShdw blurRad="38100" dist="38100" dir="2700000" algn="tl">
                    <a:srgbClr val="000000">
                      <a:alpha val="43137"/>
                    </a:srgbClr>
                  </a:outerShdw>
                </a:effectLst>
                <a:latin typeface="Arial Rounded MT Bold" panose="020F0704030504030204" pitchFamily="34" charset="0"/>
              </a:rPr>
              <a:t>...Focuses on the Positive</a:t>
            </a:r>
            <a:endParaRPr lang="en-US" sz="46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10000"/>
              </a:lnSpc>
              <a:spcBef>
                <a:spcPts val="0"/>
              </a:spcBef>
              <a:buNone/>
            </a:pPr>
            <a:r>
              <a:rPr lang="en-US" sz="4600" dirty="0">
                <a:effectLst>
                  <a:outerShdw blurRad="38100" dist="38100" dir="2700000" algn="tl">
                    <a:srgbClr val="000000">
                      <a:alpha val="43137"/>
                    </a:srgbClr>
                  </a:outerShdw>
                </a:effectLst>
                <a:latin typeface="Arial Rounded MT Bold" panose="020F0704030504030204" pitchFamily="34" charset="0"/>
              </a:rPr>
              <a:t> …Brings Positive Change</a:t>
            </a:r>
            <a:endParaRPr lang="en-US" sz="4600"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1200"/>
              </a:spcBef>
              <a:buNone/>
            </a:pPr>
            <a:r>
              <a:rPr lang="en-US" sz="5100" b="1" dirty="0">
                <a:effectLst>
                  <a:outerShdw blurRad="38100" dist="38100" dir="2700000" algn="tl">
                    <a:srgbClr val="000000">
                      <a:alpha val="43137"/>
                    </a:srgbClr>
                  </a:outerShdw>
                </a:effectLst>
                <a:latin typeface="Arial Rounded MT Bold" panose="020F0704030504030204" pitchFamily="34" charset="0"/>
              </a:rPr>
              <a:t>Golden Rule = </a:t>
            </a:r>
            <a:endParaRPr lang="en-US" sz="5100" b="1" dirty="0">
              <a:effectLst>
                <a:outerShdw blurRad="38100" dist="38100" dir="2700000" algn="tl">
                  <a:srgbClr val="000000">
                    <a:alpha val="43137"/>
                  </a:srgbClr>
                </a:outerShdw>
              </a:effectLst>
              <a:latin typeface="Arial Rounded MT Bold" panose="020F0704030504030204" pitchFamily="34" charset="0"/>
            </a:endParaRPr>
          </a:p>
          <a:p>
            <a:pPr marL="0" indent="0">
              <a:lnSpc>
                <a:spcPct val="120000"/>
              </a:lnSpc>
              <a:spcBef>
                <a:spcPts val="0"/>
              </a:spcBef>
              <a:buNone/>
            </a:pPr>
            <a:r>
              <a:rPr lang="en-US" sz="5100" b="1" dirty="0">
                <a:effectLst>
                  <a:outerShdw blurRad="38100" dist="38100" dir="2700000" algn="tl">
                    <a:srgbClr val="000000">
                      <a:alpha val="43137"/>
                    </a:srgbClr>
                  </a:outerShdw>
                </a:effectLst>
                <a:latin typeface="Arial Rounded MT Bold" panose="020F0704030504030204" pitchFamily="34" charset="0"/>
              </a:rPr>
              <a:t>       Positive Change</a:t>
            </a:r>
            <a:endParaRPr lang="en-US" sz="5100" b="1" dirty="0">
              <a:effectLst>
                <a:outerShdw blurRad="38100" dist="38100" dir="2700000" algn="tl">
                  <a:srgbClr val="000000">
                    <a:alpha val="43137"/>
                  </a:srgbClr>
                </a:outerShdw>
              </a:effectLst>
              <a:latin typeface="Arial Rounded MT Bold" panose="020F0704030504030204" pitchFamily="34" charset="0"/>
            </a:endParaRPr>
          </a:p>
        </p:txBody>
      </p:sp>
      <p:pic>
        <p:nvPicPr>
          <p:cNvPr id="4" name="Picture 4" descr="Pin on Quotes"/>
          <p:cNvPicPr>
            <a:picLocks noChangeAspect="1" noChangeArrowheads="1"/>
          </p:cNvPicPr>
          <p:nvPr/>
        </p:nvPicPr>
        <p:blipFill rotWithShape="1">
          <a:blip r:embed="rId1">
            <a:extLst>
              <a:ext uri="{28A0092B-C50C-407E-A947-70E740481C1C}">
                <a14:useLocalDpi xmlns:a14="http://schemas.microsoft.com/office/drawing/2010/main" val="0"/>
              </a:ext>
            </a:extLst>
          </a:blip>
          <a:srcRect b="303"/>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575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1)">
                                      <p:cBhvr>
                                        <p:cTn id="10" dur="2000"/>
                                        <p:tgtEl>
                                          <p:spTgt spid="3">
                                            <p:txEl>
                                              <p:pRg st="1" end="1"/>
                                            </p:txEl>
                                          </p:spTgt>
                                        </p:tgtEl>
                                      </p:cBhvr>
                                    </p:animEffect>
                                  </p:childTnLst>
                                </p:cTn>
                              </p:par>
                            </p:childTnLst>
                          </p:cTn>
                        </p:par>
                        <p:par>
                          <p:cTn id="11" fill="hold">
                            <p:stCondLst>
                              <p:cond delay="2000"/>
                            </p:stCondLst>
                            <p:childTnLst>
                              <p:par>
                                <p:cTn id="12" presetID="21" presetClass="entr" presetSubtype="1" fill="hold" grpId="0" nodeType="after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wheel(1)">
                                      <p:cBhvr>
                                        <p:cTn id="14" dur="2000"/>
                                        <p:tgtEl>
                                          <p:spTgt spid="3">
                                            <p:txEl>
                                              <p:pRg st="2" end="2"/>
                                            </p:txEl>
                                          </p:spTgt>
                                        </p:tgtEl>
                                      </p:cBhvr>
                                    </p:animEffect>
                                  </p:childTnLst>
                                </p:cTn>
                              </p:par>
                            </p:childTnLst>
                          </p:cTn>
                        </p:par>
                        <p:par>
                          <p:cTn id="15" fill="hold">
                            <p:stCondLst>
                              <p:cond delay="4000"/>
                            </p:stCondLst>
                            <p:childTnLst>
                              <p:par>
                                <p:cTn id="16" presetID="21" presetClass="entr" presetSubtype="1" fill="hold" grpId="0"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heel(1)">
                                      <p:cBhvr>
                                        <p:cTn id="18" dur="2000"/>
                                        <p:tgtEl>
                                          <p:spTgt spid="3">
                                            <p:txEl>
                                              <p:pRg st="3" end="3"/>
                                            </p:txEl>
                                          </p:spTgt>
                                        </p:tgtEl>
                                      </p:cBhvr>
                                    </p:animEffect>
                                  </p:childTnLst>
                                </p:cTn>
                              </p:par>
                            </p:childTnLst>
                          </p:cTn>
                        </p:par>
                        <p:par>
                          <p:cTn id="19" fill="hold">
                            <p:stCondLst>
                              <p:cond delay="6000"/>
                            </p:stCondLst>
                            <p:childTnLst>
                              <p:par>
                                <p:cTn id="20" presetID="21" presetClass="entr" presetSubtype="1" fill="hold" grpId="0" nodeType="after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heel(1)">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wheel(1)">
                                      <p:cBhvr>
                                        <p:cTn id="27" dur="2000"/>
                                        <p:tgtEl>
                                          <p:spTgt spid="3">
                                            <p:txEl>
                                              <p:pRg st="5" end="5"/>
                                            </p:txEl>
                                          </p:spTgt>
                                        </p:tgtEl>
                                      </p:cBhvr>
                                    </p:animEffect>
                                  </p:childTnLst>
                                </p:cTn>
                              </p:par>
                            </p:childTnLst>
                          </p:cTn>
                        </p:par>
                        <p:par>
                          <p:cTn id="28" fill="hold">
                            <p:stCondLst>
                              <p:cond delay="2000"/>
                            </p:stCondLst>
                            <p:childTnLst>
                              <p:par>
                                <p:cTn id="29" presetID="21" presetClass="entr" presetSubtype="1" fill="hold" grpId="0"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heel(1)">
                                      <p:cBhvr>
                                        <p:cTn id="31" dur="20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heel(1)">
                                      <p:cBhvr>
                                        <p:cTn id="36" dur="2000"/>
                                        <p:tgtEl>
                                          <p:spTgt spid="3">
                                            <p:txEl>
                                              <p:pRg st="7" end="7"/>
                                            </p:txEl>
                                          </p:spTgt>
                                        </p:tgtEl>
                                      </p:cBhvr>
                                    </p:animEffect>
                                  </p:childTnLst>
                                </p:cTn>
                              </p:par>
                            </p:childTnLst>
                          </p:cTn>
                        </p:par>
                        <p:par>
                          <p:cTn id="37" fill="hold">
                            <p:stCondLst>
                              <p:cond delay="2000"/>
                            </p:stCondLst>
                            <p:childTnLst>
                              <p:par>
                                <p:cTn id="38" presetID="21" presetClass="entr" presetSubtype="1" fill="hold" grpId="0" nodeType="afterEffect">
                                  <p:stCondLst>
                                    <p:cond delay="0"/>
                                  </p:stCondLst>
                                  <p:childTnLst>
                                    <p:set>
                                      <p:cBhvr>
                                        <p:cTn id="39" dur="1" fill="hold">
                                          <p:stCondLst>
                                            <p:cond delay="0"/>
                                          </p:stCondLst>
                                        </p:cTn>
                                        <p:tgtEl>
                                          <p:spTgt spid="3">
                                            <p:txEl>
                                              <p:pRg st="8" end="8"/>
                                            </p:txEl>
                                          </p:spTgt>
                                        </p:tgtEl>
                                        <p:attrNameLst>
                                          <p:attrName>style.visibility</p:attrName>
                                        </p:attrNameLst>
                                      </p:cBhvr>
                                      <p:to>
                                        <p:strVal val="visible"/>
                                      </p:to>
                                    </p:set>
                                    <p:animEffect transition="in" filter="wheel(1)">
                                      <p:cBhvr>
                                        <p:cTn id="40" dur="2000"/>
                                        <p:tgtEl>
                                          <p:spTgt spid="3">
                                            <p:txEl>
                                              <p:pRg st="8" end="8"/>
                                            </p:txEl>
                                          </p:spTgt>
                                        </p:tgtEl>
                                      </p:cBhvr>
                                    </p:animEffect>
                                  </p:childTnLst>
                                </p:cTn>
                              </p:par>
                            </p:childTnLst>
                          </p:cTn>
                        </p:par>
                        <p:par>
                          <p:cTn id="41" fill="hold">
                            <p:stCondLst>
                              <p:cond delay="4000"/>
                            </p:stCondLst>
                            <p:childTnLst>
                              <p:par>
                                <p:cTn id="42" presetID="21" presetClass="entr" presetSubtype="1" fill="hold" grpId="0" nodeType="after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heel(1)">
                                      <p:cBhvr>
                                        <p:cTn id="44" dur="2000"/>
                                        <p:tgtEl>
                                          <p:spTgt spid="3">
                                            <p:txEl>
                                              <p:pRg st="9" end="9"/>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Effect transition="in" filter="wheel(1)">
                                      <p:cBhvr>
                                        <p:cTn id="49" dur="2000"/>
                                        <p:tgtEl>
                                          <p:spTgt spid="3">
                                            <p:txEl>
                                              <p:pRg st="10" end="10"/>
                                            </p:txEl>
                                          </p:spTgt>
                                        </p:tgtEl>
                                      </p:cBhvr>
                                    </p:animEffect>
                                  </p:childTnLst>
                                </p:cTn>
                              </p:par>
                            </p:childTnLst>
                          </p:cTn>
                        </p:par>
                        <p:par>
                          <p:cTn id="50" fill="hold">
                            <p:stCondLst>
                              <p:cond delay="2000"/>
                            </p:stCondLst>
                            <p:childTnLst>
                              <p:par>
                                <p:cTn id="51" presetID="21" presetClass="entr" presetSubtype="1" fill="hold" grpId="0" nodeType="afterEffect">
                                  <p:stCondLst>
                                    <p:cond delay="0"/>
                                  </p:stCondLst>
                                  <p:childTnLst>
                                    <p:set>
                                      <p:cBhvr>
                                        <p:cTn id="52" dur="1" fill="hold">
                                          <p:stCondLst>
                                            <p:cond delay="0"/>
                                          </p:stCondLst>
                                        </p:cTn>
                                        <p:tgtEl>
                                          <p:spTgt spid="3">
                                            <p:txEl>
                                              <p:pRg st="11" end="11"/>
                                            </p:txEl>
                                          </p:spTgt>
                                        </p:tgtEl>
                                        <p:attrNameLst>
                                          <p:attrName>style.visibility</p:attrName>
                                        </p:attrNameLst>
                                      </p:cBhvr>
                                      <p:to>
                                        <p:strVal val="visible"/>
                                      </p:to>
                                    </p:set>
                                    <p:animEffect transition="in" filter="wheel(1)">
                                      <p:cBhvr>
                                        <p:cTn id="53"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83127" y="3111335"/>
            <a:ext cx="12108873" cy="3206338"/>
          </a:xfrm>
          <a:solidFill>
            <a:schemeClr val="bg1"/>
          </a:solidFill>
        </p:spPr>
        <p:txBody>
          <a:bodyPr>
            <a:normAutofit/>
          </a:bodyPr>
          <a:lstStyle/>
          <a:p>
            <a:pPr marL="0" marR="285750" lvl="0" indent="0" algn="ctr">
              <a:lnSpc>
                <a:spcPct val="100000"/>
              </a:lnSpc>
              <a:spcBef>
                <a:spcPts val="0"/>
              </a:spcBef>
              <a:spcAft>
                <a:spcPts val="0"/>
              </a:spcAft>
              <a:buSzPts val="1000"/>
              <a:buNone/>
              <a:tabLst>
                <a:tab pos="457200" algn="l"/>
              </a:tabLst>
            </a:pPr>
            <a:r>
              <a:rPr lang="en-US" sz="36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Positive Action (Change)</a:t>
            </a:r>
            <a:endParaRPr lang="en-US" sz="36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285750" lvl="0" indent="0" algn="ctr">
              <a:lnSpc>
                <a:spcPct val="100000"/>
              </a:lnSpc>
              <a:spcBef>
                <a:spcPts val="0"/>
              </a:spcBef>
              <a:spcAft>
                <a:spcPts val="0"/>
              </a:spcAft>
              <a:buSzPts val="1000"/>
              <a:buNone/>
              <a:tabLst>
                <a:tab pos="457200" algn="l"/>
              </a:tabLst>
            </a:pPr>
            <a:r>
              <a:rPr lang="en-US" sz="3200"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t>
            </a:r>
            <a:r>
              <a:rPr lang="en-US" sz="3200" b="1"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Do not do unto others as you would not want done to you</a:t>
            </a:r>
            <a:r>
              <a:rPr lang="en-US" sz="3200"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285750" lvl="0" indent="0" algn="ctr">
              <a:lnSpc>
                <a:spcPct val="100000"/>
              </a:lnSpc>
              <a:spcBef>
                <a:spcPts val="0"/>
              </a:spcBef>
              <a:spcAft>
                <a:spcPts val="0"/>
              </a:spcAft>
              <a:buSzPts val="1000"/>
              <a:buNone/>
              <a:tabLst>
                <a:tab pos="457200" algn="l"/>
              </a:tabLst>
            </a:pP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Known as the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Silver Rule”</a:t>
            </a:r>
            <a:endPar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285750" lvl="0" indent="0" algn="ctr">
              <a:lnSpc>
                <a:spcPct val="110000"/>
              </a:lnSpc>
              <a:spcBef>
                <a:spcPts val="375"/>
              </a:spcBef>
              <a:spcAft>
                <a:spcPts val="0"/>
              </a:spcAft>
              <a:buSzPts val="1000"/>
              <a:buNone/>
              <a:tabLst>
                <a:tab pos="457200" algn="l"/>
              </a:tabLst>
            </a:pP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this inversion of the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Golden Rule </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reminds us to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not do </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what we would prefer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not to happen </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to ourselves. </a:t>
            </a:r>
            <a:endPar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285750" lvl="0" indent="0" algn="ctr">
              <a:lnSpc>
                <a:spcPct val="110000"/>
              </a:lnSpc>
              <a:spcBef>
                <a:spcPts val="375"/>
              </a:spcBef>
              <a:spcAft>
                <a:spcPts val="0"/>
              </a:spcAft>
              <a:buSzPts val="1000"/>
              <a:buNone/>
              <a:tabLst>
                <a:tab pos="457200" algn="l"/>
              </a:tabLst>
            </a:pP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This is the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Negative Version </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of the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Golden Rule</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t>
            </a:r>
            <a:endParaRPr lang="en-US"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indent="0">
              <a:buNone/>
            </a:pP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400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barn(inVertical)">
                                      <p:cBhvr>
                                        <p:cTn id="7" dur="500"/>
                                        <p:tgtEl>
                                          <p:spTgt spid="3">
                                            <p:bg/>
                                          </p:spTgt>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par>
                          <p:cTn id="11" fill="hold">
                            <p:stCondLst>
                              <p:cond delay="500"/>
                            </p:stCondLst>
                            <p:childTnLst>
                              <p:par>
                                <p:cTn id="12" presetID="16" presetClass="entr" presetSubtype="21"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par>
                          <p:cTn id="25" fill="hold">
                            <p:stCondLst>
                              <p:cond delay="500"/>
                            </p:stCondLst>
                            <p:childTnLst>
                              <p:par>
                                <p:cTn id="26" presetID="16" presetClass="entr" presetSubtype="21"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4384" y="1825626"/>
            <a:ext cx="11435938" cy="3708276"/>
          </a:xfrm>
          <a:solidFill>
            <a:schemeClr val="bg1"/>
          </a:solidFill>
        </p:spPr>
        <p:txBody>
          <a:bodyPr>
            <a:normAutofit/>
          </a:bodyPr>
          <a:lstStyle/>
          <a:p>
            <a:pPr marL="0" marR="285750" lvl="0" indent="0" algn="ctr">
              <a:lnSpc>
                <a:spcPct val="100000"/>
              </a:lnSpc>
              <a:spcBef>
                <a:spcPts val="375"/>
              </a:spcBef>
              <a:spcAft>
                <a:spcPts val="0"/>
              </a:spcAft>
              <a:buSzPts val="1000"/>
              <a:buNone/>
              <a:tabLst>
                <a:tab pos="457200" algn="l"/>
              </a:tabLst>
            </a:pPr>
            <a:r>
              <a:rPr lang="en-US" sz="36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Universal Action (Change)</a:t>
            </a:r>
            <a:endParaRPr lang="en-US" sz="36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a:lnSpc>
                <a:spcPct val="100000"/>
              </a:lnSpc>
              <a:spcBef>
                <a:spcPts val="0"/>
              </a:spcBef>
              <a:spcAft>
                <a:spcPts val="600"/>
              </a:spcAft>
              <a:buNone/>
            </a:pPr>
            <a:r>
              <a:rPr lang="en-US" sz="3200" b="1" i="1" spc="20" dirty="0">
                <a:solidFill>
                  <a:srgbClr val="231F2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“It applies to every relationship in our lives”</a:t>
            </a:r>
            <a:endParaRPr lang="en-US" b="1" i="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marR="0" indent="0">
              <a:lnSpc>
                <a:spcPct val="100000"/>
              </a:lnSpc>
              <a:spcBef>
                <a:spcPts val="0"/>
              </a:spcBef>
              <a:spcAft>
                <a:spcPts val="1200"/>
              </a:spcAft>
              <a:buNone/>
            </a:pPr>
            <a:r>
              <a:rPr lang="en-US" b="1" spc="20" dirty="0">
                <a:solidFill>
                  <a:srgbClr val="231F2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“In everything, do to others what you want them to do to you.”  </a:t>
            </a:r>
            <a:endParaRPr lang="en-US" b="1" spc="20" dirty="0">
              <a:solidFill>
                <a:srgbClr val="231F2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a:lnSpc>
                <a:spcPct val="100000"/>
              </a:lnSpc>
              <a:spcBef>
                <a:spcPts val="0"/>
              </a:spcBef>
              <a:spcAft>
                <a:spcPts val="1200"/>
              </a:spcAft>
              <a:buNone/>
            </a:pPr>
            <a:r>
              <a:rPr lang="en-US" b="1" spc="20" dirty="0">
                <a:solidFill>
                  <a:srgbClr val="231F2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In Marriage, Parenting, Business, Friendships, Traffic.  </a:t>
            </a:r>
            <a:endParaRPr lang="en-US" b="1" spc="20" dirty="0">
              <a:solidFill>
                <a:srgbClr val="231F2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R="0">
              <a:lnSpc>
                <a:spcPct val="100000"/>
              </a:lnSpc>
              <a:spcBef>
                <a:spcPts val="0"/>
              </a:spcBef>
              <a:spcAft>
                <a:spcPts val="1200"/>
              </a:spcAft>
            </a:pPr>
            <a:r>
              <a:rPr lang="en-US" b="1" spc="20" dirty="0">
                <a:solidFill>
                  <a:srgbClr val="231F2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This Should Be Our Thought in Every Relationship.</a:t>
            </a:r>
            <a:endParaRPr lang="en-US" b="1" spc="20" dirty="0">
              <a:solidFill>
                <a:srgbClr val="231F2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0" marR="0" indent="0" algn="ctr">
              <a:lnSpc>
                <a:spcPct val="100000"/>
              </a:lnSpc>
              <a:spcBef>
                <a:spcPts val="0"/>
              </a:spcBef>
              <a:spcAft>
                <a:spcPts val="1200"/>
              </a:spcAft>
              <a:buNone/>
            </a:pPr>
            <a:r>
              <a:rPr lang="en-US" sz="2800" b="1" spc="20" dirty="0">
                <a:solidFill>
                  <a:srgbClr val="231F20"/>
                </a:solidFill>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rPr>
              <a:t>This </a:t>
            </a:r>
            <a:r>
              <a:rPr lang="en-US" b="1" spc="20" dirty="0">
                <a:solidFill>
                  <a:srgbClr val="231F20"/>
                </a:solidFill>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rPr>
              <a:t>Will Cause You to Bring Change in Most Situations</a:t>
            </a:r>
            <a:endParaRPr lang="en-US" dirty="0"/>
          </a:p>
        </p:txBody>
      </p:sp>
    </p:spTree>
  </p:cSld>
  <p:clrMapOvr>
    <a:masterClrMapping/>
  </p:clrMapOvr>
  <mc:AlternateContent xmlns:mc="http://schemas.openxmlformats.org/markup-compatibility/2006">
    <mc:Choice xmlns:p14="http://schemas.microsoft.com/office/powerpoint/2010/main" Requires="p14">
      <p:transition spd="slow" p14:dur="325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1000" fill="hold"/>
                                        <p:tgtEl>
                                          <p:spTgt spid="3">
                                            <p:bg/>
                                          </p:spTgt>
                                        </p:tgtEl>
                                        <p:attrNameLst>
                                          <p:attrName>ppt_w</p:attrName>
                                        </p:attrNameLst>
                                      </p:cBhvr>
                                      <p:tavLst>
                                        <p:tav tm="0">
                                          <p:val>
                                            <p:fltVal val="0"/>
                                          </p:val>
                                        </p:tav>
                                        <p:tav tm="100000">
                                          <p:val>
                                            <p:strVal val="#ppt_w"/>
                                          </p:val>
                                        </p:tav>
                                      </p:tavLst>
                                    </p:anim>
                                    <p:anim calcmode="lin" valueType="num">
                                      <p:cBhvr>
                                        <p:cTn id="8" dur="1000" fill="hold"/>
                                        <p:tgtEl>
                                          <p:spTgt spid="3">
                                            <p:bg/>
                                          </p:spTgt>
                                        </p:tgtEl>
                                        <p:attrNameLst>
                                          <p:attrName>ppt_h</p:attrName>
                                        </p:attrNameLst>
                                      </p:cBhvr>
                                      <p:tavLst>
                                        <p:tav tm="0">
                                          <p:val>
                                            <p:fltVal val="0"/>
                                          </p:val>
                                        </p:tav>
                                        <p:tav tm="100000">
                                          <p:val>
                                            <p:strVal val="#ppt_h"/>
                                          </p:val>
                                        </p:tav>
                                      </p:tavLst>
                                    </p:anim>
                                    <p:anim calcmode="lin" valueType="num">
                                      <p:cBhvr>
                                        <p:cTn id="9" dur="1000" fill="hold"/>
                                        <p:tgtEl>
                                          <p:spTgt spid="3">
                                            <p:bg/>
                                          </p:spTgt>
                                        </p:tgtEl>
                                        <p:attrNameLst>
                                          <p:attrName>style.rotation</p:attrName>
                                        </p:attrNameLst>
                                      </p:cBhvr>
                                      <p:tavLst>
                                        <p:tav tm="0">
                                          <p:val>
                                            <p:fltVal val="90"/>
                                          </p:val>
                                        </p:tav>
                                        <p:tav tm="100000">
                                          <p:val>
                                            <p:fltVal val="0"/>
                                          </p:val>
                                        </p:tav>
                                      </p:tavLst>
                                    </p:anim>
                                    <p:animEffect transition="in" filter="fade">
                                      <p:cBhvr>
                                        <p:cTn id="10" dur="1000"/>
                                        <p:tgtEl>
                                          <p:spTgt spid="3">
                                            <p:bg/>
                                          </p:spTgt>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0" end="0"/>
                                            </p:txEl>
                                          </p:spTgt>
                                        </p:tgtEl>
                                      </p:cBhvr>
                                    </p:animEffect>
                                  </p:childTnLst>
                                </p:cTn>
                              </p:par>
                            </p:childTnLst>
                          </p:cTn>
                        </p:par>
                        <p:par>
                          <p:cTn id="17" fill="hold">
                            <p:stCondLst>
                              <p:cond delay="1000"/>
                            </p:stCondLst>
                            <p:childTnLst>
                              <p:par>
                                <p:cTn id="18" presetID="31" presetClass="entr" presetSubtype="0" fill="hold" grpId="0" nodeType="after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0"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31" dur="10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9" dur="1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 calcmode="lin" valueType="num">
                                      <p:cBhvr>
                                        <p:cTn id="44"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5"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6"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7" dur="1000"/>
                                        <p:tgtEl>
                                          <p:spTgt spid="3">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 calcmode="lin" valueType="num">
                                      <p:cBhvr>
                                        <p:cTn id="5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53"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54"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55"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1"/>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3411393"/>
          </a:xfrm>
          <a:solidFill>
            <a:schemeClr val="bg1"/>
          </a:solidFill>
        </p:spPr>
        <p:txBody>
          <a:bodyPr>
            <a:normAutofit/>
          </a:bodyPr>
          <a:lstStyle/>
          <a:p>
            <a:pPr marL="0" marR="0" indent="0" algn="ctr">
              <a:lnSpc>
                <a:spcPct val="100000"/>
              </a:lnSpc>
              <a:spcBef>
                <a:spcPts val="375"/>
              </a:spcBef>
              <a:spcAft>
                <a:spcPts val="600"/>
              </a:spcAft>
              <a:buNone/>
            </a:pPr>
            <a:r>
              <a:rPr lang="en-US" sz="3600"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rPr>
              <a:t>Empathetic Action (Change)</a:t>
            </a:r>
            <a:endParaRPr lang="en-US" sz="3200" b="1"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pPr marL="0" marR="285750" lvl="0" indent="0" algn="ctr">
              <a:lnSpc>
                <a:spcPct val="100000"/>
              </a:lnSpc>
              <a:spcBef>
                <a:spcPts val="375"/>
              </a:spcBef>
              <a:spcAft>
                <a:spcPts val="600"/>
              </a:spcAft>
              <a:buSzPts val="1000"/>
              <a:buNone/>
              <a:tabLst>
                <a:tab pos="457200" algn="l"/>
              </a:tabLst>
            </a:pPr>
            <a:r>
              <a:rPr lang="en-US" sz="3200"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t>
            </a:r>
            <a:r>
              <a:rPr lang="en-US" sz="3200" b="1"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Put yourself in their shoes</a:t>
            </a:r>
            <a:r>
              <a:rPr lang="en-US" sz="3200"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t>
            </a:r>
            <a:endParaRPr lang="en-US" sz="3200" i="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285750" lvl="0" indent="-342900">
              <a:lnSpc>
                <a:spcPct val="100000"/>
              </a:lnSpc>
              <a:spcBef>
                <a:spcPts val="375"/>
              </a:spcBef>
              <a:spcAft>
                <a:spcPts val="600"/>
              </a:spcAft>
              <a:buSzPts val="1000"/>
              <a:buFont typeface="Symbol" panose="05050102010706020507" pitchFamily="18" charset="2"/>
              <a:buChar char=""/>
              <a:tabLst>
                <a:tab pos="457200" algn="l"/>
              </a:tabLst>
            </a:pP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Golden Rule </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is a call to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Empathy</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and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Understanding</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Another’s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Situation</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and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Point</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of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View</a:t>
            </a:r>
            <a:endPar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endParaRPr>
          </a:p>
          <a:p>
            <a:pPr marL="342900" marR="285750" lvl="0" indent="-342900">
              <a:lnSpc>
                <a:spcPct val="100000"/>
              </a:lnSpc>
              <a:spcBef>
                <a:spcPts val="375"/>
              </a:spcBef>
              <a:spcAft>
                <a:spcPts val="600"/>
              </a:spcAft>
              <a:buSzPts val="1000"/>
              <a:buFont typeface="Symbol" panose="05050102010706020507" pitchFamily="18" charset="2"/>
              <a:buChar char=""/>
              <a:tabLst>
                <a:tab pos="457200" algn="l"/>
              </a:tabLst>
            </a:pP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Calls upon us to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Picture Ourselves </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as our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Fellow Human</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and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Recognize</a:t>
            </a:r>
            <a:r>
              <a:rPr lang="en-US"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 this </a:t>
            </a:r>
            <a:r>
              <a:rPr lang="en-US" b="1"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Will Bring </a:t>
            </a:r>
            <a:r>
              <a:rPr lang="en-US" b="1" u="sng" dirty="0">
                <a:solidFill>
                  <a:srgbClr val="000000"/>
                </a:solidFill>
                <a:effectLst>
                  <a:outerShdw blurRad="38100" dist="38100" dir="2700000" algn="tl">
                    <a:srgbClr val="000000">
                      <a:alpha val="43137"/>
                    </a:srgbClr>
                  </a:outerShdw>
                </a:effectLst>
                <a:latin typeface="Arial Rounded MT Bold" panose="020F0704030504030204" pitchFamily="34" charset="0"/>
                <a:ea typeface="Times New Roman" panose="02020603050405020304" pitchFamily="18" charset="0"/>
                <a:cs typeface="Times New Roman" panose="02020603050405020304" pitchFamily="18" charset="0"/>
              </a:rPr>
              <a:t>Positive Change</a:t>
            </a:r>
            <a:endParaRPr lang="en-US" b="1" u="sng" dirty="0">
              <a:effectLst>
                <a:outerShdw blurRad="38100" dist="38100" dir="2700000" algn="tl">
                  <a:srgbClr val="000000">
                    <a:alpha val="43137"/>
                  </a:srgbClr>
                </a:outerShdw>
              </a:effectLst>
              <a:latin typeface="Arial Rounded MT Bold" panose="020F0704030504030204" pitchFamily="34" charset="0"/>
              <a:ea typeface="Calibri" panose="020F0502020204030204" charset="0"/>
              <a:cs typeface="Times New Roman" panose="02020603050405020304" pitchFamily="18" charset="0"/>
            </a:endParaRPr>
          </a:p>
          <a:p>
            <a:endParaRPr lang="en-US" dirty="0"/>
          </a:p>
        </p:txBody>
      </p:sp>
    </p:spTree>
  </p:cSld>
  <p:clrMapOvr>
    <a:masterClrMapping/>
  </p:clrMapOvr>
  <mc:AlternateContent xmlns:mc="http://schemas.openxmlformats.org/markup-compatibility/2006">
    <mc:Choice xmlns:p14="http://schemas.microsoft.com/office/powerpoint/2010/main" Requires="p14">
      <p:transition spd="slow" p14:dur="5000">
        <p14:ferris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wedge">
                                      <p:cBhvr>
                                        <p:cTn id="7" dur="2000"/>
                                        <p:tgtEl>
                                          <p:spTgt spid="3">
                                            <p:bg/>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edge">
                                      <p:cBhvr>
                                        <p:cTn id="10" dur="2000"/>
                                        <p:tgtEl>
                                          <p:spTgt spid="3">
                                            <p:txEl>
                                              <p:pRg st="0" end="0"/>
                                            </p:txEl>
                                          </p:spTgt>
                                        </p:tgtEl>
                                      </p:cBhvr>
                                    </p:animEffect>
                                  </p:childTnLst>
                                </p:cTn>
                              </p:par>
                            </p:childTnLst>
                          </p:cTn>
                        </p:par>
                        <p:par>
                          <p:cTn id="11" fill="hold">
                            <p:stCondLst>
                              <p:cond delay="2000"/>
                            </p:stCondLst>
                            <p:childTnLst>
                              <p:par>
                                <p:cTn id="12" presetID="20" presetClass="entr" presetSubtype="0" fill="hold" grpId="0" nodeType="after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wedge">
                                      <p:cBhvr>
                                        <p:cTn id="14" dur="20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wedge">
                                      <p:cBhvr>
                                        <p:cTn id="19" dur="20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wedge">
                                      <p:cBhvr>
                                        <p:cTn id="24"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2600</Words>
  <Application>WPS Presentation</Application>
  <PresentationFormat>Widescreen</PresentationFormat>
  <Paragraphs>80</Paragraphs>
  <Slides>12</Slides>
  <Notes>9</Notes>
  <HiddenSlides>0</HiddenSlides>
  <MMClips>0</MMClips>
  <ScaleCrop>false</ScaleCrop>
  <HeadingPairs>
    <vt:vector size="6" baseType="variant">
      <vt:variant>
        <vt:lpstr>已用的字体</vt:lpstr>
      </vt:variant>
      <vt:variant>
        <vt:i4>24</vt:i4>
      </vt:variant>
      <vt:variant>
        <vt:lpstr>主题</vt:lpstr>
      </vt:variant>
      <vt:variant>
        <vt:i4>1</vt:i4>
      </vt:variant>
      <vt:variant>
        <vt:lpstr>幻灯片标题</vt:lpstr>
      </vt:variant>
      <vt:variant>
        <vt:i4>12</vt:i4>
      </vt:variant>
    </vt:vector>
  </HeadingPairs>
  <TitlesOfParts>
    <vt:vector size="37" baseType="lpstr">
      <vt:lpstr>Arial</vt:lpstr>
      <vt:lpstr>SimSun</vt:lpstr>
      <vt:lpstr>Wingdings</vt:lpstr>
      <vt:lpstr>Arial Rounded MT Bold</vt:lpstr>
      <vt:lpstr>Congenial Black</vt:lpstr>
      <vt:lpstr>Usuazi Hosomozi</vt:lpstr>
      <vt:lpstr>Times New Roman</vt:lpstr>
      <vt:lpstr>Liberation Serif</vt:lpstr>
      <vt:lpstr>Segoe UI</vt:lpstr>
      <vt:lpstr>Tahoma</vt:lpstr>
      <vt:lpstr>Calibri</vt:lpstr>
      <vt:lpstr>Microsoft YaHei</vt:lpstr>
      <vt:lpstr>Arial Unicode MS</vt:lpstr>
      <vt:lpstr>Calibri Light</vt:lpstr>
      <vt:lpstr>Bahnschrift SemiBold SemiCondensed</vt:lpstr>
      <vt:lpstr>Symbol</vt:lpstr>
      <vt:lpstr>Roboto</vt:lpstr>
      <vt:lpstr>Yantiq</vt:lpstr>
      <vt:lpstr>Amasis MT Pro Black</vt:lpstr>
      <vt:lpstr>Lapsus Pro (theguybrush.com)</vt:lpstr>
      <vt:lpstr>-apple-system</vt:lpstr>
      <vt:lpstr>Ezra SIL</vt:lpstr>
      <vt:lpstr>Helvetica Neue</vt:lpstr>
      <vt:lpstr>Courier New</vt:lpstr>
      <vt:lpstr>Office Theme</vt:lpstr>
      <vt:lpstr>PowerPoint 演示文稿</vt:lpstr>
      <vt:lpstr>From Surviving to Thriving p5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Challenge - Be the Change </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Linton</dc:creator>
  <cp:lastModifiedBy>edwar</cp:lastModifiedBy>
  <cp:revision>486</cp:revision>
  <cp:lastPrinted>2023-01-11T13:56:00Z</cp:lastPrinted>
  <dcterms:created xsi:type="dcterms:W3CDTF">2022-12-28T23:06:00Z</dcterms:created>
  <dcterms:modified xsi:type="dcterms:W3CDTF">2023-02-05T21:09:00Z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E7078A2807604D598894D9FE43A52ECC</vt:lpwstr>
  </property>
  <property fmtid="{D5CDD505-2E9C-101B-9397-08002B2CF9AE}" pid="3" name="KSOProductBuildVer">
    <vt:lpwstr>1033-11.2.0.11440</vt:lpwstr>
  </property>
</Properties>
</file>