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82" r:id="rId3"/>
    <p:sldId id="257" r:id="rId4"/>
    <p:sldId id="258" r:id="rId5"/>
    <p:sldId id="259" r:id="rId6"/>
    <p:sldId id="260" r:id="rId7"/>
    <p:sldId id="261" r:id="rId8"/>
    <p:sldId id="273" r:id="rId9"/>
    <p:sldId id="262" r:id="rId10"/>
    <p:sldId id="263" r:id="rId11"/>
    <p:sldId id="275" r:id="rId12"/>
    <p:sldId id="264" r:id="rId13"/>
    <p:sldId id="271" r:id="rId14"/>
    <p:sldId id="288" r:id="rId15"/>
    <p:sldId id="28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1600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notesMaster" Target="notesMasters/notesMaster1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194E7B-9809-4110-A782-7CC7DFBDF1DF}" type="datetimeFigureOut">
              <a:rPr lang="en-US" smtClean="0"/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E18568-41EF-48BB-AF41-FAE4269FE150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8E214-56F1-4712-9150-CD3CDD11059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BAB26-9208-43B7-B690-535F8C626636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8E214-56F1-4712-9150-CD3CDD11059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BAB26-9208-43B7-B690-535F8C626636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8E214-56F1-4712-9150-CD3CDD11059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BAB26-9208-43B7-B690-535F8C626636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8E214-56F1-4712-9150-CD3CDD11059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BAB26-9208-43B7-B690-535F8C626636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8E214-56F1-4712-9150-CD3CDD11059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BAB26-9208-43B7-B690-535F8C626636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8E214-56F1-4712-9150-CD3CDD110597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BAB26-9208-43B7-B690-535F8C626636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8E214-56F1-4712-9150-CD3CDD110597}" type="datetimeFigureOut">
              <a:rPr lang="en-US" smtClean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BAB26-9208-43B7-B690-535F8C626636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8E214-56F1-4712-9150-CD3CDD110597}" type="datetimeFigureOut">
              <a:rPr lang="en-US" smtClean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BAB26-9208-43B7-B690-535F8C626636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8E214-56F1-4712-9150-CD3CDD110597}" type="datetimeFigureOut">
              <a:rPr lang="en-US" smtClean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BAB26-9208-43B7-B690-535F8C626636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8E214-56F1-4712-9150-CD3CDD110597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BAB26-9208-43B7-B690-535F8C626636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8E214-56F1-4712-9150-CD3CDD110597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BAB26-9208-43B7-B690-535F8C626636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D8E214-56F1-4712-9150-CD3CDD11059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BAB26-9208-43B7-B690-535F8C626636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1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1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1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9.jpeg"/><Relationship Id="rId1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1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1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1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1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5 Must-Bust Myths About Worshi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191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  <a:solidFill>
            <a:schemeClr val="bg1">
              <a:alpha val="90000"/>
            </a:schemeClr>
          </a:solidFill>
        </p:spPr>
        <p:txBody>
          <a:bodyPr>
            <a:norm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ndalus" pitchFamily="2" charset="-78"/>
              </a:rPr>
              <a:t>The Point of Focus in Worship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ndalus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983162"/>
          </a:xfrm>
          <a:solidFill>
            <a:schemeClr val="bg1">
              <a:alpha val="90000"/>
            </a:schemeClr>
          </a:solidFill>
        </p:spPr>
        <p:txBody>
          <a:bodyPr>
            <a:normAutofit fontScale="77500" lnSpcReduction="20000"/>
          </a:bodyPr>
          <a:lstStyle/>
          <a:p>
            <a:pPr algn="ctr">
              <a:lnSpc>
                <a:spcPct val="120000"/>
              </a:lnSpc>
              <a:buNone/>
            </a:pPr>
            <a:r>
              <a:rPr lang="en-US" sz="3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ndalus" pitchFamily="2" charset="-78"/>
              </a:rPr>
              <a:t>Isaiah 6:1-4 (KJV) </a:t>
            </a:r>
            <a:br>
              <a:rPr lang="en-US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ndalus" pitchFamily="2" charset="-78"/>
              </a:rPr>
            </a:br>
            <a:r>
              <a:rPr lang="en-US" sz="33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ndalus" pitchFamily="2" charset="-78"/>
              </a:rPr>
              <a:t>1 </a:t>
            </a:r>
            <a:r>
              <a:rPr lang="en-US" sz="33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ndalus" pitchFamily="2" charset="-78"/>
              </a:rPr>
              <a:t>In the year king Uzziah died I saw also the Lord sitting upon a throne, high /lifted up, his train filled the temple. </a:t>
            </a:r>
            <a:br>
              <a:rPr lang="en-US" sz="33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ndalus" pitchFamily="2" charset="-78"/>
              </a:rPr>
            </a:br>
            <a:r>
              <a:rPr lang="en-US" sz="3300" i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ndalus" pitchFamily="2" charset="-78"/>
              </a:rPr>
              <a:t>2 </a:t>
            </a:r>
            <a:r>
              <a:rPr lang="en-US" sz="33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ndalus" pitchFamily="2" charset="-78"/>
              </a:rPr>
              <a:t>Above it stood the seraphims: each one had six wings; w- twain he covered his face, /w- twain he covered his feet, and with twain he did fly. </a:t>
            </a:r>
            <a:br>
              <a:rPr lang="en-US" sz="33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ndalus" pitchFamily="2" charset="-78"/>
              </a:rPr>
            </a:br>
            <a:r>
              <a:rPr lang="en-US" sz="3300" i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ndalus" pitchFamily="2" charset="-78"/>
              </a:rPr>
              <a:t>3 </a:t>
            </a:r>
            <a:r>
              <a:rPr lang="en-US" sz="33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ndalus" pitchFamily="2" charset="-78"/>
              </a:rPr>
              <a:t>And one cried unto another, and said, Holy, holy, holy, is the LORD of hosts: the whole earth is full of his glory. </a:t>
            </a:r>
            <a:br>
              <a:rPr lang="en-US" sz="33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ndalus" pitchFamily="2" charset="-78"/>
              </a:rPr>
            </a:br>
            <a:r>
              <a:rPr lang="en-US" sz="3300" i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ndalus" pitchFamily="2" charset="-78"/>
              </a:rPr>
              <a:t>4 </a:t>
            </a:r>
            <a:r>
              <a:rPr lang="en-US" sz="33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ndalus" pitchFamily="2" charset="-78"/>
              </a:rPr>
              <a:t>And the posts of the door moved at the voice of him that cried, and the house was filled with smoke. </a:t>
            </a:r>
            <a:endParaRPr lang="en-US" sz="33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cs typeface="Andalus" pitchFamily="2" charset="-78"/>
            </a:endParaRPr>
          </a:p>
          <a:p>
            <a:pPr>
              <a:lnSpc>
                <a:spcPct val="120000"/>
              </a:lnSpc>
              <a:buNone/>
            </a:pP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250">
        <p:zoom dir="in"/>
      </p:transition>
    </mc:Choice>
    <mc:Fallback>
      <p:transition spd="slow">
        <p:zoom dir="in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5 Must-Bust Myths About Worshi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9600" y="0"/>
            <a:ext cx="47244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4638"/>
            <a:ext cx="7162800" cy="792162"/>
          </a:xfrm>
          <a:solidFill>
            <a:schemeClr val="bg1">
              <a:alpha val="90000"/>
            </a:schemeClr>
          </a:solidFill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ndalus" pitchFamily="2" charset="-78"/>
              </a:rPr>
              <a:t>The Pathway to Worship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ndalus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763000" cy="4572000"/>
          </a:xfrm>
          <a:solidFill>
            <a:schemeClr val="bg1">
              <a:alpha val="90000"/>
            </a:schemeClr>
          </a:solidFill>
        </p:spPr>
        <p:txBody>
          <a:bodyPr>
            <a:normAutofit fontScale="62500" lnSpcReduction="20000"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5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ndalus" pitchFamily="2" charset="-78"/>
              </a:rPr>
              <a:t>Myth #4: </a:t>
            </a:r>
            <a:endParaRPr lang="en-US" sz="5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ndalus" pitchFamily="2" charset="-78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5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ndalus" pitchFamily="2" charset="-78"/>
              </a:rPr>
              <a:t>True Worship happens when the Music</a:t>
            </a:r>
            <a:endParaRPr lang="en-US" sz="5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ndalus" pitchFamily="2" charset="-78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5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ndalus" pitchFamily="2" charset="-78"/>
              </a:rPr>
              <a:t> and Message are good </a:t>
            </a:r>
            <a:endParaRPr lang="en-US" sz="5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ndalus" pitchFamily="2" charset="-78"/>
            </a:endParaRPr>
          </a:p>
          <a:p>
            <a:pPr lvl="1" algn="ctr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ndalus" pitchFamily="2" charset="-78"/>
              </a:rPr>
              <a:t>It Definitely Enhances but…</a:t>
            </a:r>
            <a:endParaRPr lang="en-US" sz="4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ndalus" pitchFamily="2" charset="-78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  <a:buNone/>
            </a:pPr>
            <a:endParaRPr lang="en-US" sz="3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rial Unicode MS" pitchFamily="34" charset="-128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5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ndalus" pitchFamily="2" charset="-78"/>
              </a:rPr>
              <a:t>Truth #4: </a:t>
            </a:r>
            <a:endParaRPr lang="en-US" sz="5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ndalus" pitchFamily="2" charset="-78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5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ndalus" pitchFamily="2" charset="-78"/>
              </a:rPr>
              <a:t>True Worship happens when we </a:t>
            </a:r>
            <a:endParaRPr lang="en-US" sz="5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ndalus" pitchFamily="2" charset="-78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5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ndalus" pitchFamily="2" charset="-78"/>
              </a:rPr>
              <a:t>worship in Spirit / Truth</a:t>
            </a:r>
            <a:endParaRPr lang="en-US" sz="5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rial Unicode MS" pitchFamily="34" charset="-128"/>
            </a:endParaRPr>
          </a:p>
          <a:p>
            <a:pPr algn="ctr">
              <a:lnSpc>
                <a:spcPct val="12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ndalus" pitchFamily="2" charset="-78"/>
              </a:rPr>
              <a:t>John 4:21-24.     Involves: </a:t>
            </a:r>
            <a:r>
              <a:rPr lang="en-US" sz="45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ndalus" pitchFamily="2" charset="-78"/>
              </a:rPr>
              <a:t>Emotion</a:t>
            </a:r>
            <a:r>
              <a:rPr lang="en-US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ndalus" pitchFamily="2" charset="-78"/>
              </a:rPr>
              <a:t> and </a:t>
            </a:r>
            <a:r>
              <a:rPr lang="en-US" sz="45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ndalus" pitchFamily="2" charset="-78"/>
              </a:rPr>
              <a:t>Intellect</a:t>
            </a:r>
            <a:endParaRPr lang="en-US" sz="4500" b="1" dirty="0">
              <a:latin typeface="Arial Rounded MT Bold" panose="020F0704030504030204" pitchFamily="34" charset="0"/>
              <a:cs typeface="Andalus" pitchFamily="2" charset="-7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diamond/>
      </p:transition>
    </mc:Choice>
    <mc:Fallback>
      <p:transition spd="slow">
        <p:diamond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9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000"/>
                            </p:stCondLst>
                            <p:childTnLst>
                              <p:par>
                                <p:cTn id="67" presetID="37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9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5 Must-Bust Myths About Worshi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429000"/>
            <a:ext cx="9144000" cy="3429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74638"/>
            <a:ext cx="7086600" cy="1143000"/>
          </a:xfrm>
          <a:solidFill>
            <a:schemeClr val="bg1">
              <a:alpha val="90000"/>
            </a:schemeClr>
          </a:solidFill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ndalus" pitchFamily="2" charset="-78"/>
              </a:rPr>
              <a:t>The Pathway to Worship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ndalus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991600" cy="4876800"/>
          </a:xfrm>
          <a:solidFill>
            <a:schemeClr val="bg1">
              <a:alpha val="90000"/>
            </a:schemeClr>
          </a:solidFill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  <a:buNone/>
              <a:defRPr/>
            </a:pPr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ndalus" pitchFamily="2" charset="-78"/>
              </a:rPr>
              <a:t>“The true worshipers will worship the Father in spirit / truth, for they are the kind of worshipers the Father seeks.” -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ndalus" pitchFamily="2" charset="-78"/>
              </a:rPr>
              <a:t>John 4:23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cs typeface="Andalus" pitchFamily="2" charset="-78"/>
            </a:endParaRPr>
          </a:p>
          <a:p>
            <a:pPr algn="ctr">
              <a:buNone/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ndalus" pitchFamily="2" charset="-78"/>
              </a:rPr>
              <a:t>Worship in Spirit= Attitude 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cs typeface="Andalus" pitchFamily="2" charset="-78"/>
            </a:endParaRPr>
          </a:p>
          <a:p>
            <a:pPr algn="ctr">
              <a:spcBef>
                <a:spcPts val="0"/>
              </a:spcBef>
              <a:buNone/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ndalus" pitchFamily="2" charset="-78"/>
              </a:rPr>
              <a:t> ...Beyond Surface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cs typeface="Andalus" pitchFamily="2" charset="-78"/>
            </a:endParaRPr>
          </a:p>
          <a:p>
            <a:pPr algn="ctr">
              <a:spcBef>
                <a:spcPts val="0"/>
              </a:spcBef>
              <a:buNone/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ndalus" pitchFamily="2" charset="-78"/>
              </a:rPr>
              <a:t>            ...Beyond Situation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cs typeface="Andalus" pitchFamily="2" charset="-78"/>
            </a:endParaRPr>
          </a:p>
          <a:p>
            <a:pPr algn="ctr">
              <a:spcBef>
                <a:spcPts val="1800"/>
              </a:spcBef>
              <a:buNone/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ndalus" pitchFamily="2" charset="-78"/>
              </a:rPr>
              <a:t>Worship in Truth= Foundation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cs typeface="Andalus" pitchFamily="2" charset="-78"/>
            </a:endParaRPr>
          </a:p>
          <a:p>
            <a:pPr algn="ctr">
              <a:spcBef>
                <a:spcPts val="0"/>
              </a:spcBef>
              <a:buNone/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ndalus" pitchFamily="2" charset="-78"/>
              </a:rPr>
              <a:t>          ...Beyond Human Reasoning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cs typeface="Andalus" pitchFamily="2" charset="-78"/>
            </a:endParaRPr>
          </a:p>
          <a:p>
            <a:pPr algn="ctr">
              <a:spcBef>
                <a:spcPts val="0"/>
              </a:spcBef>
              <a:buNone/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ndalus" pitchFamily="2" charset="-78"/>
              </a:rPr>
              <a:t>                     ...Beyond Human Reaction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cs typeface="Andalus" pitchFamily="2" charset="-7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325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2895600"/>
            <a:ext cx="9067800" cy="3429000"/>
          </a:xfrm>
          <a:solidFill>
            <a:schemeClr val="bg1">
              <a:alpha val="90000"/>
            </a:schemeClr>
          </a:solidFill>
        </p:spPr>
        <p:txBody>
          <a:bodyPr>
            <a:normAutofit fontScale="92500" lnSpcReduction="10000"/>
          </a:bodyPr>
          <a:lstStyle/>
          <a:p>
            <a:pPr marL="0" indent="0" algn="ctr">
              <a:spcBef>
                <a:spcPts val="600"/>
              </a:spcBef>
              <a:buNone/>
            </a:pPr>
            <a:r>
              <a:rPr 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Times New Roman" panose="02020603050405020304" pitchFamily="18" charset="0"/>
              </a:rPr>
              <a:t>I need to worship because without it…</a:t>
            </a:r>
            <a:endParaRPr lang="en-US" sz="2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Times New Roman" panose="02020603050405020304" pitchFamily="18" charset="0"/>
              </a:rPr>
              <a:t>I can forget that I have a big God beside me-live in fear. </a:t>
            </a:r>
            <a:endParaRPr lang="en-US" sz="2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Times New Roman" panose="02020603050405020304" pitchFamily="18" charset="0"/>
              </a:rPr>
              <a:t>I can forget his calling /begin to live in a spirit of self-preoccupation. </a:t>
            </a:r>
            <a:endParaRPr lang="en-US" sz="2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Times New Roman" panose="02020603050405020304" pitchFamily="18" charset="0"/>
              </a:rPr>
              <a:t>I lose a sense of wonder/ gratitude/ plod through life with blinders on.</a:t>
            </a:r>
            <a:endParaRPr lang="en-US" sz="2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Times New Roman" panose="02020603050405020304" pitchFamily="18" charset="0"/>
              </a:rPr>
              <a:t>My natural tendency is toward self-reliance / stubborn independence.” 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60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000"/>
                            </p:stCondLst>
                            <p:childTnLst>
                              <p:par>
                                <p:cTn id="2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In a Pit With a Lion on a Snowy Day | Mark Batterson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54" b="14384"/>
          <a:stretch>
            <a:fillRect/>
          </a:stretch>
        </p:blipFill>
        <p:spPr bwMode="auto">
          <a:xfrm>
            <a:off x="1524000" y="4343400"/>
            <a:ext cx="7162800" cy="2465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7" dur="3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5 Must-Bust Myths About Worship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19400" y="4953000"/>
            <a:ext cx="5563235" cy="762000"/>
          </a:xfrm>
          <a:solidFill>
            <a:schemeClr val="bg1">
              <a:alpha val="90000"/>
            </a:schemeClr>
          </a:solidFill>
        </p:spPr>
        <p:txBody>
          <a:bodyPr wrap="square" lIns="91440" tIns="45720" rIns="91440" bIns="45720" anchor="ctr">
            <a:normAutofit/>
          </a:bodyPr>
          <a:lstStyle/>
          <a:p>
            <a:pPr>
              <a:lnSpc>
                <a:spcPct val="102000"/>
              </a:lnSpc>
              <a:spcBef>
                <a:spcPts val="0"/>
              </a:spcBef>
            </a:pPr>
            <a:r>
              <a:rPr lang="en-US" altLang="ko-KR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anose="020F0704030504030204" pitchFamily="34" charset="0"/>
              </a:rPr>
              <a:t>Worship Myths Pt 1 </a:t>
            </a:r>
            <a:endParaRPr lang="ko-KR" altLang="en-US" sz="4400" b="1" dirty="0">
              <a:latin typeface="Arial Rounded MT Bold" panose="020F07040305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399" y="152400"/>
            <a:ext cx="3352801" cy="400110"/>
          </a:xfrm>
          <a:prstGeom prst="rect">
            <a:avLst/>
          </a:prstGeom>
          <a:solidFill>
            <a:schemeClr val="bg1">
              <a:alpha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ndalus" pitchFamily="2" charset="-78"/>
              </a:rPr>
              <a:t>Edward Christian Church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cs typeface="Andalus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57800" y="152400"/>
            <a:ext cx="2743200" cy="400110"/>
          </a:xfrm>
          <a:prstGeom prst="rect">
            <a:avLst/>
          </a:prstGeom>
          <a:solidFill>
            <a:schemeClr val="bg1">
              <a:alpha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ndalus" pitchFamily="2" charset="-78"/>
              </a:rPr>
              <a:t>February 19, 2023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cs typeface="Andalus" pitchFamily="2" charset="-78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4.bp.blogspot.com/-FStgOUBA7q8/TgGG6DaqpXI/AAAAAAAAACQ/UaZi5HF4KfY/s1600/Worshi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371600"/>
            <a:ext cx="8534400" cy="5257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0" y="274955"/>
            <a:ext cx="5715635" cy="1143635"/>
          </a:xfrm>
        </p:spPr>
        <p:txBody>
          <a:bodyPr wrap="square" lIns="91440" tIns="45720" rIns="91440" bIns="45720" anchor="ctr">
            <a:normAutofit/>
          </a:bodyPr>
          <a:lstStyle/>
          <a:p>
            <a:pPr marL="0" indent="0" algn="ctr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ndalus" charset="0"/>
              </a:rPr>
              <a:t>Praise and Worship</a:t>
            </a:r>
            <a:endParaRPr lang="ko-KR" altLang="en-US" sz="4400" b="1" dirty="0">
              <a:solidFill>
                <a:schemeClr val="bg1"/>
              </a:solidFill>
              <a:latin typeface="Andalus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74955"/>
            <a:ext cx="8839200" cy="6430645"/>
          </a:xfrm>
          <a:solidFill>
            <a:schemeClr val="bg1">
              <a:alpha val="90000"/>
            </a:schemeClr>
          </a:solidFill>
        </p:spPr>
        <p:txBody>
          <a:bodyPr wrap="square" lIns="0" tIns="0" rIns="0" bIns="0" anchor="t">
            <a:noAutofit/>
          </a:bodyPr>
          <a:lstStyle/>
          <a:p>
            <a:pPr marL="342900" indent="-342900" algn="ctr" defTabSz="91440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2" charset="-78"/>
                <a:cs typeface="Andalus" pitchFamily="2" charset="-78"/>
              </a:rPr>
              <a:t>  </a:t>
            </a:r>
            <a:r>
              <a:rPr lang="en-US" altLang="ko-KR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ndalus" pitchFamily="2" charset="-78"/>
              </a:rPr>
              <a:t>God Designed His Creation to Worship Him</a:t>
            </a:r>
            <a:endParaRPr lang="ko-KR" alt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cs typeface="Andalus" pitchFamily="2" charset="-78"/>
            </a:endParaRPr>
          </a:p>
          <a:p>
            <a:pPr algn="ctr">
              <a:spcBef>
                <a:spcPts val="600"/>
              </a:spcBef>
              <a:buNone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ndalus" pitchFamily="2" charset="-78"/>
              </a:rPr>
              <a:t>Rom 1:20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cs typeface="Andalus" pitchFamily="2" charset="-78"/>
            </a:endParaRPr>
          </a:p>
          <a:p>
            <a:pPr algn="ctr">
              <a:spcBef>
                <a:spcPts val="0"/>
              </a:spcBef>
              <a:buNone/>
            </a:pPr>
            <a:r>
              <a:rPr lang="en-US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ndalus" pitchFamily="2" charset="-78"/>
              </a:rPr>
              <a:t>“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ndalus" pitchFamily="2" charset="-78"/>
              </a:rPr>
              <a:t>For the invisible things of him from the</a:t>
            </a:r>
            <a:endParaRPr lang="en-US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cs typeface="Andalus" pitchFamily="2" charset="-78"/>
            </a:endParaRPr>
          </a:p>
          <a:p>
            <a:pPr algn="ctr">
              <a:spcBef>
                <a:spcPts val="0"/>
              </a:spcBef>
              <a:buNone/>
            </a:pP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ndalus" pitchFamily="2" charset="-78"/>
              </a:rPr>
              <a:t>          Creation….  so that they are without excuse” </a:t>
            </a:r>
            <a:endParaRPr lang="en-US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cs typeface="Andalus" pitchFamily="2" charset="-78"/>
            </a:endParaRPr>
          </a:p>
          <a:p>
            <a:pPr algn="ctr">
              <a:spcBef>
                <a:spcPts val="600"/>
              </a:spcBef>
              <a:buNone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ndalus" pitchFamily="2" charset="-78"/>
              </a:rPr>
              <a:t>Rom 1:25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cs typeface="Andalus" pitchFamily="2" charset="-78"/>
            </a:endParaRPr>
          </a:p>
          <a:p>
            <a:pPr algn="ctr">
              <a:spcBef>
                <a:spcPts val="0"/>
              </a:spcBef>
              <a:buNone/>
            </a:pP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ndalus" pitchFamily="2" charset="-78"/>
              </a:rPr>
              <a:t>“changed the truth of God into a lie,</a:t>
            </a:r>
            <a:endParaRPr lang="en-US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cs typeface="Andalus" pitchFamily="2" charset="-78"/>
            </a:endParaRPr>
          </a:p>
          <a:p>
            <a:pPr algn="ctr">
              <a:spcBef>
                <a:spcPts val="0"/>
              </a:spcBef>
              <a:buNone/>
            </a:pP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ndalus" pitchFamily="2" charset="-78"/>
              </a:rPr>
              <a:t>worshipped / served the creature  &gt; the Creator”</a:t>
            </a:r>
            <a:endParaRPr lang="en-US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cs typeface="Andalus" pitchFamily="2" charset="-78"/>
            </a:endParaRPr>
          </a:p>
          <a:p>
            <a:pPr algn="ctr">
              <a:spcBef>
                <a:spcPts val="600"/>
              </a:spcBef>
              <a:buNone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ndalus" pitchFamily="2" charset="-78"/>
              </a:rPr>
              <a:t>Isa 55:12</a:t>
            </a:r>
            <a:endParaRPr lang="en-US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cs typeface="Andalus" pitchFamily="2" charset="-78"/>
            </a:endParaRPr>
          </a:p>
          <a:p>
            <a:pPr algn="ctr">
              <a:spcBef>
                <a:spcPts val="0"/>
              </a:spcBef>
              <a:buNone/>
            </a:pP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ndalus" pitchFamily="2" charset="-78"/>
              </a:rPr>
              <a:t> “The mountains and hills will burst into song,/ the trees of the field will clap their hands!”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cs typeface="Andalus" pitchFamily="2" charset="-78"/>
            </a:endParaRPr>
          </a:p>
          <a:p>
            <a:pPr algn="ctr">
              <a:spcBef>
                <a:spcPts val="600"/>
              </a:spcBef>
              <a:buNone/>
            </a:pPr>
            <a:r>
              <a:rPr lang="en-US" altLang="ko-KR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ndalus" pitchFamily="2" charset="-78"/>
              </a:rPr>
              <a:t>          Whenever God Communes With Us..</a:t>
            </a:r>
            <a:endParaRPr lang="en-US" altLang="ko-KR" sz="2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cs typeface="Andalus" pitchFamily="2" charset="-78"/>
            </a:endParaRPr>
          </a:p>
          <a:p>
            <a:pPr algn="ctr">
              <a:spcBef>
                <a:spcPts val="600"/>
              </a:spcBef>
              <a:buNone/>
            </a:pPr>
            <a:r>
              <a:rPr lang="en-US" altLang="ko-KR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ndalus" pitchFamily="2" charset="-78"/>
              </a:rPr>
              <a:t>    …We Respond With        </a:t>
            </a:r>
            <a:endParaRPr lang="en-US" altLang="ko-KR" sz="2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cs typeface="Andalus" pitchFamily="2" charset="-78"/>
            </a:endParaRPr>
          </a:p>
          <a:p>
            <a:pPr algn="ctr">
              <a:spcBef>
                <a:spcPts val="600"/>
              </a:spcBef>
              <a:buNone/>
            </a:pPr>
            <a:r>
              <a:rPr lang="en-US" altLang="ko-KR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ndalus" pitchFamily="2" charset="-78"/>
              </a:rPr>
              <a:t>           </a:t>
            </a:r>
            <a:r>
              <a:rPr lang="en-US" altLang="ko-KR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ndalus" pitchFamily="2" charset="-78"/>
              </a:rPr>
              <a:t>Thanksgiving.. Praise ..Worship</a:t>
            </a:r>
            <a:endParaRPr lang="ko-KR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0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20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40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60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8000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2000"/>
                            </p:stCondLst>
                            <p:childTnLst>
                              <p:par>
                                <p:cTn id="5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://www.sermoncentral.com/Images/Sermon-PowerPoint-Templates/P/r/PowerPoint-Template-Praise-and-Worship-3_slide1_426x32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457200"/>
            <a:ext cx="6781800" cy="59436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59025" y="3175"/>
            <a:ext cx="4572000" cy="808038"/>
          </a:xfrm>
          <a:solidFill>
            <a:schemeClr val="bg1">
              <a:alpha val="90000"/>
            </a:schemeClr>
          </a:solidFill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ndalus" pitchFamily="2" charset="-78"/>
              </a:rPr>
              <a:t>The Difference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ndalus" pitchFamily="2" charset="-78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solidFill>
            <a:schemeClr val="bg1">
              <a:alpha val="90000"/>
            </a:schemeClr>
          </a:solidFill>
        </p:spPr>
        <p:txBody>
          <a:bodyPr/>
          <a:lstStyle/>
          <a:p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ndalus" pitchFamily="2" charset="-78"/>
              </a:rPr>
              <a:t>Praise is…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ndalus" pitchFamily="2" charset="-78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2174875"/>
            <a:ext cx="4116388" cy="3540125"/>
          </a:xfrm>
          <a:solidFill>
            <a:schemeClr val="bg1">
              <a:alpha val="90000"/>
            </a:schemeClr>
          </a:solidFill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ndalus" pitchFamily="2" charset="-78"/>
              </a:rPr>
              <a:t>About God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ndalus" pitchFamily="2" charset="-78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ndalus" pitchFamily="2" charset="-78"/>
              </a:rPr>
              <a:t>Opening Up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ndalus" pitchFamily="2" charset="-78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ndalus" pitchFamily="2" charset="-78"/>
              </a:rPr>
              <a:t>Boldly Declaring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ndalus" pitchFamily="2" charset="-78"/>
            </a:endParaRPr>
          </a:p>
          <a:p>
            <a:pPr>
              <a:buNone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ndalus" pitchFamily="2" charset="-78"/>
              </a:rPr>
              <a:t>Praise Applauds What...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ndalus" pitchFamily="2" charset="-78"/>
            </a:endParaRPr>
          </a:p>
          <a:p>
            <a:pPr>
              <a:buNone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ndalus" pitchFamily="2" charset="-78"/>
              </a:rPr>
              <a:t>   …God </a:t>
            </a:r>
            <a:r>
              <a:rPr lang="en-US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ndalus" pitchFamily="2" charset="-78"/>
              </a:rPr>
              <a:t>Has Done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ndalus" pitchFamily="2" charset="-78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solidFill>
            <a:schemeClr val="bg1">
              <a:alpha val="90000"/>
            </a:schemeClr>
          </a:solidFill>
        </p:spPr>
        <p:txBody>
          <a:bodyPr/>
          <a:lstStyle/>
          <a:p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ndalus" pitchFamily="2" charset="-78"/>
              </a:rPr>
              <a:t>Worship is…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ndalus" pitchFamily="2" charset="-78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194175" cy="3540125"/>
          </a:xfrm>
          <a:solidFill>
            <a:schemeClr val="bg1">
              <a:alpha val="90000"/>
            </a:schemeClr>
          </a:solidFill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ndalus" pitchFamily="2" charset="-78"/>
              </a:rPr>
              <a:t>to God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ndalus" pitchFamily="2" charset="-78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ndalus" pitchFamily="2" charset="-78"/>
              </a:rPr>
              <a:t>Entering In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ndalus" pitchFamily="2" charset="-78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ndalus" pitchFamily="2" charset="-78"/>
              </a:rPr>
              <a:t>Humbly Bowing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ndalus" pitchFamily="2" charset="-78"/>
            </a:endParaRPr>
          </a:p>
          <a:p>
            <a:pPr>
              <a:buNone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ndalus" pitchFamily="2" charset="-78"/>
              </a:rPr>
              <a:t>Worship is Honoring…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ndalus" pitchFamily="2" charset="-78"/>
            </a:endParaRPr>
          </a:p>
          <a:p>
            <a:pPr>
              <a:buNone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ndalus" pitchFamily="2" charset="-78"/>
              </a:rPr>
              <a:t>…God for Who He </a:t>
            </a:r>
            <a:r>
              <a:rPr lang="en-US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ndalus" pitchFamily="2" charset="-78"/>
              </a:rPr>
              <a:t>Is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ndalus" pitchFamily="2" charset="-7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wipe dir="u"/>
      </p:transition>
    </mc:Choice>
    <mc:Fallback>
      <p:transition spd="slow">
        <p:wipe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4000"/>
                            </p:stCondLst>
                            <p:childTnLst>
                              <p:par>
                                <p:cTn id="7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2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2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6000"/>
                            </p:stCondLst>
                            <p:childTnLst>
                              <p:par>
                                <p:cTn id="8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2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2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 uiExpand="1" build="p"/>
      <p:bldP spid="4" grpId="0" animBg="1" uiExpand="1" build="p"/>
      <p:bldP spid="5" grpId="0" animBg="1" uiExpand="1" build="p"/>
      <p:bldP spid="6" grpId="0" animBg="1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4.bp.blogspot.com/-FStgOUBA7q8/TgGG6DaqpXI/AAAAAAAAACQ/UaZi5HF4KfY/s1600/Worshi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371600"/>
            <a:ext cx="8534400" cy="5257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9600" y="274956"/>
            <a:ext cx="4267835" cy="822008"/>
          </a:xfrm>
        </p:spPr>
        <p:txBody>
          <a:bodyPr wrap="square" lIns="91440" tIns="45720" rIns="91440" bIns="45720" anchor="ctr">
            <a:normAutofit/>
          </a:bodyPr>
          <a:lstStyle/>
          <a:p>
            <a:pPr marL="0" indent="0" algn="ctr" defTabSz="914400" latinLnBrk="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anose="020F0704030504030204" pitchFamily="34" charset="0"/>
              </a:rPr>
              <a:t>Praise is...</a:t>
            </a:r>
            <a:endParaRPr lang="ko-KR" altLang="en-US" sz="4400" b="1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1"/>
            <a:ext cx="8915400" cy="3886200"/>
          </a:xfrm>
          <a:solidFill>
            <a:schemeClr val="bg1">
              <a:alpha val="90000"/>
            </a:schemeClr>
          </a:solidFill>
        </p:spPr>
        <p:txBody>
          <a:bodyPr wrap="square" lIns="0" tIns="0" rIns="0" bIns="0" anchor="t">
            <a:normAutofit/>
          </a:bodyPr>
          <a:lstStyle/>
          <a:p>
            <a:pPr marL="457835" lvl="0" indent="-407035">
              <a:lnSpc>
                <a:spcPct val="154000"/>
              </a:lnSpc>
              <a:spcBef>
                <a:spcPts val="0"/>
              </a:spcBef>
              <a:buClr>
                <a:srgbClr val="000000"/>
              </a:buClr>
              <a:buFont typeface="Wingdings" panose="05000000000000000000"/>
              <a:buChar char="§"/>
            </a:pPr>
            <a:r>
              <a:rPr lang="en-US" altLang="ko-KR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굴림" charset="0"/>
                <a:cs typeface="Andalus" pitchFamily="2" charset="-78"/>
              </a:rPr>
              <a:t>Proclaiming, Declaring Things About God!! 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굴림" charset="0"/>
              <a:cs typeface="Andalus" pitchFamily="2" charset="-78"/>
            </a:endParaRPr>
          </a:p>
          <a:p>
            <a:pPr marL="457835" lvl="0" indent="-407035">
              <a:spcBef>
                <a:spcPts val="1200"/>
              </a:spcBef>
              <a:buClr>
                <a:srgbClr val="000000"/>
              </a:buClr>
              <a:buFont typeface="Wingdings" panose="05000000000000000000"/>
              <a:buChar char="§"/>
            </a:pPr>
            <a:r>
              <a:rPr lang="en-US" altLang="ko-KR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굴림" charset="0"/>
                <a:cs typeface="Andalus" pitchFamily="2" charset="-78"/>
              </a:rPr>
              <a:t>Focuses Both on the…</a:t>
            </a:r>
            <a:endParaRPr lang="en-US" altLang="ko-KR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굴림" charset="0"/>
              <a:cs typeface="Andalus" pitchFamily="2" charset="-78"/>
            </a:endParaRPr>
          </a:p>
          <a:p>
            <a:pPr marL="50800" lvl="0" indent="0">
              <a:spcBef>
                <a:spcPts val="0"/>
              </a:spcBef>
              <a:buClr>
                <a:srgbClr val="000000"/>
              </a:buClr>
              <a:buNone/>
            </a:pPr>
            <a:r>
              <a:rPr lang="en-US" altLang="ko-KR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굴림" charset="0"/>
                <a:cs typeface="Andalus" pitchFamily="2" charset="-78"/>
              </a:rPr>
              <a:t>                 Character /Acts of God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굴림" charset="0"/>
              <a:cs typeface="Andalus" pitchFamily="2" charset="-78"/>
            </a:endParaRPr>
          </a:p>
          <a:p>
            <a:pPr marL="457835" lvl="0" indent="-407035">
              <a:spcBef>
                <a:spcPts val="1200"/>
              </a:spcBef>
              <a:buClr>
                <a:srgbClr val="000000"/>
              </a:buClr>
              <a:buFont typeface="Wingdings" panose="05000000000000000000"/>
              <a:buChar char="§"/>
            </a:pPr>
            <a:r>
              <a:rPr lang="en-US" altLang="ko-KR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굴림" charset="0"/>
                <a:cs typeface="Andalus" pitchFamily="2" charset="-78"/>
              </a:rPr>
              <a:t>Function of Our Will, Not Our Emotions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cs typeface="Andalus" pitchFamily="2" charset="-78"/>
            </a:endParaRPr>
          </a:p>
          <a:p>
            <a:pPr marL="457835" lvl="0" indent="-407035">
              <a:spcBef>
                <a:spcPts val="1200"/>
              </a:spcBef>
              <a:buClr>
                <a:srgbClr val="000000"/>
              </a:buClr>
              <a:buFont typeface="Wingdings" panose="05000000000000000000"/>
              <a:buChar char="§"/>
            </a:pPr>
            <a:r>
              <a:rPr lang="en-US" altLang="ko-KR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굴림" charset="0"/>
                <a:cs typeface="Andalus" pitchFamily="2" charset="-78"/>
              </a:rPr>
              <a:t>When We Recognize the Greatness of God  </a:t>
            </a:r>
            <a:endParaRPr lang="en-US" altLang="ko-KR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굴림" charset="0"/>
              <a:cs typeface="Andalus" pitchFamily="2" charset="-78"/>
            </a:endParaRPr>
          </a:p>
          <a:p>
            <a:pPr marL="50800" lvl="0" indent="0">
              <a:spcBef>
                <a:spcPts val="0"/>
              </a:spcBef>
              <a:buClr>
                <a:srgbClr val="000000"/>
              </a:buClr>
              <a:buNone/>
            </a:pPr>
            <a:r>
              <a:rPr lang="en-US" altLang="ko-KR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굴림" charset="0"/>
                <a:cs typeface="Andalus" pitchFamily="2" charset="-78"/>
              </a:rPr>
              <a:t>                         Praise Comes Freely 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굴림" charset="0"/>
              <a:cs typeface="Andalus" pitchFamily="2" charset="-7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750">
        <p:wedge/>
      </p:transition>
    </mc:Choice>
    <mc:Fallback>
      <p:transition spd="slow">
        <p:wedg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0"/>
                            </p:stCondLst>
                            <p:childTnLst>
                              <p:par>
                                <p:cTn id="4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5 Must-Bust Myths About Worshi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191000"/>
            <a:ext cx="9144000" cy="2667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152400"/>
            <a:ext cx="5867400" cy="1295400"/>
          </a:xfrm>
          <a:solidFill>
            <a:schemeClr val="bg1">
              <a:alpha val="9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ndalus" pitchFamily="2" charset="-78"/>
              </a:rPr>
              <a:t>Our Purpose(goal) in Worship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ndalus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600201"/>
            <a:ext cx="7315200" cy="3962400"/>
          </a:xfrm>
          <a:solidFill>
            <a:schemeClr val="bg1">
              <a:alpha val="90000"/>
            </a:schemeClr>
          </a:solidFill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ndalus" pitchFamily="2" charset="-78"/>
              </a:rPr>
              <a:t>Myth #1: 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ndalus" pitchFamily="2" charset="-78"/>
            </a:endParaRPr>
          </a:p>
          <a:p>
            <a:pPr algn="ctr">
              <a:spcBef>
                <a:spcPts val="0"/>
              </a:spcBef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ndalus" pitchFamily="2" charset="-78"/>
              </a:rPr>
              <a:t>Worship is when we Talk about God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ndalus" pitchFamily="2" charset="-78"/>
            </a:endParaRPr>
          </a:p>
          <a:p>
            <a:pPr algn="ctr">
              <a:spcBef>
                <a:spcPts val="0"/>
              </a:spcBef>
              <a:buNone/>
            </a:pP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rial Unicode MS" pitchFamily="34" charset="-128"/>
            </a:endParaRPr>
          </a:p>
          <a:p>
            <a:pPr algn="ctr"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ndalus" pitchFamily="2" charset="-78"/>
              </a:rPr>
              <a:t>Truth #1: 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ndalus" pitchFamily="2" charset="-78"/>
            </a:endParaRPr>
          </a:p>
          <a:p>
            <a:pPr algn="ctr">
              <a:spcBef>
                <a:spcPts val="0"/>
              </a:spcBef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ndalus" pitchFamily="2" charset="-78"/>
              </a:rPr>
              <a:t>Worship is when we Come into..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ndalus" pitchFamily="2" charset="-78"/>
            </a:endParaRPr>
          </a:p>
          <a:p>
            <a:pPr algn="ctr">
              <a:spcBef>
                <a:spcPts val="0"/>
              </a:spcBef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ndalus" pitchFamily="2" charset="-78"/>
              </a:rPr>
              <a:t> …the Presence of God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ndalus" pitchFamily="2" charset="-78"/>
            </a:endParaRPr>
          </a:p>
          <a:p>
            <a:pPr lvl="1" algn="ctr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ndalus" pitchFamily="2" charset="-78"/>
              </a:rPr>
              <a:t> True </a:t>
            </a:r>
            <a:r>
              <a:rPr lang="en-US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ndalus" pitchFamily="2" charset="-78"/>
              </a:rPr>
              <a:t>“God Encounter”</a:t>
            </a:r>
            <a:endParaRPr lang="en-US" sz="32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pull dir="ld"/>
      </p:transition>
    </mc:Choice>
    <mc:Fallback>
      <p:transition spd="slow">
        <p:pull dir="ld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2" presetClass="entr" presetSubtype="3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5 Must-Bust Myths About Worshi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0"/>
            <a:ext cx="44958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289"/>
            <a:ext cx="8229600" cy="792162"/>
          </a:xfrm>
          <a:solidFill>
            <a:schemeClr val="bg1">
              <a:alpha val="90000"/>
            </a:schemeClr>
          </a:solidFill>
        </p:spPr>
        <p:txBody>
          <a:bodyPr>
            <a:norm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ndalus" pitchFamily="2" charset="-78"/>
              </a:rPr>
              <a:t>Our Purpose(goal) in Worship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ndalus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28740"/>
            <a:ext cx="9120851" cy="5737979"/>
          </a:xfrm>
          <a:solidFill>
            <a:schemeClr val="bg1">
              <a:alpha val="90000"/>
            </a:schemeClr>
          </a:solidFill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2" charset="-78"/>
                <a:cs typeface="Andalus" pitchFamily="2" charset="-78"/>
              </a:rPr>
              <a:t>Psalm 95:6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2" charset="-78"/>
                <a:cs typeface="Andalus" pitchFamily="2" charset="-78"/>
              </a:rPr>
              <a:t>(NASV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2" charset="-78"/>
                <a:cs typeface="Andalus" pitchFamily="2" charset="-78"/>
              </a:rPr>
              <a:t>)“Come, let us worship and bow down; Let us kneel before the LORD our Maker.”</a:t>
            </a:r>
            <a:endParaRPr lang="en-US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2" charset="-78"/>
              <a:cs typeface="Andalus" pitchFamily="2" charset="-78"/>
            </a:endParaRPr>
          </a:p>
          <a:p>
            <a:pPr algn="ctr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2" charset="-78"/>
                <a:cs typeface="Andalus" pitchFamily="2" charset="-78"/>
              </a:rPr>
              <a:t>Psalm 22:3 (NASB77) 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2" charset="-78"/>
              <a:cs typeface="Andalus" pitchFamily="2" charset="-78"/>
            </a:endParaRPr>
          </a:p>
          <a:p>
            <a:pPr algn="ctr">
              <a:spcBef>
                <a:spcPts val="0"/>
              </a:spcBef>
              <a:buNone/>
            </a:pP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2" charset="-78"/>
                <a:cs typeface="Andalus" pitchFamily="2" charset="-78"/>
              </a:rPr>
              <a:t>Yet Thou art holy, O Thou who art enthroned upon the praises of Israel. </a:t>
            </a:r>
            <a:endParaRPr lang="en-US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2" charset="-78"/>
              <a:cs typeface="Andalus" pitchFamily="2" charset="-78"/>
            </a:endParaRPr>
          </a:p>
          <a:p>
            <a:pPr algn="ctr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2" charset="-78"/>
                <a:cs typeface="Andalus" pitchFamily="2" charset="-78"/>
              </a:rPr>
              <a:t>Rev 4:10-11, 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2" charset="-78"/>
                <a:cs typeface="Andalus" pitchFamily="2" charset="-78"/>
              </a:rPr>
              <a:t>“The four / twenty elders fall down before him that sat on the throne, and worship him that liveth for ever /ever, / cast Their crowns before the throne, saying, </a:t>
            </a:r>
            <a:r>
              <a:rPr lang="en-US" sz="2800" i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2" charset="-78"/>
                <a:cs typeface="Andalus" pitchFamily="2" charset="-78"/>
              </a:rPr>
              <a:t>11 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2" charset="-78"/>
                <a:cs typeface="Andalus" pitchFamily="2" charset="-78"/>
              </a:rPr>
              <a:t>Thou art worthy, O Lord, to receive glory and honour and power: for thou hast created all things, and for thy pleasure they are and were created” </a:t>
            </a:r>
            <a:endParaRPr lang="en-US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5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5 Must-Bust Myths About Worshi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38600"/>
            <a:ext cx="9144000" cy="28194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955"/>
            <a:ext cx="8839200" cy="791845"/>
          </a:xfrm>
          <a:solidFill>
            <a:schemeClr val="bg1">
              <a:alpha val="90000"/>
            </a:schemeClr>
          </a:solidFill>
        </p:spPr>
        <p:txBody>
          <a:bodyPr>
            <a:norm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ndalus" pitchFamily="2" charset="-78"/>
              </a:rPr>
              <a:t>The Product(result) of Worship</a:t>
            </a:r>
            <a:endParaRPr lang="en-US" dirty="0">
              <a:latin typeface="Arial Rounded MT Bold" panose="020F0704030504030204" pitchFamily="34" charset="0"/>
              <a:cs typeface="Andalus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839200" cy="4982846"/>
          </a:xfrm>
          <a:solidFill>
            <a:schemeClr val="bg1">
              <a:alpha val="90000"/>
            </a:schemeClr>
          </a:solidFill>
        </p:spPr>
        <p:txBody>
          <a:bodyPr wrap="square" lIns="91440" tIns="45720" rIns="91440" bIns="45720" anchor="t">
            <a:noAutofit/>
          </a:bodyPr>
          <a:lstStyle/>
          <a:p>
            <a:pPr marL="342900" indent="-342900" algn="ctr" defTabSz="914400" latinLnBrk="0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ndalus" pitchFamily="2" charset="-78"/>
              </a:rPr>
              <a:t>Myth #2: </a:t>
            </a:r>
            <a:endParaRPr lang="ko-KR" alt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cs typeface="Andalus" pitchFamily="2" charset="-78"/>
            </a:endParaRPr>
          </a:p>
          <a:p>
            <a:pPr marL="342900" indent="-342900" algn="ctr" defTabSz="914400" latinLnBrk="0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ndalus" pitchFamily="2" charset="-78"/>
              </a:rPr>
              <a:t>True Worship Leaves Me Feeling Pleased</a:t>
            </a:r>
            <a:endParaRPr lang="ko-KR" alt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cs typeface="Andalus" pitchFamily="2" charset="-78"/>
            </a:endParaRPr>
          </a:p>
          <a:p>
            <a:pPr marL="342900" indent="-342900" algn="ctr" defTabSz="914400" latinLnBrk="0">
              <a:spcBef>
                <a:spcPts val="1200"/>
              </a:spcBef>
              <a:spcAft>
                <a:spcPts val="0"/>
              </a:spcAft>
              <a:buFontTx/>
              <a:buNone/>
            </a:pPr>
            <a:r>
              <a:rPr lang="en-US" altLang="ko-KR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ndalus" pitchFamily="2" charset="-78"/>
              </a:rPr>
              <a:t>Truth #2: </a:t>
            </a:r>
            <a:endParaRPr lang="ko-KR" alt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cs typeface="Andalus" pitchFamily="2" charset="-78"/>
            </a:endParaRPr>
          </a:p>
          <a:p>
            <a:pPr algn="ctr">
              <a:spcBef>
                <a:spcPts val="0"/>
              </a:spcBef>
              <a:buNone/>
            </a:pPr>
            <a:r>
              <a:rPr lang="en-US" altLang="ko-KR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ndalus" pitchFamily="2" charset="-78"/>
              </a:rPr>
              <a:t>True Worship Leaves God Feeling Pleased</a:t>
            </a:r>
            <a:endParaRPr lang="en-US" altLang="ko-KR" sz="2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 algn="ctr">
              <a:spcBef>
                <a:spcPts val="1200"/>
              </a:spcBef>
              <a:buNone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ndalus" pitchFamily="2" charset="-78"/>
              </a:rPr>
              <a:t>Eph 5:10 (AMP) 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cs typeface="Andalus" pitchFamily="2" charset="-78"/>
            </a:endParaRPr>
          </a:p>
          <a:p>
            <a:pPr algn="ctr">
              <a:spcBef>
                <a:spcPts val="0"/>
              </a:spcBef>
              <a:buNone/>
            </a:pPr>
            <a:r>
              <a:rPr lang="en-US" sz="2800" i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ndalus" pitchFamily="2" charset="-78"/>
              </a:rPr>
              <a:t>10 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ndalus" pitchFamily="2" charset="-78"/>
              </a:rPr>
              <a:t>And try to learn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ndalus" pitchFamily="2" charset="-78"/>
              </a:rPr>
              <a:t>[in your experience] 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ndalus" pitchFamily="2" charset="-78"/>
              </a:rPr>
              <a:t>what is pleasing to the Lord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ndalus" pitchFamily="2" charset="-78"/>
              </a:rPr>
              <a:t> [let your lives be constant 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cs typeface="Andalus" pitchFamily="2" charset="-78"/>
            </a:endParaRPr>
          </a:p>
          <a:p>
            <a:pPr algn="ctr">
              <a:spcBef>
                <a:spcPts val="0"/>
              </a:spcBef>
              <a:buNone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ndalus" pitchFamily="2" charset="-78"/>
              </a:rPr>
              <a:t>  proofs of what is most acceptable to Him]. 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cs typeface="Andalus" pitchFamily="2" charset="-78"/>
            </a:endParaRPr>
          </a:p>
          <a:p>
            <a:pPr algn="ctr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altLang="ko-KR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ndalus" pitchFamily="2" charset="-78"/>
              </a:rPr>
              <a:t>Many Christians believe that they are the audience; in truth, God is the audience.</a:t>
            </a:r>
            <a:r>
              <a:rPr lang="en-US" altLang="ko-KR" sz="28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ndalus" pitchFamily="2" charset="-78"/>
              </a:rPr>
              <a:t>(of One)</a:t>
            </a:r>
            <a:endParaRPr lang="ko-KR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cs typeface="Andalus" pitchFamily="2" charset="-7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split dir="in"/>
      </p:transition>
    </mc:Choice>
    <mc:Fallback>
      <p:transition spd="slow">
        <p:split dir="in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5 Must-Bust Myths About Worshi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00200"/>
            <a:ext cx="9144000" cy="39624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alpha val="90000"/>
            </a:schemeClr>
          </a:solidFill>
        </p:spPr>
        <p:txBody>
          <a:bodyPr>
            <a:norm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ndalus" pitchFamily="2" charset="-78"/>
              </a:rPr>
              <a:t>The Point of Focus in Worship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ndalus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191000"/>
          </a:xfrm>
          <a:solidFill>
            <a:schemeClr val="bg1">
              <a:alpha val="90000"/>
            </a:schemeClr>
          </a:solidFill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ndalus" pitchFamily="2" charset="-78"/>
              </a:rPr>
              <a:t>Myth #3: 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ndalus" pitchFamily="2" charset="-78"/>
            </a:endParaRPr>
          </a:p>
          <a:p>
            <a:pPr algn="ctr">
              <a:spcBef>
                <a:spcPts val="0"/>
              </a:spcBef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ndalus" pitchFamily="2" charset="-78"/>
              </a:rPr>
              <a:t>In Worship, the Focus is on the Activity 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ndalus" pitchFamily="2" charset="-78"/>
            </a:endParaRPr>
          </a:p>
          <a:p>
            <a:pPr algn="ctr">
              <a:spcBef>
                <a:spcPts val="0"/>
              </a:spcBef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ndalus" pitchFamily="2" charset="-78"/>
              </a:rPr>
              <a:t>(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ndalus" pitchFamily="2" charset="-78"/>
              </a:rPr>
              <a:t>Performance Driven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ndalus" pitchFamily="2" charset="-78"/>
              </a:rPr>
              <a:t>)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ndalus" pitchFamily="2" charset="-78"/>
            </a:endParaRPr>
          </a:p>
          <a:p>
            <a:pPr algn="ctr">
              <a:spcBef>
                <a:spcPts val="1800"/>
              </a:spcBef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ndalus" pitchFamily="2" charset="-78"/>
              </a:rPr>
              <a:t>Truth #3: 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ndalus" pitchFamily="2" charset="-78"/>
            </a:endParaRPr>
          </a:p>
          <a:p>
            <a:pPr algn="ctr">
              <a:spcBef>
                <a:spcPts val="0"/>
              </a:spcBef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ndalus" pitchFamily="2" charset="-78"/>
              </a:rPr>
              <a:t>In Worship, the Focus is on God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ndalus" pitchFamily="2" charset="-78"/>
            </a:endParaRPr>
          </a:p>
          <a:p>
            <a:pPr algn="ctr">
              <a:spcBef>
                <a:spcPts val="0"/>
              </a:spcBef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ndalus" pitchFamily="2" charset="-78"/>
              </a:rPr>
              <a:t>(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ndalus" pitchFamily="2" charset="-78"/>
              </a:rPr>
              <a:t>Driven to Performance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ndalus" pitchFamily="2" charset="-78"/>
              </a:rPr>
              <a:t>) 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ndalus" pitchFamily="2" charset="-78"/>
            </a:endParaRPr>
          </a:p>
          <a:p>
            <a:pPr lvl="1" algn="ctr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ndalus" pitchFamily="2" charset="-78"/>
              </a:rPr>
              <a:t>Worship is an Inside Job!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cs typeface="Andalus" pitchFamily="2" charset="-7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split/>
      </p:transition>
    </mc:Choice>
    <mc:Fallback>
      <p:transition spd="slow">
        <p:spli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3614</Words>
  <Application>WPS Presentation</Application>
  <PresentationFormat>On-screen Show (4:3)</PresentationFormat>
  <Paragraphs>119</Paragraphs>
  <Slides>14</Slides>
  <Notes>2</Notes>
  <HiddenSlides>1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9" baseType="lpstr">
      <vt:lpstr>Arial</vt:lpstr>
      <vt:lpstr>SimSun</vt:lpstr>
      <vt:lpstr>Wingdings</vt:lpstr>
      <vt:lpstr>Arial Rounded MT Bold</vt:lpstr>
      <vt:lpstr>Microsoft YaHei</vt:lpstr>
      <vt:lpstr>Times New Roman</vt:lpstr>
      <vt:lpstr>Calibri</vt:lpstr>
      <vt:lpstr>Arial Unicode MS</vt:lpstr>
      <vt:lpstr>Andalus</vt:lpstr>
      <vt:lpstr>Andalus</vt:lpstr>
      <vt:lpstr>Ezra SIL</vt:lpstr>
      <vt:lpstr>Arial Unicode MS</vt:lpstr>
      <vt:lpstr>Wingdings</vt:lpstr>
      <vt:lpstr>굴림</vt:lpstr>
      <vt:lpstr>Office Theme</vt:lpstr>
      <vt:lpstr>PowerPoint 演示文稿</vt:lpstr>
      <vt:lpstr>Worship Myths Pt 1 </vt:lpstr>
      <vt:lpstr>Praise and Worship</vt:lpstr>
      <vt:lpstr>The Difference</vt:lpstr>
      <vt:lpstr>Praise is...</vt:lpstr>
      <vt:lpstr>Our Purpose(goal) in Worship</vt:lpstr>
      <vt:lpstr>Our Purpose(goal) in Worship</vt:lpstr>
      <vt:lpstr>The Product(result) of Worship</vt:lpstr>
      <vt:lpstr>The Point of Focus in Worship</vt:lpstr>
      <vt:lpstr>The Point of Focus in Worship</vt:lpstr>
      <vt:lpstr>The Pathway to Worship</vt:lpstr>
      <vt:lpstr>The Pathway to Worship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Linton</dc:creator>
  <cp:lastModifiedBy>edward27821</cp:lastModifiedBy>
  <cp:revision>173</cp:revision>
  <dcterms:created xsi:type="dcterms:W3CDTF">2014-01-21T14:33:00Z</dcterms:created>
  <dcterms:modified xsi:type="dcterms:W3CDTF">2023-02-19T20:04:46Z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B45E17A0FB9344118505956E1490B1A1</vt:lpwstr>
  </property>
  <property fmtid="{D5CDD505-2E9C-101B-9397-08002B2CF9AE}" pid="3" name="KSOProductBuildVer">
    <vt:lpwstr>1033-11.2.0.11486</vt:lpwstr>
  </property>
</Properties>
</file>