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23"/>
  </p:handoutMasterIdLst>
  <p:sldIdLst>
    <p:sldId id="656" r:id="rId3"/>
    <p:sldId id="646" r:id="rId4"/>
    <p:sldId id="643" r:id="rId5"/>
    <p:sldId id="644" r:id="rId6"/>
    <p:sldId id="500" r:id="rId7"/>
    <p:sldId id="648" r:id="rId8"/>
    <p:sldId id="264" r:id="rId9"/>
    <p:sldId id="290" r:id="rId10"/>
    <p:sldId id="276" r:id="rId12"/>
    <p:sldId id="292" r:id="rId13"/>
    <p:sldId id="293" r:id="rId14"/>
    <p:sldId id="296" r:id="rId15"/>
    <p:sldId id="649" r:id="rId16"/>
    <p:sldId id="295" r:id="rId17"/>
    <p:sldId id="291" r:id="rId18"/>
    <p:sldId id="303" r:id="rId19"/>
    <p:sldId id="653" r:id="rId20"/>
    <p:sldId id="657" r:id="rId21"/>
    <p:sldId id="658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2" autoAdjust="0"/>
    <p:restoredTop sz="94660"/>
  </p:normalViewPr>
  <p:slideViewPr>
    <p:cSldViewPr showGuides="1">
      <p:cViewPr varScale="1">
        <p:scale>
          <a:sx n="55" d="100"/>
          <a:sy n="55" d="100"/>
        </p:scale>
        <p:origin x="780" y="60"/>
      </p:cViewPr>
      <p:guideLst>
        <p:guide orient="horz" pos="218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B5032EB8-0236-4F1B-91DA-B4BDF8A60535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noProof="0"/>
              <a:t>Click to edit Master text styles</a:t>
            </a:r>
            <a:endParaRPr lang="en-US" altLang="en-US" noProof="0"/>
          </a:p>
          <a:p>
            <a:pPr lvl="1"/>
            <a:r>
              <a:rPr lang="en-US" altLang="en-US" noProof="0"/>
              <a:t>Second level</a:t>
            </a:r>
            <a:endParaRPr lang="en-US" altLang="en-US" noProof="0"/>
          </a:p>
          <a:p>
            <a:pPr lvl="2"/>
            <a:r>
              <a:rPr lang="en-US" altLang="en-US" noProof="0"/>
              <a:t>Third level</a:t>
            </a:r>
            <a:endParaRPr lang="en-US" altLang="en-US" noProof="0"/>
          </a:p>
          <a:p>
            <a:pPr lvl="3"/>
            <a:r>
              <a:rPr lang="en-US" altLang="en-US" noProof="0"/>
              <a:t>Fourth level</a:t>
            </a:r>
            <a:endParaRPr lang="en-US" altLang="en-US" noProof="0"/>
          </a:p>
          <a:p>
            <a:pPr lvl="4"/>
            <a:r>
              <a:rPr lang="en-US" altLang="en-US" noProof="0"/>
              <a:t>Fifth level</a:t>
            </a:r>
            <a:endParaRPr lang="en-US" altLang="en-US" noProof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2BD8CCA8-68BF-4EB4-B04E-EA775F1BE3C7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71CC4C-DD57-4ABC-8519-FCFC159F474F}" type="slidenum">
              <a:rPr lang="en-US" altLang="en-US"/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6238"/>
            <a:ext cx="40386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6238"/>
            <a:ext cx="40386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0"/>
        </a:spcAft>
        <a:buAutoNum type="arabicPeriod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20000"/>
        </a:spcBef>
        <a:spcAft>
          <a:spcPct val="0"/>
        </a:spcAft>
        <a:buAutoNum type="alphaUcPeriod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4" name="Picture 4" descr="He Has Risen Happy Easter GIF - HeHasRisen HappyEaster EasterSunday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/>
          <p:nvPr/>
        </p:nvSpPr>
        <p:spPr bwMode="auto">
          <a:xfrm>
            <a:off x="4800600" y="34290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609600" indent="-609600" algn="l" rtl="0" eaLnBrk="0" fontAlgn="base" hangingPunct="0">
              <a:spcBef>
                <a:spcPct val="20000"/>
              </a:spcBef>
              <a:spcAft>
                <a:spcPct val="0"/>
              </a:spcAft>
              <a:buAutoNum type="arabicPeriod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533400" algn="l" rtl="0" eaLnBrk="0" fontAlgn="base" hangingPunct="0">
              <a:spcBef>
                <a:spcPct val="20000"/>
              </a:spcBef>
              <a:spcAft>
                <a:spcPct val="0"/>
              </a:spcAft>
              <a:buAutoNum type="alphaUcPeriod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</a:pP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Tx/>
              <a:buNone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Resurrection Sunday 2023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7239000" cy="754063"/>
          </a:xfrm>
          <a:solidFill>
            <a:schemeClr val="bg1">
              <a:alpha val="72000"/>
            </a:schemeClr>
          </a:solidFill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Hiding Behind Locked Doors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295400"/>
            <a:ext cx="5410200" cy="51816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Motivating Factor…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…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Phobia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Fear is Actually a Reaction…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…to What?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Confusion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…Misunderstood His Words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Depression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…Unmet Expectations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Desperation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…Needed Answers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75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  <p:bldP spid="67587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7800" y="228600"/>
            <a:ext cx="7315200" cy="762000"/>
          </a:xfrm>
          <a:solidFill>
            <a:schemeClr val="bg1">
              <a:alpha val="70000"/>
            </a:schemeClr>
          </a:solidFill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Hiding Behind Locked Doors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1600200"/>
            <a:ext cx="5486400" cy="49911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Has to Be Active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in Order to Be Effective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8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Moved from Faith…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…Attacking the Situation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…to the Situation 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…Attacking Their Faith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800"/>
              </a:spcBef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Was About to Teach 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“Valuable Lesson”</a:t>
            </a:r>
            <a:endParaRPr lang="en-US" alt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86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8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8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8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8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685800"/>
            <a:ext cx="8534400" cy="784225"/>
          </a:xfrm>
          <a:solidFill>
            <a:schemeClr val="bg1">
              <a:alpha val="5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 Wounds are Very Powerful</a:t>
            </a:r>
            <a:endParaRPr lang="en-US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644650"/>
            <a:ext cx="6400800" cy="361315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Let Them Consume Us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 of Help to No One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Or 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Overcome…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the Power of God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And Help Many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6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1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684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86356">
            <a:off x="952500" y="1600200"/>
            <a:ext cx="7239000" cy="3459162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P=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Powerful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A=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Experience it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I=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with Others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N=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Wasted by God 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6200" y="457200"/>
            <a:ext cx="9296400" cy="784225"/>
          </a:xfrm>
          <a:solidFill>
            <a:schemeClr val="bg1">
              <a:alpha val="5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Wounds Propel Our Message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(19)</a:t>
            </a:r>
            <a:endParaRPr lang="en-US" altLang="en-US" sz="2800" i="1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1457325"/>
            <a:ext cx="5638800" cy="4791075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609600" indent="-609600" eaLnBrk="1" hangingPunct="1"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Peace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Reach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spcBef>
                <a:spcPts val="0"/>
              </a:spcBef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“assembled together…”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 algn="l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Unsure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47800" lvl="2" indent="-5334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Flee to Familiar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 eaLnBrk="1" hangingPunct="1">
              <a:spcBef>
                <a:spcPts val="18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Relationships </a:t>
            </a:r>
            <a:r>
              <a:rPr lang="en-US" altLang="en-US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“…disciples..”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66800" lvl="1" indent="-609600" algn="l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Dependence Unsure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524000" lvl="2" indent="-6096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Isolated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0" lvl="3" indent="-457200" algn="l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Limit Contacts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06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 autoUpdateAnimBg="0"/>
      <p:bldP spid="70659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813" y="1517650"/>
            <a:ext cx="5410200" cy="51816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609600" indent="-609600" eaLnBrk="1" hangingPunct="1">
              <a:spcBef>
                <a:spcPts val="600"/>
              </a:spcBef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Peace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Resources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Door shut..”</a:t>
            </a:r>
            <a:endParaRPr lang="en-US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66800" lvl="1" indent="-6096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 Opportunity…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eaLnBrk="1" hangingPunct="1">
              <a:spcBef>
                <a:spcPts val="0"/>
              </a:spcBef>
              <a:defRPr/>
            </a:pP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…to Happen Again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eaLnBrk="1" hangingPunct="1">
              <a:spcBef>
                <a:spcPts val="1200"/>
              </a:spcBef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Barriers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“locked doors”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66800" lvl="1" indent="-6096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–let no one in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66800" lvl="1" indent="-609600" algn="l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–not able to stop</a:t>
            </a:r>
            <a:endParaRPr lang="en-US" alt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blurry photo of person&#10;&#10;Description generated with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1530350"/>
            <a:ext cx="37338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6200" y="533400"/>
            <a:ext cx="9296400" cy="708025"/>
          </a:xfrm>
          <a:solidFill>
            <a:schemeClr val="bg1">
              <a:alpha val="5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Wounds Propel Our Message 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(19)</a:t>
            </a:r>
            <a:endParaRPr lang="en-US" altLang="en-US" sz="28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7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124200"/>
            <a:ext cx="6858000" cy="3352800"/>
          </a:xfrm>
          <a:solidFill>
            <a:schemeClr val="bg1">
              <a:alpha val="60000"/>
            </a:schemeClr>
          </a:solidFill>
          <a:effectLst>
            <a:softEdge rad="127000"/>
          </a:effectLst>
        </p:spPr>
        <p:txBody>
          <a:bodyPr/>
          <a:lstStyle/>
          <a:p>
            <a:pPr marL="0" indent="0" eaLnBrk="1" hangingPunct="1">
              <a:spcBef>
                <a:spcPts val="1200"/>
              </a:spcBef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All the Walls We Build…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…All the Doors We Lock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…Can’t Lock Out the Pain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KEEP JESUS OUT!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9200" y="1676400"/>
            <a:ext cx="6858000" cy="3581400"/>
          </a:xfrm>
          <a:solidFill>
            <a:schemeClr val="bg1">
              <a:alpha val="70000"/>
            </a:schemeClr>
          </a:solidFill>
          <a:effectLst>
            <a:softEdge rad="38100"/>
          </a:effectLst>
        </p:spPr>
        <p:txBody>
          <a:bodyPr/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Sympathized…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38200" lvl="1" indent="-457200" algn="ctr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Came Down From Heaven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Emphasized…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38200" lvl="1" indent="-457200" algn="ctr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Carried a Cross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He Gave Greatest Hope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38200" lvl="1" indent="-457200" algn="ctr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Arose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o Am I - Casting Crowns (w lyrics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" y="274638"/>
            <a:ext cx="8839200" cy="643096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7" name="Rectangle 153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66" name="Picture 6" descr="&quot;What Happens When You Die?&quot; — Heartlight®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r="18341" b="2"/>
          <a:stretch>
            <a:fillRect/>
          </a:stretch>
        </p:blipFill>
        <p:spPr bwMode="auto">
          <a:xfrm>
            <a:off x="238227" y="321734"/>
            <a:ext cx="2848177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Bible Videos | Mormon Chann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9" b="2"/>
          <a:stretch>
            <a:fillRect/>
          </a:stretch>
        </p:blipFill>
        <p:spPr bwMode="auto">
          <a:xfrm>
            <a:off x="3209110" y="380198"/>
            <a:ext cx="2848488" cy="39632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372" name="Picture 12" descr="Pin by Unbroken ByGrace on Jesus Is The Way | Good good father, Quotes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r="-2" b="11030"/>
          <a:stretch>
            <a:fillRect/>
          </a:stretch>
        </p:blipFill>
        <p:spPr bwMode="auto">
          <a:xfrm>
            <a:off x="238225" y="2422096"/>
            <a:ext cx="2846070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is scars, jesus scars, crucified, sacrifice, son of god, messia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r="8669" b="-7"/>
          <a:stretch>
            <a:fillRect/>
          </a:stretch>
        </p:blipFill>
        <p:spPr bwMode="auto">
          <a:xfrm>
            <a:off x="6062214" y="380198"/>
            <a:ext cx="2848487" cy="61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JESUS FEEL THE SCA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r="-3" b="-3"/>
          <a:stretch>
            <a:fillRect/>
          </a:stretch>
        </p:blipFill>
        <p:spPr bwMode="auto">
          <a:xfrm>
            <a:off x="3177103" y="4541150"/>
            <a:ext cx="28460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79" name="Straight Connector 1537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1828800"/>
            <a:ext cx="7315200" cy="70788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If He Can Defeat the Grave…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709" y="3752802"/>
            <a:ext cx="7315200" cy="1323439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 Can Help You Defeat the Gravestones in You Life…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Empty Cross with white sash 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52400"/>
            <a:ext cx="5867400" cy="5581650"/>
          </a:xfrm>
          <a:solidFill>
            <a:schemeClr val="bg1">
              <a:alpha val="49000"/>
            </a:schemeClr>
          </a:solidFill>
        </p:spPr>
        <p:txBody>
          <a:bodyPr/>
          <a:lstStyle/>
          <a:p>
            <a:pPr marL="0" marR="0" indent="0" algn="ctr" latinLnBrk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I'm forgiven, 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 algn="ctr" latinLnBrk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Because You were forsaken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 algn="ctr" latinLnBrk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I'm accepted, 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 algn="ctr" latinLnBrk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 were condemned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latinLnBrk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I'm alive and well… 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 algn="ctr" latinLnBrk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…Your Spirit is within me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latinLnBrk="1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Because You died/ rose again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Empty Cross with white sash 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57200" y="6096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3600"/>
            </a:br>
            <a:endParaRPr lang="en-US" altLang="en-US" sz="360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733800" y="152400"/>
            <a:ext cx="5257800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Amazing love,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it be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You, my King, 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die for me?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Amazing love,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know it’s true.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my joy to honor You,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all I do, 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honor You.</a:t>
            </a: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Empty Cross with white sash 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Subtitle 2"/>
          <p:cNvSpPr>
            <a:spLocks noGrp="1"/>
          </p:cNvSpPr>
          <p:nvPr>
            <p:ph type="subTitle" idx="1"/>
          </p:nvPr>
        </p:nvSpPr>
        <p:spPr>
          <a:xfrm>
            <a:off x="3886200" y="550776"/>
            <a:ext cx="5105400" cy="4876800"/>
          </a:xfrm>
        </p:spPr>
        <p:txBody>
          <a:bodyPr/>
          <a:lstStyle/>
          <a:p>
            <a:pPr eaLnBrk="1" hangingPunct="1"/>
            <a:br>
              <a:rPr lang="en-US" altLang="en-US" sz="1000">
                <a:solidFill>
                  <a:schemeClr val="tx1"/>
                </a:solidFill>
              </a:rPr>
            </a:br>
            <a:endParaRPr lang="en-US" altLang="en-US" sz="4000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57200" y="6096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3600"/>
            </a:br>
            <a:endParaRPr lang="en-US" altLang="en-US" sz="360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267200" y="914400"/>
            <a:ext cx="5029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my King</a:t>
            </a:r>
            <a:b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my King</a:t>
            </a:r>
            <a:b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Jesus, You are my King</a:t>
            </a:r>
            <a:b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my King</a:t>
            </a:r>
            <a:b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en-US" sz="4000" dirty="0"/>
            </a:br>
            <a:endParaRPr lang="en-US" altLang="en-US" sz="4000" dirty="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orship background - SF Wallpape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1"/>
          <a:stretch>
            <a:fillRect/>
          </a:stretch>
        </p:blipFill>
        <p:spPr bwMode="auto">
          <a:xfrm>
            <a:off x="228600" y="152400"/>
            <a:ext cx="86868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52400"/>
            <a:ext cx="6553200" cy="606147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 To Jesus, I Surrender;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 To Him I Freely Give;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Will Ever Love And Trust Him,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His Presence Daily Live.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Surrender All, I Surrender All,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All To Thee, My Blessed Savior,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Surrender All.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en did Jesus Rise from the Dead? | Theo-sophical Rumination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-457200" y="1162994"/>
            <a:ext cx="5943600" cy="5668963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He Lives,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Face Tomorrow.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He Lives.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Fear Is Gone.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I Know,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Holds The Future.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Life Is Worth The Living,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Because He Lives! 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A picture containing person, man, clothing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95250"/>
            <a:ext cx="82931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2693988"/>
            <a:ext cx="6781800" cy="1470025"/>
          </a:xfrm>
          <a:solidFill>
            <a:schemeClr val="bg1">
              <a:alpha val="64999"/>
            </a:schemeClr>
          </a:solidFill>
          <a:effectLst>
            <a:softEdge rad="50800"/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Power of Our Wounds</a:t>
            </a:r>
            <a:b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 1</a:t>
            </a: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876800" y="4684711"/>
            <a:ext cx="3124200" cy="519113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20:19-22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27000" y="6362700"/>
            <a:ext cx="4038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91375" y="6362700"/>
            <a:ext cx="1981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9, 2023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2441" y="535323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Easter 2023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8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495800" y="228600"/>
            <a:ext cx="4267200" cy="762000"/>
          </a:xfrm>
          <a:solidFill>
            <a:schemeClr val="bg1">
              <a:alpha val="55000"/>
            </a:schemeClr>
          </a:solidFill>
          <a:effectLst>
            <a:softEdge rad="3175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 of Crisis</a:t>
            </a:r>
            <a:endParaRPr lang="en-US" alt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2286000"/>
            <a:ext cx="5410200" cy="4495800"/>
          </a:xfrm>
          <a:solidFill>
            <a:schemeClr val="bg1">
              <a:alpha val="70000"/>
            </a:schemeClr>
          </a:solidFill>
          <a:effectLst>
            <a:softEdge rad="31750"/>
          </a:effectLst>
        </p:spPr>
        <p:txBody>
          <a:bodyPr/>
          <a:lstStyle/>
          <a:p>
            <a:pPr marL="609600" indent="-609600" algn="l" eaLnBrk="1" hangingPunct="1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Soon After the Cross …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Crisis Was Still…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0"/>
              </a:spcBef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…Fresh In Their Minds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Played Over / Over Again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Terror Was Still Real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Hope Shattered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 Many Questions Left …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l" eaLnBrk="1" hangingPunct="1">
              <a:spcBef>
                <a:spcPct val="15000"/>
              </a:spcBef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…Unanswered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76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2" grpId="0" animBg="1" uiExpand="1" build="p"/>
    </p:bldLst>
  </p:timing>
</p:sld>
</file>

<file path=ppt/theme/theme1.xml><?xml version="1.0" encoding="utf-8"?>
<a:theme xmlns:a="http://schemas.openxmlformats.org/drawingml/2006/main" name="Excellence in His Service -pt2">
  <a:themeElements>
    <a:clrScheme name="Excellence in His Service -p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xcellence in His Service -pt2">
      <a:majorFont>
        <a:latin typeface="Arial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Excellence in His Service -p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cellence in His Service -p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cellence in His Service -p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Excellence in His Service -pt2</Template>
  <TotalTime>0</TotalTime>
  <Words>2506</Words>
  <Application>WPS Presentation</Application>
  <PresentationFormat>On-screen Show (4:3)</PresentationFormat>
  <Paragraphs>129</Paragraphs>
  <Slides>19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SimSun</vt:lpstr>
      <vt:lpstr>Wingdings</vt:lpstr>
      <vt:lpstr>Arial Rounded MT Bold</vt:lpstr>
      <vt:lpstr>Calibri</vt:lpstr>
      <vt:lpstr>Times New Roman</vt:lpstr>
      <vt:lpstr>Microsoft YaHei</vt:lpstr>
      <vt:lpstr>Arial Unicode MS</vt:lpstr>
      <vt:lpstr>Amasis MT Pro Black</vt:lpstr>
      <vt:lpstr>Courier New</vt:lpstr>
      <vt:lpstr>Calibri</vt:lpstr>
      <vt:lpstr>Lapsus Pro (theguybrush.com)</vt:lpstr>
      <vt:lpstr>Excellence in His Service -pt2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Power of Our Wounds Part 1 </vt:lpstr>
      <vt:lpstr>Time of Crisis</vt:lpstr>
      <vt:lpstr>Hiding Behind Locked Doors</vt:lpstr>
      <vt:lpstr>Hiding Behind Locked Doors</vt:lpstr>
      <vt:lpstr>Our Wounds are Very Powerful</vt:lpstr>
      <vt:lpstr>PowerPoint 演示文稿</vt:lpstr>
      <vt:lpstr>Our Wounds Propel Our Message (19)</vt:lpstr>
      <vt:lpstr>Our Wounds Propel Our Message (19)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</cp:lastModifiedBy>
  <cp:revision>158</cp:revision>
  <dcterms:created xsi:type="dcterms:W3CDTF">2007-04-21T19:04:00Z</dcterms:created>
  <dcterms:modified xsi:type="dcterms:W3CDTF">2023-04-12T11:54:25Z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EBD0E3F1D454453E8CBB4FA77A9D8D0E</vt:lpwstr>
  </property>
  <property fmtid="{D5CDD505-2E9C-101B-9397-08002B2CF9AE}" pid="3" name="KSOProductBuildVer">
    <vt:lpwstr>1033-11.2.0.11516</vt:lpwstr>
  </property>
</Properties>
</file>